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71" r:id="rId5"/>
    <p:sldId id="270" r:id="rId6"/>
    <p:sldId id="264" r:id="rId7"/>
    <p:sldId id="263" r:id="rId8"/>
    <p:sldId id="267" r:id="rId9"/>
    <p:sldId id="265" r:id="rId10"/>
    <p:sldId id="268" r:id="rId11"/>
    <p:sldId id="266" r:id="rId12"/>
    <p:sldId id="269" r:id="rId13"/>
    <p:sldId id="272" r:id="rId14"/>
    <p:sldId id="260" r:id="rId15"/>
    <p:sldId id="273" r:id="rId16"/>
    <p:sldId id="261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60A99-4742-480E-A7BC-8D93C50B9BB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8937F84-B7B8-4CFE-A906-AD945ACAD795}">
      <dgm:prSet/>
      <dgm:spPr/>
      <dgm:t>
        <a:bodyPr/>
        <a:lstStyle/>
        <a:p>
          <a:r>
            <a:rPr lang="es-MX"/>
            <a:t>Ayuda a la empresa a transmitir un sentido de identidad y pertenencia en sus integrantes, los distingue de otras organizaciones, orienta sus conductas y actitudes hacia los objetivos.</a:t>
          </a:r>
          <a:endParaRPr lang="en-US"/>
        </a:p>
      </dgm:t>
    </dgm:pt>
    <dgm:pt modelId="{A1C4B30D-1597-4AC1-8C3A-012D99ED91BB}" type="parTrans" cxnId="{42521F2A-6413-4748-8754-CB1000E10440}">
      <dgm:prSet/>
      <dgm:spPr/>
      <dgm:t>
        <a:bodyPr/>
        <a:lstStyle/>
        <a:p>
          <a:endParaRPr lang="en-US"/>
        </a:p>
      </dgm:t>
    </dgm:pt>
    <dgm:pt modelId="{8F94D9B2-7359-4253-B34B-831341ADD166}" type="sibTrans" cxnId="{42521F2A-6413-4748-8754-CB1000E10440}">
      <dgm:prSet/>
      <dgm:spPr/>
      <dgm:t>
        <a:bodyPr/>
        <a:lstStyle/>
        <a:p>
          <a:endParaRPr lang="en-US"/>
        </a:p>
      </dgm:t>
    </dgm:pt>
    <dgm:pt modelId="{710975AC-5A60-4312-996E-2AC2332CDB00}">
      <dgm:prSet/>
      <dgm:spPr/>
      <dgm:t>
        <a:bodyPr/>
        <a:lstStyle/>
        <a:p>
          <a:r>
            <a:rPr lang="es-MX"/>
            <a:t>Aumenta el nivel de productividad de los colaboradores, ya que al sentirse cómodos en su entorno podrán enfocarse en las tareas que tiene que realizar</a:t>
          </a:r>
          <a:endParaRPr lang="en-US"/>
        </a:p>
      </dgm:t>
    </dgm:pt>
    <dgm:pt modelId="{CE31ED3B-6138-47F6-AB58-F6A1277E9650}" type="parTrans" cxnId="{5C15B7D0-39C6-4C48-89C0-87946D90DF73}">
      <dgm:prSet/>
      <dgm:spPr/>
      <dgm:t>
        <a:bodyPr/>
        <a:lstStyle/>
        <a:p>
          <a:endParaRPr lang="en-US"/>
        </a:p>
      </dgm:t>
    </dgm:pt>
    <dgm:pt modelId="{B6084C8E-9447-4A26-8DE2-1AB8C3A6E384}" type="sibTrans" cxnId="{5C15B7D0-39C6-4C48-89C0-87946D90DF73}">
      <dgm:prSet/>
      <dgm:spPr/>
      <dgm:t>
        <a:bodyPr/>
        <a:lstStyle/>
        <a:p>
          <a:endParaRPr lang="en-US"/>
        </a:p>
      </dgm:t>
    </dgm:pt>
    <dgm:pt modelId="{EC796BBC-6262-479B-ACEA-2FAAD9808006}" type="pres">
      <dgm:prSet presAssocID="{2CF60A99-4742-480E-A7BC-8D93C50B9BB3}" presName="vert0" presStyleCnt="0">
        <dgm:presLayoutVars>
          <dgm:dir/>
          <dgm:animOne val="branch"/>
          <dgm:animLvl val="lvl"/>
        </dgm:presLayoutVars>
      </dgm:prSet>
      <dgm:spPr/>
    </dgm:pt>
    <dgm:pt modelId="{5076DC7E-C3AA-4CEB-BB40-0AFD60F119F0}" type="pres">
      <dgm:prSet presAssocID="{98937F84-B7B8-4CFE-A906-AD945ACAD795}" presName="thickLine" presStyleLbl="alignNode1" presStyleIdx="0" presStyleCnt="2"/>
      <dgm:spPr/>
    </dgm:pt>
    <dgm:pt modelId="{C4D8E6A8-B1CA-4E79-8F24-473F76178A61}" type="pres">
      <dgm:prSet presAssocID="{98937F84-B7B8-4CFE-A906-AD945ACAD795}" presName="horz1" presStyleCnt="0"/>
      <dgm:spPr/>
    </dgm:pt>
    <dgm:pt modelId="{401AA078-D59C-4573-9344-372461F7100E}" type="pres">
      <dgm:prSet presAssocID="{98937F84-B7B8-4CFE-A906-AD945ACAD795}" presName="tx1" presStyleLbl="revTx" presStyleIdx="0" presStyleCnt="2"/>
      <dgm:spPr/>
    </dgm:pt>
    <dgm:pt modelId="{138232EB-7FDB-4FEA-9943-BB1C52310293}" type="pres">
      <dgm:prSet presAssocID="{98937F84-B7B8-4CFE-A906-AD945ACAD795}" presName="vert1" presStyleCnt="0"/>
      <dgm:spPr/>
    </dgm:pt>
    <dgm:pt modelId="{39F46D4D-E515-4792-ADF7-05579E7DF50D}" type="pres">
      <dgm:prSet presAssocID="{710975AC-5A60-4312-996E-2AC2332CDB00}" presName="thickLine" presStyleLbl="alignNode1" presStyleIdx="1" presStyleCnt="2"/>
      <dgm:spPr/>
    </dgm:pt>
    <dgm:pt modelId="{ED9C781B-CF14-4AA7-8C2D-397ECDDE0720}" type="pres">
      <dgm:prSet presAssocID="{710975AC-5A60-4312-996E-2AC2332CDB00}" presName="horz1" presStyleCnt="0"/>
      <dgm:spPr/>
    </dgm:pt>
    <dgm:pt modelId="{5B7A2129-E219-4ACE-9AFB-1575F0CBAC83}" type="pres">
      <dgm:prSet presAssocID="{710975AC-5A60-4312-996E-2AC2332CDB00}" presName="tx1" presStyleLbl="revTx" presStyleIdx="1" presStyleCnt="2"/>
      <dgm:spPr/>
    </dgm:pt>
    <dgm:pt modelId="{3524375C-7798-4CC8-94D9-978657862290}" type="pres">
      <dgm:prSet presAssocID="{710975AC-5A60-4312-996E-2AC2332CDB00}" presName="vert1" presStyleCnt="0"/>
      <dgm:spPr/>
    </dgm:pt>
  </dgm:ptLst>
  <dgm:cxnLst>
    <dgm:cxn modelId="{DEB2250E-A081-492E-92EB-053F3A0FA7EC}" type="presOf" srcId="{98937F84-B7B8-4CFE-A906-AD945ACAD795}" destId="{401AA078-D59C-4573-9344-372461F7100E}" srcOrd="0" destOrd="0" presId="urn:microsoft.com/office/officeart/2008/layout/LinedList"/>
    <dgm:cxn modelId="{42521F2A-6413-4748-8754-CB1000E10440}" srcId="{2CF60A99-4742-480E-A7BC-8D93C50B9BB3}" destId="{98937F84-B7B8-4CFE-A906-AD945ACAD795}" srcOrd="0" destOrd="0" parTransId="{A1C4B30D-1597-4AC1-8C3A-012D99ED91BB}" sibTransId="{8F94D9B2-7359-4253-B34B-831341ADD166}"/>
    <dgm:cxn modelId="{5D1A0689-0E7A-4000-B51A-535F564512AC}" type="presOf" srcId="{710975AC-5A60-4312-996E-2AC2332CDB00}" destId="{5B7A2129-E219-4ACE-9AFB-1575F0CBAC83}" srcOrd="0" destOrd="0" presId="urn:microsoft.com/office/officeart/2008/layout/LinedList"/>
    <dgm:cxn modelId="{5C15B7D0-39C6-4C48-89C0-87946D90DF73}" srcId="{2CF60A99-4742-480E-A7BC-8D93C50B9BB3}" destId="{710975AC-5A60-4312-996E-2AC2332CDB00}" srcOrd="1" destOrd="0" parTransId="{CE31ED3B-6138-47F6-AB58-F6A1277E9650}" sibTransId="{B6084C8E-9447-4A26-8DE2-1AB8C3A6E384}"/>
    <dgm:cxn modelId="{F66304EE-E253-4136-972A-BC3EFAB2D560}" type="presOf" srcId="{2CF60A99-4742-480E-A7BC-8D93C50B9BB3}" destId="{EC796BBC-6262-479B-ACEA-2FAAD9808006}" srcOrd="0" destOrd="0" presId="urn:microsoft.com/office/officeart/2008/layout/LinedList"/>
    <dgm:cxn modelId="{AB5B46B8-685B-45F7-96E0-80DC97C1DB4B}" type="presParOf" srcId="{EC796BBC-6262-479B-ACEA-2FAAD9808006}" destId="{5076DC7E-C3AA-4CEB-BB40-0AFD60F119F0}" srcOrd="0" destOrd="0" presId="urn:microsoft.com/office/officeart/2008/layout/LinedList"/>
    <dgm:cxn modelId="{9DC2805D-6BE6-4D49-B5A0-696CC07C9982}" type="presParOf" srcId="{EC796BBC-6262-479B-ACEA-2FAAD9808006}" destId="{C4D8E6A8-B1CA-4E79-8F24-473F76178A61}" srcOrd="1" destOrd="0" presId="urn:microsoft.com/office/officeart/2008/layout/LinedList"/>
    <dgm:cxn modelId="{93DAEF25-CE4F-4ADE-A8BB-14754A697CE7}" type="presParOf" srcId="{C4D8E6A8-B1CA-4E79-8F24-473F76178A61}" destId="{401AA078-D59C-4573-9344-372461F7100E}" srcOrd="0" destOrd="0" presId="urn:microsoft.com/office/officeart/2008/layout/LinedList"/>
    <dgm:cxn modelId="{E5AD2A70-5DC8-4E0B-80BE-B79D8B749B26}" type="presParOf" srcId="{C4D8E6A8-B1CA-4E79-8F24-473F76178A61}" destId="{138232EB-7FDB-4FEA-9943-BB1C52310293}" srcOrd="1" destOrd="0" presId="urn:microsoft.com/office/officeart/2008/layout/LinedList"/>
    <dgm:cxn modelId="{FBC6D47E-F88B-4F76-AA14-5BD6661D8BBA}" type="presParOf" srcId="{EC796BBC-6262-479B-ACEA-2FAAD9808006}" destId="{39F46D4D-E515-4792-ADF7-05579E7DF50D}" srcOrd="2" destOrd="0" presId="urn:microsoft.com/office/officeart/2008/layout/LinedList"/>
    <dgm:cxn modelId="{ED961BEA-2A0E-41E5-9F16-103007856BC4}" type="presParOf" srcId="{EC796BBC-6262-479B-ACEA-2FAAD9808006}" destId="{ED9C781B-CF14-4AA7-8C2D-397ECDDE0720}" srcOrd="3" destOrd="0" presId="urn:microsoft.com/office/officeart/2008/layout/LinedList"/>
    <dgm:cxn modelId="{03983476-4365-478A-8EBF-5AE19315B726}" type="presParOf" srcId="{ED9C781B-CF14-4AA7-8C2D-397ECDDE0720}" destId="{5B7A2129-E219-4ACE-9AFB-1575F0CBAC83}" srcOrd="0" destOrd="0" presId="urn:microsoft.com/office/officeart/2008/layout/LinedList"/>
    <dgm:cxn modelId="{F08417B2-C92C-48BF-AF16-B4D5FF716B51}" type="presParOf" srcId="{ED9C781B-CF14-4AA7-8C2D-397ECDDE0720}" destId="{3524375C-7798-4CC8-94D9-978657862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8907D-2EBE-4804-A500-0CC87C076D9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5A0A7E2-ED20-4B8B-8B2F-45D1A717E650}">
      <dgm:prSet/>
      <dgm:spPr/>
      <dgm:t>
        <a:bodyPr/>
        <a:lstStyle/>
        <a:p>
          <a:r>
            <a:rPr lang="es-MX" b="0" i="0"/>
            <a:t>Genera buena reputación fuera de la empresa, por lo que vendrán profesionistas interesados en trabajar en la empresa.</a:t>
          </a:r>
          <a:endParaRPr lang="en-US"/>
        </a:p>
      </dgm:t>
    </dgm:pt>
    <dgm:pt modelId="{5563DEF0-2485-4958-86A7-1D9C99B1F6F7}" type="parTrans" cxnId="{2BE00743-EB5D-4628-B03C-91B84A2E873D}">
      <dgm:prSet/>
      <dgm:spPr/>
      <dgm:t>
        <a:bodyPr/>
        <a:lstStyle/>
        <a:p>
          <a:endParaRPr lang="en-US"/>
        </a:p>
      </dgm:t>
    </dgm:pt>
    <dgm:pt modelId="{14E62FB4-6BE5-4DE2-A02B-96FD13ED5369}" type="sibTrans" cxnId="{2BE00743-EB5D-4628-B03C-91B84A2E873D}">
      <dgm:prSet/>
      <dgm:spPr/>
      <dgm:t>
        <a:bodyPr/>
        <a:lstStyle/>
        <a:p>
          <a:endParaRPr lang="en-US"/>
        </a:p>
      </dgm:t>
    </dgm:pt>
    <dgm:pt modelId="{C121A914-8DF8-47B9-978C-FBDE7FF8C5D5}">
      <dgm:prSet/>
      <dgm:spPr/>
      <dgm:t>
        <a:bodyPr/>
        <a:lstStyle/>
        <a:p>
          <a:r>
            <a:rPr lang="es-MX" b="0" i="0"/>
            <a:t>Se reduce la rotación laboral, ya que con el sentido de pertenencia generado en los colaboradores se evitara reemplazarlos y ahorrase los gastos que esto conllevaría.</a:t>
          </a:r>
          <a:endParaRPr lang="en-US"/>
        </a:p>
      </dgm:t>
    </dgm:pt>
    <dgm:pt modelId="{88BE991A-646B-4AB5-B2D7-BD18B0E03CDB}" type="parTrans" cxnId="{8689075F-74BF-45E6-B687-38A8A4153C90}">
      <dgm:prSet/>
      <dgm:spPr/>
      <dgm:t>
        <a:bodyPr/>
        <a:lstStyle/>
        <a:p>
          <a:endParaRPr lang="en-US"/>
        </a:p>
      </dgm:t>
    </dgm:pt>
    <dgm:pt modelId="{7A6DD9CA-041E-4F83-B29C-2EFE90909F38}" type="sibTrans" cxnId="{8689075F-74BF-45E6-B687-38A8A4153C90}">
      <dgm:prSet/>
      <dgm:spPr/>
      <dgm:t>
        <a:bodyPr/>
        <a:lstStyle/>
        <a:p>
          <a:endParaRPr lang="en-US"/>
        </a:p>
      </dgm:t>
    </dgm:pt>
    <dgm:pt modelId="{806A7C68-B0CD-47ED-AB29-16FEE355F5DE}" type="pres">
      <dgm:prSet presAssocID="{5908907D-2EBE-4804-A500-0CC87C076D96}" presName="vert0" presStyleCnt="0">
        <dgm:presLayoutVars>
          <dgm:dir/>
          <dgm:animOne val="branch"/>
          <dgm:animLvl val="lvl"/>
        </dgm:presLayoutVars>
      </dgm:prSet>
      <dgm:spPr/>
    </dgm:pt>
    <dgm:pt modelId="{17627414-A78F-4D75-87DF-A6B57EE48CDC}" type="pres">
      <dgm:prSet presAssocID="{A5A0A7E2-ED20-4B8B-8B2F-45D1A717E650}" presName="thickLine" presStyleLbl="alignNode1" presStyleIdx="0" presStyleCnt="2"/>
      <dgm:spPr/>
    </dgm:pt>
    <dgm:pt modelId="{106835A6-C008-4C54-B91E-8809B4585558}" type="pres">
      <dgm:prSet presAssocID="{A5A0A7E2-ED20-4B8B-8B2F-45D1A717E650}" presName="horz1" presStyleCnt="0"/>
      <dgm:spPr/>
    </dgm:pt>
    <dgm:pt modelId="{85305703-006A-47DB-ADB2-FBF5B50FF7EB}" type="pres">
      <dgm:prSet presAssocID="{A5A0A7E2-ED20-4B8B-8B2F-45D1A717E650}" presName="tx1" presStyleLbl="revTx" presStyleIdx="0" presStyleCnt="2"/>
      <dgm:spPr/>
    </dgm:pt>
    <dgm:pt modelId="{BA4D6910-348A-4B88-AF6C-3AE97809CB06}" type="pres">
      <dgm:prSet presAssocID="{A5A0A7E2-ED20-4B8B-8B2F-45D1A717E650}" presName="vert1" presStyleCnt="0"/>
      <dgm:spPr/>
    </dgm:pt>
    <dgm:pt modelId="{B92B5994-1ECC-4698-ABF6-8BFADBCA95DC}" type="pres">
      <dgm:prSet presAssocID="{C121A914-8DF8-47B9-978C-FBDE7FF8C5D5}" presName="thickLine" presStyleLbl="alignNode1" presStyleIdx="1" presStyleCnt="2"/>
      <dgm:spPr/>
    </dgm:pt>
    <dgm:pt modelId="{9F81C675-05BF-4583-937D-59BCF2AA4B66}" type="pres">
      <dgm:prSet presAssocID="{C121A914-8DF8-47B9-978C-FBDE7FF8C5D5}" presName="horz1" presStyleCnt="0"/>
      <dgm:spPr/>
    </dgm:pt>
    <dgm:pt modelId="{DF5F5A61-9A2F-4F1E-942A-7D4BF1BE8EB5}" type="pres">
      <dgm:prSet presAssocID="{C121A914-8DF8-47B9-978C-FBDE7FF8C5D5}" presName="tx1" presStyleLbl="revTx" presStyleIdx="1" presStyleCnt="2"/>
      <dgm:spPr/>
    </dgm:pt>
    <dgm:pt modelId="{4F92B07C-62AE-4C08-AB9A-F5135D4F6A99}" type="pres">
      <dgm:prSet presAssocID="{C121A914-8DF8-47B9-978C-FBDE7FF8C5D5}" presName="vert1" presStyleCnt="0"/>
      <dgm:spPr/>
    </dgm:pt>
  </dgm:ptLst>
  <dgm:cxnLst>
    <dgm:cxn modelId="{8689075F-74BF-45E6-B687-38A8A4153C90}" srcId="{5908907D-2EBE-4804-A500-0CC87C076D96}" destId="{C121A914-8DF8-47B9-978C-FBDE7FF8C5D5}" srcOrd="1" destOrd="0" parTransId="{88BE991A-646B-4AB5-B2D7-BD18B0E03CDB}" sibTransId="{7A6DD9CA-041E-4F83-B29C-2EFE90909F38}"/>
    <dgm:cxn modelId="{2BE00743-EB5D-4628-B03C-91B84A2E873D}" srcId="{5908907D-2EBE-4804-A500-0CC87C076D96}" destId="{A5A0A7E2-ED20-4B8B-8B2F-45D1A717E650}" srcOrd="0" destOrd="0" parTransId="{5563DEF0-2485-4958-86A7-1D9C99B1F6F7}" sibTransId="{14E62FB4-6BE5-4DE2-A02B-96FD13ED5369}"/>
    <dgm:cxn modelId="{8E6A4C67-0E95-419B-93A5-24DCE4A89549}" type="presOf" srcId="{C121A914-8DF8-47B9-978C-FBDE7FF8C5D5}" destId="{DF5F5A61-9A2F-4F1E-942A-7D4BF1BE8EB5}" srcOrd="0" destOrd="0" presId="urn:microsoft.com/office/officeart/2008/layout/LinedList"/>
    <dgm:cxn modelId="{EB3FA6C7-9B9B-414A-AB8C-DFA0EA916C81}" type="presOf" srcId="{5908907D-2EBE-4804-A500-0CC87C076D96}" destId="{806A7C68-B0CD-47ED-AB29-16FEE355F5DE}" srcOrd="0" destOrd="0" presId="urn:microsoft.com/office/officeart/2008/layout/LinedList"/>
    <dgm:cxn modelId="{C034E7CF-1C4B-4ED2-A9ED-202A6BC660FF}" type="presOf" srcId="{A5A0A7E2-ED20-4B8B-8B2F-45D1A717E650}" destId="{85305703-006A-47DB-ADB2-FBF5B50FF7EB}" srcOrd="0" destOrd="0" presId="urn:microsoft.com/office/officeart/2008/layout/LinedList"/>
    <dgm:cxn modelId="{0CD6375D-0DAC-46A3-B1CF-4B5432DF57BD}" type="presParOf" srcId="{806A7C68-B0CD-47ED-AB29-16FEE355F5DE}" destId="{17627414-A78F-4D75-87DF-A6B57EE48CDC}" srcOrd="0" destOrd="0" presId="urn:microsoft.com/office/officeart/2008/layout/LinedList"/>
    <dgm:cxn modelId="{9F3806C3-4A49-4E4B-A593-7B624C6F6110}" type="presParOf" srcId="{806A7C68-B0CD-47ED-AB29-16FEE355F5DE}" destId="{106835A6-C008-4C54-B91E-8809B4585558}" srcOrd="1" destOrd="0" presId="urn:microsoft.com/office/officeart/2008/layout/LinedList"/>
    <dgm:cxn modelId="{C9C9F809-1A2E-4C53-A0DD-CFB49C9B2B8B}" type="presParOf" srcId="{106835A6-C008-4C54-B91E-8809B4585558}" destId="{85305703-006A-47DB-ADB2-FBF5B50FF7EB}" srcOrd="0" destOrd="0" presId="urn:microsoft.com/office/officeart/2008/layout/LinedList"/>
    <dgm:cxn modelId="{957F58D5-4511-45C7-9C30-7D78862DFB53}" type="presParOf" srcId="{106835A6-C008-4C54-B91E-8809B4585558}" destId="{BA4D6910-348A-4B88-AF6C-3AE97809CB06}" srcOrd="1" destOrd="0" presId="urn:microsoft.com/office/officeart/2008/layout/LinedList"/>
    <dgm:cxn modelId="{406F83EC-4828-4AB4-AC06-5C5A74478ABB}" type="presParOf" srcId="{806A7C68-B0CD-47ED-AB29-16FEE355F5DE}" destId="{B92B5994-1ECC-4698-ABF6-8BFADBCA95DC}" srcOrd="2" destOrd="0" presId="urn:microsoft.com/office/officeart/2008/layout/LinedList"/>
    <dgm:cxn modelId="{950F1986-125B-4936-A1BD-1F5B314A3CFE}" type="presParOf" srcId="{806A7C68-B0CD-47ED-AB29-16FEE355F5DE}" destId="{9F81C675-05BF-4583-937D-59BCF2AA4B66}" srcOrd="3" destOrd="0" presId="urn:microsoft.com/office/officeart/2008/layout/LinedList"/>
    <dgm:cxn modelId="{DA9668F1-4F32-4CAE-BB2D-CB130C0B5E0B}" type="presParOf" srcId="{9F81C675-05BF-4583-937D-59BCF2AA4B66}" destId="{DF5F5A61-9A2F-4F1E-942A-7D4BF1BE8EB5}" srcOrd="0" destOrd="0" presId="urn:microsoft.com/office/officeart/2008/layout/LinedList"/>
    <dgm:cxn modelId="{B8E3EACE-6785-4B85-9A25-E30B74A1EF2F}" type="presParOf" srcId="{9F81C675-05BF-4583-937D-59BCF2AA4B66}" destId="{4F92B07C-62AE-4C08-AB9A-F5135D4F6A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6DC7E-C3AA-4CEB-BB40-0AFD60F119F0}">
      <dsp:nvSpPr>
        <dsp:cNvPr id="0" name=""/>
        <dsp:cNvSpPr/>
      </dsp:nvSpPr>
      <dsp:spPr>
        <a:xfrm>
          <a:off x="0" y="0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AA078-D59C-4573-9344-372461F7100E}">
      <dsp:nvSpPr>
        <dsp:cNvPr id="0" name=""/>
        <dsp:cNvSpPr/>
      </dsp:nvSpPr>
      <dsp:spPr>
        <a:xfrm>
          <a:off x="0" y="0"/>
          <a:ext cx="9404352" cy="202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Ayuda a la empresa a transmitir un sentido de identidad y pertenencia en sus integrantes, los distingue de otras organizaciones, orienta sus conductas y actitudes hacia los objetivos.</a:t>
          </a:r>
          <a:endParaRPr lang="en-US" sz="3100" kern="1200"/>
        </a:p>
      </dsp:txBody>
      <dsp:txXfrm>
        <a:off x="0" y="0"/>
        <a:ext cx="9404352" cy="2028216"/>
      </dsp:txXfrm>
    </dsp:sp>
    <dsp:sp modelId="{39F46D4D-E515-4792-ADF7-05579E7DF50D}">
      <dsp:nvSpPr>
        <dsp:cNvPr id="0" name=""/>
        <dsp:cNvSpPr/>
      </dsp:nvSpPr>
      <dsp:spPr>
        <a:xfrm>
          <a:off x="0" y="2028216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A2129-E219-4ACE-9AFB-1575F0CBAC83}">
      <dsp:nvSpPr>
        <dsp:cNvPr id="0" name=""/>
        <dsp:cNvSpPr/>
      </dsp:nvSpPr>
      <dsp:spPr>
        <a:xfrm>
          <a:off x="0" y="2028216"/>
          <a:ext cx="9404352" cy="202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Aumenta el nivel de productividad de los colaboradores, ya que al sentirse cómodos en su entorno podrán enfocarse en las tareas que tiene que realizar</a:t>
          </a:r>
          <a:endParaRPr lang="en-US" sz="3100" kern="1200"/>
        </a:p>
      </dsp:txBody>
      <dsp:txXfrm>
        <a:off x="0" y="2028216"/>
        <a:ext cx="9404352" cy="2028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27414-A78F-4D75-87DF-A6B57EE48CDC}">
      <dsp:nvSpPr>
        <dsp:cNvPr id="0" name=""/>
        <dsp:cNvSpPr/>
      </dsp:nvSpPr>
      <dsp:spPr>
        <a:xfrm>
          <a:off x="0" y="0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05703-006A-47DB-ADB2-FBF5B50FF7EB}">
      <dsp:nvSpPr>
        <dsp:cNvPr id="0" name=""/>
        <dsp:cNvSpPr/>
      </dsp:nvSpPr>
      <dsp:spPr>
        <a:xfrm>
          <a:off x="0" y="0"/>
          <a:ext cx="9404352" cy="202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Genera buena reputación fuera de la empresa, por lo que vendrán profesionistas interesados en trabajar en la empresa.</a:t>
          </a:r>
          <a:endParaRPr lang="en-US" sz="3100" kern="1200"/>
        </a:p>
      </dsp:txBody>
      <dsp:txXfrm>
        <a:off x="0" y="0"/>
        <a:ext cx="9404352" cy="2028216"/>
      </dsp:txXfrm>
    </dsp:sp>
    <dsp:sp modelId="{B92B5994-1ECC-4698-ABF6-8BFADBCA95DC}">
      <dsp:nvSpPr>
        <dsp:cNvPr id="0" name=""/>
        <dsp:cNvSpPr/>
      </dsp:nvSpPr>
      <dsp:spPr>
        <a:xfrm>
          <a:off x="0" y="2028216"/>
          <a:ext cx="94043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F5A61-9A2F-4F1E-942A-7D4BF1BE8EB5}">
      <dsp:nvSpPr>
        <dsp:cNvPr id="0" name=""/>
        <dsp:cNvSpPr/>
      </dsp:nvSpPr>
      <dsp:spPr>
        <a:xfrm>
          <a:off x="0" y="2028216"/>
          <a:ext cx="9404352" cy="2028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0" i="0" kern="1200"/>
            <a:t>Se reduce la rotación laboral, ya que con el sentido de pertenencia generado en los colaboradores se evitara reemplazarlos y ahorrase los gastos que esto conllevaría.</a:t>
          </a:r>
          <a:endParaRPr lang="en-US" sz="3100" kern="1200"/>
        </a:p>
      </dsp:txBody>
      <dsp:txXfrm>
        <a:off x="0" y="2028216"/>
        <a:ext cx="9404352" cy="2028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7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5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079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344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3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33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37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079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8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1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38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56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0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9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1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ta en ángulo reducido de rascacielos modernos sobre un cielo dramático">
            <a:extLst>
              <a:ext uri="{FF2B5EF4-FFF2-40B4-BE49-F238E27FC236}">
                <a16:creationId xmlns:a16="http://schemas.microsoft.com/office/drawing/2014/main" id="{172C1BEC-575D-4EFA-85E8-F53A93F78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359" b="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41FDEB-9765-41F8-A8D4-6CB03E23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94" y="1966816"/>
            <a:ext cx="9733231" cy="2481507"/>
          </a:xfrm>
        </p:spPr>
        <p:txBody>
          <a:bodyPr anchor="ctr">
            <a:normAutofit/>
          </a:bodyPr>
          <a:lstStyle/>
          <a:p>
            <a:pPr algn="l"/>
            <a:r>
              <a:rPr lang="es-MX" dirty="0">
                <a:solidFill>
                  <a:schemeClr val="tx1"/>
                </a:solidFill>
              </a:rPr>
              <a:t>2.5 Cultura corporativa</a:t>
            </a:r>
          </a:p>
        </p:txBody>
      </p:sp>
    </p:spTree>
    <p:extLst>
      <p:ext uri="{BB962C8B-B14F-4D97-AF65-F5344CB8AC3E}">
        <p14:creationId xmlns:p14="http://schemas.microsoft.com/office/powerpoint/2010/main" val="3378114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808C7D-E275-4AB0-814D-9F8A1DFC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Ejemplo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Adobe, el pez grande que se comió a la competencia | Tentulogo">
            <a:extLst>
              <a:ext uri="{FF2B5EF4-FFF2-40B4-BE49-F238E27FC236}">
                <a16:creationId xmlns:a16="http://schemas.microsoft.com/office/drawing/2014/main" id="{62A9DA77-9166-4E6B-8449-09433545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2075751"/>
            <a:ext cx="3980139" cy="27064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0AA6B-5A2B-41A3-BE47-49A1A29EBE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Adobe, según su cultura empresarial, valora la creatividad de sus integrantes. </a:t>
            </a:r>
          </a:p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Teniendo esto como resultado que los jefes ayudan a sus equipos de trabajo a establecer y lograr sus propias metas.</a:t>
            </a:r>
          </a:p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Sirviendo como guías durante la elaboración de su trabajo.</a:t>
            </a:r>
          </a:p>
        </p:txBody>
      </p:sp>
    </p:spTree>
    <p:extLst>
      <p:ext uri="{BB962C8B-B14F-4D97-AF65-F5344CB8AC3E}">
        <p14:creationId xmlns:p14="http://schemas.microsoft.com/office/powerpoint/2010/main" val="271930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C9509-A96C-4288-82DE-33022F37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Símbolos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13C86-B05A-4818-9CE7-D791F92865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Con símbolos nos referimos, al logo, los colores, el uniforme e incluso las instalaciones, que tienen un significado mas allá de su aspecto y comunican algún mensaje o idea.</a:t>
            </a:r>
          </a:p>
          <a:p>
            <a:pPr marL="0" indent="0">
              <a:buNone/>
            </a:pPr>
            <a:r>
              <a:rPr lang="es-MX" dirty="0"/>
              <a:t>Un ejemplo de esto ultimo son los símbolos materiales, con esto nos referimos al tamaño de las oficinas, mobiliario y vestimenta. Es con estos que a los empleados se les transmite el grado de igualdad que desea la alta dirección y los tipos de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159254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FF21-896B-4767-A7BB-EDEA1D7F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94673"/>
            <a:ext cx="10396882" cy="1151965"/>
          </a:xfrm>
        </p:spPr>
        <p:txBody>
          <a:bodyPr/>
          <a:lstStyle/>
          <a:p>
            <a:r>
              <a:rPr lang="es-MX"/>
              <a:t>Ejemplos</a:t>
            </a: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08615-B732-480E-8EB3-67CE3BFA6A1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2" y="2000015"/>
            <a:ext cx="3079651" cy="23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estrella del logo de Cinépolis es el símbolo desde hace 25 años">
            <a:extLst>
              <a:ext uri="{FF2B5EF4-FFF2-40B4-BE49-F238E27FC236}">
                <a16:creationId xmlns:a16="http://schemas.microsoft.com/office/drawing/2014/main" id="{C0EE200E-2C6C-4274-9F56-E62D8A030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6"/>
          <a:stretch/>
        </p:blipFill>
        <p:spPr bwMode="auto">
          <a:xfrm>
            <a:off x="4960038" y="1904679"/>
            <a:ext cx="3148601" cy="23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inépolis cambia de logo? Sus seguidores no logran comprender lo que la  marca hizo en redes sociales">
            <a:extLst>
              <a:ext uri="{FF2B5EF4-FFF2-40B4-BE49-F238E27FC236}">
                <a16:creationId xmlns:a16="http://schemas.microsoft.com/office/drawing/2014/main" id="{C6A0EE9E-C21E-4A57-927A-3ABDE7D0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94" y="20000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7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5D2AB-88B1-433B-8333-9AAED006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Lenguaje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9D079-DFC3-4D39-9BBD-0555F2C0DC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Con lenguaje nos referimos a ciertos términos, palabras o frase definidos por una empresa para ser utilizadas por sus integrantes, con la intención de lograr una forma propia de expresión.</a:t>
            </a:r>
          </a:p>
          <a:p>
            <a:pPr marL="0" indent="0">
              <a:buNone/>
            </a:pPr>
            <a:r>
              <a:rPr lang="es-MX" dirty="0"/>
              <a:t>El ejemplo mas representativo de esto es el eslogan.</a:t>
            </a:r>
          </a:p>
          <a:p>
            <a:pPr marL="0" indent="0">
              <a:buNone/>
            </a:pPr>
            <a:r>
              <a:rPr lang="es-MX" dirty="0"/>
              <a:t>El lenguaje también puede referirse a la manera de dirigirse hacia los empleados y clientes.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048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53B7-7412-4213-9EF2-6EFB9E8A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s-MX"/>
              <a:t>Propósito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5662F3D0-11AE-4DB6-A641-6057C52529F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853648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03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8365B-0C2B-4070-B6FB-D4232DD8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MX" dirty="0"/>
              <a:t>Cultura corporativa fuerte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7308B-DDB4-4487-8345-162148EB1C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/>
              <a:t>Se puede llegar a esto cuando la empresa u organización ha logrado no solo difundir sus valores y creencias entre los empleados, sino que estos sean también interiorizados por ellos.</a:t>
            </a:r>
          </a:p>
        </p:txBody>
      </p:sp>
    </p:spTree>
    <p:extLst>
      <p:ext uri="{BB962C8B-B14F-4D97-AF65-F5344CB8AC3E}">
        <p14:creationId xmlns:p14="http://schemas.microsoft.com/office/powerpoint/2010/main" val="12101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1E67A-7E97-4604-B8EB-91BC4688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s-MX"/>
              <a:t>Beneficios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C0D941CE-9561-4EA9-8B86-9D5CF18B743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7196604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353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D0F209-1569-4564-8A0A-42A8D03B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MX" sz="3300"/>
              <a:t>Cultura corporativa débil y sus consecuencias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271DD-8269-4801-B5EB-B4EB093B06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s-MX" dirty="0"/>
              <a:t>Esto ocurre cuando, a diferencia de la cultura corporativa fuerte, la visión, misión, valores no están bien definidos ni son lo suficientemente compartidos por los trabajadores.</a:t>
            </a:r>
          </a:p>
        </p:txBody>
      </p:sp>
    </p:spTree>
    <p:extLst>
      <p:ext uri="{BB962C8B-B14F-4D97-AF65-F5344CB8AC3E}">
        <p14:creationId xmlns:p14="http://schemas.microsoft.com/office/powerpoint/2010/main" val="395248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31ACA-BFFC-4487-9B3B-D15D4A6B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MX" sz="3300" dirty="0"/>
              <a:t>Sus consecuencias en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CAAB1-B145-44E9-88DE-A6D20F191E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s-MX" dirty="0"/>
              <a:t>Los empleados se desempeñaran con menor entusiasmo.</a:t>
            </a:r>
          </a:p>
          <a:p>
            <a:r>
              <a:rPr lang="es-MX" dirty="0"/>
              <a:t>Falta de lealtad y compromiso.</a:t>
            </a:r>
          </a:p>
          <a:p>
            <a:r>
              <a:rPr lang="es-MX" dirty="0"/>
              <a:t>Perdida de interés en trabajar para la organización.</a:t>
            </a:r>
          </a:p>
          <a:p>
            <a:r>
              <a:rPr lang="es-MX" dirty="0"/>
              <a:t>Genera gastos adicionales a la empresa al tener que empezar un nuevo proceso de búsqueda y selección.</a:t>
            </a:r>
          </a:p>
        </p:txBody>
      </p:sp>
    </p:spTree>
    <p:extLst>
      <p:ext uri="{BB962C8B-B14F-4D97-AF65-F5344CB8AC3E}">
        <p14:creationId xmlns:p14="http://schemas.microsoft.com/office/powerpoint/2010/main" val="316044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97533DD-3BB3-4D88-AF44-D257EA51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por su atencion</a:t>
            </a:r>
          </a:p>
        </p:txBody>
      </p:sp>
    </p:spTree>
    <p:extLst>
      <p:ext uri="{BB962C8B-B14F-4D97-AF65-F5344CB8AC3E}">
        <p14:creationId xmlns:p14="http://schemas.microsoft.com/office/powerpoint/2010/main" val="39515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D600E-79C6-4F9B-BDEB-837CCA56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bg2"/>
                </a:solidFill>
              </a:rPr>
              <a:t>Cultura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AE4CC-FBA0-4D11-893E-6663D3F664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 cultura es el conjunto de hábitos, normas, creencias, valores y costumbres que constituyen la forma de vida de un grupo especifico. </a:t>
            </a:r>
          </a:p>
          <a:p>
            <a:pPr marL="0" indent="0">
              <a:buNone/>
            </a:pPr>
            <a:r>
              <a:rPr lang="es-MX" dirty="0"/>
              <a:t>Podemos verlo en los países del mundo, cada uno cuenta con elementos especiales que les dan esa identidad. </a:t>
            </a:r>
          </a:p>
        </p:txBody>
      </p:sp>
    </p:spTree>
    <p:extLst>
      <p:ext uri="{BB962C8B-B14F-4D97-AF65-F5344CB8AC3E}">
        <p14:creationId xmlns:p14="http://schemas.microsoft.com/office/powerpoint/2010/main" val="322518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325782-3015-4122-9E22-6052BE59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s-MX"/>
              <a:t>Cultura corporativa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mpecabezas blanco con una pieza roja">
            <a:extLst>
              <a:ext uri="{FF2B5EF4-FFF2-40B4-BE49-F238E27FC236}">
                <a16:creationId xmlns:a16="http://schemas.microsoft.com/office/drawing/2014/main" id="{66A4D136-A718-4FCD-B54D-F59CD9793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07" r="28803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14011-1E0C-4B99-B93E-D934C77EAA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Se refiere al conjunto de normas, valores, costumbres, creencias y expectativas que cada organización posee, que tienen como finalidad el diferenciarlas unas de otras, dándoles esa identidad única.  </a:t>
            </a:r>
          </a:p>
        </p:txBody>
      </p:sp>
    </p:spTree>
    <p:extLst>
      <p:ext uri="{BB962C8B-B14F-4D97-AF65-F5344CB8AC3E}">
        <p14:creationId xmlns:p14="http://schemas.microsoft.com/office/powerpoint/2010/main" val="8822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DD3DE8-B383-492C-8A32-1051313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s-MX" dirty="0">
                <a:solidFill>
                  <a:schemeClr val="bg2"/>
                </a:solidFill>
              </a:rPr>
              <a:t>Elementos de la cultura corporativa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1BCDD-DA52-47F2-9D31-1D108DC460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4109" y="1645920"/>
            <a:ext cx="6269434" cy="447082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Visión: Marca el rumbo de la empresa, es el pilar de la cultura corporativa.</a:t>
            </a:r>
          </a:p>
          <a:p>
            <a:r>
              <a:rPr lang="es-MX" dirty="0"/>
              <a:t>Valores: Son las bases de la cultura empresarial, ofreciendo las normas de comportamiento y el modelo de la mentalidad de los trabajadores.</a:t>
            </a:r>
          </a:p>
          <a:p>
            <a:r>
              <a:rPr lang="es-MX" dirty="0"/>
              <a:t>Estructura organizacional: Las estructuras demasiado rígidas limitarían las interacciones mientras que las flexibles las facilitarían.</a:t>
            </a:r>
          </a:p>
          <a:p>
            <a:r>
              <a:rPr lang="es-MX" dirty="0"/>
              <a:t>Talento Humano: La cultura de una empresa es compartida por sus trabajadores, </a:t>
            </a:r>
          </a:p>
          <a:p>
            <a:r>
              <a:rPr lang="es-MX" dirty="0"/>
              <a:t>Practicas empresariales: Las practicas llevadas a cabo por la empresa para con sus empleados y clientes.</a:t>
            </a:r>
          </a:p>
        </p:txBody>
      </p:sp>
    </p:spTree>
    <p:extLst>
      <p:ext uri="{BB962C8B-B14F-4D97-AF65-F5344CB8AC3E}">
        <p14:creationId xmlns:p14="http://schemas.microsoft.com/office/powerpoint/2010/main" val="36249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88F23D-52F2-4DD2-A3B4-96D5CB29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bg2"/>
                </a:solidFill>
              </a:rPr>
              <a:t>Su impacto en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445A6-6B97-45D4-8264-7221BFD96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Refleja las creencias inconscientes de la organización.</a:t>
            </a:r>
          </a:p>
          <a:p>
            <a:pPr marL="0" indent="0">
              <a:buNone/>
            </a:pPr>
            <a:r>
              <a:rPr lang="es-MX" dirty="0"/>
              <a:t>Guía el rumbo de la empresa, la forma en la que esta deberá conducirse.</a:t>
            </a:r>
          </a:p>
          <a:p>
            <a:pPr marL="0" indent="0">
              <a:buNone/>
            </a:pPr>
            <a:r>
              <a:rPr lang="es-MX" dirty="0"/>
              <a:t>Sera la  que de dirección al trato que se le dará a los empleados así, como el trato que estos deberán  tener con los clientes y sociedad en general.</a:t>
            </a:r>
          </a:p>
        </p:txBody>
      </p:sp>
    </p:spTree>
    <p:extLst>
      <p:ext uri="{BB962C8B-B14F-4D97-AF65-F5344CB8AC3E}">
        <p14:creationId xmlns:p14="http://schemas.microsoft.com/office/powerpoint/2010/main" val="235703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áfico en un documento con un bolígrafo">
            <a:extLst>
              <a:ext uri="{FF2B5EF4-FFF2-40B4-BE49-F238E27FC236}">
                <a16:creationId xmlns:a16="http://schemas.microsoft.com/office/drawing/2014/main" id="{9023B8F9-DA22-4D2E-93E6-1C91C5308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B5E856-AEA8-4F2A-B9D5-BB90177D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s-MX" dirty="0"/>
              <a:t>¿Cómo se transmite?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59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03719-62A0-42A3-8083-78A60D31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53866-789C-4323-96AA-EAA4A29693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Mediante la narración de la historia de la empresa se busca transmitir la cultura de la empresa, resaltando los eventos que llevaron a la fundación de la empresa, algunos de sus mayores logros, eventos importantes durante  su trayectoria, reacciones ante errores del pasado y dificultades que han superado.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bros viejos y antiguos en una fila">
            <a:extLst>
              <a:ext uri="{FF2B5EF4-FFF2-40B4-BE49-F238E27FC236}">
                <a16:creationId xmlns:a16="http://schemas.microsoft.com/office/drawing/2014/main" id="{20629C2F-4EE8-42F3-998D-8E7BDDEBA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57" r="1243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25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E2B078-F25C-4F56-8137-6AA1267B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Ejemplo</a:t>
            </a:r>
          </a:p>
        </p:txBody>
      </p:sp>
      <p:sp>
        <p:nvSpPr>
          <p:cNvPr id="3079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080" name="Freeform: Shape 7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74" name="Picture 2" descr="Bimbo | Bimbo Wiki | Fandom">
            <a:extLst>
              <a:ext uri="{FF2B5EF4-FFF2-40B4-BE49-F238E27FC236}">
                <a16:creationId xmlns:a16="http://schemas.microsoft.com/office/drawing/2014/main" id="{09F83E53-C9B6-4EEC-9CF1-00973E0C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2632971"/>
            <a:ext cx="3980139" cy="15920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7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C2A76-3146-481B-B784-45D1BB6A62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Comenzó a operar en 1945 con solo 34 personas.</a:t>
            </a:r>
          </a:p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Expansión a lo largo del país, 1949 Puebla, 1956 en Guadalajara, 1960 Monterrey.</a:t>
            </a:r>
          </a:p>
          <a:p>
            <a:pPr marL="0" indent="0">
              <a:buNone/>
            </a:pPr>
            <a:r>
              <a:rPr lang="es-MX" dirty="0">
                <a:solidFill>
                  <a:srgbClr val="FFFFFF"/>
                </a:solidFill>
              </a:rPr>
              <a:t>Adición de nuevas líneas de productos,</a:t>
            </a:r>
          </a:p>
        </p:txBody>
      </p:sp>
    </p:spTree>
    <p:extLst>
      <p:ext uri="{BB962C8B-B14F-4D97-AF65-F5344CB8AC3E}">
        <p14:creationId xmlns:p14="http://schemas.microsoft.com/office/powerpoint/2010/main" val="239737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0D5F6-9823-46DA-8B27-636E9ACE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7DCB4-B016-41A3-AC83-726F20C9A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Actividades llevadas a cabo de manera repetitiva, buscando reforzar la unión entre sus integrantes, así como los valores clave de la organización.</a:t>
            </a:r>
          </a:p>
          <a:p>
            <a:pPr marL="0" indent="0">
              <a:buNone/>
            </a:pPr>
            <a:r>
              <a:rPr lang="es-MX" dirty="0"/>
              <a:t>Ejemplos:</a:t>
            </a:r>
          </a:p>
          <a:p>
            <a:pPr marL="0" indent="0">
              <a:buNone/>
            </a:pPr>
            <a:r>
              <a:rPr lang="es-MX" dirty="0"/>
              <a:t>Almuerzos de trabajo</a:t>
            </a:r>
          </a:p>
          <a:p>
            <a:pPr marL="0" indent="0">
              <a:buNone/>
            </a:pPr>
            <a:r>
              <a:rPr lang="es-MX" dirty="0"/>
              <a:t>Cenas de gala</a:t>
            </a:r>
          </a:p>
          <a:p>
            <a:pPr marL="0" indent="0">
              <a:buNone/>
            </a:pPr>
            <a:r>
              <a:rPr lang="es-MX" dirty="0"/>
              <a:t>Congresos y convenciones</a:t>
            </a:r>
          </a:p>
          <a:p>
            <a:pPr marL="0" indent="0">
              <a:buNone/>
            </a:pPr>
            <a:r>
              <a:rPr lang="es-MX" dirty="0"/>
              <a:t>Conferencias</a:t>
            </a:r>
          </a:p>
        </p:txBody>
      </p:sp>
    </p:spTree>
    <p:extLst>
      <p:ext uri="{BB962C8B-B14F-4D97-AF65-F5344CB8AC3E}">
        <p14:creationId xmlns:p14="http://schemas.microsoft.com/office/powerpoint/2010/main" val="41280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1443</TotalTime>
  <Words>794</Words>
  <Application>Microsoft Office PowerPoint</Application>
  <PresentationFormat>Panorámica</PresentationFormat>
  <Paragraphs>58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2.5 Cultura corporativa</vt:lpstr>
      <vt:lpstr>Cultura</vt:lpstr>
      <vt:lpstr>Cultura corporativa</vt:lpstr>
      <vt:lpstr>Elementos de la cultura corporativa</vt:lpstr>
      <vt:lpstr>Su impacto en la empresa</vt:lpstr>
      <vt:lpstr>¿Cómo se transmite?</vt:lpstr>
      <vt:lpstr>Historia</vt:lpstr>
      <vt:lpstr>Ejemplo</vt:lpstr>
      <vt:lpstr>Tradiciones</vt:lpstr>
      <vt:lpstr>Ejemplo</vt:lpstr>
      <vt:lpstr>Símbolos</vt:lpstr>
      <vt:lpstr>Ejemplos</vt:lpstr>
      <vt:lpstr>Lenguaje</vt:lpstr>
      <vt:lpstr>Propósito</vt:lpstr>
      <vt:lpstr>Cultura corporativa fuerte</vt:lpstr>
      <vt:lpstr>Beneficios</vt:lpstr>
      <vt:lpstr>Cultura corporativa débil y sus consecuencias</vt:lpstr>
      <vt:lpstr>Sus consecuencias en la empresa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 corporativa</dc:title>
  <dc:creator>Ivan Emanuel Argandoña Bernal</dc:creator>
  <cp:lastModifiedBy>Ivan Argandoña</cp:lastModifiedBy>
  <cp:revision>8</cp:revision>
  <dcterms:created xsi:type="dcterms:W3CDTF">2021-09-21T05:27:03Z</dcterms:created>
  <dcterms:modified xsi:type="dcterms:W3CDTF">2021-10-06T00:48:01Z</dcterms:modified>
</cp:coreProperties>
</file>