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7" r:id="rId7"/>
    <p:sldId id="261" r:id="rId8"/>
    <p:sldId id="262" r:id="rId9"/>
    <p:sldId id="263" r:id="rId10"/>
    <p:sldId id="264" r:id="rId11"/>
    <p:sldId id="265"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56" autoAdjust="0"/>
    <p:restoredTop sz="94660"/>
  </p:normalViewPr>
  <p:slideViewPr>
    <p:cSldViewPr snapToGrid="0">
      <p:cViewPr varScale="1">
        <p:scale>
          <a:sx n="72" d="100"/>
          <a:sy n="72" d="100"/>
        </p:scale>
        <p:origin x="7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11/30/2021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11/30/2021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5AC36D-714B-4707-B330-F2D234D26CF1}"/>
              </a:ext>
            </a:extLst>
          </p:cNvPr>
          <p:cNvSpPr>
            <a:spLocks noGrp="1"/>
          </p:cNvSpPr>
          <p:nvPr>
            <p:ph type="ctrTitle"/>
          </p:nvPr>
        </p:nvSpPr>
        <p:spPr/>
        <p:txBody>
          <a:bodyPr/>
          <a:lstStyle/>
          <a:p>
            <a:r>
              <a:rPr lang="es-MX" dirty="0"/>
              <a:t>Fundamentos en la administración de proyectos</a:t>
            </a:r>
          </a:p>
        </p:txBody>
      </p:sp>
      <p:sp>
        <p:nvSpPr>
          <p:cNvPr id="3" name="Subtítulo 2">
            <a:extLst>
              <a:ext uri="{FF2B5EF4-FFF2-40B4-BE49-F238E27FC236}">
                <a16:creationId xmlns:a16="http://schemas.microsoft.com/office/drawing/2014/main" id="{60B293DF-4A65-40B4-9305-31D036B6DE70}"/>
              </a:ext>
            </a:extLst>
          </p:cNvPr>
          <p:cNvSpPr>
            <a:spLocks noGrp="1"/>
          </p:cNvSpPr>
          <p:nvPr>
            <p:ph type="subTitle" idx="1"/>
          </p:nvPr>
        </p:nvSpPr>
        <p:spPr/>
        <p:txBody>
          <a:bodyPr/>
          <a:lstStyle/>
          <a:p>
            <a:r>
              <a:rPr lang="es-MX" dirty="0"/>
              <a:t>Alumno: Valdez luna miguel Alejandro</a:t>
            </a:r>
          </a:p>
        </p:txBody>
      </p:sp>
    </p:spTree>
    <p:extLst>
      <p:ext uri="{BB962C8B-B14F-4D97-AF65-F5344CB8AC3E}">
        <p14:creationId xmlns:p14="http://schemas.microsoft.com/office/powerpoint/2010/main" val="290563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BCEE6-1FAC-4A3C-A2BC-DC3D19749F0C}"/>
              </a:ext>
            </a:extLst>
          </p:cNvPr>
          <p:cNvSpPr>
            <a:spLocks noGrp="1"/>
          </p:cNvSpPr>
          <p:nvPr>
            <p:ph type="title"/>
          </p:nvPr>
        </p:nvSpPr>
        <p:spPr/>
        <p:txBody>
          <a:bodyPr>
            <a:normAutofit/>
          </a:bodyPr>
          <a:lstStyle/>
          <a:p>
            <a:r>
              <a:rPr lang="es-MX" sz="4400" dirty="0"/>
              <a:t>7. Riesgos</a:t>
            </a:r>
          </a:p>
        </p:txBody>
      </p:sp>
      <p:sp>
        <p:nvSpPr>
          <p:cNvPr id="3" name="Marcador de contenido 2">
            <a:extLst>
              <a:ext uri="{FF2B5EF4-FFF2-40B4-BE49-F238E27FC236}">
                <a16:creationId xmlns:a16="http://schemas.microsoft.com/office/drawing/2014/main" id="{2548124A-9888-41EA-9EB5-AC80347676C3}"/>
              </a:ext>
            </a:extLst>
          </p:cNvPr>
          <p:cNvSpPr>
            <a:spLocks noGrp="1"/>
          </p:cNvSpPr>
          <p:nvPr>
            <p:ph idx="1"/>
          </p:nvPr>
        </p:nvSpPr>
        <p:spPr/>
        <p:txBody>
          <a:bodyPr anchor="t"/>
          <a:lstStyle/>
          <a:p>
            <a:pPr marL="0" indent="0" algn="just">
              <a:buNone/>
            </a:pPr>
            <a:r>
              <a:rPr lang="es-MX" dirty="0">
                <a:latin typeface="Arial Rounded MT Bold" panose="020F0704030504030204" pitchFamily="34" charset="0"/>
              </a:rPr>
              <a:t>No creas que estás exento de ellos. Son parte de cualquier proyecto y a veces no son tan malos como parece.</a:t>
            </a:r>
          </a:p>
          <a:p>
            <a:pPr marL="0" indent="0" algn="just">
              <a:buNone/>
            </a:pPr>
            <a:endParaRPr lang="es-MX" dirty="0">
              <a:latin typeface="Arial Rounded MT Bold" panose="020F0704030504030204" pitchFamily="34" charset="0"/>
            </a:endParaRPr>
          </a:p>
          <a:p>
            <a:pPr marL="0" indent="0" algn="just">
              <a:buNone/>
            </a:pPr>
            <a:r>
              <a:rPr lang="es-MX" dirty="0">
                <a:latin typeface="Arial Rounded MT Bold" panose="020F0704030504030204" pitchFamily="34" charset="0"/>
              </a:rPr>
              <a:t>Los riesgos pueden ser de dos tipos: a) Contemplados, para anticiparse a ellos; o b) Inesperados. </a:t>
            </a:r>
          </a:p>
          <a:p>
            <a:pPr marL="0" indent="0" algn="just">
              <a:buNone/>
            </a:pPr>
            <a:endParaRPr lang="es-MX" dirty="0">
              <a:latin typeface="Arial Rounded MT Bold" panose="020F0704030504030204" pitchFamily="34" charset="0"/>
            </a:endParaRPr>
          </a:p>
          <a:p>
            <a:pPr marL="0" indent="0" algn="just">
              <a:buNone/>
            </a:pPr>
            <a:r>
              <a:rPr lang="es-MX" dirty="0">
                <a:latin typeface="Arial Rounded MT Bold" panose="020F0704030504030204" pitchFamily="34" charset="0"/>
              </a:rPr>
              <a:t>Un buen plan de manejo de riesgos es fundamental para el éxito de cualquier proyecto.</a:t>
            </a:r>
          </a:p>
        </p:txBody>
      </p:sp>
      <p:pic>
        <p:nvPicPr>
          <p:cNvPr id="4" name="Imagen 3">
            <a:extLst>
              <a:ext uri="{FF2B5EF4-FFF2-40B4-BE49-F238E27FC236}">
                <a16:creationId xmlns:a16="http://schemas.microsoft.com/office/drawing/2014/main" id="{0F52CF7C-2C68-42E4-B711-0F38D50BD31F}"/>
              </a:ext>
            </a:extLst>
          </p:cNvPr>
          <p:cNvPicPr>
            <a:picLocks noChangeAspect="1"/>
          </p:cNvPicPr>
          <p:nvPr/>
        </p:nvPicPr>
        <p:blipFill>
          <a:blip r:embed="rId2"/>
          <a:stretch>
            <a:fillRect/>
          </a:stretch>
        </p:blipFill>
        <p:spPr>
          <a:xfrm>
            <a:off x="8460241" y="266700"/>
            <a:ext cx="2847975" cy="1600200"/>
          </a:xfrm>
          <a:prstGeom prst="rect">
            <a:avLst/>
          </a:prstGeom>
        </p:spPr>
      </p:pic>
      <p:pic>
        <p:nvPicPr>
          <p:cNvPr id="5" name="Imagen 4">
            <a:extLst>
              <a:ext uri="{FF2B5EF4-FFF2-40B4-BE49-F238E27FC236}">
                <a16:creationId xmlns:a16="http://schemas.microsoft.com/office/drawing/2014/main" id="{E5D66A49-28CD-4023-877D-4976B4284289}"/>
              </a:ext>
            </a:extLst>
          </p:cNvPr>
          <p:cNvPicPr>
            <a:picLocks noChangeAspect="1"/>
          </p:cNvPicPr>
          <p:nvPr/>
        </p:nvPicPr>
        <p:blipFill>
          <a:blip r:embed="rId3"/>
          <a:stretch>
            <a:fillRect/>
          </a:stretch>
        </p:blipFill>
        <p:spPr>
          <a:xfrm>
            <a:off x="152400" y="4743451"/>
            <a:ext cx="3701142" cy="2081892"/>
          </a:xfrm>
          <a:prstGeom prst="rect">
            <a:avLst/>
          </a:prstGeom>
        </p:spPr>
      </p:pic>
    </p:spTree>
    <p:extLst>
      <p:ext uri="{BB962C8B-B14F-4D97-AF65-F5344CB8AC3E}">
        <p14:creationId xmlns:p14="http://schemas.microsoft.com/office/powerpoint/2010/main" val="108951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BCEE6-1FAC-4A3C-A2BC-DC3D19749F0C}"/>
              </a:ext>
            </a:extLst>
          </p:cNvPr>
          <p:cNvSpPr>
            <a:spLocks noGrp="1"/>
          </p:cNvSpPr>
          <p:nvPr>
            <p:ph type="title"/>
          </p:nvPr>
        </p:nvSpPr>
        <p:spPr/>
        <p:txBody>
          <a:bodyPr>
            <a:normAutofit/>
          </a:bodyPr>
          <a:lstStyle/>
          <a:p>
            <a:r>
              <a:rPr lang="es-MX" sz="4400" dirty="0"/>
              <a:t>8. Entorno</a:t>
            </a:r>
          </a:p>
        </p:txBody>
      </p:sp>
      <p:sp>
        <p:nvSpPr>
          <p:cNvPr id="3" name="Marcador de contenido 2">
            <a:extLst>
              <a:ext uri="{FF2B5EF4-FFF2-40B4-BE49-F238E27FC236}">
                <a16:creationId xmlns:a16="http://schemas.microsoft.com/office/drawing/2014/main" id="{2548124A-9888-41EA-9EB5-AC80347676C3}"/>
              </a:ext>
            </a:extLst>
          </p:cNvPr>
          <p:cNvSpPr>
            <a:spLocks noGrp="1"/>
          </p:cNvSpPr>
          <p:nvPr>
            <p:ph idx="1"/>
          </p:nvPr>
        </p:nvSpPr>
        <p:spPr/>
        <p:txBody>
          <a:bodyPr anchor="t"/>
          <a:lstStyle/>
          <a:p>
            <a:pPr marL="0" indent="0" algn="just">
              <a:buNone/>
            </a:pPr>
            <a:r>
              <a:rPr lang="es-MX" dirty="0">
                <a:latin typeface="Arial Rounded MT Bold" panose="020F0704030504030204" pitchFamily="34" charset="0"/>
              </a:rPr>
              <a:t>Tener una idea del contexto en el que vas a desarrollar tu proyecto te permitirá gestionar mejor los recursos.</a:t>
            </a:r>
          </a:p>
          <a:p>
            <a:pPr marL="0" indent="0" algn="just">
              <a:buNone/>
            </a:pPr>
            <a:endParaRPr lang="es-MX" dirty="0">
              <a:latin typeface="Arial Rounded MT Bold" panose="020F0704030504030204" pitchFamily="34" charset="0"/>
            </a:endParaRPr>
          </a:p>
          <a:p>
            <a:pPr marL="0" indent="0" algn="just">
              <a:buNone/>
            </a:pPr>
            <a:r>
              <a:rPr lang="es-MX" dirty="0">
                <a:latin typeface="Arial Rounded MT Bold" panose="020F0704030504030204" pitchFamily="34" charset="0"/>
              </a:rPr>
              <a:t>Si vas a realizar la prueba piloto de una aeronave, por ejemplo, debes conocer el clima del lugar. No querrás que te sorprenda una tormenta. </a:t>
            </a:r>
          </a:p>
        </p:txBody>
      </p:sp>
      <p:pic>
        <p:nvPicPr>
          <p:cNvPr id="4" name="Imagen 3">
            <a:extLst>
              <a:ext uri="{FF2B5EF4-FFF2-40B4-BE49-F238E27FC236}">
                <a16:creationId xmlns:a16="http://schemas.microsoft.com/office/drawing/2014/main" id="{FFF4447B-F501-4636-BCC0-CF0C6B048E0F}"/>
              </a:ext>
            </a:extLst>
          </p:cNvPr>
          <p:cNvPicPr>
            <a:picLocks noChangeAspect="1"/>
          </p:cNvPicPr>
          <p:nvPr/>
        </p:nvPicPr>
        <p:blipFill>
          <a:blip r:embed="rId2"/>
          <a:stretch>
            <a:fillRect/>
          </a:stretch>
        </p:blipFill>
        <p:spPr>
          <a:xfrm>
            <a:off x="0" y="4000500"/>
            <a:ext cx="4019550" cy="2857500"/>
          </a:xfrm>
          <a:prstGeom prst="rect">
            <a:avLst/>
          </a:prstGeom>
        </p:spPr>
      </p:pic>
      <p:pic>
        <p:nvPicPr>
          <p:cNvPr id="5" name="Imagen 4">
            <a:extLst>
              <a:ext uri="{FF2B5EF4-FFF2-40B4-BE49-F238E27FC236}">
                <a16:creationId xmlns:a16="http://schemas.microsoft.com/office/drawing/2014/main" id="{61AA1AFD-A7F1-4B21-BE2D-18F80E212072}"/>
              </a:ext>
            </a:extLst>
          </p:cNvPr>
          <p:cNvPicPr>
            <a:picLocks noChangeAspect="1"/>
          </p:cNvPicPr>
          <p:nvPr/>
        </p:nvPicPr>
        <p:blipFill>
          <a:blip r:embed="rId3"/>
          <a:stretch>
            <a:fillRect/>
          </a:stretch>
        </p:blipFill>
        <p:spPr>
          <a:xfrm>
            <a:off x="7483478" y="3884291"/>
            <a:ext cx="4514398" cy="2733538"/>
          </a:xfrm>
          <a:prstGeom prst="rect">
            <a:avLst/>
          </a:prstGeom>
        </p:spPr>
      </p:pic>
    </p:spTree>
    <p:extLst>
      <p:ext uri="{BB962C8B-B14F-4D97-AF65-F5344CB8AC3E}">
        <p14:creationId xmlns:p14="http://schemas.microsoft.com/office/powerpoint/2010/main" val="360384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BCEE6-1FAC-4A3C-A2BC-DC3D19749F0C}"/>
              </a:ext>
            </a:extLst>
          </p:cNvPr>
          <p:cNvSpPr>
            <a:spLocks noGrp="1"/>
          </p:cNvSpPr>
          <p:nvPr>
            <p:ph type="title"/>
          </p:nvPr>
        </p:nvSpPr>
        <p:spPr/>
        <p:txBody>
          <a:bodyPr>
            <a:normAutofit/>
          </a:bodyPr>
          <a:lstStyle/>
          <a:p>
            <a:r>
              <a:rPr lang="es-MX" sz="4400" dirty="0"/>
              <a:t>9. Liderazgo</a:t>
            </a:r>
          </a:p>
        </p:txBody>
      </p:sp>
      <p:sp>
        <p:nvSpPr>
          <p:cNvPr id="3" name="Marcador de contenido 2">
            <a:extLst>
              <a:ext uri="{FF2B5EF4-FFF2-40B4-BE49-F238E27FC236}">
                <a16:creationId xmlns:a16="http://schemas.microsoft.com/office/drawing/2014/main" id="{2548124A-9888-41EA-9EB5-AC80347676C3}"/>
              </a:ext>
            </a:extLst>
          </p:cNvPr>
          <p:cNvSpPr>
            <a:spLocks noGrp="1"/>
          </p:cNvSpPr>
          <p:nvPr>
            <p:ph idx="1"/>
          </p:nvPr>
        </p:nvSpPr>
        <p:spPr/>
        <p:txBody>
          <a:bodyPr anchor="t">
            <a:normAutofit/>
          </a:bodyPr>
          <a:lstStyle/>
          <a:p>
            <a:pPr marL="0" indent="0" algn="just">
              <a:buNone/>
            </a:pPr>
            <a:r>
              <a:rPr lang="es-MX" sz="2000" dirty="0">
                <a:latin typeface="Arial Rounded MT Bold" panose="020F0704030504030204" pitchFamily="34" charset="0"/>
              </a:rPr>
              <a:t>Sin duda, administrar un proyecto requiere capacidad de dirección.</a:t>
            </a:r>
          </a:p>
          <a:p>
            <a:pPr marL="0" indent="0" algn="just">
              <a:buNone/>
            </a:pPr>
            <a:endParaRPr lang="es-MX" sz="2000" dirty="0">
              <a:latin typeface="Arial Rounded MT Bold" panose="020F0704030504030204" pitchFamily="34" charset="0"/>
            </a:endParaRPr>
          </a:p>
          <a:p>
            <a:pPr marL="0" indent="0" algn="just">
              <a:buNone/>
            </a:pPr>
            <a:r>
              <a:rPr lang="es-MX" sz="2000" dirty="0">
                <a:latin typeface="Arial Rounded MT Bold" panose="020F0704030504030204" pitchFamily="34" charset="0"/>
              </a:rPr>
              <a:t>Un buen líder inspira a otros a hacer y aprender más.</a:t>
            </a:r>
          </a:p>
          <a:p>
            <a:pPr marL="0" indent="0" algn="just">
              <a:buNone/>
            </a:pPr>
            <a:endParaRPr lang="es-MX" sz="2000" dirty="0">
              <a:latin typeface="Arial Rounded MT Bold" panose="020F0704030504030204" pitchFamily="34" charset="0"/>
            </a:endParaRPr>
          </a:p>
          <a:p>
            <a:pPr marL="0" indent="0" algn="just">
              <a:buNone/>
            </a:pPr>
            <a:r>
              <a:rPr lang="es-MX" sz="2000" dirty="0">
                <a:latin typeface="Arial Rounded MT Bold" panose="020F0704030504030204" pitchFamily="34" charset="0"/>
              </a:rPr>
              <a:t>Deberás mantener la calma en los momentos decisivos y tomar las riendas en los buenos y malos momentos.</a:t>
            </a:r>
          </a:p>
        </p:txBody>
      </p:sp>
      <p:pic>
        <p:nvPicPr>
          <p:cNvPr id="4" name="Imagen 3">
            <a:extLst>
              <a:ext uri="{FF2B5EF4-FFF2-40B4-BE49-F238E27FC236}">
                <a16:creationId xmlns:a16="http://schemas.microsoft.com/office/drawing/2014/main" id="{8620AF4D-684A-4E7F-9F19-847117EC258E}"/>
              </a:ext>
            </a:extLst>
          </p:cNvPr>
          <p:cNvPicPr>
            <a:picLocks noChangeAspect="1"/>
          </p:cNvPicPr>
          <p:nvPr/>
        </p:nvPicPr>
        <p:blipFill>
          <a:blip r:embed="rId2"/>
          <a:stretch>
            <a:fillRect/>
          </a:stretch>
        </p:blipFill>
        <p:spPr>
          <a:xfrm>
            <a:off x="217714" y="4576803"/>
            <a:ext cx="5170713" cy="2281197"/>
          </a:xfrm>
          <a:prstGeom prst="rect">
            <a:avLst/>
          </a:prstGeom>
        </p:spPr>
      </p:pic>
      <p:pic>
        <p:nvPicPr>
          <p:cNvPr id="5" name="Imagen 4">
            <a:extLst>
              <a:ext uri="{FF2B5EF4-FFF2-40B4-BE49-F238E27FC236}">
                <a16:creationId xmlns:a16="http://schemas.microsoft.com/office/drawing/2014/main" id="{2A52ECF5-E6B5-4F82-9F51-BFC27013D60B}"/>
              </a:ext>
            </a:extLst>
          </p:cNvPr>
          <p:cNvPicPr>
            <a:picLocks noChangeAspect="1"/>
          </p:cNvPicPr>
          <p:nvPr/>
        </p:nvPicPr>
        <p:blipFill>
          <a:blip r:embed="rId3"/>
          <a:stretch>
            <a:fillRect/>
          </a:stretch>
        </p:blipFill>
        <p:spPr>
          <a:xfrm>
            <a:off x="9241970" y="0"/>
            <a:ext cx="2816227" cy="2182576"/>
          </a:xfrm>
          <a:prstGeom prst="rect">
            <a:avLst/>
          </a:prstGeom>
        </p:spPr>
      </p:pic>
    </p:spTree>
    <p:extLst>
      <p:ext uri="{BB962C8B-B14F-4D97-AF65-F5344CB8AC3E}">
        <p14:creationId xmlns:p14="http://schemas.microsoft.com/office/powerpoint/2010/main" val="3390633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BCEE6-1FAC-4A3C-A2BC-DC3D19749F0C}"/>
              </a:ext>
            </a:extLst>
          </p:cNvPr>
          <p:cNvSpPr>
            <a:spLocks noGrp="1"/>
          </p:cNvSpPr>
          <p:nvPr>
            <p:ph type="title"/>
          </p:nvPr>
        </p:nvSpPr>
        <p:spPr/>
        <p:txBody>
          <a:bodyPr/>
          <a:lstStyle/>
          <a:p>
            <a:r>
              <a:rPr lang="es-MX" dirty="0"/>
              <a:t>10. Comunicación</a:t>
            </a:r>
          </a:p>
        </p:txBody>
      </p:sp>
      <p:sp>
        <p:nvSpPr>
          <p:cNvPr id="3" name="Marcador de contenido 2">
            <a:extLst>
              <a:ext uri="{FF2B5EF4-FFF2-40B4-BE49-F238E27FC236}">
                <a16:creationId xmlns:a16="http://schemas.microsoft.com/office/drawing/2014/main" id="{2548124A-9888-41EA-9EB5-AC80347676C3}"/>
              </a:ext>
            </a:extLst>
          </p:cNvPr>
          <p:cNvSpPr>
            <a:spLocks noGrp="1"/>
          </p:cNvSpPr>
          <p:nvPr>
            <p:ph idx="1"/>
          </p:nvPr>
        </p:nvSpPr>
        <p:spPr/>
        <p:txBody>
          <a:bodyPr anchor="t"/>
          <a:lstStyle/>
          <a:p>
            <a:pPr marL="0" indent="0" algn="just">
              <a:buNone/>
            </a:pPr>
            <a:r>
              <a:rPr lang="es-MX" dirty="0">
                <a:latin typeface="Arial Rounded MT Bold" panose="020F0704030504030204" pitchFamily="34" charset="0"/>
              </a:rPr>
              <a:t>Este es uno de los fundamentos de la administración de proyectos que más influye en el resultado final.</a:t>
            </a:r>
          </a:p>
          <a:p>
            <a:pPr marL="0" indent="0" algn="just">
              <a:buNone/>
            </a:pPr>
            <a:endParaRPr lang="es-MX" dirty="0">
              <a:latin typeface="Arial Rounded MT Bold" panose="020F0704030504030204" pitchFamily="34" charset="0"/>
            </a:endParaRPr>
          </a:p>
          <a:p>
            <a:pPr marL="0" indent="0" algn="just">
              <a:buNone/>
            </a:pPr>
            <a:r>
              <a:rPr lang="es-MX" dirty="0">
                <a:latin typeface="Arial Rounded MT Bold" panose="020F0704030504030204" pitchFamily="34" charset="0"/>
              </a:rPr>
              <a:t>Asegúrate de seleccionar una plataforma de comunicación que todo el equipo pueda manejar, tanto tus compañeros / empleados como tus clientes.</a:t>
            </a:r>
          </a:p>
          <a:p>
            <a:pPr marL="0" indent="0" algn="just">
              <a:buNone/>
            </a:pPr>
            <a:endParaRPr lang="es-MX" dirty="0">
              <a:latin typeface="Arial Rounded MT Bold" panose="020F0704030504030204" pitchFamily="34" charset="0"/>
            </a:endParaRPr>
          </a:p>
          <a:p>
            <a:pPr marL="0" indent="0" algn="just">
              <a:buNone/>
            </a:pPr>
            <a:r>
              <a:rPr lang="es-MX" dirty="0">
                <a:latin typeface="Arial Rounded MT Bold" panose="020F0704030504030204" pitchFamily="34" charset="0"/>
              </a:rPr>
              <a:t>Asimismo, promover que todo el equipo se familiarice con la terminología de la gestión de proyectos puede ser muy beneficioso para la empresa.</a:t>
            </a:r>
          </a:p>
        </p:txBody>
      </p:sp>
      <p:pic>
        <p:nvPicPr>
          <p:cNvPr id="4" name="Imagen 3">
            <a:extLst>
              <a:ext uri="{FF2B5EF4-FFF2-40B4-BE49-F238E27FC236}">
                <a16:creationId xmlns:a16="http://schemas.microsoft.com/office/drawing/2014/main" id="{DECE613F-B07F-4B2C-86BD-344DCA309B97}"/>
              </a:ext>
            </a:extLst>
          </p:cNvPr>
          <p:cNvPicPr>
            <a:picLocks noChangeAspect="1"/>
          </p:cNvPicPr>
          <p:nvPr/>
        </p:nvPicPr>
        <p:blipFill>
          <a:blip r:embed="rId2"/>
          <a:stretch>
            <a:fillRect/>
          </a:stretch>
        </p:blipFill>
        <p:spPr>
          <a:xfrm>
            <a:off x="7943850" y="164850"/>
            <a:ext cx="2571750" cy="1803899"/>
          </a:xfrm>
          <a:prstGeom prst="rect">
            <a:avLst/>
          </a:prstGeom>
        </p:spPr>
      </p:pic>
      <p:pic>
        <p:nvPicPr>
          <p:cNvPr id="5" name="Imagen 4">
            <a:extLst>
              <a:ext uri="{FF2B5EF4-FFF2-40B4-BE49-F238E27FC236}">
                <a16:creationId xmlns:a16="http://schemas.microsoft.com/office/drawing/2014/main" id="{4968DFAE-3AB3-4348-B1FB-2A70F7DAC395}"/>
              </a:ext>
            </a:extLst>
          </p:cNvPr>
          <p:cNvPicPr>
            <a:picLocks noChangeAspect="1"/>
          </p:cNvPicPr>
          <p:nvPr/>
        </p:nvPicPr>
        <p:blipFill>
          <a:blip r:embed="rId3"/>
          <a:stretch>
            <a:fillRect/>
          </a:stretch>
        </p:blipFill>
        <p:spPr>
          <a:xfrm>
            <a:off x="8899072" y="4704553"/>
            <a:ext cx="3233056" cy="2153447"/>
          </a:xfrm>
          <a:prstGeom prst="rect">
            <a:avLst/>
          </a:prstGeom>
        </p:spPr>
      </p:pic>
    </p:spTree>
    <p:extLst>
      <p:ext uri="{BB962C8B-B14F-4D97-AF65-F5344CB8AC3E}">
        <p14:creationId xmlns:p14="http://schemas.microsoft.com/office/powerpoint/2010/main" val="3870740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BCEE6-1FAC-4A3C-A2BC-DC3D19749F0C}"/>
              </a:ext>
            </a:extLst>
          </p:cNvPr>
          <p:cNvSpPr>
            <a:spLocks noGrp="1"/>
          </p:cNvSpPr>
          <p:nvPr>
            <p:ph type="title"/>
          </p:nvPr>
        </p:nvSpPr>
        <p:spPr/>
        <p:txBody>
          <a:bodyPr>
            <a:normAutofit fontScale="90000"/>
          </a:bodyPr>
          <a:lstStyle/>
          <a:p>
            <a:r>
              <a:rPr lang="es-MX" dirty="0"/>
              <a:t>¿Cuáles son los fundamentos de la administración de proyectos? ¿Hace una diferencia conocerlos?</a:t>
            </a:r>
          </a:p>
        </p:txBody>
      </p:sp>
      <p:sp>
        <p:nvSpPr>
          <p:cNvPr id="3" name="Marcador de contenido 2">
            <a:extLst>
              <a:ext uri="{FF2B5EF4-FFF2-40B4-BE49-F238E27FC236}">
                <a16:creationId xmlns:a16="http://schemas.microsoft.com/office/drawing/2014/main" id="{2548124A-9888-41EA-9EB5-AC80347676C3}"/>
              </a:ext>
            </a:extLst>
          </p:cNvPr>
          <p:cNvSpPr>
            <a:spLocks noGrp="1"/>
          </p:cNvSpPr>
          <p:nvPr>
            <p:ph idx="1"/>
          </p:nvPr>
        </p:nvSpPr>
        <p:spPr/>
        <p:txBody>
          <a:bodyPr/>
          <a:lstStyle/>
          <a:p>
            <a:pPr marL="0" indent="0" algn="just">
              <a:buNone/>
            </a:pPr>
            <a:r>
              <a:rPr lang="es-MX" dirty="0">
                <a:latin typeface="Arial Rounded MT Bold" panose="020F0704030504030204" pitchFamily="34" charset="0"/>
              </a:rPr>
              <a:t>Para cumplir objetivos, primero hay que estudiar el camino. En esta presentación, conocerás los fundamentos de la administración de proyectos para tener una base sólida al momento de emprender una intervención.</a:t>
            </a:r>
          </a:p>
        </p:txBody>
      </p:sp>
    </p:spTree>
    <p:extLst>
      <p:ext uri="{BB962C8B-B14F-4D97-AF65-F5344CB8AC3E}">
        <p14:creationId xmlns:p14="http://schemas.microsoft.com/office/powerpoint/2010/main" val="1625407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BCEE6-1FAC-4A3C-A2BC-DC3D19749F0C}"/>
              </a:ext>
            </a:extLst>
          </p:cNvPr>
          <p:cNvSpPr>
            <a:spLocks noGrp="1"/>
          </p:cNvSpPr>
          <p:nvPr>
            <p:ph type="title"/>
          </p:nvPr>
        </p:nvSpPr>
        <p:spPr/>
        <p:txBody>
          <a:bodyPr/>
          <a:lstStyle/>
          <a:p>
            <a:r>
              <a:rPr lang="es-MX" dirty="0"/>
              <a:t>¿Cuáles son los fundamentos de la administración de proyectos?</a:t>
            </a:r>
          </a:p>
        </p:txBody>
      </p:sp>
      <p:sp>
        <p:nvSpPr>
          <p:cNvPr id="3" name="Marcador de contenido 2">
            <a:extLst>
              <a:ext uri="{FF2B5EF4-FFF2-40B4-BE49-F238E27FC236}">
                <a16:creationId xmlns:a16="http://schemas.microsoft.com/office/drawing/2014/main" id="{2548124A-9888-41EA-9EB5-AC80347676C3}"/>
              </a:ext>
            </a:extLst>
          </p:cNvPr>
          <p:cNvSpPr>
            <a:spLocks noGrp="1"/>
          </p:cNvSpPr>
          <p:nvPr>
            <p:ph idx="1"/>
          </p:nvPr>
        </p:nvSpPr>
        <p:spPr>
          <a:xfrm>
            <a:off x="685801" y="2142066"/>
            <a:ext cx="10591799" cy="4715934"/>
          </a:xfrm>
        </p:spPr>
        <p:txBody>
          <a:bodyPr anchor="t">
            <a:normAutofit/>
          </a:bodyPr>
          <a:lstStyle/>
          <a:p>
            <a:pPr marL="0" indent="0">
              <a:buNone/>
            </a:pPr>
            <a:r>
              <a:rPr lang="es-MX" dirty="0"/>
              <a:t>Basándonos en la terminología que el PMI menciona en su base de conocimientos, los fundamentos de la administración de proyectos que debes conocer son:</a:t>
            </a:r>
          </a:p>
          <a:p>
            <a:pPr marL="342900" indent="-342900">
              <a:buFont typeface="+mj-lt"/>
              <a:buAutoNum type="arabicPeriod"/>
            </a:pPr>
            <a:r>
              <a:rPr lang="es-MX" dirty="0"/>
              <a:t>Tiempo</a:t>
            </a:r>
          </a:p>
          <a:p>
            <a:pPr marL="342900" indent="-342900">
              <a:buFont typeface="+mj-lt"/>
              <a:buAutoNum type="arabicPeriod"/>
            </a:pPr>
            <a:r>
              <a:rPr lang="es-MX" dirty="0"/>
              <a:t>Objetivos específicos</a:t>
            </a:r>
          </a:p>
          <a:p>
            <a:pPr marL="342900" indent="-342900">
              <a:buFont typeface="+mj-lt"/>
              <a:buAutoNum type="arabicPeriod"/>
            </a:pPr>
            <a:r>
              <a:rPr lang="es-MX" dirty="0"/>
              <a:t>Alcance</a:t>
            </a:r>
          </a:p>
          <a:p>
            <a:pPr marL="342900" indent="-342900">
              <a:buFont typeface="+mj-lt"/>
              <a:buAutoNum type="arabicPeriod"/>
            </a:pPr>
            <a:r>
              <a:rPr lang="es-MX" dirty="0"/>
              <a:t>Costos</a:t>
            </a:r>
          </a:p>
          <a:p>
            <a:pPr marL="342900" indent="-342900">
              <a:buFont typeface="+mj-lt"/>
              <a:buAutoNum type="arabicPeriod"/>
            </a:pPr>
            <a:r>
              <a:rPr lang="es-MX" dirty="0"/>
              <a:t>Recursos</a:t>
            </a:r>
          </a:p>
          <a:p>
            <a:pPr marL="342900" indent="-342900">
              <a:buFont typeface="+mj-lt"/>
              <a:buAutoNum type="arabicPeriod"/>
            </a:pPr>
            <a:r>
              <a:rPr lang="es-MX" dirty="0"/>
              <a:t>Procesos</a:t>
            </a:r>
          </a:p>
          <a:p>
            <a:pPr marL="342900" indent="-342900">
              <a:buFont typeface="+mj-lt"/>
              <a:buAutoNum type="arabicPeriod"/>
            </a:pPr>
            <a:r>
              <a:rPr lang="es-MX" dirty="0"/>
              <a:t>Riesgos</a:t>
            </a:r>
          </a:p>
          <a:p>
            <a:pPr marL="342900" indent="-342900">
              <a:buFont typeface="+mj-lt"/>
              <a:buAutoNum type="arabicPeriod"/>
            </a:pPr>
            <a:r>
              <a:rPr lang="es-MX" dirty="0"/>
              <a:t>Entorno</a:t>
            </a:r>
          </a:p>
          <a:p>
            <a:pPr marL="342900" indent="-342900">
              <a:buFont typeface="+mj-lt"/>
              <a:buAutoNum type="arabicPeriod"/>
            </a:pPr>
            <a:r>
              <a:rPr lang="es-MX" dirty="0"/>
              <a:t>Liderazgo</a:t>
            </a:r>
          </a:p>
          <a:p>
            <a:pPr marL="342900" indent="-342900">
              <a:buFont typeface="+mj-lt"/>
              <a:buAutoNum type="arabicPeriod"/>
            </a:pPr>
            <a:r>
              <a:rPr lang="es-MX" dirty="0"/>
              <a:t>Comunicación</a:t>
            </a:r>
          </a:p>
        </p:txBody>
      </p:sp>
      <p:pic>
        <p:nvPicPr>
          <p:cNvPr id="4" name="Imagen 3">
            <a:extLst>
              <a:ext uri="{FF2B5EF4-FFF2-40B4-BE49-F238E27FC236}">
                <a16:creationId xmlns:a16="http://schemas.microsoft.com/office/drawing/2014/main" id="{CBAC8F09-2841-46AE-9FFD-B89A5CD1AC3F}"/>
              </a:ext>
            </a:extLst>
          </p:cNvPr>
          <p:cNvPicPr>
            <a:picLocks noChangeAspect="1"/>
          </p:cNvPicPr>
          <p:nvPr/>
        </p:nvPicPr>
        <p:blipFill>
          <a:blip r:embed="rId2"/>
          <a:stretch>
            <a:fillRect/>
          </a:stretch>
        </p:blipFill>
        <p:spPr>
          <a:xfrm>
            <a:off x="6433194" y="3061252"/>
            <a:ext cx="5454005" cy="3067878"/>
          </a:xfrm>
          <a:prstGeom prst="rect">
            <a:avLst/>
          </a:prstGeom>
        </p:spPr>
      </p:pic>
    </p:spTree>
    <p:extLst>
      <p:ext uri="{BB962C8B-B14F-4D97-AF65-F5344CB8AC3E}">
        <p14:creationId xmlns:p14="http://schemas.microsoft.com/office/powerpoint/2010/main" val="3011058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BCEE6-1FAC-4A3C-A2BC-DC3D19749F0C}"/>
              </a:ext>
            </a:extLst>
          </p:cNvPr>
          <p:cNvSpPr>
            <a:spLocks noGrp="1"/>
          </p:cNvSpPr>
          <p:nvPr>
            <p:ph type="title"/>
          </p:nvPr>
        </p:nvSpPr>
        <p:spPr/>
        <p:txBody>
          <a:bodyPr>
            <a:normAutofit/>
          </a:bodyPr>
          <a:lstStyle/>
          <a:p>
            <a:r>
              <a:rPr lang="es-MX" sz="4400" dirty="0"/>
              <a:t>1.- Tiempo</a:t>
            </a:r>
          </a:p>
        </p:txBody>
      </p:sp>
      <p:sp>
        <p:nvSpPr>
          <p:cNvPr id="3" name="Marcador de contenido 2">
            <a:extLst>
              <a:ext uri="{FF2B5EF4-FFF2-40B4-BE49-F238E27FC236}">
                <a16:creationId xmlns:a16="http://schemas.microsoft.com/office/drawing/2014/main" id="{2548124A-9888-41EA-9EB5-AC80347676C3}"/>
              </a:ext>
            </a:extLst>
          </p:cNvPr>
          <p:cNvSpPr>
            <a:spLocks noGrp="1"/>
          </p:cNvSpPr>
          <p:nvPr>
            <p:ph idx="1"/>
          </p:nvPr>
        </p:nvSpPr>
        <p:spPr/>
        <p:txBody>
          <a:bodyPr anchor="t"/>
          <a:lstStyle/>
          <a:p>
            <a:pPr marL="0" indent="0" algn="just">
              <a:buNone/>
            </a:pPr>
            <a:r>
              <a:rPr lang="es-MX" dirty="0">
                <a:latin typeface="Arial Rounded MT Bold" panose="020F0704030504030204" pitchFamily="34" charset="0"/>
              </a:rPr>
              <a:t>¡Tic tac!</a:t>
            </a:r>
          </a:p>
          <a:p>
            <a:pPr marL="0" indent="0" algn="just">
              <a:buNone/>
            </a:pPr>
            <a:endParaRPr lang="es-MX" dirty="0">
              <a:latin typeface="Arial Rounded MT Bold" panose="020F0704030504030204" pitchFamily="34" charset="0"/>
            </a:endParaRPr>
          </a:p>
          <a:p>
            <a:pPr marL="0" indent="0" algn="just">
              <a:buNone/>
            </a:pPr>
            <a:r>
              <a:rPr lang="es-MX" dirty="0">
                <a:latin typeface="Arial Rounded MT Bold" panose="020F0704030504030204" pitchFamily="34" charset="0"/>
              </a:rPr>
              <a:t>Tu mejor jefe es el reloj.</a:t>
            </a:r>
          </a:p>
          <a:p>
            <a:pPr marL="0" indent="0" algn="just">
              <a:buNone/>
            </a:pPr>
            <a:endParaRPr lang="es-MX" dirty="0">
              <a:latin typeface="Arial Rounded MT Bold" panose="020F0704030504030204" pitchFamily="34" charset="0"/>
            </a:endParaRPr>
          </a:p>
          <a:p>
            <a:pPr marL="0" indent="0" algn="just">
              <a:buNone/>
            </a:pPr>
            <a:r>
              <a:rPr lang="es-MX" dirty="0">
                <a:latin typeface="Arial Rounded MT Bold" panose="020F0704030504030204" pitchFamily="34" charset="0"/>
              </a:rPr>
              <a:t>Todo proyecto tiene un principio y un final, un plazo a cumplir.</a:t>
            </a:r>
          </a:p>
          <a:p>
            <a:pPr marL="0" indent="0" algn="just">
              <a:buNone/>
            </a:pPr>
            <a:endParaRPr lang="es-MX" dirty="0">
              <a:latin typeface="Arial Rounded MT Bold" panose="020F0704030504030204" pitchFamily="34" charset="0"/>
            </a:endParaRPr>
          </a:p>
          <a:p>
            <a:pPr marL="0" indent="0" algn="just">
              <a:buNone/>
            </a:pPr>
            <a:r>
              <a:rPr lang="es-MX" dirty="0">
                <a:latin typeface="Arial Rounded MT Bold" panose="020F0704030504030204" pitchFamily="34" charset="0"/>
              </a:rPr>
              <a:t>Cumplir o no con los tiempos de entrega es una forma de evaluar la efectividad de todo un equipo y la eficiencia del flujo de trabajo.</a:t>
            </a:r>
          </a:p>
        </p:txBody>
      </p:sp>
      <p:pic>
        <p:nvPicPr>
          <p:cNvPr id="4" name="Imagen 3">
            <a:extLst>
              <a:ext uri="{FF2B5EF4-FFF2-40B4-BE49-F238E27FC236}">
                <a16:creationId xmlns:a16="http://schemas.microsoft.com/office/drawing/2014/main" id="{EE86BA0B-0C89-4260-BF80-D32252B1C56C}"/>
              </a:ext>
            </a:extLst>
          </p:cNvPr>
          <p:cNvPicPr>
            <a:picLocks noChangeAspect="1"/>
          </p:cNvPicPr>
          <p:nvPr/>
        </p:nvPicPr>
        <p:blipFill>
          <a:blip r:embed="rId2"/>
          <a:stretch>
            <a:fillRect/>
          </a:stretch>
        </p:blipFill>
        <p:spPr>
          <a:xfrm>
            <a:off x="7347502" y="609600"/>
            <a:ext cx="3757820" cy="2415741"/>
          </a:xfrm>
          <a:prstGeom prst="rect">
            <a:avLst/>
          </a:prstGeom>
        </p:spPr>
      </p:pic>
    </p:spTree>
    <p:extLst>
      <p:ext uri="{BB962C8B-B14F-4D97-AF65-F5344CB8AC3E}">
        <p14:creationId xmlns:p14="http://schemas.microsoft.com/office/powerpoint/2010/main" val="724219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BCEE6-1FAC-4A3C-A2BC-DC3D19749F0C}"/>
              </a:ext>
            </a:extLst>
          </p:cNvPr>
          <p:cNvSpPr>
            <a:spLocks noGrp="1"/>
          </p:cNvSpPr>
          <p:nvPr>
            <p:ph type="title"/>
          </p:nvPr>
        </p:nvSpPr>
        <p:spPr/>
        <p:txBody>
          <a:bodyPr>
            <a:normAutofit/>
          </a:bodyPr>
          <a:lstStyle/>
          <a:p>
            <a:r>
              <a:rPr lang="es-MX" sz="4400" dirty="0"/>
              <a:t>2.- Objetivos específicos</a:t>
            </a:r>
          </a:p>
        </p:txBody>
      </p:sp>
      <p:sp>
        <p:nvSpPr>
          <p:cNvPr id="3" name="Marcador de contenido 2">
            <a:extLst>
              <a:ext uri="{FF2B5EF4-FFF2-40B4-BE49-F238E27FC236}">
                <a16:creationId xmlns:a16="http://schemas.microsoft.com/office/drawing/2014/main" id="{2548124A-9888-41EA-9EB5-AC80347676C3}"/>
              </a:ext>
            </a:extLst>
          </p:cNvPr>
          <p:cNvSpPr>
            <a:spLocks noGrp="1"/>
          </p:cNvSpPr>
          <p:nvPr>
            <p:ph idx="1"/>
          </p:nvPr>
        </p:nvSpPr>
        <p:spPr/>
        <p:txBody>
          <a:bodyPr anchor="t"/>
          <a:lstStyle/>
          <a:p>
            <a:pPr marL="0" indent="0" algn="just">
              <a:buNone/>
            </a:pPr>
            <a:r>
              <a:rPr lang="es-MX" dirty="0">
                <a:latin typeface="Arial Rounded MT Bold" panose="020F0704030504030204" pitchFamily="34" charset="0"/>
              </a:rPr>
              <a:t>Todo proyecto apunta a un resultado que esperamos obtener.</a:t>
            </a:r>
          </a:p>
          <a:p>
            <a:pPr marL="0" indent="0" algn="just">
              <a:buNone/>
            </a:pPr>
            <a:endParaRPr lang="es-MX" dirty="0">
              <a:latin typeface="Arial Rounded MT Bold" panose="020F0704030504030204" pitchFamily="34" charset="0"/>
            </a:endParaRPr>
          </a:p>
          <a:p>
            <a:pPr marL="0" indent="0" algn="just">
              <a:buNone/>
            </a:pPr>
            <a:r>
              <a:rPr lang="es-MX" dirty="0">
                <a:latin typeface="Arial Rounded MT Bold" panose="020F0704030504030204" pitchFamily="34" charset="0"/>
              </a:rPr>
              <a:t>Si has planificado bien, tu resultado final se acercará o será igual a lo que esperabas.</a:t>
            </a:r>
          </a:p>
          <a:p>
            <a:pPr marL="0" indent="0" algn="just">
              <a:buNone/>
            </a:pPr>
            <a:endParaRPr lang="es-MX" dirty="0">
              <a:latin typeface="Arial Rounded MT Bold" panose="020F0704030504030204" pitchFamily="34" charset="0"/>
            </a:endParaRPr>
          </a:p>
          <a:p>
            <a:pPr marL="0" indent="0" algn="just">
              <a:buNone/>
            </a:pPr>
            <a:r>
              <a:rPr lang="es-MX" dirty="0">
                <a:latin typeface="Arial Rounded MT Bold" panose="020F0704030504030204" pitchFamily="34" charset="0"/>
              </a:rPr>
              <a:t>Los objetivos de un proyecto pueden ser de cualquier naturaleza: una aeronave, una batidora, un hotel, la implementación de un software, el desarrollo de un sistema de gestión de la calidad, etc.</a:t>
            </a:r>
          </a:p>
        </p:txBody>
      </p:sp>
      <p:pic>
        <p:nvPicPr>
          <p:cNvPr id="4" name="Imagen 3">
            <a:extLst>
              <a:ext uri="{FF2B5EF4-FFF2-40B4-BE49-F238E27FC236}">
                <a16:creationId xmlns:a16="http://schemas.microsoft.com/office/drawing/2014/main" id="{C3C62DF5-AE3C-4F45-89B3-6EA6D056E60E}"/>
              </a:ext>
            </a:extLst>
          </p:cNvPr>
          <p:cNvPicPr>
            <a:picLocks noChangeAspect="1"/>
          </p:cNvPicPr>
          <p:nvPr/>
        </p:nvPicPr>
        <p:blipFill>
          <a:blip r:embed="rId2"/>
          <a:stretch>
            <a:fillRect/>
          </a:stretch>
        </p:blipFill>
        <p:spPr>
          <a:xfrm>
            <a:off x="8264426" y="0"/>
            <a:ext cx="3927574" cy="2345635"/>
          </a:xfrm>
          <a:prstGeom prst="rect">
            <a:avLst/>
          </a:prstGeom>
        </p:spPr>
      </p:pic>
    </p:spTree>
    <p:extLst>
      <p:ext uri="{BB962C8B-B14F-4D97-AF65-F5344CB8AC3E}">
        <p14:creationId xmlns:p14="http://schemas.microsoft.com/office/powerpoint/2010/main" val="4053260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BCEE6-1FAC-4A3C-A2BC-DC3D19749F0C}"/>
              </a:ext>
            </a:extLst>
          </p:cNvPr>
          <p:cNvSpPr>
            <a:spLocks noGrp="1"/>
          </p:cNvSpPr>
          <p:nvPr>
            <p:ph type="title"/>
          </p:nvPr>
        </p:nvSpPr>
        <p:spPr/>
        <p:txBody>
          <a:bodyPr>
            <a:normAutofit/>
          </a:bodyPr>
          <a:lstStyle/>
          <a:p>
            <a:r>
              <a:rPr lang="es-MX" sz="4400" dirty="0"/>
              <a:t>3. Alcance</a:t>
            </a:r>
          </a:p>
        </p:txBody>
      </p:sp>
      <p:sp>
        <p:nvSpPr>
          <p:cNvPr id="3" name="Marcador de contenido 2">
            <a:extLst>
              <a:ext uri="{FF2B5EF4-FFF2-40B4-BE49-F238E27FC236}">
                <a16:creationId xmlns:a16="http://schemas.microsoft.com/office/drawing/2014/main" id="{2548124A-9888-41EA-9EB5-AC80347676C3}"/>
              </a:ext>
            </a:extLst>
          </p:cNvPr>
          <p:cNvSpPr>
            <a:spLocks noGrp="1"/>
          </p:cNvSpPr>
          <p:nvPr>
            <p:ph idx="1"/>
          </p:nvPr>
        </p:nvSpPr>
        <p:spPr>
          <a:xfrm>
            <a:off x="685801" y="2146854"/>
            <a:ext cx="10131425" cy="3649133"/>
          </a:xfrm>
        </p:spPr>
        <p:txBody>
          <a:bodyPr anchor="t"/>
          <a:lstStyle/>
          <a:p>
            <a:pPr marL="0" indent="0" algn="just">
              <a:buNone/>
            </a:pPr>
            <a:r>
              <a:rPr lang="es-MX" dirty="0">
                <a:latin typeface="Arial Rounded MT Bold" panose="020F0704030504030204" pitchFamily="34" charset="0"/>
              </a:rPr>
              <a:t>Si bien todos los proyectos son importantes, algunos pueden ser decisivos.</a:t>
            </a:r>
          </a:p>
          <a:p>
            <a:pPr marL="0" indent="0" algn="just">
              <a:buNone/>
            </a:pPr>
            <a:endParaRPr lang="es-MX" dirty="0">
              <a:latin typeface="Arial Rounded MT Bold" panose="020F0704030504030204" pitchFamily="34" charset="0"/>
            </a:endParaRPr>
          </a:p>
          <a:p>
            <a:pPr marL="0" indent="0" algn="just">
              <a:buNone/>
            </a:pPr>
            <a:r>
              <a:rPr lang="es-MX" dirty="0">
                <a:latin typeface="Arial Rounded MT Bold" panose="020F0704030504030204" pitchFamily="34" charset="0"/>
              </a:rPr>
              <a:t>El alcance es la importancia relativa del proyecto. Tiene que ver con la magnitud del objetivo.</a:t>
            </a:r>
          </a:p>
          <a:p>
            <a:pPr marL="0" indent="0" algn="just">
              <a:buNone/>
            </a:pPr>
            <a:endParaRPr lang="es-MX" dirty="0">
              <a:latin typeface="Arial Rounded MT Bold" panose="020F0704030504030204" pitchFamily="34" charset="0"/>
            </a:endParaRPr>
          </a:p>
          <a:p>
            <a:pPr marL="0" indent="0" algn="just">
              <a:buNone/>
            </a:pPr>
            <a:r>
              <a:rPr lang="es-MX" dirty="0">
                <a:latin typeface="Arial Rounded MT Bold" panose="020F0704030504030204" pitchFamily="34" charset="0"/>
              </a:rPr>
              <a:t>Si se trata, por ejemplo, de un proyecto que incide de algún modo en todos los departamentos de la empresa, está claro que su alcance es alto. </a:t>
            </a:r>
          </a:p>
          <a:p>
            <a:pPr marL="0" indent="0" algn="just">
              <a:buNone/>
            </a:pPr>
            <a:endParaRPr lang="es-MX" dirty="0">
              <a:latin typeface="Arial Rounded MT Bold" panose="020F0704030504030204" pitchFamily="34" charset="0"/>
            </a:endParaRPr>
          </a:p>
          <a:p>
            <a:pPr marL="0" indent="0" algn="just">
              <a:buNone/>
            </a:pPr>
            <a:r>
              <a:rPr lang="es-MX" dirty="0">
                <a:latin typeface="Arial Rounded MT Bold" panose="020F0704030504030204" pitchFamily="34" charset="0"/>
              </a:rPr>
              <a:t>El alcance definirá también el tiempo y los costos.</a:t>
            </a:r>
          </a:p>
        </p:txBody>
      </p:sp>
      <p:pic>
        <p:nvPicPr>
          <p:cNvPr id="4" name="Imagen 3">
            <a:extLst>
              <a:ext uri="{FF2B5EF4-FFF2-40B4-BE49-F238E27FC236}">
                <a16:creationId xmlns:a16="http://schemas.microsoft.com/office/drawing/2014/main" id="{B026311A-D0FA-4359-BDCB-8C38A8928CC1}"/>
              </a:ext>
            </a:extLst>
          </p:cNvPr>
          <p:cNvPicPr>
            <a:picLocks noChangeAspect="1"/>
          </p:cNvPicPr>
          <p:nvPr/>
        </p:nvPicPr>
        <p:blipFill>
          <a:blip r:embed="rId2"/>
          <a:stretch>
            <a:fillRect/>
          </a:stretch>
        </p:blipFill>
        <p:spPr>
          <a:xfrm>
            <a:off x="7845286" y="4711146"/>
            <a:ext cx="4346713" cy="2173357"/>
          </a:xfrm>
          <a:prstGeom prst="rect">
            <a:avLst/>
          </a:prstGeom>
        </p:spPr>
      </p:pic>
    </p:spTree>
    <p:extLst>
      <p:ext uri="{BB962C8B-B14F-4D97-AF65-F5344CB8AC3E}">
        <p14:creationId xmlns:p14="http://schemas.microsoft.com/office/powerpoint/2010/main" val="1597367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BCEE6-1FAC-4A3C-A2BC-DC3D19749F0C}"/>
              </a:ext>
            </a:extLst>
          </p:cNvPr>
          <p:cNvSpPr>
            <a:spLocks noGrp="1"/>
          </p:cNvSpPr>
          <p:nvPr>
            <p:ph type="title"/>
          </p:nvPr>
        </p:nvSpPr>
        <p:spPr/>
        <p:txBody>
          <a:bodyPr>
            <a:normAutofit/>
          </a:bodyPr>
          <a:lstStyle/>
          <a:p>
            <a:r>
              <a:rPr lang="es-MX" sz="4400" dirty="0"/>
              <a:t>4. Costos</a:t>
            </a:r>
          </a:p>
        </p:txBody>
      </p:sp>
      <p:sp>
        <p:nvSpPr>
          <p:cNvPr id="3" name="Marcador de contenido 2">
            <a:extLst>
              <a:ext uri="{FF2B5EF4-FFF2-40B4-BE49-F238E27FC236}">
                <a16:creationId xmlns:a16="http://schemas.microsoft.com/office/drawing/2014/main" id="{2548124A-9888-41EA-9EB5-AC80347676C3}"/>
              </a:ext>
            </a:extLst>
          </p:cNvPr>
          <p:cNvSpPr>
            <a:spLocks noGrp="1"/>
          </p:cNvSpPr>
          <p:nvPr>
            <p:ph idx="1"/>
          </p:nvPr>
        </p:nvSpPr>
        <p:spPr>
          <a:xfrm>
            <a:off x="685801" y="2142067"/>
            <a:ext cx="10131425" cy="4576785"/>
          </a:xfrm>
        </p:spPr>
        <p:txBody>
          <a:bodyPr anchor="t">
            <a:normAutofit/>
          </a:bodyPr>
          <a:lstStyle/>
          <a:p>
            <a:pPr marL="0" indent="0" algn="just">
              <a:buNone/>
            </a:pPr>
            <a:r>
              <a:rPr lang="es-MX" sz="1600" dirty="0">
                <a:latin typeface="Arial Rounded MT Bold" panose="020F0704030504030204" pitchFamily="34" charset="0"/>
              </a:rPr>
              <a:t>¿Se puede construir un edificio con frutas y verduras?</a:t>
            </a:r>
          </a:p>
          <a:p>
            <a:pPr marL="0" indent="0" algn="just">
              <a:buNone/>
            </a:pPr>
            <a:r>
              <a:rPr lang="es-MX" sz="1600" dirty="0">
                <a:latin typeface="Arial Rounded MT Bold" panose="020F0704030504030204" pitchFamily="34" charset="0"/>
              </a:rPr>
              <a:t>Claro que no</a:t>
            </a:r>
          </a:p>
          <a:p>
            <a:pPr marL="0" indent="0" algn="just">
              <a:buNone/>
            </a:pPr>
            <a:endParaRPr lang="es-MX" sz="1600" dirty="0">
              <a:latin typeface="Arial Rounded MT Bold" panose="020F0704030504030204" pitchFamily="34" charset="0"/>
            </a:endParaRPr>
          </a:p>
          <a:p>
            <a:pPr marL="0" indent="0" algn="just">
              <a:buNone/>
            </a:pPr>
            <a:r>
              <a:rPr lang="es-MX" sz="1600" dirty="0">
                <a:latin typeface="Arial Rounded MT Bold" panose="020F0704030504030204" pitchFamily="34" charset="0"/>
              </a:rPr>
              <a:t>Por esto, la estimación de costos en uno de los fundamentos de administración de proyectos más importantes.</a:t>
            </a:r>
          </a:p>
          <a:p>
            <a:pPr marL="0" indent="0" algn="just">
              <a:buNone/>
            </a:pPr>
            <a:r>
              <a:rPr lang="es-MX" sz="1600" dirty="0">
                <a:latin typeface="Arial Rounded MT Bold" panose="020F0704030504030204" pitchFamily="34" charset="0"/>
              </a:rPr>
              <a:t>Aquí es cuando muchos proyectos terminan antes de comenzar.</a:t>
            </a:r>
          </a:p>
          <a:p>
            <a:pPr marL="0" indent="0" algn="just">
              <a:buNone/>
            </a:pPr>
            <a:r>
              <a:rPr lang="es-MX" sz="1600" dirty="0">
                <a:latin typeface="Arial Rounded MT Bold" panose="020F0704030504030204" pitchFamily="34" charset="0"/>
              </a:rPr>
              <a:t>Analizar los costos de una implementación puede ser un baldazo de agua fría, pero también puede acercarte a objetivos más realistas.</a:t>
            </a:r>
          </a:p>
          <a:p>
            <a:pPr marL="0" indent="0" algn="just">
              <a:buNone/>
            </a:pPr>
            <a:r>
              <a:rPr lang="es-MX" sz="1600" dirty="0">
                <a:latin typeface="Arial Rounded MT Bold" panose="020F0704030504030204" pitchFamily="34" charset="0"/>
              </a:rPr>
              <a:t>Un buen análisis de costos te ayudará a determinar el tiempo y los recursos necesarios para tener éxito.</a:t>
            </a:r>
          </a:p>
          <a:p>
            <a:pPr marL="0" indent="0" algn="just">
              <a:buNone/>
            </a:pPr>
            <a:r>
              <a:rPr lang="es-MX" sz="1600" dirty="0">
                <a:latin typeface="Arial Rounded MT Bold" panose="020F0704030504030204" pitchFamily="34" charset="0"/>
              </a:rPr>
              <a:t>Considera el presupuesto disponible como un fundamento clave en la gestión de proyectos.</a:t>
            </a:r>
          </a:p>
          <a:p>
            <a:pPr marL="0" indent="0" algn="just">
              <a:buNone/>
            </a:pPr>
            <a:r>
              <a:rPr lang="es-MX" sz="1600" dirty="0">
                <a:latin typeface="Arial Rounded MT Bold" panose="020F0704030504030204" pitchFamily="34" charset="0"/>
              </a:rPr>
              <a:t>Un capital holgado te dará la posibilidad de acortar el tiempo necesario para completar el desarrollo de un producto.</a:t>
            </a:r>
          </a:p>
        </p:txBody>
      </p:sp>
      <p:pic>
        <p:nvPicPr>
          <p:cNvPr id="4" name="Imagen 3">
            <a:extLst>
              <a:ext uri="{FF2B5EF4-FFF2-40B4-BE49-F238E27FC236}">
                <a16:creationId xmlns:a16="http://schemas.microsoft.com/office/drawing/2014/main" id="{E97E0171-90F1-4F2C-8F9A-B3E732305447}"/>
              </a:ext>
            </a:extLst>
          </p:cNvPr>
          <p:cNvPicPr>
            <a:picLocks noChangeAspect="1"/>
          </p:cNvPicPr>
          <p:nvPr/>
        </p:nvPicPr>
        <p:blipFill>
          <a:blip r:embed="rId2"/>
          <a:stretch>
            <a:fillRect/>
          </a:stretch>
        </p:blipFill>
        <p:spPr>
          <a:xfrm>
            <a:off x="7573617" y="354587"/>
            <a:ext cx="3932582" cy="1966291"/>
          </a:xfrm>
          <a:prstGeom prst="rect">
            <a:avLst/>
          </a:prstGeom>
        </p:spPr>
      </p:pic>
    </p:spTree>
    <p:extLst>
      <p:ext uri="{BB962C8B-B14F-4D97-AF65-F5344CB8AC3E}">
        <p14:creationId xmlns:p14="http://schemas.microsoft.com/office/powerpoint/2010/main" val="1988167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BCEE6-1FAC-4A3C-A2BC-DC3D19749F0C}"/>
              </a:ext>
            </a:extLst>
          </p:cNvPr>
          <p:cNvSpPr>
            <a:spLocks noGrp="1"/>
          </p:cNvSpPr>
          <p:nvPr>
            <p:ph type="title"/>
          </p:nvPr>
        </p:nvSpPr>
        <p:spPr/>
        <p:txBody>
          <a:bodyPr>
            <a:normAutofit/>
          </a:bodyPr>
          <a:lstStyle/>
          <a:p>
            <a:r>
              <a:rPr lang="es-MX" sz="4400" dirty="0"/>
              <a:t>5. Recursos</a:t>
            </a:r>
          </a:p>
        </p:txBody>
      </p:sp>
      <p:sp>
        <p:nvSpPr>
          <p:cNvPr id="3" name="Marcador de contenido 2">
            <a:extLst>
              <a:ext uri="{FF2B5EF4-FFF2-40B4-BE49-F238E27FC236}">
                <a16:creationId xmlns:a16="http://schemas.microsoft.com/office/drawing/2014/main" id="{2548124A-9888-41EA-9EB5-AC80347676C3}"/>
              </a:ext>
            </a:extLst>
          </p:cNvPr>
          <p:cNvSpPr>
            <a:spLocks noGrp="1"/>
          </p:cNvSpPr>
          <p:nvPr>
            <p:ph idx="1"/>
          </p:nvPr>
        </p:nvSpPr>
        <p:spPr/>
        <p:txBody>
          <a:bodyPr anchor="t"/>
          <a:lstStyle/>
          <a:p>
            <a:pPr marL="0" indent="0" algn="just">
              <a:buNone/>
            </a:pPr>
            <a:r>
              <a:rPr lang="es-MX" dirty="0">
                <a:latin typeface="Arial Rounded MT Bold" panose="020F0704030504030204" pitchFamily="34" charset="0"/>
              </a:rPr>
              <a:t>Los recursos en la gestión de proyectos se dividen en:</a:t>
            </a:r>
          </a:p>
          <a:p>
            <a:pPr marL="0" indent="0" algn="just">
              <a:buNone/>
            </a:pPr>
            <a:endParaRPr lang="es-MX" dirty="0">
              <a:latin typeface="Arial Rounded MT Bold" panose="020F0704030504030204" pitchFamily="34" charset="0"/>
            </a:endParaRPr>
          </a:p>
          <a:p>
            <a:pPr algn="just"/>
            <a:r>
              <a:rPr lang="es-MX" dirty="0">
                <a:latin typeface="Arial Rounded MT Bold" panose="020F0704030504030204" pitchFamily="34" charset="0"/>
              </a:rPr>
              <a:t>Bienes físicos: instalaciones, oficinas, almacenes, terrenos, centros de distribución, maquinaria, equipos y herramientas.</a:t>
            </a:r>
          </a:p>
          <a:p>
            <a:pPr algn="just"/>
            <a:r>
              <a:rPr lang="es-MX" dirty="0">
                <a:latin typeface="Arial Rounded MT Bold" panose="020F0704030504030204" pitchFamily="34" charset="0"/>
              </a:rPr>
              <a:t>Conocimiento (</a:t>
            </a:r>
            <a:r>
              <a:rPr lang="es-MX" dirty="0" err="1">
                <a:latin typeface="Arial Rounded MT Bold" panose="020F0704030504030204" pitchFamily="34" charset="0"/>
              </a:rPr>
              <a:t>know</a:t>
            </a:r>
            <a:r>
              <a:rPr lang="es-MX" dirty="0">
                <a:latin typeface="Arial Rounded MT Bold" panose="020F0704030504030204" pitchFamily="34" charset="0"/>
              </a:rPr>
              <a:t> </a:t>
            </a:r>
            <a:r>
              <a:rPr lang="es-MX" dirty="0" err="1">
                <a:latin typeface="Arial Rounded MT Bold" panose="020F0704030504030204" pitchFamily="34" charset="0"/>
              </a:rPr>
              <a:t>how</a:t>
            </a:r>
            <a:r>
              <a:rPr lang="es-MX" dirty="0">
                <a:latin typeface="Arial Rounded MT Bold" panose="020F0704030504030204" pitchFamily="34" charset="0"/>
              </a:rPr>
              <a:t>): cómo estamos organizados como empresa, cómo realizamos nuestros procedimientos y el flujo de trabajo.</a:t>
            </a:r>
          </a:p>
          <a:p>
            <a:pPr algn="just"/>
            <a:r>
              <a:rPr lang="es-MX" dirty="0">
                <a:latin typeface="Arial Rounded MT Bold" panose="020F0704030504030204" pitchFamily="34" charset="0"/>
              </a:rPr>
              <a:t>Humanos: es la capacidad y experiencia de nuestro equipo.</a:t>
            </a:r>
          </a:p>
          <a:p>
            <a:pPr algn="just"/>
            <a:r>
              <a:rPr lang="es-MX" dirty="0">
                <a:latin typeface="Arial Rounded MT Bold" panose="020F0704030504030204" pitchFamily="34" charset="0"/>
              </a:rPr>
              <a:t>Relaciones y contactos: proveedores, distribuidores, socios, colaboradores y clientes.</a:t>
            </a:r>
          </a:p>
          <a:p>
            <a:pPr algn="just"/>
            <a:r>
              <a:rPr lang="es-MX" dirty="0">
                <a:latin typeface="Arial Rounded MT Bold" panose="020F0704030504030204" pitchFamily="34" charset="0"/>
              </a:rPr>
              <a:t>Financieros: capital financiero de la empresa, fondos bancarios, dinero en efectivo y aquel proveniente de operaciones.</a:t>
            </a:r>
          </a:p>
        </p:txBody>
      </p:sp>
      <p:pic>
        <p:nvPicPr>
          <p:cNvPr id="4" name="Imagen 3">
            <a:extLst>
              <a:ext uri="{FF2B5EF4-FFF2-40B4-BE49-F238E27FC236}">
                <a16:creationId xmlns:a16="http://schemas.microsoft.com/office/drawing/2014/main" id="{8F73698A-7BFA-4103-9B7A-382B59E94D6A}"/>
              </a:ext>
            </a:extLst>
          </p:cNvPr>
          <p:cNvPicPr>
            <a:picLocks noChangeAspect="1"/>
          </p:cNvPicPr>
          <p:nvPr/>
        </p:nvPicPr>
        <p:blipFill>
          <a:blip r:embed="rId2"/>
          <a:stretch>
            <a:fillRect/>
          </a:stretch>
        </p:blipFill>
        <p:spPr>
          <a:xfrm>
            <a:off x="9631363" y="609600"/>
            <a:ext cx="2371725" cy="1933575"/>
          </a:xfrm>
          <a:prstGeom prst="rect">
            <a:avLst/>
          </a:prstGeom>
        </p:spPr>
      </p:pic>
    </p:spTree>
    <p:extLst>
      <p:ext uri="{BB962C8B-B14F-4D97-AF65-F5344CB8AC3E}">
        <p14:creationId xmlns:p14="http://schemas.microsoft.com/office/powerpoint/2010/main" val="2858848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BCEE6-1FAC-4A3C-A2BC-DC3D19749F0C}"/>
              </a:ext>
            </a:extLst>
          </p:cNvPr>
          <p:cNvSpPr>
            <a:spLocks noGrp="1"/>
          </p:cNvSpPr>
          <p:nvPr>
            <p:ph type="title"/>
          </p:nvPr>
        </p:nvSpPr>
        <p:spPr/>
        <p:txBody>
          <a:bodyPr>
            <a:normAutofit/>
          </a:bodyPr>
          <a:lstStyle/>
          <a:p>
            <a:r>
              <a:rPr lang="es-MX" sz="4400" dirty="0"/>
              <a:t>6. Procesos</a:t>
            </a:r>
          </a:p>
        </p:txBody>
      </p:sp>
      <p:sp>
        <p:nvSpPr>
          <p:cNvPr id="3" name="Marcador de contenido 2">
            <a:extLst>
              <a:ext uri="{FF2B5EF4-FFF2-40B4-BE49-F238E27FC236}">
                <a16:creationId xmlns:a16="http://schemas.microsoft.com/office/drawing/2014/main" id="{2548124A-9888-41EA-9EB5-AC80347676C3}"/>
              </a:ext>
            </a:extLst>
          </p:cNvPr>
          <p:cNvSpPr>
            <a:spLocks noGrp="1"/>
          </p:cNvSpPr>
          <p:nvPr>
            <p:ph idx="1"/>
          </p:nvPr>
        </p:nvSpPr>
        <p:spPr>
          <a:xfrm>
            <a:off x="685801" y="2142067"/>
            <a:ext cx="10131425" cy="4417759"/>
          </a:xfrm>
        </p:spPr>
        <p:txBody>
          <a:bodyPr anchor="t">
            <a:normAutofit fontScale="92500" lnSpcReduction="10000"/>
          </a:bodyPr>
          <a:lstStyle/>
          <a:p>
            <a:pPr marL="0" indent="0" algn="just">
              <a:buNone/>
            </a:pPr>
            <a:r>
              <a:rPr lang="es-MX" sz="1600" dirty="0">
                <a:latin typeface="Arial Rounded MT Bold" panose="020F0704030504030204" pitchFamily="34" charset="0"/>
              </a:rPr>
              <a:t>Un plan bien administrado sigue cinco fases:</a:t>
            </a:r>
          </a:p>
          <a:p>
            <a:pPr marL="0" indent="0" algn="just">
              <a:buNone/>
            </a:pPr>
            <a:endParaRPr lang="es-MX" sz="1600" dirty="0">
              <a:latin typeface="Arial Rounded MT Bold" panose="020F0704030504030204" pitchFamily="34" charset="0"/>
            </a:endParaRPr>
          </a:p>
          <a:p>
            <a:pPr algn="just"/>
            <a:r>
              <a:rPr lang="es-MX" sz="1600" dirty="0">
                <a:latin typeface="Arial Rounded MT Bold" panose="020F0704030504030204" pitchFamily="34" charset="0"/>
              </a:rPr>
              <a:t>Inicio: se trata de formular los objetivos, teniendo claras las necesidades identificadas previamente y que impulsan el proyecto.  </a:t>
            </a:r>
          </a:p>
          <a:p>
            <a:pPr algn="just"/>
            <a:r>
              <a:rPr lang="es-MX" sz="1600" dirty="0">
                <a:latin typeface="Arial Rounded MT Bold" panose="020F0704030504030204" pitchFamily="34" charset="0"/>
              </a:rPr>
              <a:t>Planificación: es conveniente disponer de dos planes, uno de ejecución –con todas las actividades a realizar en un tiempo y lugar concreto, y con el equipo encargado de hacerlo– y el segundo –llamado plan de control– con la descripción de los métodos e indicadores involucrados, y quién será el encargado.</a:t>
            </a:r>
          </a:p>
          <a:p>
            <a:pPr algn="just"/>
            <a:r>
              <a:rPr lang="es-MX" sz="1600" dirty="0">
                <a:latin typeface="Arial Rounded MT Bold" panose="020F0704030504030204" pitchFamily="34" charset="0"/>
              </a:rPr>
              <a:t>Ejecución: has puesto en marcha el proyecto. Al principio todo puede ir bien, pero debes atender a los indicadores y a las fechas por si hace falta aplicar un cambio de timón.</a:t>
            </a:r>
          </a:p>
          <a:p>
            <a:pPr algn="just"/>
            <a:r>
              <a:rPr lang="es-MX" sz="1600" dirty="0">
                <a:latin typeface="Arial Rounded MT Bold" panose="020F0704030504030204" pitchFamily="34" charset="0"/>
              </a:rPr>
              <a:t>Control: esta fase debe aplicarse sin perder de vista el objetivo, conociendo los riesgos y los procesos para corregir errores. No controles de forma muy autoritaria, considera que un grupo humano puede cometer errores.</a:t>
            </a:r>
          </a:p>
          <a:p>
            <a:pPr algn="just"/>
            <a:r>
              <a:rPr lang="es-MX" sz="1600" dirty="0">
                <a:latin typeface="Arial Rounded MT Bold" panose="020F0704030504030204" pitchFamily="34" charset="0"/>
              </a:rPr>
              <a:t>Cierre: es el momento de comparar lo hecho con lo proyectado, analizar qué salió mal y qué puede mejorarse. Puedes evaluar qué fundamentos de la administración de proyectos no pusiste en práctica, por ejemplo.</a:t>
            </a:r>
          </a:p>
        </p:txBody>
      </p:sp>
      <p:pic>
        <p:nvPicPr>
          <p:cNvPr id="4" name="Imagen 3">
            <a:extLst>
              <a:ext uri="{FF2B5EF4-FFF2-40B4-BE49-F238E27FC236}">
                <a16:creationId xmlns:a16="http://schemas.microsoft.com/office/drawing/2014/main" id="{057A49BE-CD34-4B78-9952-A463B3E0F777}"/>
              </a:ext>
            </a:extLst>
          </p:cNvPr>
          <p:cNvPicPr>
            <a:picLocks noChangeAspect="1"/>
          </p:cNvPicPr>
          <p:nvPr/>
        </p:nvPicPr>
        <p:blipFill>
          <a:blip r:embed="rId2"/>
          <a:stretch>
            <a:fillRect/>
          </a:stretch>
        </p:blipFill>
        <p:spPr>
          <a:xfrm>
            <a:off x="7039097" y="129418"/>
            <a:ext cx="4467102" cy="2416629"/>
          </a:xfrm>
          <a:prstGeom prst="rect">
            <a:avLst/>
          </a:prstGeom>
        </p:spPr>
      </p:pic>
    </p:spTree>
    <p:extLst>
      <p:ext uri="{BB962C8B-B14F-4D97-AF65-F5344CB8AC3E}">
        <p14:creationId xmlns:p14="http://schemas.microsoft.com/office/powerpoint/2010/main" val="7410654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TM03457452[[fn=Celestial]]</Template>
  <TotalTime>100</TotalTime>
  <Words>972</Words>
  <Application>Microsoft Office PowerPoint</Application>
  <PresentationFormat>Panorámica</PresentationFormat>
  <Paragraphs>86</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Arial Rounded MT Bold</vt:lpstr>
      <vt:lpstr>Calibri</vt:lpstr>
      <vt:lpstr>Calibri Light</vt:lpstr>
      <vt:lpstr>Celestial</vt:lpstr>
      <vt:lpstr>Fundamentos en la administración de proyectos</vt:lpstr>
      <vt:lpstr>¿Cuáles son los fundamentos de la administración de proyectos? ¿Hace una diferencia conocerlos?</vt:lpstr>
      <vt:lpstr>¿Cuáles son los fundamentos de la administración de proyectos?</vt:lpstr>
      <vt:lpstr>1.- Tiempo</vt:lpstr>
      <vt:lpstr>2.- Objetivos específicos</vt:lpstr>
      <vt:lpstr>3. Alcance</vt:lpstr>
      <vt:lpstr>4. Costos</vt:lpstr>
      <vt:lpstr>5. Recursos</vt:lpstr>
      <vt:lpstr>6. Procesos</vt:lpstr>
      <vt:lpstr>7. Riesgos</vt:lpstr>
      <vt:lpstr>8. Entorno</vt:lpstr>
      <vt:lpstr>9. Liderazgo</vt:lpstr>
      <vt:lpstr>10. Comunicación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en la administración de proyectos</dc:title>
  <dc:creator>Lenovo</dc:creator>
  <cp:lastModifiedBy>Miguel Alejandro</cp:lastModifiedBy>
  <cp:revision>2</cp:revision>
  <dcterms:created xsi:type="dcterms:W3CDTF">2021-12-01T02:42:05Z</dcterms:created>
  <dcterms:modified xsi:type="dcterms:W3CDTF">2021-12-01T04:33:13Z</dcterms:modified>
</cp:coreProperties>
</file>