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11/30/2021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11/30/2021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11/30/2021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11/30/2021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C:\Users\Lenovo\Desktop\Fundamentos.pptx"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11B29-AD01-417F-94F1-AEE69BDB88A0}"/>
              </a:ext>
            </a:extLst>
          </p:cNvPr>
          <p:cNvSpPr>
            <a:spLocks noGrp="1"/>
          </p:cNvSpPr>
          <p:nvPr>
            <p:ph type="ctrTitle"/>
          </p:nvPr>
        </p:nvSpPr>
        <p:spPr/>
        <p:txBody>
          <a:bodyPr>
            <a:normAutofit fontScale="90000"/>
          </a:bodyPr>
          <a:lstStyle/>
          <a:p>
            <a:r>
              <a:rPr lang="es-MX" dirty="0"/>
              <a:t>Situación actual del entorno</a:t>
            </a:r>
          </a:p>
        </p:txBody>
      </p:sp>
      <p:sp>
        <p:nvSpPr>
          <p:cNvPr id="3" name="Subtítulo 2">
            <a:extLst>
              <a:ext uri="{FF2B5EF4-FFF2-40B4-BE49-F238E27FC236}">
                <a16:creationId xmlns:a16="http://schemas.microsoft.com/office/drawing/2014/main" id="{5642216F-78AD-4B88-9137-60F98F8964EF}"/>
              </a:ext>
            </a:extLst>
          </p:cNvPr>
          <p:cNvSpPr>
            <a:spLocks noGrp="1"/>
          </p:cNvSpPr>
          <p:nvPr>
            <p:ph type="subTitle" idx="1"/>
          </p:nvPr>
        </p:nvSpPr>
        <p:spPr/>
        <p:txBody>
          <a:bodyPr/>
          <a:lstStyle/>
          <a:p>
            <a:r>
              <a:rPr lang="es-MX" dirty="0"/>
              <a:t>Alumno: Valdez Luna Miguel Alejandro</a:t>
            </a:r>
          </a:p>
        </p:txBody>
      </p:sp>
    </p:spTree>
    <p:extLst>
      <p:ext uri="{BB962C8B-B14F-4D97-AF65-F5344CB8AC3E}">
        <p14:creationId xmlns:p14="http://schemas.microsoft.com/office/powerpoint/2010/main" val="5031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8B7BB-0B16-46C7-A627-CF393294858A}"/>
              </a:ext>
            </a:extLst>
          </p:cNvPr>
          <p:cNvSpPr>
            <a:spLocks noGrp="1"/>
          </p:cNvSpPr>
          <p:nvPr>
            <p:ph type="title"/>
          </p:nvPr>
        </p:nvSpPr>
        <p:spPr>
          <a:xfrm>
            <a:off x="2333510" y="758851"/>
            <a:ext cx="7958331" cy="1077229"/>
          </a:xfrm>
        </p:spPr>
        <p:txBody>
          <a:bodyPr>
            <a:normAutofit fontScale="90000"/>
          </a:bodyPr>
          <a:lstStyle/>
          <a:p>
            <a:r>
              <a:rPr lang="es-MX" dirty="0"/>
              <a:t>¿Qué es la administración de proyectos?      </a:t>
            </a:r>
            <a:br>
              <a:rPr lang="es-MX" dirty="0"/>
            </a:br>
            <a:endParaRPr lang="es-MX" dirty="0"/>
          </a:p>
        </p:txBody>
      </p:sp>
      <p:sp>
        <p:nvSpPr>
          <p:cNvPr id="3" name="Marcador de contenido 2">
            <a:extLst>
              <a:ext uri="{FF2B5EF4-FFF2-40B4-BE49-F238E27FC236}">
                <a16:creationId xmlns:a16="http://schemas.microsoft.com/office/drawing/2014/main" id="{1EEB5830-AD5E-46B4-A695-CC810BE85322}"/>
              </a:ext>
            </a:extLst>
          </p:cNvPr>
          <p:cNvSpPr>
            <a:spLocks noGrp="1"/>
          </p:cNvSpPr>
          <p:nvPr>
            <p:ph idx="1"/>
          </p:nvPr>
        </p:nvSpPr>
        <p:spPr>
          <a:xfrm>
            <a:off x="993913" y="2052116"/>
            <a:ext cx="10363199" cy="4805884"/>
          </a:xfrm>
        </p:spPr>
        <p:txBody>
          <a:bodyPr>
            <a:normAutofit/>
          </a:bodyPr>
          <a:lstStyle/>
          <a:p>
            <a:pPr marL="0" indent="0" algn="just">
              <a:buNone/>
            </a:pPr>
            <a:r>
              <a:rPr lang="es-MX" sz="1600" dirty="0">
                <a:latin typeface="Arial Rounded MT Bold" panose="020F0704030504030204" pitchFamily="34" charset="0"/>
              </a:rPr>
              <a:t>La administración de proyectos es la disciplina de gestionar proyectos exitosamente, la cual puede y debe aplicarse durante el ciclo de vida de cualquier proyecto. La administración de proyectos es la forma de planear, organizar, dirigir y controlar una serie de actividades realizadas por un grupo de personas que tienen un objetivo especifico; el cual puede ser (crear, diseñar, elaborar, mejorar, analizar, etc.) un problema o cosa.</a:t>
            </a:r>
          </a:p>
          <a:p>
            <a:pPr marL="0" indent="0" algn="just">
              <a:buNone/>
            </a:pPr>
            <a:r>
              <a:rPr lang="es-MX" sz="1600" dirty="0">
                <a:latin typeface="Arial Rounded MT Bold" panose="020F0704030504030204" pitchFamily="34" charset="0"/>
              </a:rPr>
              <a:t>Se refiere al análisis de datos, pasados, presentes y futuros, que proporciona una base para seguir el proceso. El análisis del contexto es un proceso dinámico, participativo e iterativo en su naturaleza que contribuye a la necesidad de una continua re conceptualización y revisión de la acción estratégica.</a:t>
            </a:r>
          </a:p>
          <a:p>
            <a:pPr marL="0" indent="0" algn="just">
              <a:buNone/>
            </a:pPr>
            <a:r>
              <a:rPr lang="es-MX" sz="1600" dirty="0">
                <a:latin typeface="Arial Rounded MT Bold" panose="020F0704030504030204" pitchFamily="34" charset="0"/>
              </a:rPr>
              <a:t>Identificar y analizar tendencias, fuerzas y fenómenos claves que tienen un impacto potencial en la formulación e implantación de estrategias. Examinar y evaluar en forma apropiada los cambios del medio ambiente. Hace hincapié en la importancia de la evaluación sistemática de los impactos ambientales. Es un foro para compartir y tratar puntos de vista divergentes acerca de cambios ambientales relevantes</a:t>
            </a:r>
          </a:p>
        </p:txBody>
      </p:sp>
    </p:spTree>
    <p:extLst>
      <p:ext uri="{BB962C8B-B14F-4D97-AF65-F5344CB8AC3E}">
        <p14:creationId xmlns:p14="http://schemas.microsoft.com/office/powerpoint/2010/main" val="194475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FD8F9-3F4B-4FC9-8C32-5E7E68FBC0AD}"/>
              </a:ext>
            </a:extLst>
          </p:cNvPr>
          <p:cNvSpPr>
            <a:spLocks noGrp="1"/>
          </p:cNvSpPr>
          <p:nvPr>
            <p:ph type="title"/>
          </p:nvPr>
        </p:nvSpPr>
        <p:spPr/>
        <p:txBody>
          <a:bodyPr/>
          <a:lstStyle/>
          <a:p>
            <a:pPr algn="ctr"/>
            <a:r>
              <a:rPr lang="es-MX" dirty="0"/>
              <a:t>Situación actual</a:t>
            </a:r>
          </a:p>
        </p:txBody>
      </p:sp>
      <p:sp>
        <p:nvSpPr>
          <p:cNvPr id="3" name="Marcador de contenido 2">
            <a:extLst>
              <a:ext uri="{FF2B5EF4-FFF2-40B4-BE49-F238E27FC236}">
                <a16:creationId xmlns:a16="http://schemas.microsoft.com/office/drawing/2014/main" id="{55AC9512-4911-494F-A4B9-8469D7FC2ED8}"/>
              </a:ext>
            </a:extLst>
          </p:cNvPr>
          <p:cNvSpPr>
            <a:spLocks noGrp="1"/>
          </p:cNvSpPr>
          <p:nvPr>
            <p:ph idx="1"/>
          </p:nvPr>
        </p:nvSpPr>
        <p:spPr>
          <a:xfrm>
            <a:off x="2862469" y="1885285"/>
            <a:ext cx="7958331" cy="4805884"/>
          </a:xfrm>
        </p:spPr>
        <p:txBody>
          <a:bodyPr numCol="1"/>
          <a:lstStyle/>
          <a:p>
            <a:pPr marL="457200" indent="-457200">
              <a:buFont typeface="+mj-lt"/>
              <a:buAutoNum type="arabicPeriod"/>
            </a:pPr>
            <a:r>
              <a:rPr lang="es-MX" dirty="0"/>
              <a:t>Análisis de la clientela y mercado </a:t>
            </a:r>
          </a:p>
          <a:p>
            <a:pPr marL="457200" indent="-457200">
              <a:buFont typeface="+mj-lt"/>
              <a:buAutoNum type="arabicPeriod"/>
            </a:pPr>
            <a:r>
              <a:rPr lang="es-MX" dirty="0"/>
              <a:t>Recursos de la empresa </a:t>
            </a:r>
          </a:p>
          <a:p>
            <a:pPr marL="457200" indent="-457200">
              <a:buFont typeface="+mj-lt"/>
              <a:buAutoNum type="arabicPeriod"/>
            </a:pPr>
            <a:r>
              <a:rPr lang="es-MX" dirty="0"/>
              <a:t>Competencia </a:t>
            </a:r>
          </a:p>
          <a:p>
            <a:pPr marL="457200" indent="-457200">
              <a:buFont typeface="+mj-lt"/>
              <a:buAutoNum type="arabicPeriod"/>
            </a:pPr>
            <a:r>
              <a:rPr lang="es-MX" dirty="0"/>
              <a:t>Medio ambiente </a:t>
            </a:r>
          </a:p>
          <a:p>
            <a:pPr marL="457200" indent="-457200">
              <a:buFont typeface="+mj-lt"/>
              <a:buAutoNum type="arabicPeriod"/>
            </a:pPr>
            <a:r>
              <a:rPr lang="es-MX" dirty="0"/>
              <a:t>Otras medidas de desempeño o áreas de interés </a:t>
            </a:r>
          </a:p>
        </p:txBody>
      </p:sp>
    </p:spTree>
    <p:extLst>
      <p:ext uri="{BB962C8B-B14F-4D97-AF65-F5344CB8AC3E}">
        <p14:creationId xmlns:p14="http://schemas.microsoft.com/office/powerpoint/2010/main" val="245734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FD8F9-3F4B-4FC9-8C32-5E7E68FBC0AD}"/>
              </a:ext>
            </a:extLst>
          </p:cNvPr>
          <p:cNvSpPr>
            <a:spLocks noGrp="1"/>
          </p:cNvSpPr>
          <p:nvPr>
            <p:ph type="title"/>
          </p:nvPr>
        </p:nvSpPr>
        <p:spPr/>
        <p:txBody>
          <a:bodyPr/>
          <a:lstStyle/>
          <a:p>
            <a:r>
              <a:rPr lang="es-MX" dirty="0"/>
              <a:t>Análisis de la clientela y el mercado</a:t>
            </a:r>
          </a:p>
        </p:txBody>
      </p:sp>
      <p:sp>
        <p:nvSpPr>
          <p:cNvPr id="3" name="Marcador de contenido 2">
            <a:extLst>
              <a:ext uri="{FF2B5EF4-FFF2-40B4-BE49-F238E27FC236}">
                <a16:creationId xmlns:a16="http://schemas.microsoft.com/office/drawing/2014/main" id="{55AC9512-4911-494F-A4B9-8469D7FC2ED8}"/>
              </a:ext>
            </a:extLst>
          </p:cNvPr>
          <p:cNvSpPr>
            <a:spLocks noGrp="1"/>
          </p:cNvSpPr>
          <p:nvPr>
            <p:ph idx="1"/>
          </p:nvPr>
        </p:nvSpPr>
        <p:spPr>
          <a:xfrm>
            <a:off x="1077320" y="2052116"/>
            <a:ext cx="7796540" cy="3997828"/>
          </a:xfrm>
        </p:spPr>
        <p:txBody>
          <a:bodyPr>
            <a:normAutofit lnSpcReduction="10000"/>
          </a:bodyPr>
          <a:lstStyle/>
          <a:p>
            <a:pPr marL="0" indent="0" algn="just">
              <a:buNone/>
            </a:pPr>
            <a:r>
              <a:rPr lang="es-MX" dirty="0">
                <a:latin typeface="Arial Rounded MT Bold" panose="020F0704030504030204" pitchFamily="34" charset="0"/>
              </a:rPr>
              <a:t>¿Quienes son nuestros clientes? ¿En qué mercados encontramos a nuestros clientes? ¿Cómo están distribuidos geográficamente nuestros clientes? ¿Cómo están clasificados los clientes en términos de volumen? ¿Cuantos clientes compran más de una vez? ¿En que posición nos encontramos comparado con el promedio de la industria en cuanto a ventas duplicadas, concentración de volumen de clientes, distribución geográfica, etc.? ¿Cómo nos consideran nuestros clientes en términos de calidad de producto, servicio, precio? ¿Podría uno de nuestros clientes decidir producir un producto nuestro para su uso propio? </a:t>
            </a:r>
          </a:p>
        </p:txBody>
      </p:sp>
    </p:spTree>
    <p:extLst>
      <p:ext uri="{BB962C8B-B14F-4D97-AF65-F5344CB8AC3E}">
        <p14:creationId xmlns:p14="http://schemas.microsoft.com/office/powerpoint/2010/main" val="204357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FD8F9-3F4B-4FC9-8C32-5E7E68FBC0AD}"/>
              </a:ext>
            </a:extLst>
          </p:cNvPr>
          <p:cNvSpPr>
            <a:spLocks noGrp="1"/>
          </p:cNvSpPr>
          <p:nvPr>
            <p:ph type="title"/>
          </p:nvPr>
        </p:nvSpPr>
        <p:spPr/>
        <p:txBody>
          <a:bodyPr/>
          <a:lstStyle/>
          <a:p>
            <a:r>
              <a:rPr lang="es-MX" dirty="0"/>
              <a:t>Recursos de la empresa </a:t>
            </a:r>
          </a:p>
        </p:txBody>
      </p:sp>
      <p:sp>
        <p:nvSpPr>
          <p:cNvPr id="3" name="Marcador de contenido 2">
            <a:extLst>
              <a:ext uri="{FF2B5EF4-FFF2-40B4-BE49-F238E27FC236}">
                <a16:creationId xmlns:a16="http://schemas.microsoft.com/office/drawing/2014/main" id="{55AC9512-4911-494F-A4B9-8469D7FC2ED8}"/>
              </a:ext>
            </a:extLst>
          </p:cNvPr>
          <p:cNvSpPr>
            <a:spLocks noGrp="1"/>
          </p:cNvSpPr>
          <p:nvPr>
            <p:ph idx="1"/>
          </p:nvPr>
        </p:nvSpPr>
        <p:spPr>
          <a:xfrm>
            <a:off x="1033670" y="2052116"/>
            <a:ext cx="9536469" cy="3997828"/>
          </a:xfrm>
        </p:spPr>
        <p:txBody>
          <a:bodyPr>
            <a:normAutofit lnSpcReduction="10000"/>
          </a:bodyPr>
          <a:lstStyle/>
          <a:p>
            <a:pPr marL="0" indent="0">
              <a:buNone/>
            </a:pPr>
            <a:r>
              <a:rPr lang="es-MX" dirty="0">
                <a:latin typeface="Arial Rounded MT Bold" panose="020F0704030504030204" pitchFamily="34" charset="0"/>
              </a:rPr>
              <a:t>RECURSOS FINANCIEROS • Utilidades •Ventas •Deudas •Flujo de caja </a:t>
            </a:r>
          </a:p>
          <a:p>
            <a:pPr marL="0" indent="0">
              <a:buNone/>
            </a:pPr>
            <a:r>
              <a:rPr lang="es-MX" dirty="0">
                <a:latin typeface="Arial Rounded MT Bold" panose="020F0704030504030204" pitchFamily="34" charset="0"/>
              </a:rPr>
              <a:t>EFICACIA EN EL USO DE RECURSOS •Ventas por empleado •Utilidades por empleado •Inversión por empleado •Aprovechamiento de la planta •Uso de competencias </a:t>
            </a:r>
          </a:p>
          <a:p>
            <a:pPr marL="0" indent="0">
              <a:buNone/>
            </a:pPr>
            <a:r>
              <a:rPr lang="es-MX" dirty="0">
                <a:latin typeface="Arial Rounded MT Bold" panose="020F0704030504030204" pitchFamily="34" charset="0"/>
              </a:rPr>
              <a:t>EVALUACIÓN DE EMPLEADOS •Habilidades •Productividad •Rotación •Composición étnica y racial</a:t>
            </a:r>
          </a:p>
          <a:p>
            <a:pPr marL="0" indent="0">
              <a:buNone/>
            </a:pPr>
            <a:r>
              <a:rPr lang="es-MX" dirty="0">
                <a:latin typeface="Arial Rounded MT Bold" panose="020F0704030504030204" pitchFamily="34" charset="0"/>
              </a:rPr>
              <a:t>INSTALACIONES •Principales unidades de producción •Índice de capacidad •Índice de modernización </a:t>
            </a:r>
          </a:p>
          <a:p>
            <a:pPr marL="0" indent="0">
              <a:buNone/>
            </a:pPr>
            <a:r>
              <a:rPr lang="es-MX" dirty="0">
                <a:latin typeface="Arial Rounded MT Bold" panose="020F0704030504030204" pitchFamily="34" charset="0"/>
              </a:rPr>
              <a:t>INVENTARIO •Materia prima •Producto finales •Porcentaje obsoleto</a:t>
            </a:r>
          </a:p>
        </p:txBody>
      </p:sp>
    </p:spTree>
    <p:extLst>
      <p:ext uri="{BB962C8B-B14F-4D97-AF65-F5344CB8AC3E}">
        <p14:creationId xmlns:p14="http://schemas.microsoft.com/office/powerpoint/2010/main" val="48427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FD8F9-3F4B-4FC9-8C32-5E7E68FBC0AD}"/>
              </a:ext>
            </a:extLst>
          </p:cNvPr>
          <p:cNvSpPr>
            <a:spLocks noGrp="1"/>
          </p:cNvSpPr>
          <p:nvPr>
            <p:ph type="title"/>
          </p:nvPr>
        </p:nvSpPr>
        <p:spPr/>
        <p:txBody>
          <a:bodyPr/>
          <a:lstStyle/>
          <a:p>
            <a:r>
              <a:rPr lang="es-MX" dirty="0"/>
              <a:t>Situación del medio ambiente </a:t>
            </a:r>
            <a:br>
              <a:rPr lang="es-MX" dirty="0"/>
            </a:br>
            <a:endParaRPr lang="es-MX" dirty="0"/>
          </a:p>
        </p:txBody>
      </p:sp>
      <p:sp>
        <p:nvSpPr>
          <p:cNvPr id="3" name="Marcador de contenido 2">
            <a:extLst>
              <a:ext uri="{FF2B5EF4-FFF2-40B4-BE49-F238E27FC236}">
                <a16:creationId xmlns:a16="http://schemas.microsoft.com/office/drawing/2014/main" id="{55AC9512-4911-494F-A4B9-8469D7FC2ED8}"/>
              </a:ext>
            </a:extLst>
          </p:cNvPr>
          <p:cNvSpPr>
            <a:spLocks noGrp="1"/>
          </p:cNvSpPr>
          <p:nvPr>
            <p:ph idx="1"/>
          </p:nvPr>
        </p:nvSpPr>
        <p:spPr>
          <a:xfrm>
            <a:off x="2773599" y="2158133"/>
            <a:ext cx="7796540" cy="3997828"/>
          </a:xfrm>
        </p:spPr>
        <p:txBody>
          <a:bodyPr/>
          <a:lstStyle/>
          <a:p>
            <a:pPr marL="0" indent="0" algn="just">
              <a:buNone/>
            </a:pPr>
            <a:r>
              <a:rPr lang="es-MX" dirty="0">
                <a:latin typeface="Arial Rounded MT Bold" panose="020F0704030504030204" pitchFamily="34" charset="0"/>
              </a:rPr>
              <a:t>Conformidad con las leyes de contaminación •Conformidad con las normas de seguridad •Imagen pública</a:t>
            </a:r>
          </a:p>
          <a:p>
            <a:pPr marL="0" indent="0" algn="just">
              <a:buNone/>
            </a:pPr>
            <a:r>
              <a:rPr lang="es-MX" dirty="0">
                <a:latin typeface="Arial Rounded MT Bold" panose="020F0704030504030204" pitchFamily="34" charset="0"/>
              </a:rPr>
              <a:t>SISTEMAS DE MERCADOTECNIA Y DISTRIBUCIÓN •Número de vendedores •Ventas por vendedor •Distribuidores independientes •Distribuidores exclusivos</a:t>
            </a:r>
          </a:p>
          <a:p>
            <a:pPr marL="0" indent="0" algn="just">
              <a:buNone/>
            </a:pPr>
            <a:r>
              <a:rPr lang="es-MX" dirty="0">
                <a:latin typeface="Arial Rounded MT Bold" panose="020F0704030504030204" pitchFamily="34" charset="0"/>
              </a:rPr>
              <a:t>DESARROLLO DE PRODUCTOS •Gastos de investigación y desarrollo •Introducción de nuevos productos</a:t>
            </a:r>
          </a:p>
          <a:p>
            <a:pPr marL="0" indent="0" algn="just">
              <a:buNone/>
            </a:pPr>
            <a:r>
              <a:rPr lang="es-MX" dirty="0">
                <a:latin typeface="Arial Rounded MT Bold" panose="020F0704030504030204" pitchFamily="34" charset="0"/>
              </a:rPr>
              <a:t>DESEMPEÑO DIRECTIVO •Capacidad de mando •Planeación •Desarrollo de personal</a:t>
            </a:r>
          </a:p>
        </p:txBody>
      </p:sp>
    </p:spTree>
    <p:extLst>
      <p:ext uri="{BB962C8B-B14F-4D97-AF65-F5344CB8AC3E}">
        <p14:creationId xmlns:p14="http://schemas.microsoft.com/office/powerpoint/2010/main" val="208565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FD8F9-3F4B-4FC9-8C32-5E7E68FBC0AD}"/>
              </a:ext>
            </a:extLst>
          </p:cNvPr>
          <p:cNvSpPr>
            <a:spLocks noGrp="1"/>
          </p:cNvSpPr>
          <p:nvPr>
            <p:ph type="title"/>
          </p:nvPr>
        </p:nvSpPr>
        <p:spPr/>
        <p:txBody>
          <a:bodyPr/>
          <a:lstStyle/>
          <a:p>
            <a:r>
              <a:rPr lang="es-MX" dirty="0"/>
              <a:t>Competencia</a:t>
            </a:r>
          </a:p>
        </p:txBody>
      </p:sp>
      <p:sp>
        <p:nvSpPr>
          <p:cNvPr id="3" name="Marcador de contenido 2">
            <a:extLst>
              <a:ext uri="{FF2B5EF4-FFF2-40B4-BE49-F238E27FC236}">
                <a16:creationId xmlns:a16="http://schemas.microsoft.com/office/drawing/2014/main" id="{55AC9512-4911-494F-A4B9-8469D7FC2ED8}"/>
              </a:ext>
            </a:extLst>
          </p:cNvPr>
          <p:cNvSpPr>
            <a:spLocks noGrp="1"/>
          </p:cNvSpPr>
          <p:nvPr>
            <p:ph idx="1"/>
          </p:nvPr>
        </p:nvSpPr>
        <p:spPr>
          <a:xfrm>
            <a:off x="1378226" y="2052116"/>
            <a:ext cx="9191913" cy="4494458"/>
          </a:xfrm>
        </p:spPr>
        <p:txBody>
          <a:bodyPr>
            <a:normAutofit fontScale="92500" lnSpcReduction="10000"/>
          </a:bodyPr>
          <a:lstStyle/>
          <a:p>
            <a:pPr marL="0" indent="0" algn="just">
              <a:buNone/>
            </a:pPr>
            <a:r>
              <a:rPr lang="es-MX" dirty="0">
                <a:latin typeface="Arial Rounded MT Bold" panose="020F0704030504030204" pitchFamily="34" charset="0"/>
              </a:rPr>
              <a:t>Se deberá enfocar la atención en la industria en general y en la competencia en particular.</a:t>
            </a:r>
          </a:p>
          <a:p>
            <a:pPr marL="0" indent="0" algn="just">
              <a:buNone/>
            </a:pPr>
            <a:r>
              <a:rPr lang="es-MX" dirty="0">
                <a:latin typeface="Arial Rounded MT Bold" panose="020F0704030504030204" pitchFamily="34" charset="0"/>
              </a:rPr>
              <a:t>Preguntas acerca de la competencia en una industria. </a:t>
            </a:r>
          </a:p>
          <a:p>
            <a:pPr algn="just"/>
            <a:r>
              <a:rPr lang="es-MX" dirty="0">
                <a:latin typeface="Arial Rounded MT Bold" panose="020F0704030504030204" pitchFamily="34" charset="0"/>
              </a:rPr>
              <a:t>¿ Esta el mercado dominado por uno, dos o tres competidores? </a:t>
            </a:r>
          </a:p>
          <a:p>
            <a:pPr algn="just"/>
            <a:r>
              <a:rPr lang="es-MX" dirty="0">
                <a:latin typeface="Arial Rounded MT Bold" panose="020F0704030504030204" pitchFamily="34" charset="0"/>
              </a:rPr>
              <a:t>¿Proviene la competencia en la industria principalmente de numerosos competidores pequeños? </a:t>
            </a:r>
          </a:p>
          <a:p>
            <a:pPr algn="just"/>
            <a:r>
              <a:rPr lang="es-MX" dirty="0">
                <a:latin typeface="Arial Rounded MT Bold" panose="020F0704030504030204" pitchFamily="34" charset="0"/>
              </a:rPr>
              <a:t>¿Quienes son mis competidores mas importantes? </a:t>
            </a:r>
          </a:p>
          <a:p>
            <a:pPr algn="just"/>
            <a:r>
              <a:rPr lang="es-MX" dirty="0">
                <a:latin typeface="Arial Rounded MT Bold" panose="020F0704030504030204" pitchFamily="34" charset="0"/>
              </a:rPr>
              <a:t>¿Es la entrada al mercado fácil o difícil para nuevos competidores? </a:t>
            </a:r>
          </a:p>
          <a:p>
            <a:pPr algn="just"/>
            <a:r>
              <a:rPr lang="es-MX" dirty="0">
                <a:latin typeface="Arial Rounded MT Bold" panose="020F0704030504030204" pitchFamily="34" charset="0"/>
              </a:rPr>
              <a:t>¿Está la competencia en la industria basada en el precio, servicio, calidad, productividad, innovación tecnológica, imagen?</a:t>
            </a:r>
          </a:p>
        </p:txBody>
      </p:sp>
    </p:spTree>
    <p:extLst>
      <p:ext uri="{BB962C8B-B14F-4D97-AF65-F5344CB8AC3E}">
        <p14:creationId xmlns:p14="http://schemas.microsoft.com/office/powerpoint/2010/main" val="135280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pres?slideindex=1&amp;slidetitle="/>
            <a:extLst>
              <a:ext uri="{FF2B5EF4-FFF2-40B4-BE49-F238E27FC236}">
                <a16:creationId xmlns:a16="http://schemas.microsoft.com/office/drawing/2014/main" id="{5C5D4827-B103-48D5-95F3-3D0C32C7BAA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802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796E98-E752-471E-AB4C-7F29D154F3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7950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{320A12C5-E587-45BA-9ED2-DAF17B5503BE}tf16401375</Template>
  <TotalTime>146</TotalTime>
  <Words>597</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Rounded MT Bold</vt:lpstr>
      <vt:lpstr>MS Shell Dlg 2</vt:lpstr>
      <vt:lpstr>Wingdings</vt:lpstr>
      <vt:lpstr>Wingdings 3</vt:lpstr>
      <vt:lpstr>Madison</vt:lpstr>
      <vt:lpstr>Situación actual del entorno</vt:lpstr>
      <vt:lpstr>¿Qué es la administración de proyectos?       </vt:lpstr>
      <vt:lpstr>Situación actual</vt:lpstr>
      <vt:lpstr>Análisis de la clientela y el mercado</vt:lpstr>
      <vt:lpstr>Recursos de la empresa </vt:lpstr>
      <vt:lpstr>Situación del medio ambiente  </vt:lpstr>
      <vt:lpstr>Competencia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Situación actual del entorno</dc:title>
  <dc:creator>Lenovo</dc:creator>
  <cp:lastModifiedBy>Miguel Alejandro</cp:lastModifiedBy>
  <cp:revision>1</cp:revision>
  <dcterms:created xsi:type="dcterms:W3CDTF">2021-12-01T02:06:22Z</dcterms:created>
  <dcterms:modified xsi:type="dcterms:W3CDTF">2021-12-01T04:33:05Z</dcterms:modified>
</cp:coreProperties>
</file>