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0"/>
  </p:notesMasterIdLst>
  <p:sldIdLst>
    <p:sldId id="256" r:id="rId2"/>
    <p:sldId id="262" r:id="rId3"/>
    <p:sldId id="257" r:id="rId4"/>
    <p:sldId id="261" r:id="rId5"/>
    <p:sldId id="281" r:id="rId6"/>
    <p:sldId id="282" r:id="rId7"/>
    <p:sldId id="283" r:id="rId8"/>
    <p:sldId id="285" r:id="rId9"/>
    <p:sldId id="284" r:id="rId10"/>
    <p:sldId id="286" r:id="rId11"/>
    <p:sldId id="287" r:id="rId12"/>
    <p:sldId id="288" r:id="rId13"/>
    <p:sldId id="289" r:id="rId14"/>
    <p:sldId id="290" r:id="rId15"/>
    <p:sldId id="291" r:id="rId16"/>
    <p:sldId id="292" r:id="rId17"/>
    <p:sldId id="293" r:id="rId18"/>
    <p:sldId id="294" r:id="rId19"/>
  </p:sldIdLst>
  <p:sldSz cx="9144000" cy="5143500" type="screen16x9"/>
  <p:notesSz cx="6858000" cy="9144000"/>
  <p:embeddedFontLst>
    <p:embeddedFont>
      <p:font typeface="Aharoni" panose="02010803020104030203" pitchFamily="2" charset="-79"/>
      <p:bold r:id="rId21"/>
    </p:embeddedFont>
    <p:embeddedFont>
      <p:font typeface="Aldhabi" panose="01000000000000000000" pitchFamily="2" charset="-78"/>
      <p:regular r:id="rId22"/>
    </p:embeddedFont>
    <p:embeddedFont>
      <p:font typeface="AR CENA" panose="02000000000000000000" pitchFamily="2" charset="0"/>
      <p:regular r:id="rId23"/>
    </p:embeddedFont>
    <p:embeddedFont>
      <p:font typeface="Montserrat" panose="020B0604020202020204" charset="0"/>
      <p:regular r:id="rId24"/>
      <p:bold r:id="rId25"/>
      <p:italic r:id="rId26"/>
      <p:boldItalic r:id="rId27"/>
    </p:embeddedFont>
    <p:embeddedFont>
      <p:font typeface="Sarala"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5CEC5B-6125-4BEC-B155-86FB4501016A}">
  <a:tblStyle styleId="{A15CEC5B-6125-4BEC-B155-86FB450101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84"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71fdc4dfe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71fdc4dfe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1fdc4dfea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1fdc4dfea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1fdc4df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1fdc4df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35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1" name="Google Shape;11;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5200"/>
              <a:buFont typeface="Sarala"/>
              <a:buNone/>
              <a:defRPr sz="5200"/>
            </a:lvl1pPr>
            <a:lvl2pPr lvl="1">
              <a:lnSpc>
                <a:spcPct val="90000"/>
              </a:lnSpc>
              <a:spcBef>
                <a:spcPts val="0"/>
              </a:spcBef>
              <a:spcAft>
                <a:spcPts val="0"/>
              </a:spcAft>
              <a:buSzPts val="5200"/>
              <a:buNone/>
              <a:defRPr sz="5200"/>
            </a:lvl2pPr>
            <a:lvl3pPr lvl="2">
              <a:lnSpc>
                <a:spcPct val="90000"/>
              </a:lnSpc>
              <a:spcBef>
                <a:spcPts val="0"/>
              </a:spcBef>
              <a:spcAft>
                <a:spcPts val="0"/>
              </a:spcAft>
              <a:buSzPts val="5200"/>
              <a:buNone/>
              <a:defRPr sz="5200"/>
            </a:lvl3pPr>
            <a:lvl4pPr lvl="3">
              <a:lnSpc>
                <a:spcPct val="90000"/>
              </a:lnSpc>
              <a:spcBef>
                <a:spcPts val="0"/>
              </a:spcBef>
              <a:spcAft>
                <a:spcPts val="0"/>
              </a:spcAft>
              <a:buSzPts val="5200"/>
              <a:buNone/>
              <a:defRPr sz="5200"/>
            </a:lvl4pPr>
            <a:lvl5pPr lvl="4">
              <a:lnSpc>
                <a:spcPct val="90000"/>
              </a:lnSpc>
              <a:spcBef>
                <a:spcPts val="0"/>
              </a:spcBef>
              <a:spcAft>
                <a:spcPts val="0"/>
              </a:spcAft>
              <a:buSzPts val="5200"/>
              <a:buNone/>
              <a:defRPr sz="5200"/>
            </a:lvl5pPr>
            <a:lvl6pPr lvl="5">
              <a:lnSpc>
                <a:spcPct val="90000"/>
              </a:lnSpc>
              <a:spcBef>
                <a:spcPts val="0"/>
              </a:spcBef>
              <a:spcAft>
                <a:spcPts val="0"/>
              </a:spcAft>
              <a:buSzPts val="5200"/>
              <a:buNone/>
              <a:defRPr sz="5200"/>
            </a:lvl6pPr>
            <a:lvl7pPr lvl="6">
              <a:lnSpc>
                <a:spcPct val="90000"/>
              </a:lnSpc>
              <a:spcBef>
                <a:spcPts val="0"/>
              </a:spcBef>
              <a:spcAft>
                <a:spcPts val="0"/>
              </a:spcAft>
              <a:buSzPts val="5200"/>
              <a:buNone/>
              <a:defRPr sz="5200"/>
            </a:lvl7pPr>
            <a:lvl8pPr lvl="7">
              <a:lnSpc>
                <a:spcPct val="90000"/>
              </a:lnSpc>
              <a:spcBef>
                <a:spcPts val="0"/>
              </a:spcBef>
              <a:spcAft>
                <a:spcPts val="0"/>
              </a:spcAft>
              <a:buSzPts val="5200"/>
              <a:buNone/>
              <a:defRPr sz="5200"/>
            </a:lvl8pPr>
            <a:lvl9pPr lvl="8">
              <a:lnSpc>
                <a:spcPct val="90000"/>
              </a:lnSpc>
              <a:spcBef>
                <a:spcPts val="0"/>
              </a:spcBef>
              <a:spcAft>
                <a:spcPts val="0"/>
              </a:spcAft>
              <a:buSzPts val="5200"/>
              <a:buNone/>
              <a:defRPr sz="5200"/>
            </a:lvl9pPr>
          </a:lstStyle>
          <a:p>
            <a:endParaRPr/>
          </a:p>
        </p:txBody>
      </p:sp>
      <p:sp>
        <p:nvSpPr>
          <p:cNvPr id="13" name="Google Shape;13;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2"/>
              </a:buClr>
              <a:buSzPts val="1400"/>
              <a:buFont typeface="Lato"/>
              <a:buChar char="●"/>
              <a:defRPr sz="1100"/>
            </a:lvl1pPr>
            <a:lvl2pPr marL="914400" lvl="1" indent="-317500">
              <a:spcBef>
                <a:spcPts val="1600"/>
              </a:spcBef>
              <a:spcAft>
                <a:spcPts val="0"/>
              </a:spcAft>
              <a:buClr>
                <a:srgbClr val="555555"/>
              </a:buClr>
              <a:buSzPts val="1400"/>
              <a:buFont typeface="Lato"/>
              <a:buChar char="○"/>
              <a:defRPr sz="1200"/>
            </a:lvl2pPr>
            <a:lvl3pPr marL="1371600" lvl="2" indent="-317500">
              <a:spcBef>
                <a:spcPts val="1600"/>
              </a:spcBef>
              <a:spcAft>
                <a:spcPts val="0"/>
              </a:spcAft>
              <a:buClr>
                <a:srgbClr val="555555"/>
              </a:buClr>
              <a:buSzPts val="1400"/>
              <a:buFont typeface="Lato"/>
              <a:buChar char="■"/>
              <a:defRPr sz="1200"/>
            </a:lvl3pPr>
            <a:lvl4pPr marL="1828800" lvl="3" indent="-317500">
              <a:spcBef>
                <a:spcPts val="1600"/>
              </a:spcBef>
              <a:spcAft>
                <a:spcPts val="0"/>
              </a:spcAft>
              <a:buClr>
                <a:srgbClr val="555555"/>
              </a:buClr>
              <a:buSzPts val="1400"/>
              <a:buFont typeface="Lato"/>
              <a:buChar char="●"/>
              <a:defRPr sz="1200"/>
            </a:lvl4pPr>
            <a:lvl5pPr marL="2286000" lvl="4" indent="-317500">
              <a:spcBef>
                <a:spcPts val="1600"/>
              </a:spcBef>
              <a:spcAft>
                <a:spcPts val="0"/>
              </a:spcAft>
              <a:buClr>
                <a:srgbClr val="555555"/>
              </a:buClr>
              <a:buSzPts val="1400"/>
              <a:buFont typeface="Lato"/>
              <a:buChar char="○"/>
              <a:defRPr sz="1200"/>
            </a:lvl5pPr>
            <a:lvl6pPr marL="2743200" lvl="5" indent="-317500">
              <a:spcBef>
                <a:spcPts val="1600"/>
              </a:spcBef>
              <a:spcAft>
                <a:spcPts val="0"/>
              </a:spcAft>
              <a:buClr>
                <a:srgbClr val="555555"/>
              </a:buClr>
              <a:buSzPts val="1400"/>
              <a:buFont typeface="Lato"/>
              <a:buChar char="■"/>
              <a:defRPr sz="1200"/>
            </a:lvl6pPr>
            <a:lvl7pPr marL="3200400" lvl="6" indent="-317500">
              <a:spcBef>
                <a:spcPts val="1600"/>
              </a:spcBef>
              <a:spcAft>
                <a:spcPts val="0"/>
              </a:spcAft>
              <a:buClr>
                <a:srgbClr val="555555"/>
              </a:buClr>
              <a:buSzPts val="1400"/>
              <a:buFont typeface="Lato"/>
              <a:buChar char="●"/>
              <a:defRPr sz="1200"/>
            </a:lvl7pPr>
            <a:lvl8pPr marL="3657600" lvl="7" indent="-317500">
              <a:spcBef>
                <a:spcPts val="1600"/>
              </a:spcBef>
              <a:spcAft>
                <a:spcPts val="0"/>
              </a:spcAft>
              <a:buClr>
                <a:srgbClr val="555555"/>
              </a:buClr>
              <a:buSzPts val="1400"/>
              <a:buFont typeface="Lato"/>
              <a:buChar char="○"/>
              <a:defRPr sz="1200"/>
            </a:lvl8pPr>
            <a:lvl9pPr marL="4114800" lvl="8" indent="-317500">
              <a:spcBef>
                <a:spcPts val="1600"/>
              </a:spcBef>
              <a:spcAft>
                <a:spcPts val="1600"/>
              </a:spcAft>
              <a:buClr>
                <a:srgbClr val="555555"/>
              </a:buClr>
              <a:buSzPts val="1400"/>
              <a:buFont typeface="Lato"/>
              <a:buChar char="■"/>
              <a:defRPr sz="1200"/>
            </a:lvl9pPr>
          </a:lstStyle>
          <a:p>
            <a:endParaRPr/>
          </a:p>
        </p:txBody>
      </p:sp>
      <p:sp>
        <p:nvSpPr>
          <p:cNvPr id="27" name="Google Shape;27;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0" name="Google Shape;30;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4" name="Google Shape;54;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 name="Google Shape;55;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59" name="Google Shape;59;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02"/>
        <p:cNvGrpSpPr/>
        <p:nvPr/>
      </p:nvGrpSpPr>
      <p:grpSpPr>
        <a:xfrm>
          <a:off x="0" y="0"/>
          <a:ext cx="0" cy="0"/>
          <a:chOff x="0" y="0"/>
          <a:chExt cx="0" cy="0"/>
        </a:xfrm>
      </p:grpSpPr>
      <p:sp>
        <p:nvSpPr>
          <p:cNvPr id="103" name="Google Shape;103;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7" name="Google Shape;107;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8" name="Google Shape;108;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6" r:id="rId4"/>
    <p:sldLayoutId id="2147483658" r:id="rId5"/>
    <p:sldLayoutId id="214748366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p:nvPr/>
        </p:nvSpPr>
        <p:spPr>
          <a:xfrm>
            <a:off x="125" y="4063975"/>
            <a:ext cx="21756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7" name="Google Shape;197;p26"/>
          <p:cNvPicPr preferRelativeResize="0"/>
          <p:nvPr/>
        </p:nvPicPr>
        <p:blipFill rotWithShape="1">
          <a:blip r:embed="rId3">
            <a:alphaModFix/>
          </a:blip>
          <a:srcRect l="13691" t="10709" r="13676" b="10717"/>
          <a:stretch/>
        </p:blipFill>
        <p:spPr>
          <a:xfrm>
            <a:off x="2632367" y="1314950"/>
            <a:ext cx="3539024" cy="3828550"/>
          </a:xfrm>
          <a:prstGeom prst="rect">
            <a:avLst/>
          </a:prstGeom>
          <a:noFill/>
          <a:ln>
            <a:noFill/>
          </a:ln>
        </p:spPr>
      </p:pic>
      <p:sp>
        <p:nvSpPr>
          <p:cNvPr id="5" name="CuadroTexto 4">
            <a:extLst>
              <a:ext uri="{FF2B5EF4-FFF2-40B4-BE49-F238E27FC236}">
                <a16:creationId xmlns:a16="http://schemas.microsoft.com/office/drawing/2014/main" id="{2D591831-10AC-4EB2-B77E-47A1C26AF82B}"/>
              </a:ext>
            </a:extLst>
          </p:cNvPr>
          <p:cNvSpPr txBox="1"/>
          <p:nvPr/>
        </p:nvSpPr>
        <p:spPr>
          <a:xfrm rot="10800000" flipH="1" flipV="1">
            <a:off x="1358714" y="509831"/>
            <a:ext cx="6426572" cy="584775"/>
          </a:xfrm>
          <a:prstGeom prst="rect">
            <a:avLst/>
          </a:prstGeom>
          <a:noFill/>
        </p:spPr>
        <p:txBody>
          <a:bodyPr wrap="square" rtlCol="0">
            <a:spAutoFit/>
          </a:bodyPr>
          <a:lstStyle/>
          <a:p>
            <a:r>
              <a:rPr lang="es-MX" sz="3200" dirty="0">
                <a:latin typeface="AR CENA" panose="02000000000000000000" pitchFamily="2" charset="0"/>
                <a:cs typeface="Aldhabi" panose="01000000000000000000" pitchFamily="2" charset="-78"/>
              </a:rPr>
              <a:t>Etapas de la administración de proyectos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4CC37736-C9A9-4BB1-A677-71BA2EEA16EE}"/>
              </a:ext>
            </a:extLst>
          </p:cNvPr>
          <p:cNvSpPr txBox="1"/>
          <p:nvPr/>
        </p:nvSpPr>
        <p:spPr>
          <a:xfrm>
            <a:off x="776177" y="212651"/>
            <a:ext cx="7038754" cy="738664"/>
          </a:xfrm>
          <a:prstGeom prst="rect">
            <a:avLst/>
          </a:prstGeom>
          <a:noFill/>
        </p:spPr>
        <p:txBody>
          <a:bodyPr wrap="square" rtlCol="0">
            <a:spAutoFit/>
          </a:bodyPr>
          <a:lstStyle/>
          <a:p>
            <a:r>
              <a:rPr lang="es-MX" dirty="0">
                <a:latin typeface="+mn-lt"/>
              </a:rPr>
              <a:t>La manera en la que la gestión de proyectos dirigirá el trabajo depende de varios factores, entre ellos: la escalabilidad (la posibilidad de que el proyecto crezca), la importancia y la complejidad de las tareas.</a:t>
            </a:r>
          </a:p>
        </p:txBody>
      </p:sp>
      <p:sp>
        <p:nvSpPr>
          <p:cNvPr id="11" name="CuadroTexto 10">
            <a:extLst>
              <a:ext uri="{FF2B5EF4-FFF2-40B4-BE49-F238E27FC236}">
                <a16:creationId xmlns:a16="http://schemas.microsoft.com/office/drawing/2014/main" id="{CEE0FC1B-A21B-4598-BB51-B14E968B5BDA}"/>
              </a:ext>
            </a:extLst>
          </p:cNvPr>
          <p:cNvSpPr txBox="1"/>
          <p:nvPr/>
        </p:nvSpPr>
        <p:spPr>
          <a:xfrm>
            <a:off x="2631557" y="1411518"/>
            <a:ext cx="3880885" cy="369332"/>
          </a:xfrm>
          <a:prstGeom prst="rect">
            <a:avLst/>
          </a:prstGeom>
          <a:noFill/>
        </p:spPr>
        <p:txBody>
          <a:bodyPr wrap="square" rtlCol="0">
            <a:spAutoFit/>
          </a:bodyPr>
          <a:lstStyle/>
          <a:p>
            <a:r>
              <a:rPr lang="es-MX" sz="1800" dirty="0">
                <a:latin typeface="Aharoni" panose="02010803020104030203" pitchFamily="2" charset="-79"/>
                <a:cs typeface="Aharoni" panose="02010803020104030203" pitchFamily="2" charset="-79"/>
              </a:rPr>
              <a:t>Metodologías tradicionales </a:t>
            </a:r>
          </a:p>
        </p:txBody>
      </p:sp>
      <p:sp>
        <p:nvSpPr>
          <p:cNvPr id="12" name="CuadroTexto 11">
            <a:extLst>
              <a:ext uri="{FF2B5EF4-FFF2-40B4-BE49-F238E27FC236}">
                <a16:creationId xmlns:a16="http://schemas.microsoft.com/office/drawing/2014/main" id="{75032B58-329D-4DDB-B153-6BD1213658AB}"/>
              </a:ext>
            </a:extLst>
          </p:cNvPr>
          <p:cNvSpPr txBox="1"/>
          <p:nvPr/>
        </p:nvSpPr>
        <p:spPr>
          <a:xfrm>
            <a:off x="297711" y="2020008"/>
            <a:ext cx="7612912" cy="1815882"/>
          </a:xfrm>
          <a:prstGeom prst="rect">
            <a:avLst/>
          </a:prstGeom>
          <a:noFill/>
        </p:spPr>
        <p:txBody>
          <a:bodyPr wrap="square" rtlCol="0">
            <a:spAutoFit/>
          </a:bodyPr>
          <a:lstStyle/>
          <a:p>
            <a:r>
              <a:rPr lang="es-MX" dirty="0">
                <a:latin typeface="+mn-lt"/>
              </a:rPr>
              <a:t>Son metodologías establecidas donde los proyectos ejecutan en un ciclo secuencial.</a:t>
            </a:r>
          </a:p>
          <a:p>
            <a:pPr marL="285750" indent="-285750">
              <a:buFont typeface="Wingdings" panose="05000000000000000000" pitchFamily="2" charset="2"/>
              <a:buChar char="§"/>
            </a:pPr>
            <a:r>
              <a:rPr lang="es-MX" dirty="0">
                <a:latin typeface="+mn-lt"/>
              </a:rPr>
              <a:t>Iniciación</a:t>
            </a:r>
          </a:p>
          <a:p>
            <a:pPr marL="342900" indent="-342900">
              <a:buFont typeface="Wingdings" panose="05000000000000000000" pitchFamily="2" charset="2"/>
              <a:buChar char="§"/>
            </a:pPr>
            <a:r>
              <a:rPr lang="es-MX" dirty="0">
                <a:latin typeface="+mn-lt"/>
              </a:rPr>
              <a:t>Planificación</a:t>
            </a:r>
          </a:p>
          <a:p>
            <a:pPr marL="285750" indent="-285750">
              <a:buFont typeface="Wingdings" panose="05000000000000000000" pitchFamily="2" charset="2"/>
              <a:buChar char="§"/>
            </a:pPr>
            <a:r>
              <a:rPr lang="es-MX" dirty="0">
                <a:latin typeface="+mn-lt"/>
              </a:rPr>
              <a:t>Ejecución</a:t>
            </a:r>
          </a:p>
          <a:p>
            <a:pPr marL="285750" indent="-285750">
              <a:buFont typeface="Wingdings" panose="05000000000000000000" pitchFamily="2" charset="2"/>
              <a:buChar char="§"/>
            </a:pPr>
            <a:r>
              <a:rPr lang="es-MX" dirty="0">
                <a:latin typeface="+mn-lt"/>
              </a:rPr>
              <a:t>medición</a:t>
            </a:r>
          </a:p>
          <a:p>
            <a:endParaRPr lang="es-MX" dirty="0">
              <a:latin typeface="+mn-lt"/>
            </a:endParaRPr>
          </a:p>
          <a:p>
            <a:r>
              <a:rPr lang="es-MX" dirty="0">
                <a:latin typeface="+mn-lt"/>
              </a:rPr>
              <a:t>El enfoque de la gestión de proyectos tradicional pone especial énfasis en los procesos lineales, la documentación, la planificación por adelantado y priorización.</a:t>
            </a:r>
          </a:p>
        </p:txBody>
      </p:sp>
    </p:spTree>
    <p:extLst>
      <p:ext uri="{BB962C8B-B14F-4D97-AF65-F5344CB8AC3E}">
        <p14:creationId xmlns:p14="http://schemas.microsoft.com/office/powerpoint/2010/main" val="309101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AE00964-8871-4580-8F60-D19B42453D8E}"/>
              </a:ext>
            </a:extLst>
          </p:cNvPr>
          <p:cNvSpPr txBox="1"/>
          <p:nvPr/>
        </p:nvSpPr>
        <p:spPr>
          <a:xfrm>
            <a:off x="372140" y="956930"/>
            <a:ext cx="7038753" cy="3323987"/>
          </a:xfrm>
          <a:prstGeom prst="rect">
            <a:avLst/>
          </a:prstGeom>
          <a:noFill/>
        </p:spPr>
        <p:txBody>
          <a:bodyPr wrap="square" rtlCol="0">
            <a:spAutoFit/>
          </a:bodyPr>
          <a:lstStyle/>
          <a:p>
            <a:pPr algn="just"/>
            <a:r>
              <a:rPr lang="es-MX" dirty="0">
                <a:latin typeface="+mn-lt"/>
              </a:rPr>
              <a:t>Es un método estructurado de gestión de proyectos. Es una aproximación a las “buenas prácticas” para la gestión de todo tipo de proyectos que se ha convertido en el estándar de facto para la organización, gestión y control de proyectos.</a:t>
            </a:r>
          </a:p>
          <a:p>
            <a:pPr algn="just"/>
            <a:endParaRPr lang="es-MX" dirty="0">
              <a:latin typeface="+mn-lt"/>
            </a:endParaRPr>
          </a:p>
          <a:p>
            <a:pPr algn="just"/>
            <a:r>
              <a:rPr lang="es-MX" dirty="0">
                <a:latin typeface="+mn-lt"/>
              </a:rPr>
              <a:t>El proceso de las siete fases:</a:t>
            </a:r>
          </a:p>
          <a:p>
            <a:pPr marL="342900" indent="-342900" algn="just">
              <a:buFont typeface="+mj-lt"/>
              <a:buAutoNum type="arabicPeriod"/>
            </a:pPr>
            <a:r>
              <a:rPr lang="es-MX" dirty="0">
                <a:latin typeface="+mn-lt"/>
              </a:rPr>
              <a:t>Puesta en marcha del proyecto.</a:t>
            </a:r>
          </a:p>
          <a:p>
            <a:pPr marL="342900" indent="-342900" algn="just">
              <a:buFont typeface="+mj-lt"/>
              <a:buAutoNum type="arabicPeriod"/>
            </a:pPr>
            <a:r>
              <a:rPr lang="es-MX" dirty="0">
                <a:latin typeface="+mn-lt"/>
              </a:rPr>
              <a:t>Dirección del proyecto</a:t>
            </a:r>
          </a:p>
          <a:p>
            <a:pPr marL="342900" indent="-342900" algn="just">
              <a:buFont typeface="+mj-lt"/>
              <a:buAutoNum type="arabicPeriod"/>
            </a:pPr>
            <a:r>
              <a:rPr lang="es-MX" dirty="0">
                <a:latin typeface="+mn-lt"/>
              </a:rPr>
              <a:t>Inicio del proyecto</a:t>
            </a:r>
          </a:p>
          <a:p>
            <a:pPr marL="342900" indent="-342900" algn="just">
              <a:buFont typeface="+mj-lt"/>
              <a:buAutoNum type="arabicPeriod"/>
            </a:pPr>
            <a:r>
              <a:rPr lang="es-MX" dirty="0">
                <a:latin typeface="+mn-lt"/>
              </a:rPr>
              <a:t>Control de una fase</a:t>
            </a:r>
          </a:p>
          <a:p>
            <a:pPr marL="342900" indent="-342900" algn="just">
              <a:buFont typeface="+mj-lt"/>
              <a:buAutoNum type="arabicPeriod"/>
            </a:pPr>
            <a:r>
              <a:rPr lang="es-MX" dirty="0">
                <a:latin typeface="+mn-lt"/>
              </a:rPr>
              <a:t>Gestión en la entrega de productos</a:t>
            </a:r>
          </a:p>
          <a:p>
            <a:pPr marL="342900" indent="-342900" algn="just">
              <a:buFont typeface="+mj-lt"/>
              <a:buAutoNum type="arabicPeriod"/>
            </a:pPr>
            <a:r>
              <a:rPr lang="es-MX" dirty="0">
                <a:latin typeface="+mn-lt"/>
              </a:rPr>
              <a:t>Gestión de los limites de las fases</a:t>
            </a:r>
          </a:p>
          <a:p>
            <a:pPr marL="342900" indent="-342900" algn="just">
              <a:buFont typeface="+mj-lt"/>
              <a:buAutoNum type="arabicPeriod"/>
            </a:pPr>
            <a:r>
              <a:rPr lang="es-MX" dirty="0">
                <a:latin typeface="+mn-lt"/>
              </a:rPr>
              <a:t>Cierre del proyecto</a:t>
            </a:r>
          </a:p>
          <a:p>
            <a:endParaRPr lang="es-MX" dirty="0"/>
          </a:p>
          <a:p>
            <a:endParaRPr lang="es-MX" dirty="0"/>
          </a:p>
          <a:p>
            <a:endParaRPr lang="es-MX" dirty="0"/>
          </a:p>
        </p:txBody>
      </p:sp>
      <p:pic>
        <p:nvPicPr>
          <p:cNvPr id="8" name="Imagen 7">
            <a:extLst>
              <a:ext uri="{FF2B5EF4-FFF2-40B4-BE49-F238E27FC236}">
                <a16:creationId xmlns:a16="http://schemas.microsoft.com/office/drawing/2014/main" id="{BF378AF5-4E91-47A3-BD2B-C5CB7E49F8BF}"/>
              </a:ext>
            </a:extLst>
          </p:cNvPr>
          <p:cNvPicPr>
            <a:picLocks noChangeAspect="1"/>
          </p:cNvPicPr>
          <p:nvPr/>
        </p:nvPicPr>
        <p:blipFill>
          <a:blip r:embed="rId2"/>
          <a:stretch>
            <a:fillRect/>
          </a:stretch>
        </p:blipFill>
        <p:spPr>
          <a:xfrm>
            <a:off x="2158409" y="0"/>
            <a:ext cx="3742660" cy="1142797"/>
          </a:xfrm>
          <a:prstGeom prst="rect">
            <a:avLst/>
          </a:prstGeom>
        </p:spPr>
      </p:pic>
      <p:sp>
        <p:nvSpPr>
          <p:cNvPr id="11" name="CuadroTexto 10">
            <a:extLst>
              <a:ext uri="{FF2B5EF4-FFF2-40B4-BE49-F238E27FC236}">
                <a16:creationId xmlns:a16="http://schemas.microsoft.com/office/drawing/2014/main" id="{16BF9F2C-2B47-4D97-875C-FEFA6914890F}"/>
              </a:ext>
            </a:extLst>
          </p:cNvPr>
          <p:cNvSpPr txBox="1"/>
          <p:nvPr/>
        </p:nvSpPr>
        <p:spPr>
          <a:xfrm>
            <a:off x="4380614" y="1790780"/>
            <a:ext cx="3221665" cy="2031325"/>
          </a:xfrm>
          <a:prstGeom prst="rect">
            <a:avLst/>
          </a:prstGeom>
          <a:noFill/>
        </p:spPr>
        <p:txBody>
          <a:bodyPr wrap="square" rtlCol="0">
            <a:spAutoFit/>
          </a:bodyPr>
          <a:lstStyle/>
          <a:p>
            <a:r>
              <a:rPr lang="es-MX" dirty="0">
                <a:latin typeface="+mn-lt"/>
              </a:rPr>
              <a:t>Las siete funciones:</a:t>
            </a:r>
          </a:p>
          <a:p>
            <a:pPr marL="285750" indent="-285750">
              <a:buFont typeface="Arial" panose="020B0604020202020204" pitchFamily="34" charset="0"/>
              <a:buChar char="•"/>
            </a:pPr>
            <a:r>
              <a:rPr lang="es-MX" dirty="0">
                <a:latin typeface="+mn-lt"/>
              </a:rPr>
              <a:t>El cliente</a:t>
            </a:r>
          </a:p>
          <a:p>
            <a:pPr marL="285750" indent="-285750">
              <a:buFont typeface="Arial" panose="020B0604020202020204" pitchFamily="34" charset="0"/>
              <a:buChar char="•"/>
            </a:pPr>
            <a:r>
              <a:rPr lang="es-MX" dirty="0">
                <a:latin typeface="+mn-lt"/>
              </a:rPr>
              <a:t>El usuario</a:t>
            </a:r>
          </a:p>
          <a:p>
            <a:pPr marL="285750" indent="-285750">
              <a:buFont typeface="Arial" panose="020B0604020202020204" pitchFamily="34" charset="0"/>
              <a:buChar char="•"/>
            </a:pPr>
            <a:r>
              <a:rPr lang="es-MX" dirty="0">
                <a:latin typeface="+mn-lt"/>
              </a:rPr>
              <a:t>El proveedor</a:t>
            </a:r>
          </a:p>
          <a:p>
            <a:pPr marL="285750" indent="-285750">
              <a:buFont typeface="Arial" panose="020B0604020202020204" pitchFamily="34" charset="0"/>
              <a:buChar char="•"/>
            </a:pPr>
            <a:r>
              <a:rPr lang="es-MX" dirty="0">
                <a:latin typeface="+mn-lt"/>
              </a:rPr>
              <a:t>El gestor de proyectos</a:t>
            </a:r>
          </a:p>
          <a:p>
            <a:pPr marL="285750" indent="-285750">
              <a:buFont typeface="Arial" panose="020B0604020202020204" pitchFamily="34" charset="0"/>
              <a:buChar char="•"/>
            </a:pPr>
            <a:r>
              <a:rPr lang="es-MX" dirty="0">
                <a:latin typeface="+mn-lt"/>
              </a:rPr>
              <a:t>El equipo de proyecto y gestor del equipo</a:t>
            </a:r>
          </a:p>
          <a:p>
            <a:pPr marL="285750" indent="-285750">
              <a:buFont typeface="Arial" panose="020B0604020202020204" pitchFamily="34" charset="0"/>
              <a:buChar char="•"/>
            </a:pPr>
            <a:r>
              <a:rPr lang="es-MX" dirty="0">
                <a:latin typeface="+mn-lt"/>
              </a:rPr>
              <a:t>El administrador</a:t>
            </a:r>
          </a:p>
          <a:p>
            <a:pPr marL="285750" indent="-285750">
              <a:buFont typeface="Arial" panose="020B0604020202020204" pitchFamily="34" charset="0"/>
              <a:buChar char="•"/>
            </a:pPr>
            <a:r>
              <a:rPr lang="es-MX" dirty="0">
                <a:latin typeface="+mn-lt"/>
              </a:rPr>
              <a:t>El usuario final</a:t>
            </a:r>
          </a:p>
        </p:txBody>
      </p:sp>
    </p:spTree>
    <p:extLst>
      <p:ext uri="{BB962C8B-B14F-4D97-AF65-F5344CB8AC3E}">
        <p14:creationId xmlns:p14="http://schemas.microsoft.com/office/powerpoint/2010/main" val="2474767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A64B3AD-BB1F-47C9-9A86-DB6AAC76934F}"/>
              </a:ext>
            </a:extLst>
          </p:cNvPr>
          <p:cNvPicPr>
            <a:picLocks noChangeAspect="1"/>
          </p:cNvPicPr>
          <p:nvPr/>
        </p:nvPicPr>
        <p:blipFill>
          <a:blip r:embed="rId2"/>
          <a:stretch>
            <a:fillRect/>
          </a:stretch>
        </p:blipFill>
        <p:spPr>
          <a:xfrm>
            <a:off x="3285460" y="172226"/>
            <a:ext cx="2237870" cy="763440"/>
          </a:xfrm>
          <a:prstGeom prst="rect">
            <a:avLst/>
          </a:prstGeom>
        </p:spPr>
      </p:pic>
      <p:sp>
        <p:nvSpPr>
          <p:cNvPr id="5" name="CuadroTexto 4">
            <a:extLst>
              <a:ext uri="{FF2B5EF4-FFF2-40B4-BE49-F238E27FC236}">
                <a16:creationId xmlns:a16="http://schemas.microsoft.com/office/drawing/2014/main" id="{929000A5-C344-462B-AD2A-CA85AC5152A7}"/>
              </a:ext>
            </a:extLst>
          </p:cNvPr>
          <p:cNvSpPr txBox="1"/>
          <p:nvPr/>
        </p:nvSpPr>
        <p:spPr>
          <a:xfrm>
            <a:off x="350875" y="1031359"/>
            <a:ext cx="7272669" cy="3323987"/>
          </a:xfrm>
          <a:prstGeom prst="rect">
            <a:avLst/>
          </a:prstGeom>
          <a:noFill/>
        </p:spPr>
        <p:txBody>
          <a:bodyPr wrap="square" rtlCol="0">
            <a:spAutoFit/>
          </a:bodyPr>
          <a:lstStyle/>
          <a:p>
            <a:pPr algn="just"/>
            <a:r>
              <a:rPr lang="es-MX" dirty="0">
                <a:latin typeface="+mn-lt"/>
              </a:rPr>
              <a:t>Se trata de un manual que brinda a las organizaciones un conjunto de procesos, modelos de administración, criterios y más aspectos favorables para la dirección de proyectos. Para ello, otorga una serie de herramientas que permiten identificar procesos generales y dar resultados óptimos.</a:t>
            </a:r>
          </a:p>
          <a:p>
            <a:pPr algn="just"/>
            <a:endParaRPr lang="es-MX" dirty="0">
              <a:latin typeface="+mn-lt"/>
            </a:endParaRPr>
          </a:p>
          <a:p>
            <a:pPr algn="just"/>
            <a:r>
              <a:rPr lang="es-MX" dirty="0">
                <a:latin typeface="+mn-lt"/>
              </a:rPr>
              <a:t>Los macroprocesos</a:t>
            </a:r>
          </a:p>
          <a:p>
            <a:pPr marL="342900" indent="-342900" algn="just">
              <a:buFont typeface="+mj-lt"/>
              <a:buAutoNum type="arabicPeriod"/>
            </a:pPr>
            <a:r>
              <a:rPr lang="es-MX" dirty="0">
                <a:latin typeface="+mn-lt"/>
              </a:rPr>
              <a:t>Inicio: conformado por dos procesos menores busca definir un nuevo proyecto o una nueva fase de ejecución</a:t>
            </a:r>
          </a:p>
          <a:p>
            <a:pPr marL="342900" indent="-342900" algn="just">
              <a:buFont typeface="+mj-lt"/>
              <a:buAutoNum type="arabicPeriod"/>
            </a:pPr>
            <a:r>
              <a:rPr lang="es-MX" dirty="0">
                <a:latin typeface="+mn-lt"/>
              </a:rPr>
              <a:t>Planificación: veinte y cuatro procesos destinados a la concreción y el establecimiento de objetivos</a:t>
            </a:r>
          </a:p>
          <a:p>
            <a:pPr marL="342900" indent="-342900" algn="just">
              <a:buFont typeface="+mj-lt"/>
              <a:buAutoNum type="arabicPeriod"/>
            </a:pPr>
            <a:r>
              <a:rPr lang="es-MX" dirty="0">
                <a:latin typeface="+mn-lt"/>
              </a:rPr>
              <a:t>Ejecución: ocho procesos implicados en el correcto desempeño</a:t>
            </a:r>
          </a:p>
          <a:p>
            <a:pPr marL="342900" indent="-342900" algn="just">
              <a:buFont typeface="+mj-lt"/>
              <a:buAutoNum type="arabicPeriod"/>
            </a:pPr>
            <a:r>
              <a:rPr lang="es-MX" dirty="0">
                <a:latin typeface="+mn-lt"/>
              </a:rPr>
              <a:t>Control y monitorización: once procesos de supervisión y evaluación del desempeño del proyecto</a:t>
            </a:r>
          </a:p>
          <a:p>
            <a:pPr marL="342900" indent="-342900" algn="just">
              <a:buFont typeface="+mj-lt"/>
              <a:buAutoNum type="arabicPeriod"/>
            </a:pPr>
            <a:r>
              <a:rPr lang="es-MX" dirty="0">
                <a:latin typeface="+mn-lt"/>
              </a:rPr>
              <a:t>Cierre: dos procesos, cierra  el proyecto en su totalidad grado de aceptación y la satisfacción.</a:t>
            </a:r>
          </a:p>
        </p:txBody>
      </p:sp>
    </p:spTree>
    <p:extLst>
      <p:ext uri="{BB962C8B-B14F-4D97-AF65-F5344CB8AC3E}">
        <p14:creationId xmlns:p14="http://schemas.microsoft.com/office/powerpoint/2010/main" val="24524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C2DBA22-44E8-4CB3-BE8F-F6D2742A8E9D}"/>
              </a:ext>
            </a:extLst>
          </p:cNvPr>
          <p:cNvSpPr txBox="1"/>
          <p:nvPr/>
        </p:nvSpPr>
        <p:spPr>
          <a:xfrm>
            <a:off x="3253564" y="669853"/>
            <a:ext cx="4593266" cy="3139321"/>
          </a:xfrm>
          <a:prstGeom prst="rect">
            <a:avLst/>
          </a:prstGeom>
          <a:noFill/>
        </p:spPr>
        <p:txBody>
          <a:bodyPr wrap="square" rtlCol="0">
            <a:spAutoFit/>
          </a:bodyPr>
          <a:lstStyle/>
          <a:p>
            <a:r>
              <a:rPr lang="es-MX" sz="1800" dirty="0">
                <a:latin typeface="+mn-lt"/>
              </a:rPr>
              <a:t>Diez aspectos clave:</a:t>
            </a:r>
          </a:p>
          <a:p>
            <a:pPr marL="342900" indent="-342900">
              <a:buFont typeface="+mj-lt"/>
              <a:buAutoNum type="arabicPeriod"/>
            </a:pPr>
            <a:r>
              <a:rPr lang="es-MX" sz="1800" dirty="0">
                <a:latin typeface="+mn-lt"/>
              </a:rPr>
              <a:t>Integración</a:t>
            </a:r>
          </a:p>
          <a:p>
            <a:pPr marL="342900" indent="-342900">
              <a:buFont typeface="+mj-lt"/>
              <a:buAutoNum type="arabicPeriod"/>
            </a:pPr>
            <a:r>
              <a:rPr lang="es-MX" sz="1800" dirty="0">
                <a:latin typeface="+mn-lt"/>
              </a:rPr>
              <a:t>Alcance</a:t>
            </a:r>
          </a:p>
          <a:p>
            <a:pPr marL="342900" indent="-342900">
              <a:buFont typeface="+mj-lt"/>
              <a:buAutoNum type="arabicPeriod"/>
            </a:pPr>
            <a:r>
              <a:rPr lang="es-MX" sz="1800" dirty="0">
                <a:latin typeface="+mn-lt"/>
              </a:rPr>
              <a:t>Tiempo</a:t>
            </a:r>
          </a:p>
          <a:p>
            <a:pPr marL="342900" indent="-342900">
              <a:buFont typeface="+mj-lt"/>
              <a:buAutoNum type="arabicPeriod"/>
            </a:pPr>
            <a:r>
              <a:rPr lang="es-MX" sz="1800" dirty="0">
                <a:latin typeface="+mn-lt"/>
              </a:rPr>
              <a:t>Costes</a:t>
            </a:r>
          </a:p>
          <a:p>
            <a:pPr marL="342900" indent="-342900">
              <a:buFont typeface="+mj-lt"/>
              <a:buAutoNum type="arabicPeriod"/>
            </a:pPr>
            <a:r>
              <a:rPr lang="es-MX" sz="1800" dirty="0">
                <a:latin typeface="+mn-lt"/>
              </a:rPr>
              <a:t>Calidad</a:t>
            </a:r>
          </a:p>
          <a:p>
            <a:pPr marL="342900" indent="-342900">
              <a:buFont typeface="+mj-lt"/>
              <a:buAutoNum type="arabicPeriod"/>
            </a:pPr>
            <a:r>
              <a:rPr lang="es-MX" sz="1800" dirty="0">
                <a:latin typeface="+mn-lt"/>
              </a:rPr>
              <a:t>Recursos humanos</a:t>
            </a:r>
          </a:p>
          <a:p>
            <a:pPr marL="342900" indent="-342900">
              <a:buFont typeface="+mj-lt"/>
              <a:buAutoNum type="arabicPeriod"/>
            </a:pPr>
            <a:r>
              <a:rPr lang="es-MX" sz="1800" dirty="0">
                <a:latin typeface="+mn-lt"/>
              </a:rPr>
              <a:t>Comunicaciones</a:t>
            </a:r>
          </a:p>
          <a:p>
            <a:pPr marL="342900" indent="-342900">
              <a:buFont typeface="+mj-lt"/>
              <a:buAutoNum type="arabicPeriod"/>
            </a:pPr>
            <a:r>
              <a:rPr lang="es-MX" sz="1800" dirty="0">
                <a:latin typeface="+mn-lt"/>
              </a:rPr>
              <a:t>Riesgos</a:t>
            </a:r>
          </a:p>
          <a:p>
            <a:pPr marL="342900" indent="-342900">
              <a:buFont typeface="+mj-lt"/>
              <a:buAutoNum type="arabicPeriod"/>
            </a:pPr>
            <a:r>
              <a:rPr lang="es-MX" sz="1800" dirty="0">
                <a:latin typeface="+mn-lt"/>
              </a:rPr>
              <a:t>Adquisiciones</a:t>
            </a:r>
          </a:p>
          <a:p>
            <a:pPr marL="342900" indent="-342900">
              <a:buFont typeface="+mj-lt"/>
              <a:buAutoNum type="arabicPeriod"/>
            </a:pPr>
            <a:r>
              <a:rPr lang="es-MX" sz="1800" dirty="0">
                <a:latin typeface="+mn-lt"/>
              </a:rPr>
              <a:t>stakeholders</a:t>
            </a:r>
          </a:p>
        </p:txBody>
      </p:sp>
      <p:pic>
        <p:nvPicPr>
          <p:cNvPr id="7" name="Imagen 6">
            <a:extLst>
              <a:ext uri="{FF2B5EF4-FFF2-40B4-BE49-F238E27FC236}">
                <a16:creationId xmlns:a16="http://schemas.microsoft.com/office/drawing/2014/main" id="{E3683690-26F8-462A-B086-1F4582B99854}"/>
              </a:ext>
            </a:extLst>
          </p:cNvPr>
          <p:cNvPicPr>
            <a:picLocks noChangeAspect="1"/>
          </p:cNvPicPr>
          <p:nvPr/>
        </p:nvPicPr>
        <p:blipFill>
          <a:blip r:embed="rId2"/>
          <a:stretch>
            <a:fillRect/>
          </a:stretch>
        </p:blipFill>
        <p:spPr>
          <a:xfrm>
            <a:off x="361506" y="739480"/>
            <a:ext cx="2753833" cy="4006330"/>
          </a:xfrm>
          <a:prstGeom prst="rect">
            <a:avLst/>
          </a:prstGeom>
        </p:spPr>
      </p:pic>
      <p:pic>
        <p:nvPicPr>
          <p:cNvPr id="8" name="Imagen 7">
            <a:extLst>
              <a:ext uri="{FF2B5EF4-FFF2-40B4-BE49-F238E27FC236}">
                <a16:creationId xmlns:a16="http://schemas.microsoft.com/office/drawing/2014/main" id="{D7CF90CD-F834-41B1-BB0B-FFE348AF7FF2}"/>
              </a:ext>
            </a:extLst>
          </p:cNvPr>
          <p:cNvPicPr>
            <a:picLocks noChangeAspect="1"/>
          </p:cNvPicPr>
          <p:nvPr/>
        </p:nvPicPr>
        <p:blipFill>
          <a:blip r:embed="rId3"/>
          <a:stretch>
            <a:fillRect/>
          </a:stretch>
        </p:blipFill>
        <p:spPr>
          <a:xfrm>
            <a:off x="6390473" y="2619787"/>
            <a:ext cx="2753527" cy="2126023"/>
          </a:xfrm>
          <a:prstGeom prst="rect">
            <a:avLst/>
          </a:prstGeom>
        </p:spPr>
      </p:pic>
    </p:spTree>
    <p:extLst>
      <p:ext uri="{BB962C8B-B14F-4D97-AF65-F5344CB8AC3E}">
        <p14:creationId xmlns:p14="http://schemas.microsoft.com/office/powerpoint/2010/main" val="336800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B9239A5-9863-41F8-A275-D3B71FA5ECCB}"/>
              </a:ext>
            </a:extLst>
          </p:cNvPr>
          <p:cNvSpPr txBox="1"/>
          <p:nvPr/>
        </p:nvSpPr>
        <p:spPr>
          <a:xfrm>
            <a:off x="1956390" y="382772"/>
            <a:ext cx="3870251" cy="677108"/>
          </a:xfrm>
          <a:prstGeom prst="rect">
            <a:avLst/>
          </a:prstGeom>
          <a:noFill/>
        </p:spPr>
        <p:txBody>
          <a:bodyPr wrap="square" rtlCol="0">
            <a:spAutoFit/>
          </a:bodyPr>
          <a:lstStyle/>
          <a:p>
            <a:r>
              <a:rPr lang="es-MX" sz="2400" dirty="0">
                <a:latin typeface="Aharoni" panose="02010803020104030203" pitchFamily="2" charset="-79"/>
                <a:cs typeface="Aharoni" panose="02010803020104030203" pitchFamily="2" charset="-79"/>
              </a:rPr>
              <a:t>Metodologías agiles</a:t>
            </a:r>
          </a:p>
          <a:p>
            <a:endParaRPr lang="es-MX" dirty="0"/>
          </a:p>
        </p:txBody>
      </p:sp>
      <p:sp>
        <p:nvSpPr>
          <p:cNvPr id="5" name="CuadroTexto 4">
            <a:extLst>
              <a:ext uri="{FF2B5EF4-FFF2-40B4-BE49-F238E27FC236}">
                <a16:creationId xmlns:a16="http://schemas.microsoft.com/office/drawing/2014/main" id="{3CA46ED1-7B4D-4173-ADF8-6DC531FC495F}"/>
              </a:ext>
            </a:extLst>
          </p:cNvPr>
          <p:cNvSpPr txBox="1"/>
          <p:nvPr/>
        </p:nvSpPr>
        <p:spPr>
          <a:xfrm>
            <a:off x="956930" y="1339702"/>
            <a:ext cx="6804837" cy="1815882"/>
          </a:xfrm>
          <a:prstGeom prst="rect">
            <a:avLst/>
          </a:prstGeom>
          <a:noFill/>
        </p:spPr>
        <p:txBody>
          <a:bodyPr wrap="square" rtlCol="0">
            <a:spAutoFit/>
          </a:bodyPr>
          <a:lstStyle/>
          <a:p>
            <a:pPr algn="just"/>
            <a:r>
              <a:rPr lang="es-MX" dirty="0">
                <a:latin typeface="+mn-lt"/>
              </a:rPr>
              <a:t>Se basa en gran medida en el trabajo en equipo, la colaboración, las tareas y la flexibilidad para responder al cambio lo mas rápido posible.</a:t>
            </a:r>
          </a:p>
          <a:p>
            <a:pPr algn="just"/>
            <a:endParaRPr lang="es-MX" dirty="0">
              <a:latin typeface="+mn-lt"/>
            </a:endParaRPr>
          </a:p>
          <a:p>
            <a:pPr marL="285750" indent="-285750" algn="just">
              <a:buFont typeface="Courier New" panose="02070309020205020404" pitchFamily="49" charset="0"/>
              <a:buChar char="o"/>
            </a:pPr>
            <a:r>
              <a:rPr lang="es-MX" dirty="0">
                <a:latin typeface="+mn-lt"/>
              </a:rPr>
              <a:t>Mayor enfoque en individuos e interacciones que procesos y herramientas</a:t>
            </a:r>
          </a:p>
          <a:p>
            <a:pPr marL="285750" indent="-285750" algn="just">
              <a:buFont typeface="Courier New" panose="02070309020205020404" pitchFamily="49" charset="0"/>
              <a:buChar char="o"/>
            </a:pPr>
            <a:r>
              <a:rPr lang="es-MX" dirty="0">
                <a:latin typeface="+mn-lt"/>
              </a:rPr>
              <a:t>El software funcionando es mas importante que una documentación extensa</a:t>
            </a:r>
          </a:p>
          <a:p>
            <a:pPr marL="285750" indent="-285750" algn="just">
              <a:buFont typeface="Courier New" panose="02070309020205020404" pitchFamily="49" charset="0"/>
              <a:buChar char="o"/>
            </a:pPr>
            <a:r>
              <a:rPr lang="es-MX" dirty="0">
                <a:latin typeface="+mn-lt"/>
              </a:rPr>
              <a:t>La colaboración con el cliente es mas importante que la negociación contractual</a:t>
            </a:r>
          </a:p>
          <a:p>
            <a:pPr marL="285750" indent="-285750" algn="just">
              <a:buFont typeface="Courier New" panose="02070309020205020404" pitchFamily="49" charset="0"/>
              <a:buChar char="o"/>
            </a:pPr>
            <a:r>
              <a:rPr lang="es-MX" dirty="0">
                <a:latin typeface="+mn-lt"/>
              </a:rPr>
              <a:t>Responder al cambio en lugar de seguir ciegamente un plan</a:t>
            </a:r>
          </a:p>
          <a:p>
            <a:pPr marL="285750" indent="-285750">
              <a:buFont typeface="Courier New" panose="02070309020205020404" pitchFamily="49" charset="0"/>
              <a:buChar char="o"/>
            </a:pPr>
            <a:endParaRPr lang="es-MX" dirty="0"/>
          </a:p>
        </p:txBody>
      </p:sp>
    </p:spTree>
    <p:extLst>
      <p:ext uri="{BB962C8B-B14F-4D97-AF65-F5344CB8AC3E}">
        <p14:creationId xmlns:p14="http://schemas.microsoft.com/office/powerpoint/2010/main" val="1475542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008531D-9C5E-4C03-A77B-E75EC87D6473}"/>
              </a:ext>
            </a:extLst>
          </p:cNvPr>
          <p:cNvPicPr>
            <a:picLocks noChangeAspect="1"/>
          </p:cNvPicPr>
          <p:nvPr/>
        </p:nvPicPr>
        <p:blipFill rotWithShape="1">
          <a:blip r:embed="rId2"/>
          <a:srcRect t="10612" b="6805"/>
          <a:stretch/>
        </p:blipFill>
        <p:spPr>
          <a:xfrm>
            <a:off x="6071191" y="0"/>
            <a:ext cx="3072809" cy="1903228"/>
          </a:xfrm>
          <a:prstGeom prst="rect">
            <a:avLst/>
          </a:prstGeom>
        </p:spPr>
      </p:pic>
      <p:sp>
        <p:nvSpPr>
          <p:cNvPr id="5" name="CuadroTexto 4">
            <a:extLst>
              <a:ext uri="{FF2B5EF4-FFF2-40B4-BE49-F238E27FC236}">
                <a16:creationId xmlns:a16="http://schemas.microsoft.com/office/drawing/2014/main" id="{AA5C1819-41F0-4096-887A-C45602C864C5}"/>
              </a:ext>
            </a:extLst>
          </p:cNvPr>
          <p:cNvSpPr txBox="1"/>
          <p:nvPr/>
        </p:nvSpPr>
        <p:spPr>
          <a:xfrm>
            <a:off x="292396" y="733648"/>
            <a:ext cx="5560827" cy="4616648"/>
          </a:xfrm>
          <a:prstGeom prst="rect">
            <a:avLst/>
          </a:prstGeom>
          <a:noFill/>
        </p:spPr>
        <p:txBody>
          <a:bodyPr wrap="square" rtlCol="0">
            <a:spAutoFit/>
          </a:bodyPr>
          <a:lstStyle/>
          <a:p>
            <a:pPr algn="just"/>
            <a:r>
              <a:rPr lang="es-MX" dirty="0">
                <a:latin typeface="+mn-lt"/>
              </a:rPr>
              <a:t>Scrum es un marco que permite el trabajo colaborativo entre equipos. Aunque se considera a menudo un marco de gestión de proyectos ágil, scrum incluye un conjunto de reuniones, herramientas y funciones que, de forma coordinada, ayudan a los equipos a estructurar y gestionar su trabajo</a:t>
            </a:r>
          </a:p>
          <a:p>
            <a:pPr algn="just"/>
            <a:endParaRPr lang="es-MX" dirty="0">
              <a:latin typeface="+mn-lt"/>
            </a:endParaRPr>
          </a:p>
          <a:p>
            <a:pPr algn="just"/>
            <a:r>
              <a:rPr lang="es-MX" dirty="0">
                <a:latin typeface="+mn-lt"/>
              </a:rPr>
              <a:t>Se basa en tres pilares que son:</a:t>
            </a:r>
          </a:p>
          <a:p>
            <a:pPr marL="342900" indent="-342900" algn="just">
              <a:buFont typeface="+mj-lt"/>
              <a:buAutoNum type="arabicPeriod"/>
            </a:pPr>
            <a:r>
              <a:rPr lang="es-MX" dirty="0">
                <a:latin typeface="+mn-lt"/>
              </a:rPr>
              <a:t>La transparencia </a:t>
            </a:r>
          </a:p>
          <a:p>
            <a:pPr marL="342900" indent="-342900" algn="just">
              <a:buFont typeface="+mj-lt"/>
              <a:buAutoNum type="arabicPeriod"/>
            </a:pPr>
            <a:r>
              <a:rPr lang="es-MX" dirty="0">
                <a:latin typeface="+mn-lt"/>
              </a:rPr>
              <a:t>Inspección</a:t>
            </a:r>
          </a:p>
          <a:p>
            <a:pPr marL="342900" indent="-342900" algn="just">
              <a:buFont typeface="+mj-lt"/>
              <a:buAutoNum type="arabicPeriod"/>
            </a:pPr>
            <a:r>
              <a:rPr lang="es-MX" dirty="0">
                <a:latin typeface="+mn-lt"/>
              </a:rPr>
              <a:t>Adaptación</a:t>
            </a:r>
          </a:p>
          <a:p>
            <a:pPr algn="just"/>
            <a:r>
              <a:rPr lang="es-MX" dirty="0">
                <a:latin typeface="+mn-lt"/>
              </a:rPr>
              <a:t> </a:t>
            </a:r>
          </a:p>
          <a:p>
            <a:pPr algn="just"/>
            <a:r>
              <a:rPr lang="es-MX" dirty="0">
                <a:latin typeface="+mn-lt"/>
              </a:rPr>
              <a:t>Se basa en aspectos como:</a:t>
            </a:r>
          </a:p>
          <a:p>
            <a:pPr marL="285750" indent="-285750" algn="just">
              <a:buFont typeface="Wingdings" panose="05000000000000000000" pitchFamily="2" charset="2"/>
              <a:buChar char="v"/>
            </a:pPr>
            <a:r>
              <a:rPr lang="es-MX" dirty="0">
                <a:latin typeface="+mn-lt"/>
              </a:rPr>
              <a:t>La flexibilidad en la adopción de cambios y nuevos requisitos durante un proyecto complejo.</a:t>
            </a:r>
          </a:p>
          <a:p>
            <a:pPr marL="285750" indent="-285750" algn="just">
              <a:buFont typeface="Wingdings" panose="05000000000000000000" pitchFamily="2" charset="2"/>
              <a:buChar char="v"/>
            </a:pPr>
            <a:r>
              <a:rPr lang="es-MX" dirty="0">
                <a:latin typeface="+mn-lt"/>
              </a:rPr>
              <a:t>El factor humano</a:t>
            </a:r>
          </a:p>
          <a:p>
            <a:pPr marL="285750" indent="-285750" algn="just">
              <a:buFont typeface="Wingdings" panose="05000000000000000000" pitchFamily="2" charset="2"/>
              <a:buChar char="v"/>
            </a:pPr>
            <a:r>
              <a:rPr lang="es-MX" dirty="0">
                <a:latin typeface="+mn-lt"/>
              </a:rPr>
              <a:t>La colaboración e interacción con el cliente</a:t>
            </a:r>
          </a:p>
          <a:p>
            <a:pPr marL="285750" indent="-285750" algn="just">
              <a:buFont typeface="Wingdings" panose="05000000000000000000" pitchFamily="2" charset="2"/>
              <a:buChar char="v"/>
            </a:pPr>
            <a:r>
              <a:rPr lang="es-MX" dirty="0">
                <a:latin typeface="+mn-lt"/>
              </a:rPr>
              <a:t>El desarrollo iterativo como forma de asegurar buenos resultados</a:t>
            </a:r>
          </a:p>
          <a:p>
            <a:endParaRPr lang="es-MX" dirty="0"/>
          </a:p>
          <a:p>
            <a:endParaRPr lang="es-MX" dirty="0"/>
          </a:p>
          <a:p>
            <a:endParaRPr lang="es-MX" dirty="0"/>
          </a:p>
        </p:txBody>
      </p:sp>
    </p:spTree>
    <p:extLst>
      <p:ext uri="{BB962C8B-B14F-4D97-AF65-F5344CB8AC3E}">
        <p14:creationId xmlns:p14="http://schemas.microsoft.com/office/powerpoint/2010/main" val="2784707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D33350C-0A99-43A7-A539-EB04CF3D9E03}"/>
              </a:ext>
            </a:extLst>
          </p:cNvPr>
          <p:cNvSpPr txBox="1"/>
          <p:nvPr/>
        </p:nvSpPr>
        <p:spPr>
          <a:xfrm>
            <a:off x="776177" y="318976"/>
            <a:ext cx="4965405" cy="369332"/>
          </a:xfrm>
          <a:prstGeom prst="rect">
            <a:avLst/>
          </a:prstGeom>
          <a:noFill/>
        </p:spPr>
        <p:txBody>
          <a:bodyPr wrap="square" rtlCol="0">
            <a:spAutoFit/>
          </a:bodyPr>
          <a:lstStyle/>
          <a:p>
            <a:r>
              <a:rPr lang="es-MX" sz="1800" dirty="0">
                <a:latin typeface="Aharoni" panose="02010803020104030203" pitchFamily="2" charset="-79"/>
                <a:cs typeface="Aharoni" panose="02010803020104030203" pitchFamily="2" charset="-79"/>
              </a:rPr>
              <a:t>Herramientas para la metodología:</a:t>
            </a:r>
          </a:p>
        </p:txBody>
      </p:sp>
      <p:sp>
        <p:nvSpPr>
          <p:cNvPr id="5" name="CuadroTexto 4">
            <a:extLst>
              <a:ext uri="{FF2B5EF4-FFF2-40B4-BE49-F238E27FC236}">
                <a16:creationId xmlns:a16="http://schemas.microsoft.com/office/drawing/2014/main" id="{0A36ED9D-1438-4476-8029-7671500E61EE}"/>
              </a:ext>
            </a:extLst>
          </p:cNvPr>
          <p:cNvSpPr txBox="1"/>
          <p:nvPr/>
        </p:nvSpPr>
        <p:spPr>
          <a:xfrm>
            <a:off x="398721" y="818707"/>
            <a:ext cx="5720316" cy="830997"/>
          </a:xfrm>
          <a:prstGeom prst="rect">
            <a:avLst/>
          </a:prstGeom>
          <a:noFill/>
        </p:spPr>
        <p:txBody>
          <a:bodyPr wrap="square" rtlCol="0">
            <a:spAutoFit/>
          </a:bodyPr>
          <a:lstStyle/>
          <a:p>
            <a:pPr algn="just"/>
            <a:r>
              <a:rPr lang="es-MX" sz="1600" dirty="0">
                <a:latin typeface="+mn-lt"/>
              </a:rPr>
              <a:t>Están definidas para maximizar la transparencia dentro del equipo, es decir que todos tengan una misma visión de lo que esta ocurriendo</a:t>
            </a:r>
          </a:p>
        </p:txBody>
      </p:sp>
      <p:sp>
        <p:nvSpPr>
          <p:cNvPr id="6" name="CuadroTexto 5">
            <a:extLst>
              <a:ext uri="{FF2B5EF4-FFF2-40B4-BE49-F238E27FC236}">
                <a16:creationId xmlns:a16="http://schemas.microsoft.com/office/drawing/2014/main" id="{74B63979-DA25-4063-BC4A-82AAA9DDD7F4}"/>
              </a:ext>
            </a:extLst>
          </p:cNvPr>
          <p:cNvSpPr txBox="1"/>
          <p:nvPr/>
        </p:nvSpPr>
        <p:spPr>
          <a:xfrm>
            <a:off x="606056" y="1807535"/>
            <a:ext cx="6113721" cy="1569660"/>
          </a:xfrm>
          <a:prstGeom prst="rect">
            <a:avLst/>
          </a:prstGeom>
          <a:noFill/>
        </p:spPr>
        <p:txBody>
          <a:bodyPr wrap="square" rtlCol="0">
            <a:spAutoFit/>
          </a:bodyPr>
          <a:lstStyle/>
          <a:p>
            <a:pPr marL="285750" indent="-285750" algn="just">
              <a:buFont typeface="Wingdings" panose="05000000000000000000" pitchFamily="2" charset="2"/>
              <a:buChar char="v"/>
            </a:pPr>
            <a:r>
              <a:rPr lang="es-MX" sz="1600" dirty="0">
                <a:latin typeface="+mn-lt"/>
              </a:rPr>
              <a:t>Product backlog: es el listado de tareas que engloba todo un proyecto por lo que las que estén mas arriba deben ser las de mayor prioridad.</a:t>
            </a:r>
          </a:p>
          <a:p>
            <a:pPr marL="285750" indent="-285750" algn="just">
              <a:buFont typeface="Wingdings" panose="05000000000000000000" pitchFamily="2" charset="2"/>
              <a:buChar char="v"/>
            </a:pPr>
            <a:r>
              <a:rPr lang="es-MX" sz="1600" dirty="0">
                <a:latin typeface="+mn-lt"/>
              </a:rPr>
              <a:t>Sprint backlog: es el grupo de tareas de producto backlog que el equipo de desarrollo elige en el sprint planning junto con el plan para poder desarrollarlas</a:t>
            </a:r>
          </a:p>
        </p:txBody>
      </p:sp>
    </p:spTree>
    <p:extLst>
      <p:ext uri="{BB962C8B-B14F-4D97-AF65-F5344CB8AC3E}">
        <p14:creationId xmlns:p14="http://schemas.microsoft.com/office/powerpoint/2010/main" val="6826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E58A4BD-47B0-4C50-8082-CA38BEB13F5A}"/>
              </a:ext>
            </a:extLst>
          </p:cNvPr>
          <p:cNvPicPr>
            <a:picLocks noChangeAspect="1"/>
          </p:cNvPicPr>
          <p:nvPr/>
        </p:nvPicPr>
        <p:blipFill>
          <a:blip r:embed="rId2"/>
          <a:stretch>
            <a:fillRect/>
          </a:stretch>
        </p:blipFill>
        <p:spPr>
          <a:xfrm>
            <a:off x="2675196" y="143762"/>
            <a:ext cx="3219450" cy="1419225"/>
          </a:xfrm>
          <a:prstGeom prst="rect">
            <a:avLst/>
          </a:prstGeom>
        </p:spPr>
      </p:pic>
      <p:sp>
        <p:nvSpPr>
          <p:cNvPr id="5" name="CuadroTexto 4">
            <a:extLst>
              <a:ext uri="{FF2B5EF4-FFF2-40B4-BE49-F238E27FC236}">
                <a16:creationId xmlns:a16="http://schemas.microsoft.com/office/drawing/2014/main" id="{E6F63E45-64BB-4E56-A878-42E3FEC4F465}"/>
              </a:ext>
            </a:extLst>
          </p:cNvPr>
          <p:cNvSpPr txBox="1"/>
          <p:nvPr/>
        </p:nvSpPr>
        <p:spPr>
          <a:xfrm>
            <a:off x="786810" y="1977656"/>
            <a:ext cx="6645349" cy="1754326"/>
          </a:xfrm>
          <a:prstGeom prst="rect">
            <a:avLst/>
          </a:prstGeom>
          <a:noFill/>
        </p:spPr>
        <p:txBody>
          <a:bodyPr wrap="square" rtlCol="0">
            <a:spAutoFit/>
          </a:bodyPr>
          <a:lstStyle/>
          <a:p>
            <a:pPr algn="just"/>
            <a:r>
              <a:rPr lang="es-MX" sz="1800" dirty="0">
                <a:latin typeface="+mn-lt"/>
              </a:rPr>
              <a:t>Esta metodología sencilla se puede actualizar y los equipos de trabajo la pueden asumir sin problema. Al ser un método visual permite que a golpe de vista se conozca el estado de los proyectos y asignar nuevas tareas de manera muy efectiva. Para aplicarlo es necesario un tablero de tareas con el poder mejorar el trabajo y tener un ritmo sostenible</a:t>
            </a:r>
            <a:r>
              <a:rPr lang="es-MX" dirty="0"/>
              <a:t>.</a:t>
            </a:r>
          </a:p>
        </p:txBody>
      </p:sp>
    </p:spTree>
    <p:extLst>
      <p:ext uri="{BB962C8B-B14F-4D97-AF65-F5344CB8AC3E}">
        <p14:creationId xmlns:p14="http://schemas.microsoft.com/office/powerpoint/2010/main" val="1116971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78A8A1B-E43C-4157-BE76-D94B8B2D2C3B}"/>
              </a:ext>
            </a:extLst>
          </p:cNvPr>
          <p:cNvSpPr txBox="1"/>
          <p:nvPr/>
        </p:nvSpPr>
        <p:spPr>
          <a:xfrm>
            <a:off x="2791046" y="430335"/>
            <a:ext cx="2993065" cy="461665"/>
          </a:xfrm>
          <a:prstGeom prst="rect">
            <a:avLst/>
          </a:prstGeom>
          <a:noFill/>
        </p:spPr>
        <p:txBody>
          <a:bodyPr wrap="square" rtlCol="0">
            <a:spAutoFit/>
          </a:bodyPr>
          <a:lstStyle/>
          <a:p>
            <a:r>
              <a:rPr lang="es-MX" sz="2400" dirty="0">
                <a:latin typeface="Aharoni" panose="02010803020104030203" pitchFamily="2" charset="-79"/>
                <a:cs typeface="Aharoni" panose="02010803020104030203" pitchFamily="2" charset="-79"/>
              </a:rPr>
              <a:t>Principios básicos</a:t>
            </a:r>
          </a:p>
        </p:txBody>
      </p:sp>
      <p:sp>
        <p:nvSpPr>
          <p:cNvPr id="5" name="CuadroTexto 4">
            <a:extLst>
              <a:ext uri="{FF2B5EF4-FFF2-40B4-BE49-F238E27FC236}">
                <a16:creationId xmlns:a16="http://schemas.microsoft.com/office/drawing/2014/main" id="{F4BE1B27-3914-43D4-8383-AE13A5565200}"/>
              </a:ext>
            </a:extLst>
          </p:cNvPr>
          <p:cNvSpPr txBox="1"/>
          <p:nvPr/>
        </p:nvSpPr>
        <p:spPr>
          <a:xfrm>
            <a:off x="425301" y="1010092"/>
            <a:ext cx="7187609" cy="3477875"/>
          </a:xfrm>
          <a:prstGeom prst="rect">
            <a:avLst/>
          </a:prstGeom>
          <a:noFill/>
        </p:spPr>
        <p:txBody>
          <a:bodyPr wrap="square" rtlCol="0">
            <a:spAutoFit/>
          </a:bodyPr>
          <a:lstStyle/>
          <a:p>
            <a:pPr marL="285750" indent="-285750" algn="just">
              <a:buFont typeface="Arial" panose="020B0604020202020204" pitchFamily="34" charset="0"/>
              <a:buChar char="•"/>
            </a:pPr>
            <a:r>
              <a:rPr lang="es-MX" sz="1600" dirty="0">
                <a:latin typeface="+mn-lt"/>
              </a:rPr>
              <a:t>Visualizar lo que se hace: todas las tareas y elementos en una tabla contribuirá a que todos los miembros del equipo se mantengan al corriente con su trabajo.</a:t>
            </a:r>
          </a:p>
          <a:p>
            <a:pPr marL="285750" indent="-285750" algn="just">
              <a:buFont typeface="Arial" panose="020B0604020202020204" pitchFamily="34" charset="0"/>
              <a:buChar char="•"/>
            </a:pPr>
            <a:r>
              <a:rPr lang="es-MX" sz="1600" dirty="0">
                <a:latin typeface="+mn-lt"/>
              </a:rPr>
              <a:t>Limitar la cantidad de trabajo de proceso: establecer metas asequible mantener el equilibrio de flujo de trabajo mediante la limitación de los trabajos en proceso para prevenir el exceso de compromiso en la cantidad de tareas</a:t>
            </a:r>
          </a:p>
          <a:p>
            <a:pPr marL="285750" indent="-285750" algn="just">
              <a:buFont typeface="Arial" panose="020B0604020202020204" pitchFamily="34" charset="0"/>
              <a:buChar char="•"/>
            </a:pPr>
            <a:r>
              <a:rPr lang="es-MX" sz="1600" dirty="0">
                <a:latin typeface="+mn-lt"/>
              </a:rPr>
              <a:t>Seguimiento del tiempo: un seguimiento del tiempo de forma continua y evaluar el trabajo con precisión</a:t>
            </a:r>
          </a:p>
          <a:p>
            <a:pPr marL="285750" indent="-285750" algn="just">
              <a:buFont typeface="Arial" panose="020B0604020202020204" pitchFamily="34" charset="0"/>
              <a:buChar char="•"/>
            </a:pPr>
            <a:r>
              <a:rPr lang="es-MX" sz="1600" dirty="0">
                <a:latin typeface="+mn-lt"/>
              </a:rPr>
              <a:t>Lectura fácil de indicadores visuales: conocer lo que esta ocurriendo de un solo vistazo para esto se utilizan tarjetas de colores para distinguir los tipos de trabajo, prioridades, etiquetas, fechas limite y mas.</a:t>
            </a:r>
          </a:p>
          <a:p>
            <a:pPr marL="285750" indent="-285750" algn="just">
              <a:buFont typeface="Arial" panose="020B0604020202020204" pitchFamily="34" charset="0"/>
              <a:buChar char="•"/>
            </a:pPr>
            <a:endParaRPr lang="es-MX" sz="1600" dirty="0">
              <a:latin typeface="+mn-lt"/>
            </a:endParaRPr>
          </a:p>
          <a:p>
            <a:pPr marL="285750" indent="-285750">
              <a:buFont typeface="Arial" panose="020B0604020202020204" pitchFamily="34" charset="0"/>
              <a:buChar char="•"/>
            </a:pPr>
            <a:endParaRPr lang="es-MX" dirty="0"/>
          </a:p>
        </p:txBody>
      </p:sp>
      <p:pic>
        <p:nvPicPr>
          <p:cNvPr id="6" name="Imagen 5">
            <a:extLst>
              <a:ext uri="{FF2B5EF4-FFF2-40B4-BE49-F238E27FC236}">
                <a16:creationId xmlns:a16="http://schemas.microsoft.com/office/drawing/2014/main" id="{81A7D0E8-A797-455D-8869-F9D72E78C88F}"/>
              </a:ext>
            </a:extLst>
          </p:cNvPr>
          <p:cNvPicPr>
            <a:picLocks noChangeAspect="1"/>
          </p:cNvPicPr>
          <p:nvPr/>
        </p:nvPicPr>
        <p:blipFill>
          <a:blip r:embed="rId2"/>
          <a:stretch>
            <a:fillRect/>
          </a:stretch>
        </p:blipFill>
        <p:spPr>
          <a:xfrm>
            <a:off x="7437056" y="3370520"/>
            <a:ext cx="1706944" cy="1317947"/>
          </a:xfrm>
          <a:prstGeom prst="rect">
            <a:avLst/>
          </a:prstGeom>
        </p:spPr>
      </p:pic>
    </p:spTree>
    <p:extLst>
      <p:ext uri="{BB962C8B-B14F-4D97-AF65-F5344CB8AC3E}">
        <p14:creationId xmlns:p14="http://schemas.microsoft.com/office/powerpoint/2010/main" val="3961097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txBox="1">
            <a:spLocks noGrp="1"/>
          </p:cNvSpPr>
          <p:nvPr>
            <p:ph type="title"/>
          </p:nvPr>
        </p:nvSpPr>
        <p:spPr>
          <a:xfrm>
            <a:off x="-132250" y="3060596"/>
            <a:ext cx="3368299" cy="58637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Baker,1999</a:t>
            </a:r>
            <a:br>
              <a:rPr lang="es-MX" dirty="0"/>
            </a:br>
            <a:endParaRPr dirty="0"/>
          </a:p>
        </p:txBody>
      </p:sp>
      <p:sp>
        <p:nvSpPr>
          <p:cNvPr id="282" name="Google Shape;282;p32"/>
          <p:cNvSpPr txBox="1">
            <a:spLocks noGrp="1"/>
          </p:cNvSpPr>
          <p:nvPr>
            <p:ph type="subTitle" idx="1"/>
          </p:nvPr>
        </p:nvSpPr>
        <p:spPr>
          <a:xfrm>
            <a:off x="1551900" y="848503"/>
            <a:ext cx="6040200" cy="144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1800" dirty="0"/>
              <a:t>“La administración de proyectos</a:t>
            </a:r>
          </a:p>
          <a:p>
            <a:pPr marL="0" lvl="0" indent="0" algn="ctr" rtl="0">
              <a:spcBef>
                <a:spcPts val="0"/>
              </a:spcBef>
              <a:spcAft>
                <a:spcPts val="0"/>
              </a:spcAft>
              <a:buNone/>
            </a:pPr>
            <a:r>
              <a:rPr lang="es-MX" sz="1800" dirty="0"/>
              <a:t>es el proceso de combinar</a:t>
            </a:r>
          </a:p>
          <a:p>
            <a:pPr marL="0" lvl="0" indent="0" algn="ctr" rtl="0">
              <a:spcBef>
                <a:spcPts val="0"/>
              </a:spcBef>
              <a:spcAft>
                <a:spcPts val="0"/>
              </a:spcAft>
              <a:buNone/>
            </a:pPr>
            <a:r>
              <a:rPr lang="es-MX" sz="1800" dirty="0"/>
              <a:t>sistemas, técnicas y personas</a:t>
            </a:r>
          </a:p>
          <a:p>
            <a:pPr marL="0" lvl="0" indent="0" algn="ctr" rtl="0">
              <a:spcBef>
                <a:spcPts val="0"/>
              </a:spcBef>
              <a:spcAft>
                <a:spcPts val="0"/>
              </a:spcAft>
              <a:buNone/>
            </a:pPr>
            <a:r>
              <a:rPr lang="es-MX" sz="1800" dirty="0"/>
              <a:t>para completar un proyecto</a:t>
            </a:r>
          </a:p>
          <a:p>
            <a:pPr marL="0" lvl="0" indent="0" algn="ctr" rtl="0">
              <a:spcBef>
                <a:spcPts val="0"/>
              </a:spcBef>
              <a:spcAft>
                <a:spcPts val="0"/>
              </a:spcAft>
              <a:buNone/>
            </a:pPr>
            <a:r>
              <a:rPr lang="es-MX" sz="1800" dirty="0"/>
              <a:t>dentro de las metas</a:t>
            </a:r>
          </a:p>
          <a:p>
            <a:pPr marL="0" lvl="0" indent="0" algn="ctr" rtl="0">
              <a:spcBef>
                <a:spcPts val="0"/>
              </a:spcBef>
              <a:spcAft>
                <a:spcPts val="0"/>
              </a:spcAft>
              <a:buNone/>
            </a:pPr>
            <a:r>
              <a:rPr lang="es-MX" sz="1800" dirty="0"/>
              <a:t>establecidas de tiempo,</a:t>
            </a:r>
          </a:p>
          <a:p>
            <a:pPr marL="0" lvl="0" indent="0" algn="ctr" rtl="0">
              <a:spcBef>
                <a:spcPts val="0"/>
              </a:spcBef>
              <a:spcAft>
                <a:spcPts val="0"/>
              </a:spcAft>
              <a:buNone/>
            </a:pPr>
            <a:r>
              <a:rPr lang="es-MX" sz="1800" dirty="0"/>
              <a:t>presupuesto y calidad.”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4" name="CuadroTexto 3">
            <a:extLst>
              <a:ext uri="{FF2B5EF4-FFF2-40B4-BE49-F238E27FC236}">
                <a16:creationId xmlns:a16="http://schemas.microsoft.com/office/drawing/2014/main" id="{75062F1B-0244-4441-A907-28BA64FEEF2F}"/>
              </a:ext>
            </a:extLst>
          </p:cNvPr>
          <p:cNvSpPr txBox="1"/>
          <p:nvPr/>
        </p:nvSpPr>
        <p:spPr>
          <a:xfrm>
            <a:off x="584789" y="895360"/>
            <a:ext cx="5273750" cy="3416320"/>
          </a:xfrm>
          <a:prstGeom prst="rect">
            <a:avLst/>
          </a:prstGeom>
          <a:noFill/>
        </p:spPr>
        <p:txBody>
          <a:bodyPr wrap="square" rtlCol="0">
            <a:spAutoFit/>
          </a:bodyPr>
          <a:lstStyle/>
          <a:p>
            <a:endParaRPr lang="es-MX" sz="2400" dirty="0">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r>
              <a:rPr lang="es-MX" sz="2400" dirty="0">
                <a:latin typeface="Aldhabi" panose="01000000000000000000" pitchFamily="2" charset="-78"/>
                <a:cs typeface="Aldhabi" panose="01000000000000000000" pitchFamily="2" charset="-78"/>
              </a:rPr>
              <a:t>Mecanismos de selección de proyecto</a:t>
            </a:r>
          </a:p>
          <a:p>
            <a:pPr marL="342900" indent="-342900">
              <a:buFont typeface="Arial" panose="020B0604020202020204" pitchFamily="34" charset="0"/>
              <a:buChar char="•"/>
            </a:pPr>
            <a:r>
              <a:rPr lang="es-MX" sz="2400" dirty="0">
                <a:latin typeface="Aldhabi" panose="01000000000000000000" pitchFamily="2" charset="-78"/>
                <a:cs typeface="Aldhabi" panose="01000000000000000000" pitchFamily="2" charset="-78"/>
              </a:rPr>
              <a:t>Carta del proyecto</a:t>
            </a:r>
          </a:p>
          <a:p>
            <a:pPr marL="342900" indent="-342900">
              <a:buFont typeface="Arial" panose="020B0604020202020204" pitchFamily="34" charset="0"/>
              <a:buChar char="•"/>
            </a:pPr>
            <a:r>
              <a:rPr lang="es-MX" sz="2400" dirty="0">
                <a:latin typeface="Aldhabi" panose="01000000000000000000" pitchFamily="2" charset="-78"/>
                <a:cs typeface="Aldhabi" panose="01000000000000000000" pitchFamily="2" charset="-78"/>
              </a:rPr>
              <a:t>Determinar la meta global del proyecto</a:t>
            </a:r>
          </a:p>
          <a:p>
            <a:pPr marL="342900" indent="-342900">
              <a:buFont typeface="Arial" panose="020B0604020202020204" pitchFamily="34" charset="0"/>
              <a:buChar char="•"/>
            </a:pPr>
            <a:r>
              <a:rPr lang="es-MX" sz="2400" dirty="0">
                <a:latin typeface="Aldhabi" panose="01000000000000000000" pitchFamily="2" charset="-78"/>
                <a:cs typeface="Aldhabi" panose="01000000000000000000" pitchFamily="2" charset="-78"/>
              </a:rPr>
              <a:t>Precisar el alcance general del proyecto</a:t>
            </a:r>
          </a:p>
          <a:p>
            <a:pPr marL="342900" indent="-342900">
              <a:buFont typeface="Arial" panose="020B0604020202020204" pitchFamily="34" charset="0"/>
              <a:buChar char="•"/>
            </a:pPr>
            <a:r>
              <a:rPr lang="es-MX" sz="2400" dirty="0">
                <a:latin typeface="Aldhabi" panose="01000000000000000000" pitchFamily="2" charset="-78"/>
                <a:cs typeface="Aldhabi" panose="01000000000000000000" pitchFamily="2" charset="-78"/>
              </a:rPr>
              <a:t>Seleccionar los miembros iniciales del equipo</a:t>
            </a:r>
          </a:p>
          <a:p>
            <a:pPr marL="342900" indent="-342900">
              <a:buFont typeface="Arial" panose="020B0604020202020204" pitchFamily="34" charset="0"/>
              <a:buChar char="•"/>
            </a:pPr>
            <a:r>
              <a:rPr lang="es-MX" sz="2400" dirty="0">
                <a:latin typeface="Aldhabi" panose="01000000000000000000" pitchFamily="2" charset="-78"/>
                <a:cs typeface="Aldhabi" panose="01000000000000000000" pitchFamily="2" charset="-78"/>
              </a:rPr>
              <a:t>Definir las expectativas generales de los clientes de la administración o de los interesados</a:t>
            </a:r>
          </a:p>
          <a:p>
            <a:pPr marL="342900" indent="-342900">
              <a:buFont typeface="Arial" panose="020B0604020202020204" pitchFamily="34" charset="0"/>
              <a:buChar char="•"/>
            </a:pPr>
            <a:endParaRPr lang="es-MX" sz="2400" dirty="0">
              <a:latin typeface="Aldhabi" panose="01000000000000000000" pitchFamily="2" charset="-78"/>
              <a:cs typeface="Aldhabi" panose="01000000000000000000" pitchFamily="2" charset="-78"/>
            </a:endParaRPr>
          </a:p>
        </p:txBody>
      </p:sp>
      <p:sp>
        <p:nvSpPr>
          <p:cNvPr id="6" name="CuadroTexto 5">
            <a:extLst>
              <a:ext uri="{FF2B5EF4-FFF2-40B4-BE49-F238E27FC236}">
                <a16:creationId xmlns:a16="http://schemas.microsoft.com/office/drawing/2014/main" id="{D6256FC1-FB8A-47E0-BB0E-2322FE75E7BF}"/>
              </a:ext>
            </a:extLst>
          </p:cNvPr>
          <p:cNvSpPr txBox="1"/>
          <p:nvPr/>
        </p:nvSpPr>
        <p:spPr>
          <a:xfrm>
            <a:off x="1148315" y="372140"/>
            <a:ext cx="3009015" cy="523220"/>
          </a:xfrm>
          <a:prstGeom prst="rect">
            <a:avLst/>
          </a:prstGeom>
          <a:noFill/>
        </p:spPr>
        <p:txBody>
          <a:bodyPr wrap="square" rtlCol="0">
            <a:spAutoFit/>
          </a:bodyPr>
          <a:lstStyle/>
          <a:p>
            <a:r>
              <a:rPr lang="es-MX" sz="2800" dirty="0">
                <a:latin typeface="Aharoni" panose="02010803020104030203" pitchFamily="2" charset="-79"/>
                <a:cs typeface="Aharoni" panose="02010803020104030203" pitchFamily="2" charset="-79"/>
              </a:rPr>
              <a:t>fase1 : inicio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6" name="Google Shape;276;p31"/>
          <p:cNvPicPr preferRelativeResize="0"/>
          <p:nvPr/>
        </p:nvPicPr>
        <p:blipFill rotWithShape="1">
          <a:blip r:embed="rId3">
            <a:alphaModFix/>
          </a:blip>
          <a:srcRect l="15393" t="14261" r="15393" b="14254"/>
          <a:stretch/>
        </p:blipFill>
        <p:spPr>
          <a:xfrm>
            <a:off x="5142600" y="413035"/>
            <a:ext cx="4001400" cy="4132500"/>
          </a:xfrm>
          <a:prstGeom prst="rect">
            <a:avLst/>
          </a:prstGeom>
          <a:noFill/>
          <a:ln>
            <a:noFill/>
          </a:ln>
        </p:spPr>
      </p:pic>
      <p:sp>
        <p:nvSpPr>
          <p:cNvPr id="9" name="CuadroTexto 8">
            <a:extLst>
              <a:ext uri="{FF2B5EF4-FFF2-40B4-BE49-F238E27FC236}">
                <a16:creationId xmlns:a16="http://schemas.microsoft.com/office/drawing/2014/main" id="{12623746-CA5A-42F7-A52C-F7E23AB79B9F}"/>
              </a:ext>
            </a:extLst>
          </p:cNvPr>
          <p:cNvSpPr txBox="1"/>
          <p:nvPr/>
        </p:nvSpPr>
        <p:spPr>
          <a:xfrm>
            <a:off x="1127051" y="413035"/>
            <a:ext cx="2874350" cy="830997"/>
          </a:xfrm>
          <a:prstGeom prst="rect">
            <a:avLst/>
          </a:prstGeom>
          <a:noFill/>
        </p:spPr>
        <p:txBody>
          <a:bodyPr wrap="square" rtlCol="0">
            <a:spAutoFit/>
          </a:bodyPr>
          <a:lstStyle/>
          <a:p>
            <a:r>
              <a:rPr lang="es-MX" sz="2400" dirty="0">
                <a:latin typeface="Aharoni" panose="02010803020104030203" pitchFamily="2" charset="-79"/>
                <a:cs typeface="Aharoni" panose="02010803020104030203" pitchFamily="2" charset="-79"/>
              </a:rPr>
              <a:t>Fase 2: PLANEACION:</a:t>
            </a:r>
          </a:p>
        </p:txBody>
      </p:sp>
      <p:sp>
        <p:nvSpPr>
          <p:cNvPr id="10" name="CuadroTexto 9">
            <a:extLst>
              <a:ext uri="{FF2B5EF4-FFF2-40B4-BE49-F238E27FC236}">
                <a16:creationId xmlns:a16="http://schemas.microsoft.com/office/drawing/2014/main" id="{F1D0CD57-C436-4920-9DFD-E6FD8B32616F}"/>
              </a:ext>
            </a:extLst>
          </p:cNvPr>
          <p:cNvSpPr txBox="1"/>
          <p:nvPr/>
        </p:nvSpPr>
        <p:spPr>
          <a:xfrm>
            <a:off x="1127050" y="1329070"/>
            <a:ext cx="4015550" cy="2554545"/>
          </a:xfrm>
          <a:prstGeom prst="rect">
            <a:avLst/>
          </a:prstGeom>
          <a:noFill/>
        </p:spPr>
        <p:txBody>
          <a:bodyPr wrap="square" rtlCol="0">
            <a:spAutoFit/>
          </a:bodyPr>
          <a:lstStyle/>
          <a:p>
            <a:pPr marL="285750" indent="-285750">
              <a:buFont typeface="Arial" panose="020B0604020202020204" pitchFamily="34" charset="0"/>
              <a:buChar char="•"/>
            </a:pPr>
            <a:r>
              <a:rPr lang="es-MX" sz="2000" dirty="0">
                <a:latin typeface="Aldhabi" panose="01000000000000000000" pitchFamily="2" charset="-78"/>
                <a:cs typeface="Aldhabi" panose="01000000000000000000" pitchFamily="2" charset="-78"/>
              </a:rPr>
              <a:t>identificación de actividades o tareas</a:t>
            </a:r>
          </a:p>
          <a:p>
            <a:pPr marL="285750" indent="-285750">
              <a:buFont typeface="Arial" panose="020B0604020202020204" pitchFamily="34" charset="0"/>
              <a:buChar char="•"/>
            </a:pPr>
            <a:r>
              <a:rPr lang="es-MX" sz="2000" dirty="0">
                <a:latin typeface="Aldhabi" panose="01000000000000000000" pitchFamily="2" charset="-78"/>
                <a:cs typeface="Aldhabi" panose="01000000000000000000" pitchFamily="2" charset="-78"/>
              </a:rPr>
              <a:t>secuencia de actividades</a:t>
            </a:r>
          </a:p>
          <a:p>
            <a:pPr marL="285750" indent="-285750">
              <a:buFont typeface="Arial" panose="020B0604020202020204" pitchFamily="34" charset="0"/>
              <a:buChar char="•"/>
            </a:pPr>
            <a:r>
              <a:rPr lang="es-MX" sz="2000" dirty="0">
                <a:latin typeface="Aldhabi" panose="01000000000000000000" pitchFamily="2" charset="-78"/>
                <a:cs typeface="Aldhabi" panose="01000000000000000000" pitchFamily="2" charset="-78"/>
              </a:rPr>
              <a:t>estimación de la duraciones y esfuerzo de las actividades</a:t>
            </a:r>
          </a:p>
          <a:p>
            <a:pPr marL="285750" indent="-285750">
              <a:buFont typeface="Arial" panose="020B0604020202020204" pitchFamily="34" charset="0"/>
              <a:buChar char="•"/>
            </a:pPr>
            <a:r>
              <a:rPr lang="es-MX" sz="2000" dirty="0">
                <a:latin typeface="Aldhabi" panose="01000000000000000000" pitchFamily="2" charset="-78"/>
                <a:cs typeface="Aldhabi" panose="01000000000000000000" pitchFamily="2" charset="-78"/>
              </a:rPr>
              <a:t>estimación de las necesidades de recursos</a:t>
            </a:r>
          </a:p>
          <a:p>
            <a:pPr marL="285750" indent="-285750">
              <a:buFont typeface="Arial" panose="020B0604020202020204" pitchFamily="34" charset="0"/>
              <a:buChar char="•"/>
            </a:pPr>
            <a:r>
              <a:rPr lang="es-MX" sz="2000" dirty="0">
                <a:latin typeface="Aldhabi" panose="01000000000000000000" pitchFamily="2" charset="-78"/>
                <a:cs typeface="Aldhabi" panose="01000000000000000000" pitchFamily="2" charset="-78"/>
              </a:rPr>
              <a:t>estimación de los costes de las actividades</a:t>
            </a:r>
          </a:p>
          <a:p>
            <a:pPr marL="285750" indent="-285750">
              <a:buFont typeface="Arial" panose="020B0604020202020204" pitchFamily="34" charset="0"/>
              <a:buChar char="•"/>
            </a:pPr>
            <a:r>
              <a:rPr lang="es-MX" sz="2000" dirty="0">
                <a:latin typeface="Aldhabi" panose="01000000000000000000" pitchFamily="2" charset="-78"/>
                <a:cs typeface="Aldhabi" panose="01000000000000000000" pitchFamily="2" charset="-78"/>
              </a:rPr>
              <a:t>representación grafica de flujo de actividades</a:t>
            </a:r>
          </a:p>
          <a:p>
            <a:pPr marL="285750" indent="-285750">
              <a:buFont typeface="Arial" panose="020B0604020202020204" pitchFamily="34" charset="0"/>
              <a:buChar char="•"/>
            </a:pPr>
            <a:r>
              <a:rPr lang="es-MX" sz="2000" dirty="0">
                <a:latin typeface="Aldhabi" panose="01000000000000000000" pitchFamily="2" charset="-78"/>
                <a:cs typeface="Aldhabi" panose="01000000000000000000" pitchFamily="2" charset="-78"/>
              </a:rPr>
              <a:t>optimización de la planificación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4CBDCFB-39E7-4772-A04E-83CCCD5DF427}"/>
              </a:ext>
            </a:extLst>
          </p:cNvPr>
          <p:cNvSpPr txBox="1"/>
          <p:nvPr/>
        </p:nvSpPr>
        <p:spPr>
          <a:xfrm>
            <a:off x="2115880" y="510362"/>
            <a:ext cx="3168502" cy="461665"/>
          </a:xfrm>
          <a:prstGeom prst="rect">
            <a:avLst/>
          </a:prstGeom>
          <a:noFill/>
        </p:spPr>
        <p:txBody>
          <a:bodyPr wrap="square" rtlCol="0">
            <a:spAutoFit/>
          </a:bodyPr>
          <a:lstStyle/>
          <a:p>
            <a:r>
              <a:rPr lang="es-MX" sz="2400" dirty="0">
                <a:latin typeface="Aharoni" panose="02010803020104030203" pitchFamily="2" charset="-79"/>
                <a:cs typeface="Aharoni" panose="02010803020104030203" pitchFamily="2" charset="-79"/>
              </a:rPr>
              <a:t>Fase3:  EJECUCION </a:t>
            </a:r>
          </a:p>
        </p:txBody>
      </p:sp>
      <p:sp>
        <p:nvSpPr>
          <p:cNvPr id="5" name="CuadroTexto 4">
            <a:extLst>
              <a:ext uri="{FF2B5EF4-FFF2-40B4-BE49-F238E27FC236}">
                <a16:creationId xmlns:a16="http://schemas.microsoft.com/office/drawing/2014/main" id="{75E072A5-7814-4A6B-B51B-9D82BA0834D0}"/>
              </a:ext>
            </a:extLst>
          </p:cNvPr>
          <p:cNvSpPr txBox="1"/>
          <p:nvPr/>
        </p:nvSpPr>
        <p:spPr>
          <a:xfrm>
            <a:off x="733648" y="1010093"/>
            <a:ext cx="5241850" cy="2462213"/>
          </a:xfrm>
          <a:prstGeom prst="rect">
            <a:avLst/>
          </a:prstGeom>
          <a:noFill/>
        </p:spPr>
        <p:txBody>
          <a:bodyPr wrap="square" rtlCol="0">
            <a:spAutoFit/>
          </a:bodyPr>
          <a:lstStyle/>
          <a:p>
            <a:pPr marL="285750" indent="-285750">
              <a:buFont typeface="Arial" panose="020B0604020202020204" pitchFamily="34" charset="0"/>
              <a:buChar char="•"/>
            </a:pPr>
            <a:r>
              <a:rPr lang="es-MX" sz="2400" dirty="0">
                <a:latin typeface="Aldhabi" panose="01000000000000000000" pitchFamily="2" charset="-78"/>
                <a:cs typeface="Aldhabi" panose="01000000000000000000" pitchFamily="2" charset="-78"/>
              </a:rPr>
              <a:t>dirigir el equipo</a:t>
            </a:r>
          </a:p>
          <a:p>
            <a:pPr marL="285750" indent="-285750">
              <a:buFont typeface="Arial" panose="020B0604020202020204" pitchFamily="34" charset="0"/>
              <a:buChar char="•"/>
            </a:pPr>
            <a:r>
              <a:rPr lang="es-MX" sz="2400" dirty="0">
                <a:latin typeface="Aldhabi" panose="01000000000000000000" pitchFamily="2" charset="-78"/>
                <a:cs typeface="Aldhabi" panose="01000000000000000000" pitchFamily="2" charset="-78"/>
              </a:rPr>
              <a:t>reunirse con los miembros del trabajo</a:t>
            </a:r>
          </a:p>
          <a:p>
            <a:pPr marL="285750" indent="-285750">
              <a:buFont typeface="Arial" panose="020B0604020202020204" pitchFamily="34" charset="0"/>
              <a:buChar char="•"/>
            </a:pPr>
            <a:r>
              <a:rPr lang="es-MX" sz="2400" dirty="0">
                <a:latin typeface="Aldhabi" panose="01000000000000000000" pitchFamily="2" charset="-78"/>
                <a:cs typeface="Aldhabi" panose="01000000000000000000" pitchFamily="2" charset="-78"/>
              </a:rPr>
              <a:t>comunicarse con los terceros involucrados</a:t>
            </a:r>
          </a:p>
          <a:p>
            <a:pPr marL="285750" indent="-285750">
              <a:buFont typeface="Arial" panose="020B0604020202020204" pitchFamily="34" charset="0"/>
              <a:buChar char="•"/>
            </a:pPr>
            <a:r>
              <a:rPr lang="es-MX" sz="2400" dirty="0">
                <a:latin typeface="Aldhabi" panose="01000000000000000000" pitchFamily="2" charset="-78"/>
                <a:cs typeface="Aldhabi" panose="01000000000000000000" pitchFamily="2" charset="-78"/>
              </a:rPr>
              <a:t>resolver los conflictos o problemas que puedan surgir</a:t>
            </a:r>
          </a:p>
          <a:p>
            <a:pPr marL="285750" indent="-285750">
              <a:buFont typeface="Arial" panose="020B0604020202020204" pitchFamily="34" charset="0"/>
              <a:buChar char="•"/>
            </a:pPr>
            <a:r>
              <a:rPr lang="es-MX" sz="2400" dirty="0">
                <a:latin typeface="Aldhabi" panose="01000000000000000000" pitchFamily="2" charset="-78"/>
                <a:cs typeface="Aldhabi" panose="01000000000000000000" pitchFamily="2" charset="-78"/>
              </a:rPr>
              <a:t>asegurar los recursos necesarios(dinero, personal</a:t>
            </a:r>
            <a:r>
              <a:rPr lang="es-MX" sz="2000" dirty="0">
                <a:latin typeface="Aldhabi" panose="01000000000000000000" pitchFamily="2" charset="-78"/>
                <a:cs typeface="Aldhabi" panose="01000000000000000000" pitchFamily="2" charset="-78"/>
              </a:rPr>
              <a:t>, equipo, tiempo)</a:t>
            </a:r>
          </a:p>
          <a:p>
            <a:pPr marL="285750" indent="-285750">
              <a:buFont typeface="Arial" panose="020B0604020202020204" pitchFamily="34" charset="0"/>
              <a:buChar char="•"/>
            </a:pPr>
            <a:endParaRPr lang="es-MX"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389717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B8508BF-BBAE-42F7-974B-78CD8C44079A}"/>
              </a:ext>
            </a:extLst>
          </p:cNvPr>
          <p:cNvSpPr txBox="1"/>
          <p:nvPr/>
        </p:nvSpPr>
        <p:spPr>
          <a:xfrm>
            <a:off x="1148315" y="564093"/>
            <a:ext cx="3955312" cy="523220"/>
          </a:xfrm>
          <a:prstGeom prst="rect">
            <a:avLst/>
          </a:prstGeom>
          <a:noFill/>
        </p:spPr>
        <p:txBody>
          <a:bodyPr wrap="square" rtlCol="0">
            <a:spAutoFit/>
          </a:bodyPr>
          <a:lstStyle/>
          <a:p>
            <a:r>
              <a:rPr lang="es-MX" sz="2800" dirty="0">
                <a:latin typeface="Aharoni" panose="02010803020104030203" pitchFamily="2" charset="-79"/>
                <a:cs typeface="Aharoni" panose="02010803020104030203" pitchFamily="2" charset="-79"/>
              </a:rPr>
              <a:t>Fase 4: CONTROL</a:t>
            </a:r>
          </a:p>
        </p:txBody>
      </p:sp>
      <p:sp>
        <p:nvSpPr>
          <p:cNvPr id="6" name="CuadroTexto 5">
            <a:extLst>
              <a:ext uri="{FF2B5EF4-FFF2-40B4-BE49-F238E27FC236}">
                <a16:creationId xmlns:a16="http://schemas.microsoft.com/office/drawing/2014/main" id="{D2949191-8BB6-41B0-A1C9-9F8813B46452}"/>
              </a:ext>
            </a:extLst>
          </p:cNvPr>
          <p:cNvSpPr txBox="1"/>
          <p:nvPr/>
        </p:nvSpPr>
        <p:spPr>
          <a:xfrm>
            <a:off x="435935" y="1244010"/>
            <a:ext cx="4582632" cy="3046988"/>
          </a:xfrm>
          <a:prstGeom prst="rect">
            <a:avLst/>
          </a:prstGeom>
          <a:noFill/>
        </p:spPr>
        <p:txBody>
          <a:bodyPr wrap="square" rtlCol="0">
            <a:spAutoFit/>
          </a:bodyPr>
          <a:lstStyle/>
          <a:p>
            <a:pPr marL="285750" indent="-285750">
              <a:buFont typeface="Arial" panose="020B0604020202020204" pitchFamily="34" charset="0"/>
              <a:buChar char="•"/>
            </a:pPr>
            <a:r>
              <a:rPr lang="es-MX" sz="2400" dirty="0">
                <a:latin typeface="Aldhabi" panose="01000000000000000000" pitchFamily="2" charset="-78"/>
                <a:cs typeface="Aldhabi" panose="01000000000000000000" pitchFamily="2" charset="-78"/>
              </a:rPr>
              <a:t>vigilar las desviaciones del plan</a:t>
            </a:r>
          </a:p>
          <a:p>
            <a:pPr marL="285750" indent="-285750">
              <a:buFont typeface="Arial" panose="020B0604020202020204" pitchFamily="34" charset="0"/>
              <a:buChar char="•"/>
            </a:pPr>
            <a:r>
              <a:rPr lang="es-MX" sz="2400" dirty="0">
                <a:latin typeface="Aldhabi" panose="01000000000000000000" pitchFamily="2" charset="-78"/>
                <a:cs typeface="Aldhabi" panose="01000000000000000000" pitchFamily="2" charset="-78"/>
              </a:rPr>
              <a:t>emprender acciones correctivas</a:t>
            </a:r>
          </a:p>
          <a:p>
            <a:pPr marL="285750" indent="-285750">
              <a:buFont typeface="Arial" panose="020B0604020202020204" pitchFamily="34" charset="0"/>
              <a:buChar char="•"/>
            </a:pPr>
            <a:r>
              <a:rPr lang="es-MX" sz="2400" dirty="0">
                <a:latin typeface="Aldhabi" panose="01000000000000000000" pitchFamily="2" charset="-78"/>
                <a:cs typeface="Aldhabi" panose="01000000000000000000" pitchFamily="2" charset="-78"/>
              </a:rPr>
              <a:t>recibir y evaluar cambios en los proyectos solicitados en los proyectos solicitados</a:t>
            </a:r>
          </a:p>
          <a:p>
            <a:pPr marL="285750" indent="-285750">
              <a:buFont typeface="Arial" panose="020B0604020202020204" pitchFamily="34" charset="0"/>
              <a:buChar char="•"/>
            </a:pPr>
            <a:r>
              <a:rPr lang="es-MX" sz="2400" dirty="0">
                <a:latin typeface="Aldhabi" panose="01000000000000000000" pitchFamily="2" charset="-78"/>
                <a:cs typeface="Aldhabi" panose="01000000000000000000" pitchFamily="2" charset="-78"/>
              </a:rPr>
              <a:t>cambiar los calendarios de proyecto </a:t>
            </a:r>
          </a:p>
          <a:p>
            <a:pPr marL="285750" indent="-285750">
              <a:buFont typeface="Arial" panose="020B0604020202020204" pitchFamily="34" charset="0"/>
              <a:buChar char="•"/>
            </a:pPr>
            <a:r>
              <a:rPr lang="es-MX" sz="2400" dirty="0">
                <a:latin typeface="Aldhabi" panose="01000000000000000000" pitchFamily="2" charset="-78"/>
                <a:cs typeface="Aldhabi" panose="01000000000000000000" pitchFamily="2" charset="-78"/>
              </a:rPr>
              <a:t>adaptar los niveles de recursos</a:t>
            </a:r>
          </a:p>
          <a:p>
            <a:pPr marL="285750" indent="-285750">
              <a:buFont typeface="Arial" panose="020B0604020202020204" pitchFamily="34" charset="0"/>
              <a:buChar char="•"/>
            </a:pPr>
            <a:r>
              <a:rPr lang="es-MX" sz="2400" dirty="0">
                <a:latin typeface="Aldhabi" panose="01000000000000000000" pitchFamily="2" charset="-78"/>
                <a:cs typeface="Aldhabi" panose="01000000000000000000" pitchFamily="2" charset="-78"/>
              </a:rPr>
              <a:t>cambiar el alcance del proyecto</a:t>
            </a:r>
          </a:p>
          <a:p>
            <a:pPr marL="285750" indent="-285750">
              <a:buFont typeface="Arial" panose="020B0604020202020204" pitchFamily="34" charset="0"/>
              <a:buChar char="•"/>
            </a:pPr>
            <a:r>
              <a:rPr lang="es-MX" sz="2400" dirty="0">
                <a:latin typeface="Aldhabi" panose="01000000000000000000" pitchFamily="2" charset="-78"/>
                <a:cs typeface="Aldhabi" panose="01000000000000000000" pitchFamily="2" charset="-78"/>
              </a:rPr>
              <a:t>regresar a la etapa de planeación para hacer ajustes</a:t>
            </a:r>
          </a:p>
        </p:txBody>
      </p:sp>
    </p:spTree>
    <p:extLst>
      <p:ext uri="{BB962C8B-B14F-4D97-AF65-F5344CB8AC3E}">
        <p14:creationId xmlns:p14="http://schemas.microsoft.com/office/powerpoint/2010/main" val="348289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7C6A5AA-25C9-4ED0-B6BD-BB9883A546E8}"/>
              </a:ext>
            </a:extLst>
          </p:cNvPr>
          <p:cNvSpPr txBox="1"/>
          <p:nvPr/>
        </p:nvSpPr>
        <p:spPr>
          <a:xfrm>
            <a:off x="1233377" y="744279"/>
            <a:ext cx="3338623" cy="523220"/>
          </a:xfrm>
          <a:prstGeom prst="rect">
            <a:avLst/>
          </a:prstGeom>
          <a:noFill/>
        </p:spPr>
        <p:txBody>
          <a:bodyPr wrap="square" rtlCol="0">
            <a:spAutoFit/>
          </a:bodyPr>
          <a:lstStyle/>
          <a:p>
            <a:r>
              <a:rPr lang="es-MX" sz="2800" dirty="0">
                <a:latin typeface="Aharoni" panose="02010803020104030203" pitchFamily="2" charset="-79"/>
                <a:cs typeface="Aharoni" panose="02010803020104030203" pitchFamily="2" charset="-79"/>
              </a:rPr>
              <a:t>Fase 5: Cierre</a:t>
            </a:r>
          </a:p>
        </p:txBody>
      </p:sp>
      <p:sp>
        <p:nvSpPr>
          <p:cNvPr id="5" name="CuadroTexto 4">
            <a:extLst>
              <a:ext uri="{FF2B5EF4-FFF2-40B4-BE49-F238E27FC236}">
                <a16:creationId xmlns:a16="http://schemas.microsoft.com/office/drawing/2014/main" id="{01621F57-E842-40D7-BAAF-8976A49B4245}"/>
              </a:ext>
            </a:extLst>
          </p:cNvPr>
          <p:cNvSpPr txBox="1"/>
          <p:nvPr/>
        </p:nvSpPr>
        <p:spPr>
          <a:xfrm>
            <a:off x="637954" y="1232922"/>
            <a:ext cx="4880344" cy="2677656"/>
          </a:xfrm>
          <a:prstGeom prst="rect">
            <a:avLst/>
          </a:prstGeom>
          <a:noFill/>
        </p:spPr>
        <p:txBody>
          <a:bodyPr wrap="square" rtlCol="0">
            <a:spAutoFit/>
          </a:bodyPr>
          <a:lstStyle/>
          <a:p>
            <a:pPr marL="285750" indent="-285750">
              <a:buFont typeface="Arial" panose="020B0604020202020204" pitchFamily="34" charset="0"/>
              <a:buChar char="•"/>
            </a:pPr>
            <a:r>
              <a:rPr lang="es-MX" sz="2800" dirty="0">
                <a:latin typeface="Aldhabi" panose="01000000000000000000" pitchFamily="2" charset="-78"/>
                <a:cs typeface="Aldhabi" panose="01000000000000000000" pitchFamily="2" charset="-78"/>
              </a:rPr>
              <a:t>reconocimiento de logros y resultados</a:t>
            </a:r>
          </a:p>
          <a:p>
            <a:pPr marL="285750" indent="-285750">
              <a:buFont typeface="Arial" panose="020B0604020202020204" pitchFamily="34" charset="0"/>
              <a:buChar char="•"/>
            </a:pPr>
            <a:r>
              <a:rPr lang="es-MX" sz="2800" dirty="0">
                <a:latin typeface="Aldhabi" panose="01000000000000000000" pitchFamily="2" charset="-78"/>
                <a:cs typeface="Aldhabi" panose="01000000000000000000" pitchFamily="2" charset="-78"/>
              </a:rPr>
              <a:t>cierre de las operaciones y dispersión del equipo</a:t>
            </a:r>
          </a:p>
          <a:p>
            <a:pPr marL="285750" indent="-285750">
              <a:buFont typeface="Arial" panose="020B0604020202020204" pitchFamily="34" charset="0"/>
              <a:buChar char="•"/>
            </a:pPr>
            <a:r>
              <a:rPr lang="es-MX" sz="2800" dirty="0">
                <a:latin typeface="Aldhabi" panose="01000000000000000000" pitchFamily="2" charset="-78"/>
                <a:cs typeface="Aldhabi" panose="01000000000000000000" pitchFamily="2" charset="-78"/>
              </a:rPr>
              <a:t>aprendizaje de la experiencia del proyecto</a:t>
            </a:r>
          </a:p>
          <a:p>
            <a:pPr marL="285750" indent="-285750">
              <a:buFont typeface="Arial" panose="020B0604020202020204" pitchFamily="34" charset="0"/>
              <a:buChar char="•"/>
            </a:pPr>
            <a:r>
              <a:rPr lang="es-MX" sz="2800" dirty="0">
                <a:latin typeface="Aldhabi" panose="01000000000000000000" pitchFamily="2" charset="-78"/>
                <a:cs typeface="Aldhabi" panose="01000000000000000000" pitchFamily="2" charset="-78"/>
              </a:rPr>
              <a:t>revisión del proceso y resultados</a:t>
            </a:r>
          </a:p>
          <a:p>
            <a:pPr marL="285750" indent="-285750">
              <a:buFont typeface="Arial" panose="020B0604020202020204" pitchFamily="34" charset="0"/>
              <a:buChar char="•"/>
            </a:pPr>
            <a:r>
              <a:rPr lang="es-MX" sz="2800" dirty="0">
                <a:latin typeface="Aldhabi" panose="01000000000000000000" pitchFamily="2" charset="-78"/>
                <a:cs typeface="Aldhabi" panose="01000000000000000000" pitchFamily="2" charset="-78"/>
              </a:rPr>
              <a:t>redacción del informe final</a:t>
            </a:r>
          </a:p>
        </p:txBody>
      </p:sp>
    </p:spTree>
    <p:extLst>
      <p:ext uri="{BB962C8B-B14F-4D97-AF65-F5344CB8AC3E}">
        <p14:creationId xmlns:p14="http://schemas.microsoft.com/office/powerpoint/2010/main" val="1401412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966BB7C-CB82-45B2-BED7-A264D3010187}"/>
              </a:ext>
            </a:extLst>
          </p:cNvPr>
          <p:cNvPicPr>
            <a:picLocks noChangeAspect="1"/>
          </p:cNvPicPr>
          <p:nvPr/>
        </p:nvPicPr>
        <p:blipFill>
          <a:blip r:embed="rId2"/>
          <a:stretch>
            <a:fillRect/>
          </a:stretch>
        </p:blipFill>
        <p:spPr>
          <a:xfrm>
            <a:off x="393405" y="745981"/>
            <a:ext cx="2205046" cy="2054501"/>
          </a:xfrm>
          <a:prstGeom prst="rect">
            <a:avLst/>
          </a:prstGeom>
        </p:spPr>
      </p:pic>
      <p:sp>
        <p:nvSpPr>
          <p:cNvPr id="7" name="CuadroTexto 6">
            <a:extLst>
              <a:ext uri="{FF2B5EF4-FFF2-40B4-BE49-F238E27FC236}">
                <a16:creationId xmlns:a16="http://schemas.microsoft.com/office/drawing/2014/main" id="{C96BCF86-81D3-4890-B3EC-E98573916FAB}"/>
              </a:ext>
            </a:extLst>
          </p:cNvPr>
          <p:cNvSpPr txBox="1"/>
          <p:nvPr/>
        </p:nvSpPr>
        <p:spPr>
          <a:xfrm>
            <a:off x="2445488" y="2800482"/>
            <a:ext cx="6018028" cy="1323439"/>
          </a:xfrm>
          <a:prstGeom prst="rect">
            <a:avLst/>
          </a:prstGeom>
          <a:noFill/>
        </p:spPr>
        <p:txBody>
          <a:bodyPr wrap="square" rtlCol="0">
            <a:spAutoFit/>
          </a:bodyPr>
          <a:lstStyle/>
          <a:p>
            <a:r>
              <a:rPr lang="es-MX" sz="4000" dirty="0">
                <a:latin typeface="Aharoni" panose="02010803020104030203" pitchFamily="2" charset="-79"/>
                <a:cs typeface="Aharoni" panose="02010803020104030203" pitchFamily="2" charset="-79"/>
              </a:rPr>
              <a:t>Metodología para la gestión de proyectos</a:t>
            </a:r>
            <a:endParaRPr lang="es-MX" dirty="0"/>
          </a:p>
        </p:txBody>
      </p:sp>
      <p:pic>
        <p:nvPicPr>
          <p:cNvPr id="2" name="Imagen 1">
            <a:extLst>
              <a:ext uri="{FF2B5EF4-FFF2-40B4-BE49-F238E27FC236}">
                <a16:creationId xmlns:a16="http://schemas.microsoft.com/office/drawing/2014/main" id="{77F9B2E8-795E-4FBC-A394-FFB45BF82778}"/>
              </a:ext>
            </a:extLst>
          </p:cNvPr>
          <p:cNvPicPr>
            <a:picLocks noChangeAspect="1"/>
          </p:cNvPicPr>
          <p:nvPr/>
        </p:nvPicPr>
        <p:blipFill>
          <a:blip r:embed="rId3"/>
          <a:stretch>
            <a:fillRect/>
          </a:stretch>
        </p:blipFill>
        <p:spPr>
          <a:xfrm>
            <a:off x="6107982" y="367776"/>
            <a:ext cx="3036018" cy="2432706"/>
          </a:xfrm>
          <a:prstGeom prst="rect">
            <a:avLst/>
          </a:prstGeom>
        </p:spPr>
      </p:pic>
    </p:spTree>
    <p:extLst>
      <p:ext uri="{BB962C8B-B14F-4D97-AF65-F5344CB8AC3E}">
        <p14:creationId xmlns:p14="http://schemas.microsoft.com/office/powerpoint/2010/main" val="23364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09773BC-BE59-4E26-B307-6FD63DE38A9C}"/>
              </a:ext>
            </a:extLst>
          </p:cNvPr>
          <p:cNvSpPr txBox="1"/>
          <p:nvPr/>
        </p:nvSpPr>
        <p:spPr>
          <a:xfrm>
            <a:off x="765544" y="425870"/>
            <a:ext cx="2796363" cy="369332"/>
          </a:xfrm>
          <a:prstGeom prst="rect">
            <a:avLst/>
          </a:prstGeom>
          <a:noFill/>
        </p:spPr>
        <p:txBody>
          <a:bodyPr wrap="square" rtlCol="0">
            <a:spAutoFit/>
          </a:bodyPr>
          <a:lstStyle/>
          <a:p>
            <a:r>
              <a:rPr lang="es-MX" sz="1800" dirty="0">
                <a:latin typeface="Aharoni" panose="02010803020104030203" pitchFamily="2" charset="-79"/>
                <a:cs typeface="Aharoni" panose="02010803020104030203" pitchFamily="2" charset="-79"/>
              </a:rPr>
              <a:t>¿Que es metodología?</a:t>
            </a:r>
          </a:p>
        </p:txBody>
      </p:sp>
      <p:sp>
        <p:nvSpPr>
          <p:cNvPr id="6" name="CuadroTexto 5">
            <a:extLst>
              <a:ext uri="{FF2B5EF4-FFF2-40B4-BE49-F238E27FC236}">
                <a16:creationId xmlns:a16="http://schemas.microsoft.com/office/drawing/2014/main" id="{312BEF74-03CD-44EA-A0EF-E5F1BC55E6AC}"/>
              </a:ext>
            </a:extLst>
          </p:cNvPr>
          <p:cNvSpPr txBox="1"/>
          <p:nvPr/>
        </p:nvSpPr>
        <p:spPr>
          <a:xfrm>
            <a:off x="595423" y="894546"/>
            <a:ext cx="4922875" cy="954107"/>
          </a:xfrm>
          <a:prstGeom prst="rect">
            <a:avLst/>
          </a:prstGeom>
          <a:noFill/>
        </p:spPr>
        <p:txBody>
          <a:bodyPr wrap="square" rtlCol="0">
            <a:spAutoFit/>
          </a:bodyPr>
          <a:lstStyle/>
          <a:p>
            <a:r>
              <a:rPr lang="es-MX" dirty="0">
                <a:latin typeface="+mn-lt"/>
                <a:cs typeface="Aldhabi" panose="01000000000000000000" pitchFamily="2" charset="-78"/>
              </a:rPr>
              <a:t>La metodología es la disciplina que estudia el conjunto de técnicas o métodos que se usan en las investigaciones científicas para alcanzar los objetivos planteados. Es una pieza fundamental para el estudio de las ciencias.</a:t>
            </a:r>
          </a:p>
        </p:txBody>
      </p:sp>
      <p:sp>
        <p:nvSpPr>
          <p:cNvPr id="7" name="CuadroTexto 6">
            <a:extLst>
              <a:ext uri="{FF2B5EF4-FFF2-40B4-BE49-F238E27FC236}">
                <a16:creationId xmlns:a16="http://schemas.microsoft.com/office/drawing/2014/main" id="{EE6DE2E9-561A-49DB-8CE1-F16CBFA3599E}"/>
              </a:ext>
            </a:extLst>
          </p:cNvPr>
          <p:cNvSpPr txBox="1"/>
          <p:nvPr/>
        </p:nvSpPr>
        <p:spPr>
          <a:xfrm>
            <a:off x="5135526" y="1947997"/>
            <a:ext cx="3402419" cy="369332"/>
          </a:xfrm>
          <a:prstGeom prst="rect">
            <a:avLst/>
          </a:prstGeom>
          <a:noFill/>
        </p:spPr>
        <p:txBody>
          <a:bodyPr wrap="square" rtlCol="0">
            <a:spAutoFit/>
          </a:bodyPr>
          <a:lstStyle/>
          <a:p>
            <a:r>
              <a:rPr lang="es-MX" sz="1800" dirty="0">
                <a:latin typeface="Aharoni" panose="02010803020104030203" pitchFamily="2" charset="-79"/>
                <a:cs typeface="Aharoni" panose="02010803020104030203" pitchFamily="2" charset="-79"/>
              </a:rPr>
              <a:t>Que es gestión de proyectos</a:t>
            </a:r>
          </a:p>
        </p:txBody>
      </p:sp>
      <p:sp>
        <p:nvSpPr>
          <p:cNvPr id="8" name="CuadroTexto 7">
            <a:extLst>
              <a:ext uri="{FF2B5EF4-FFF2-40B4-BE49-F238E27FC236}">
                <a16:creationId xmlns:a16="http://schemas.microsoft.com/office/drawing/2014/main" id="{E3826FEF-D78B-4D91-9D05-9963A5CE42EC}"/>
              </a:ext>
            </a:extLst>
          </p:cNvPr>
          <p:cNvSpPr txBox="1"/>
          <p:nvPr/>
        </p:nvSpPr>
        <p:spPr>
          <a:xfrm rot="10800000" flipH="1" flipV="1">
            <a:off x="4595253" y="2466752"/>
            <a:ext cx="4270311" cy="2031325"/>
          </a:xfrm>
          <a:prstGeom prst="rect">
            <a:avLst/>
          </a:prstGeom>
          <a:noFill/>
        </p:spPr>
        <p:txBody>
          <a:bodyPr wrap="square" rtlCol="0">
            <a:spAutoFit/>
          </a:bodyPr>
          <a:lstStyle/>
          <a:p>
            <a:r>
              <a:rPr lang="es-MX" dirty="0"/>
              <a:t>La gestión de proyectos está conformada por todas aquellas acciones que debes realizar para cumplir con una objetivo definido dentro de un período de tiempo determinado durante el cual se utilizan recursos, herramientas y personas, que tienen un coste que se ha de tener en cuenta cuando se realiza el presupuesto. Al final siempre obtienes unos productos finales que deben corresponder a los objetivos iniciales.</a:t>
            </a:r>
          </a:p>
        </p:txBody>
      </p:sp>
    </p:spTree>
    <p:extLst>
      <p:ext uri="{BB962C8B-B14F-4D97-AF65-F5344CB8AC3E}">
        <p14:creationId xmlns:p14="http://schemas.microsoft.com/office/powerpoint/2010/main" val="1550528182"/>
      </p:ext>
    </p:extLst>
  </p:cSld>
  <p:clrMapOvr>
    <a:masterClrMapping/>
  </p:clrMapOvr>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1151</Words>
  <Application>Microsoft Office PowerPoint</Application>
  <PresentationFormat>Presentación en pantalla (16:9)</PresentationFormat>
  <Paragraphs>127</Paragraphs>
  <Slides>18</Slides>
  <Notes>4</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18</vt:i4>
      </vt:variant>
    </vt:vector>
  </HeadingPairs>
  <TitlesOfParts>
    <vt:vector size="28" baseType="lpstr">
      <vt:lpstr>Montserrat</vt:lpstr>
      <vt:lpstr>AR CENA</vt:lpstr>
      <vt:lpstr>Lato</vt:lpstr>
      <vt:lpstr>Courier New</vt:lpstr>
      <vt:lpstr>Wingdings</vt:lpstr>
      <vt:lpstr>Sarala</vt:lpstr>
      <vt:lpstr>Aldhabi</vt:lpstr>
      <vt:lpstr>Arial</vt:lpstr>
      <vt:lpstr>Aharoni</vt:lpstr>
      <vt:lpstr>Final Project Proposal by Slidesgo</vt:lpstr>
      <vt:lpstr>Presentación de PowerPoint</vt:lpstr>
      <vt:lpstr>Baker,1999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Gabriela Zamora Bautista</cp:lastModifiedBy>
  <cp:revision>3</cp:revision>
  <dcterms:modified xsi:type="dcterms:W3CDTF">2021-12-07T21:22:13Z</dcterms:modified>
</cp:coreProperties>
</file>