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3A"/>
    <a:srgbClr val="813F1D"/>
    <a:srgbClr val="905538"/>
    <a:srgbClr val="92593D"/>
    <a:srgbClr val="800000"/>
    <a:srgbClr val="FFC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378A-D327-4967-B995-821B42B0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A2984-8018-49C6-ADD1-42FA0EA9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C33D2-3716-453B-BFF2-2F9C172F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07FDD-F51E-46F3-8A04-138E15B2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525A3-770A-45F6-9270-C1DAB90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7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1D8C-25EC-4B0F-87C4-83720D3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A1F30C-DE72-4961-9C17-CCD1566A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FCB91-138B-4EA3-A24B-71690E78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81D1-720F-4A2C-BDCC-F5392810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94248-43D4-4D3E-B6A8-65AB4543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9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D6708-34B9-43F3-AADF-F4BDCADF6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A73C83-BC49-48D2-8227-10500BA3F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A1D7A-E94E-4928-B2E1-EBBD4EA7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2A4D1-815B-4A7E-AC10-1F34813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0FAF7-5214-425F-A8C0-D9A17035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7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CF192-6F47-42E9-98CA-DBE016C9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CC545-20AB-4E35-A3E8-86AE4F90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6CCA8-1BFF-4E4B-98BE-6AFD0EB4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E4D8D-C596-447B-B610-907ECF7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E4A16-16BD-41A0-8BC8-B30B0C46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0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C689-DCC6-4D06-B3C3-A99D5E52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646481-5DFF-47D6-88A8-021EFA67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D3BC2-8B5A-44EE-8901-0468CEF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F30BC-A59B-4588-B0A4-AF121979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5E6BF-E78C-4EC5-BC22-10BF1919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F8E1-ACF5-4EB7-BCFF-48FF05C8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83017-AFD5-4B57-834A-C419B6012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C6FA27-DCD7-4D8F-9A54-DC032EA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F5D2B8-1BCC-442E-9E0A-FCFBF6DD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A3618F-7B1F-4F93-8119-B13C8E9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A55CD7-1C1F-4F47-8065-71E97E6B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2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E8DC-28ED-4DB7-884E-4D875234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54297-B00E-45C5-9C4B-F7B7FC93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03CA6-9E14-438F-B9CA-95C80D7D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210E1-AB50-4B45-BEC3-E6708A4AA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BE0231-F938-4ABE-8707-51D57DF10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AD9944-1CFE-4CBF-B981-3635E3C9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63BCB1-D141-4702-9B4C-1740B9B4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CD9A3A-FEB0-43EE-AEC5-AC4AC149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11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CF169-9497-4AC4-9AF4-FCBC27F0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07B4A2-62B3-4AE0-A066-FAC140E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F868D5-6BFA-473C-A916-3F386A6F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0EF9EC-2E3D-47A9-861D-BB27817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6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2C683D-3652-4651-90F4-5599501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67067D-832A-45EE-8E45-0EC9CEBE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92B9EA-E779-4488-95DF-C55F5B05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5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8F33D-125E-4F17-873F-144610B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C473D-BC29-4A04-9512-9A5DD16C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E0F62F-B5A4-4F73-BDBD-0331DE0E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839624-B8C3-4A4F-96D4-4EC70D76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5447D-D996-4A3B-8A63-6AEF33E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4FE65-8940-4D3D-8A8F-D6875011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4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F94B-52B3-45DF-8A83-F87D993A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28E0F-3C66-4376-995D-7A4CBE407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A9508-8371-4B06-9DC7-FB4F3397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5AE9E-993A-44FB-AF28-C1D7D80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34270-4A28-4757-A492-C2D87992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E3438-017B-4CE6-A23E-03F71796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C7143-E0FB-4DA2-8D9C-8F1FB27D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AFA84-174E-4F74-8AA3-970212D7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84B3A-A065-4176-BCA2-CDF4330D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A59-9C83-4B2B-94C9-27EFA2F31BA9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C3A67-E5BB-453D-84C6-3AB86431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C524B-B7C2-4F19-A268-8314031DE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497D-5C32-4E15-96AA-88473C80E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0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E9DBCF4-7D12-4BDC-9E50-BF8AD485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23E1297-6C3D-49E0-94E5-A3FF75ECF2E4}"/>
              </a:ext>
            </a:extLst>
          </p:cNvPr>
          <p:cNvSpPr txBox="1"/>
          <p:nvPr/>
        </p:nvSpPr>
        <p:spPr>
          <a:xfrm>
            <a:off x="0" y="569844"/>
            <a:ext cx="4114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300" dirty="0">
                <a:solidFill>
                  <a:srgbClr val="813F1D"/>
                </a:solidFill>
                <a:latin typeface="Britannic Bold" panose="020B0903060703020204" pitchFamily="34" charset="0"/>
              </a:rPr>
              <a:t>¿Que es la redacción?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0CFE07-BA3A-4A4C-AE38-87116AFF7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79" y="0"/>
            <a:ext cx="3963642" cy="58309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720647-B0B3-4F21-B134-D64B86F90944}"/>
              </a:ext>
            </a:extLst>
          </p:cNvPr>
          <p:cNvSpPr txBox="1"/>
          <p:nvPr/>
        </p:nvSpPr>
        <p:spPr>
          <a:xfrm>
            <a:off x="8203096" y="2601169"/>
            <a:ext cx="396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Es la capacidad de poner en palabras el pensamiento, de manera precisa, coherente y comprensible. </a:t>
            </a:r>
          </a:p>
          <a:p>
            <a:endParaRPr lang="es-MX" dirty="0">
              <a:solidFill>
                <a:srgbClr val="813F1D"/>
              </a:solidFill>
              <a:latin typeface="Britannic Bold" panose="020B0903060703020204" pitchFamily="34" charset="0"/>
            </a:endParaRPr>
          </a:p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Redactar significa expresar por medio de la palabra escrita cosas sucedidas, acordadas o pensadas,</a:t>
            </a:r>
          </a:p>
          <a:p>
            <a:r>
              <a:rPr lang="es-MX" dirty="0">
                <a:solidFill>
                  <a:srgbClr val="813F1D"/>
                </a:solidFill>
                <a:latin typeface="Britannic Bold" panose="020B0903060703020204" pitchFamily="34" charset="0"/>
              </a:rPr>
              <a:t>así como deseos, vivencias, sentimientos y pensamientos.</a:t>
            </a:r>
          </a:p>
        </p:txBody>
      </p:sp>
    </p:spTree>
    <p:extLst>
      <p:ext uri="{BB962C8B-B14F-4D97-AF65-F5344CB8AC3E}">
        <p14:creationId xmlns:p14="http://schemas.microsoft.com/office/powerpoint/2010/main" val="4838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B17E2D-DCD7-4E5A-AEFB-2C7B19E986CD}"/>
              </a:ext>
            </a:extLst>
          </p:cNvPr>
          <p:cNvSpPr/>
          <p:nvPr/>
        </p:nvSpPr>
        <p:spPr>
          <a:xfrm>
            <a:off x="1007165" y="662609"/>
            <a:ext cx="10482470" cy="1364974"/>
          </a:xfrm>
          <a:prstGeom prst="rect">
            <a:avLst/>
          </a:prstGeom>
          <a:solidFill>
            <a:srgbClr val="FFC000"/>
          </a:solidFill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93E9BB-C8FC-441E-908E-DFF08AB89005}"/>
              </a:ext>
            </a:extLst>
          </p:cNvPr>
          <p:cNvSpPr txBox="1"/>
          <p:nvPr/>
        </p:nvSpPr>
        <p:spPr>
          <a:xfrm>
            <a:off x="1126435" y="791098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latin typeface="Bahnschrift" panose="020B0502040204020203" pitchFamily="34" charset="0"/>
              </a:rPr>
              <a:t>La Etapas de la Redacción.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DAEFB07-4EFC-4114-9912-8C867A67FF5E}"/>
              </a:ext>
            </a:extLst>
          </p:cNvPr>
          <p:cNvCxnSpPr>
            <a:stCxn id="4" idx="2"/>
          </p:cNvCxnSpPr>
          <p:nvPr/>
        </p:nvCxnSpPr>
        <p:spPr>
          <a:xfrm>
            <a:off x="6248400" y="2027583"/>
            <a:ext cx="0" cy="115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38A3D39B-B52A-4B97-B29C-67515B5DC952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007165" y="1345096"/>
            <a:ext cx="1391478" cy="1835426"/>
          </a:xfrm>
          <a:prstGeom prst="bentConnector4">
            <a:avLst>
              <a:gd name="adj1" fmla="val -16429"/>
              <a:gd name="adj2" fmla="val 60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34DD6DB3-D3EF-449E-96B4-F3149A34D93B}"/>
              </a:ext>
            </a:extLst>
          </p:cNvPr>
          <p:cNvCxnSpPr>
            <a:stCxn id="5" idx="3"/>
          </p:cNvCxnSpPr>
          <p:nvPr/>
        </p:nvCxnSpPr>
        <p:spPr>
          <a:xfrm flipH="1">
            <a:off x="10058400" y="1345096"/>
            <a:ext cx="1431235" cy="1835426"/>
          </a:xfrm>
          <a:prstGeom prst="bentConnector4">
            <a:avLst>
              <a:gd name="adj1" fmla="val -15972"/>
              <a:gd name="adj2" fmla="val 6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128D3DB-8FB2-4AF6-919A-11A323D6C2A8}"/>
              </a:ext>
            </a:extLst>
          </p:cNvPr>
          <p:cNvSpPr/>
          <p:nvPr/>
        </p:nvSpPr>
        <p:spPr>
          <a:xfrm>
            <a:off x="510209" y="3180522"/>
            <a:ext cx="3776868" cy="1835426"/>
          </a:xfrm>
          <a:prstGeom prst="roundRect">
            <a:avLst/>
          </a:prstGeom>
          <a:solidFill>
            <a:srgbClr val="FFCC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3550AFB-9DAA-4FE4-8C13-00029EA17171}"/>
              </a:ext>
            </a:extLst>
          </p:cNvPr>
          <p:cNvSpPr/>
          <p:nvPr/>
        </p:nvSpPr>
        <p:spPr>
          <a:xfrm>
            <a:off x="4353338" y="3180522"/>
            <a:ext cx="3776868" cy="1835426"/>
          </a:xfrm>
          <a:prstGeom prst="roundRect">
            <a:avLst/>
          </a:prstGeom>
          <a:solidFill>
            <a:srgbClr val="FFCC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50FA422-C15B-47F1-8358-EFCAC213B239}"/>
              </a:ext>
            </a:extLst>
          </p:cNvPr>
          <p:cNvSpPr/>
          <p:nvPr/>
        </p:nvSpPr>
        <p:spPr>
          <a:xfrm>
            <a:off x="8169965" y="3180522"/>
            <a:ext cx="3776870" cy="18354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EC096F-AFE2-4452-947D-BE5F4491657B}"/>
              </a:ext>
            </a:extLst>
          </p:cNvPr>
          <p:cNvSpPr txBox="1"/>
          <p:nvPr/>
        </p:nvSpPr>
        <p:spPr>
          <a:xfrm>
            <a:off x="675860" y="3261622"/>
            <a:ext cx="3445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Light SemiCondensed" panose="020B0502040204020203" pitchFamily="34" charset="0"/>
              </a:rPr>
              <a:t>Etapa en que se acude a las fuentes, se organiza mentalmente la información y se decide qué tipo de texto se hará, por dónde se empezará a hacerlo y cuál es la dirección en la que se avanzará.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BE5F4F-63CF-4EA3-B8A7-BDC21E1244C5}"/>
              </a:ext>
            </a:extLst>
          </p:cNvPr>
          <p:cNvSpPr/>
          <p:nvPr/>
        </p:nvSpPr>
        <p:spPr>
          <a:xfrm>
            <a:off x="1689654" y="2549101"/>
            <a:ext cx="1391480" cy="447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759372-97CF-40F9-8774-88BA82D0589A}"/>
              </a:ext>
            </a:extLst>
          </p:cNvPr>
          <p:cNvSpPr txBox="1"/>
          <p:nvPr/>
        </p:nvSpPr>
        <p:spPr>
          <a:xfrm>
            <a:off x="1712845" y="2318089"/>
            <a:ext cx="166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</a:t>
            </a:r>
            <a:r>
              <a:rPr lang="es-MX" b="1" dirty="0"/>
              <a:t>Planificación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602D0E-CEF6-4CFC-A1B4-B44EED63DED3}"/>
              </a:ext>
            </a:extLst>
          </p:cNvPr>
          <p:cNvSpPr/>
          <p:nvPr/>
        </p:nvSpPr>
        <p:spPr>
          <a:xfrm>
            <a:off x="5310808" y="2506100"/>
            <a:ext cx="1779105" cy="476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8EB4B5B-E5FE-4DE6-9203-17E70DBC8FDA}"/>
              </a:ext>
            </a:extLst>
          </p:cNvPr>
          <p:cNvSpPr/>
          <p:nvPr/>
        </p:nvSpPr>
        <p:spPr>
          <a:xfrm>
            <a:off x="9110862" y="2534188"/>
            <a:ext cx="1779105" cy="447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D81BCB-1984-41EE-A535-A22AB793AF34}"/>
              </a:ext>
            </a:extLst>
          </p:cNvPr>
          <p:cNvSpPr txBox="1"/>
          <p:nvPr/>
        </p:nvSpPr>
        <p:spPr>
          <a:xfrm>
            <a:off x="5403576" y="2583816"/>
            <a:ext cx="16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Textualización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F72D21-4AF7-4D09-9C97-EF887DD2D47A}"/>
              </a:ext>
            </a:extLst>
          </p:cNvPr>
          <p:cNvSpPr txBox="1"/>
          <p:nvPr/>
        </p:nvSpPr>
        <p:spPr>
          <a:xfrm>
            <a:off x="9554818" y="2573512"/>
            <a:ext cx="1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Revisión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9D169C-D1C4-4DBA-B2E5-A833458E55F7}"/>
              </a:ext>
            </a:extLst>
          </p:cNvPr>
          <p:cNvSpPr txBox="1"/>
          <p:nvPr/>
        </p:nvSpPr>
        <p:spPr>
          <a:xfrm>
            <a:off x="4518989" y="3593430"/>
            <a:ext cx="3445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 en la que se desarrolla un borrador del texto, consiste en desarrollar las ideas que aparecían en el esquema previo.</a:t>
            </a:r>
          </a:p>
          <a:p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311C2F-BCB1-40C4-A8F1-6FE7342FDE3C}"/>
              </a:ext>
            </a:extLst>
          </p:cNvPr>
          <p:cNvSpPr txBox="1"/>
          <p:nvPr/>
        </p:nvSpPr>
        <p:spPr>
          <a:xfrm>
            <a:off x="8362118" y="3219846"/>
            <a:ext cx="3485321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MX" dirty="0"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 de cierre y control, en la que debemos releer lo escrito y corregir errores, redundancias o desprolijidades, para garantizar que el texto resultante sea tan comprensible como se debe.</a:t>
            </a:r>
          </a:p>
        </p:txBody>
      </p:sp>
    </p:spTree>
    <p:extLst>
      <p:ext uri="{BB962C8B-B14F-4D97-AF65-F5344CB8AC3E}">
        <p14:creationId xmlns:p14="http://schemas.microsoft.com/office/powerpoint/2010/main" val="39817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73E5FE-1494-41F0-8E08-0BB3181E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4" y="0"/>
            <a:ext cx="12200444" cy="6857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7E3BF3-D9FC-434D-9418-5976D17C4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-1"/>
            <a:ext cx="672465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78E831-8886-4DE2-9541-F48365D2EEE8}"/>
              </a:ext>
            </a:extLst>
          </p:cNvPr>
          <p:cNvSpPr txBox="1"/>
          <p:nvPr/>
        </p:nvSpPr>
        <p:spPr>
          <a:xfrm>
            <a:off x="106017" y="583121"/>
            <a:ext cx="536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rPr>
              <a:t>¿Cuáles son las características de la redacción?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677780-57A3-4CA9-82F1-2EBF0846BF24}"/>
              </a:ext>
            </a:extLst>
          </p:cNvPr>
          <p:cNvSpPr txBox="1"/>
          <p:nvPr/>
        </p:nvSpPr>
        <p:spPr>
          <a:xfrm>
            <a:off x="324184" y="1849966"/>
            <a:ext cx="48105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Es una capacidad aprendida, que se puede estudiar, ejercitar y poner en práctica, para llevarla a cabo de la mejor manera.</a:t>
            </a:r>
          </a:p>
          <a:p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La redacción depende de nuestra capacidad para organizar las palabras en el discurso escrito, o sea, de qué tan bien usamos la escritura.</a:t>
            </a:r>
          </a:p>
          <a:p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Su objetivo es obtener textos lo más comprensibles que se pueda y que expresen sus contenidos con la mayor claridad, agilidad y precisión posibles.</a:t>
            </a:r>
          </a:p>
          <a:p>
            <a:endParaRPr lang="es-MX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85000"/>
                  </a:schemeClr>
                </a:solidFill>
              </a:rPr>
              <a:t>Los redactores son los profesionales que ejercen la redacción.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0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D396AF-68EE-45B8-972D-378CBD20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31"/>
            <a:ext cx="7368209" cy="6865731"/>
          </a:xfrm>
          <a:prstGeom prst="rect">
            <a:avLst/>
          </a:prstGeom>
        </p:spPr>
      </p:pic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45DC87D8-9F4D-4340-944A-84D6FDBE5987}"/>
              </a:ext>
            </a:extLst>
          </p:cNvPr>
          <p:cNvSpPr/>
          <p:nvPr/>
        </p:nvSpPr>
        <p:spPr>
          <a:xfrm>
            <a:off x="7752522" y="649357"/>
            <a:ext cx="4094921" cy="5751443"/>
          </a:xfrm>
          <a:prstGeom prst="snip2DiagRect">
            <a:avLst/>
          </a:prstGeom>
          <a:gradFill>
            <a:gsLst>
              <a:gs pos="98000">
                <a:schemeClr val="accent1">
                  <a:lumMod val="5000"/>
                  <a:lumOff val="95000"/>
                </a:schemeClr>
              </a:gs>
              <a:gs pos="0">
                <a:srgbClr val="813F1D"/>
              </a:gs>
              <a:gs pos="23000">
                <a:srgbClr val="905538"/>
              </a:gs>
              <a:gs pos="56000">
                <a:srgbClr val="92593D">
                  <a:lumMod val="90000"/>
                  <a:lumOff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La expresión escrita debe ser: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Sencilla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Espontánea, sin amaneramientos ni artificios.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Clara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sin ambigüedades, que afecten la expresión.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Precisa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El pensamiento debe ser conciso.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• </a:t>
            </a:r>
            <a:r>
              <a:rPr lang="es-MX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Original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 Evitar ser copia de otro en el modo de decir las cosas y de expresar ideas.</a:t>
            </a:r>
          </a:p>
        </p:txBody>
      </p:sp>
    </p:spTree>
    <p:extLst>
      <p:ext uri="{BB962C8B-B14F-4D97-AF65-F5344CB8AC3E}">
        <p14:creationId xmlns:p14="http://schemas.microsoft.com/office/powerpoint/2010/main" val="21039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AFA7F8C-E087-440C-816D-F064C87DB1D9}"/>
              </a:ext>
            </a:extLst>
          </p:cNvPr>
          <p:cNvSpPr/>
          <p:nvPr/>
        </p:nvSpPr>
        <p:spPr>
          <a:xfrm>
            <a:off x="149381" y="2914584"/>
            <a:ext cx="253116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0B8D1E-E849-4498-BF3D-F35B79801845}"/>
              </a:ext>
            </a:extLst>
          </p:cNvPr>
          <p:cNvSpPr txBox="1"/>
          <p:nvPr/>
        </p:nvSpPr>
        <p:spPr>
          <a:xfrm>
            <a:off x="149380" y="2914583"/>
            <a:ext cx="253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+mj-lt"/>
              </a:rPr>
              <a:t>Tipos de redacción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691A48C-599A-4991-A30F-67AF6AEA100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2680545" y="3514748"/>
            <a:ext cx="1298127" cy="889425"/>
          </a:xfrm>
          <a:prstGeom prst="line">
            <a:avLst/>
          </a:prstGeom>
          <a:ln>
            <a:solidFill>
              <a:srgbClr val="434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59074C3-1565-4813-9341-BF1458DC949E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2680546" y="3126812"/>
            <a:ext cx="1334863" cy="387937"/>
          </a:xfrm>
          <a:prstGeom prst="line">
            <a:avLst/>
          </a:prstGeom>
          <a:ln>
            <a:solidFill>
              <a:srgbClr val="43463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26279E-B9D1-456C-BCFE-B8A373DA3EDA}"/>
              </a:ext>
            </a:extLst>
          </p:cNvPr>
          <p:cNvSpPr/>
          <p:nvPr/>
        </p:nvSpPr>
        <p:spPr>
          <a:xfrm>
            <a:off x="4015409" y="2928456"/>
            <a:ext cx="1831819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91B656-97D6-41E6-88FF-997DB2BEB4A7}"/>
              </a:ext>
            </a:extLst>
          </p:cNvPr>
          <p:cNvSpPr/>
          <p:nvPr/>
        </p:nvSpPr>
        <p:spPr>
          <a:xfrm>
            <a:off x="3978672" y="4205817"/>
            <a:ext cx="2117328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5037071-62DB-4356-B907-C70ADCB61499}"/>
              </a:ext>
            </a:extLst>
          </p:cNvPr>
          <p:cNvSpPr/>
          <p:nvPr/>
        </p:nvSpPr>
        <p:spPr>
          <a:xfrm>
            <a:off x="3410924" y="615879"/>
            <a:ext cx="2451652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3B94D39-C548-4B5F-8126-71CA8CB27ADB}"/>
              </a:ext>
            </a:extLst>
          </p:cNvPr>
          <p:cNvSpPr/>
          <p:nvPr/>
        </p:nvSpPr>
        <p:spPr>
          <a:xfrm>
            <a:off x="3809413" y="6133262"/>
            <a:ext cx="2117328" cy="396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D0833BE-4DB7-4DAE-826A-2745919D6580}"/>
              </a:ext>
            </a:extLst>
          </p:cNvPr>
          <p:cNvSpPr txBox="1"/>
          <p:nvPr/>
        </p:nvSpPr>
        <p:spPr>
          <a:xfrm>
            <a:off x="3475089" y="615879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Académica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86B541A-1B71-4F75-80E9-1C71D159EC17}"/>
              </a:ext>
            </a:extLst>
          </p:cNvPr>
          <p:cNvSpPr txBox="1"/>
          <p:nvPr/>
        </p:nvSpPr>
        <p:spPr>
          <a:xfrm>
            <a:off x="4094922" y="2928456"/>
            <a:ext cx="183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Literal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8482B8D-5F43-4396-BFB0-C1D7E320CC50}"/>
              </a:ext>
            </a:extLst>
          </p:cNvPr>
          <p:cNvSpPr txBox="1"/>
          <p:nvPr/>
        </p:nvSpPr>
        <p:spPr>
          <a:xfrm>
            <a:off x="3924448" y="4167292"/>
            <a:ext cx="235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Periodística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E9E788F-8CEE-49EF-82BA-832488DC728D}"/>
              </a:ext>
            </a:extLst>
          </p:cNvPr>
          <p:cNvSpPr txBox="1"/>
          <p:nvPr/>
        </p:nvSpPr>
        <p:spPr>
          <a:xfrm>
            <a:off x="3872654" y="6146952"/>
            <a:ext cx="21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Redacción Comercial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B028C5F-5351-4764-845F-002C064F3141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5926741" y="800545"/>
            <a:ext cx="1981787" cy="89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B72984D-0690-46EA-9804-9C570AC8CA0F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5847228" y="3012712"/>
            <a:ext cx="2122444" cy="114100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75001FE-86CE-4B74-AD0D-B5FF0BEF7D5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096000" y="4372416"/>
            <a:ext cx="1873672" cy="11836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05E6EF-234C-43A6-88C1-639BB3B228E3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5989982" y="5759869"/>
            <a:ext cx="1979690" cy="571749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1A6EC08-C58F-4792-9C73-86054D1CB9B8}"/>
              </a:ext>
            </a:extLst>
          </p:cNvPr>
          <p:cNvSpPr/>
          <p:nvPr/>
        </p:nvSpPr>
        <p:spPr>
          <a:xfrm>
            <a:off x="7908528" y="453905"/>
            <a:ext cx="3991924" cy="873220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Emplea lenguaje técnico, palabras clave, citas al pie de página y otros recursos textuales parecidos.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9141141-5DEF-4DC8-9A5F-22D70EDEE847}"/>
              </a:ext>
            </a:extLst>
          </p:cNvPr>
          <p:cNvSpPr/>
          <p:nvPr/>
        </p:nvSpPr>
        <p:spPr>
          <a:xfrm>
            <a:off x="7969672" y="2510676"/>
            <a:ext cx="3869635" cy="10040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 un tipo de redacción muy libre, rompe algunas reglas formales y estira otras para así obtener un mayor efecto estético o poético.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CD47DD8F-3640-49A9-A7EF-DEA31CE4BCD7}"/>
              </a:ext>
            </a:extLst>
          </p:cNvPr>
          <p:cNvSpPr/>
          <p:nvPr/>
        </p:nvSpPr>
        <p:spPr>
          <a:xfrm>
            <a:off x="7969672" y="3932433"/>
            <a:ext cx="3869635" cy="87996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 rigen por las normas del idioma y también por un código ético y profesional. 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F4B89F90-FBC0-42E5-A448-303D4FE347CA}"/>
              </a:ext>
            </a:extLst>
          </p:cNvPr>
          <p:cNvSpPr/>
          <p:nvPr/>
        </p:nvSpPr>
        <p:spPr>
          <a:xfrm>
            <a:off x="7969672" y="5319886"/>
            <a:ext cx="3869635" cy="8799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 refiere a la escritura del ámbito del marketing o mercadotecnia, o sea, la publicidad.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D361C94-0CDF-4B8C-BDFD-9C6A21595FDF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 flipV="1">
            <a:off x="2680546" y="1012590"/>
            <a:ext cx="1956204" cy="2502159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1ED73C2D-88B6-4B2C-8F3C-18EAAA8E5D47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80546" y="3514749"/>
            <a:ext cx="2250772" cy="2632203"/>
          </a:xfrm>
          <a:prstGeom prst="straightConnector1">
            <a:avLst/>
          </a:prstGeom>
          <a:ln>
            <a:solidFill>
              <a:srgbClr val="4346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6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217AEB-F699-47DA-B51C-0BF87CF25620}"/>
              </a:ext>
            </a:extLst>
          </p:cNvPr>
          <p:cNvSpPr txBox="1"/>
          <p:nvPr/>
        </p:nvSpPr>
        <p:spPr>
          <a:xfrm>
            <a:off x="947225" y="351693"/>
            <a:ext cx="10297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latin typeface="Berlin Sans FB" panose="020E0602020502020306" pitchFamily="34" charset="0"/>
              </a:rPr>
              <a:t>¿Cómo mejorar la redacción?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851417-03A2-4611-9F68-E9777241973E}"/>
              </a:ext>
            </a:extLst>
          </p:cNvPr>
          <p:cNvSpPr txBox="1"/>
          <p:nvPr/>
        </p:nvSpPr>
        <p:spPr>
          <a:xfrm>
            <a:off x="947225" y="2025747"/>
            <a:ext cx="3441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Leer más y mejor.              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Tener claridad de ideas.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Planificar los textos con mayor detenimiento.</a:t>
            </a: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000" dirty="0">
                <a:latin typeface="Baskerville Old Face" panose="02020602080505020303" pitchFamily="18" charset="0"/>
              </a:rPr>
              <a:t>Usa frases cortas.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F8D86D-CE6D-47CD-AE0E-B237A995B9C5}"/>
              </a:ext>
            </a:extLst>
          </p:cNvPr>
          <p:cNvSpPr txBox="1"/>
          <p:nvPr/>
        </p:nvSpPr>
        <p:spPr>
          <a:xfrm>
            <a:off x="7554351" y="2025747"/>
            <a:ext cx="3690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Uso adecuado de los adjetivos.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Detecta los errores ortográficos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Emplea un lenguaje sencillo.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Emplea todos los signos de puntuación.</a:t>
            </a: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endParaRPr lang="es-MX" sz="20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 startAt="5"/>
            </a:pPr>
            <a:r>
              <a:rPr lang="es-MX" sz="2000" dirty="0">
                <a:latin typeface="Baskerville Old Face" panose="02020602080505020303" pitchFamily="18" charset="0"/>
              </a:rPr>
              <a:t>No uses palabras rebuscadas.</a:t>
            </a:r>
          </a:p>
        </p:txBody>
      </p:sp>
    </p:spTree>
    <p:extLst>
      <p:ext uri="{BB962C8B-B14F-4D97-AF65-F5344CB8AC3E}">
        <p14:creationId xmlns:p14="http://schemas.microsoft.com/office/powerpoint/2010/main" val="26288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Fs gracias por su atención - Imágenes animadas gratis">
            <a:extLst>
              <a:ext uri="{FF2B5EF4-FFF2-40B4-BE49-F238E27FC236}">
                <a16:creationId xmlns:a16="http://schemas.microsoft.com/office/drawing/2014/main" id="{DFFE060B-B115-4055-AD8E-C2BB006EF9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" y="511698"/>
            <a:ext cx="12188233" cy="57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74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454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Bahnschrift</vt:lpstr>
      <vt:lpstr>Bahnschrift Light SemiCondensed</vt:lpstr>
      <vt:lpstr>Baskerville Old Face</vt:lpstr>
      <vt:lpstr>Berlin Sans FB</vt:lpstr>
      <vt:lpstr>Britannic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2</cp:revision>
  <dcterms:created xsi:type="dcterms:W3CDTF">2021-10-09T23:42:18Z</dcterms:created>
  <dcterms:modified xsi:type="dcterms:W3CDTF">2022-08-30T00:53:25Z</dcterms:modified>
</cp:coreProperties>
</file>