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50"/>
  </p:notesMasterIdLst>
  <p:sldIdLst>
    <p:sldId id="294" r:id="rId2"/>
    <p:sldId id="256" r:id="rId3"/>
    <p:sldId id="259" r:id="rId4"/>
    <p:sldId id="264" r:id="rId5"/>
    <p:sldId id="268" r:id="rId6"/>
    <p:sldId id="260" r:id="rId7"/>
    <p:sldId id="296" r:id="rId8"/>
    <p:sldId id="262" r:id="rId9"/>
    <p:sldId id="297" r:id="rId10"/>
    <p:sldId id="300" r:id="rId11"/>
    <p:sldId id="301" r:id="rId12"/>
    <p:sldId id="263" r:id="rId13"/>
    <p:sldId id="299" r:id="rId14"/>
    <p:sldId id="295" r:id="rId15"/>
    <p:sldId id="272" r:id="rId16"/>
    <p:sldId id="307" r:id="rId17"/>
    <p:sldId id="308" r:id="rId18"/>
    <p:sldId id="257" r:id="rId19"/>
    <p:sldId id="303" r:id="rId20"/>
    <p:sldId id="302" r:id="rId21"/>
    <p:sldId id="311" r:id="rId22"/>
    <p:sldId id="312" r:id="rId23"/>
    <p:sldId id="331" r:id="rId24"/>
    <p:sldId id="314" r:id="rId25"/>
    <p:sldId id="315" r:id="rId26"/>
    <p:sldId id="316" r:id="rId27"/>
    <p:sldId id="317" r:id="rId28"/>
    <p:sldId id="318" r:id="rId29"/>
    <p:sldId id="330" r:id="rId30"/>
    <p:sldId id="292" r:id="rId31"/>
    <p:sldId id="332" r:id="rId32"/>
    <p:sldId id="333" r:id="rId33"/>
    <p:sldId id="334" r:id="rId34"/>
    <p:sldId id="335" r:id="rId35"/>
    <p:sldId id="336" r:id="rId36"/>
    <p:sldId id="337" r:id="rId37"/>
    <p:sldId id="304" r:id="rId38"/>
    <p:sldId id="309" r:id="rId39"/>
    <p:sldId id="321" r:id="rId40"/>
    <p:sldId id="319" r:id="rId41"/>
    <p:sldId id="322" r:id="rId42"/>
    <p:sldId id="323" r:id="rId43"/>
    <p:sldId id="324" r:id="rId44"/>
    <p:sldId id="325" r:id="rId45"/>
    <p:sldId id="326" r:id="rId46"/>
    <p:sldId id="327" r:id="rId47"/>
    <p:sldId id="328" r:id="rId48"/>
    <p:sldId id="329" r:id="rId49"/>
  </p:sldIdLst>
  <p:sldSz cx="9144000" cy="5143500" type="screen16x9"/>
  <p:notesSz cx="6858000" cy="9144000"/>
  <p:embeddedFontLst>
    <p:embeddedFont>
      <p:font typeface="Cousine" panose="020B0604020202020204" charset="0"/>
      <p:regular r:id="rId51"/>
      <p:bold r:id="rId52"/>
      <p:italic r:id="rId53"/>
      <p:boldItalic r:id="rId54"/>
    </p:embeddedFont>
    <p:embeddedFont>
      <p:font typeface="Overpass Mono" panose="020B0604020202020204" charset="0"/>
      <p:regular r:id="rId55"/>
      <p:bold r:id="rId56"/>
    </p:embeddedFont>
    <p:embeddedFont>
      <p:font typeface="SimSun" panose="02010600030101010101" pitchFamily="2" charset="-122"/>
      <p:regular r:id="rId57"/>
    </p:embeddedFont>
    <p:embeddedFont>
      <p:font typeface="Montserrat"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7F9EA1-AB55-4F00-BF45-E0BC086948E1}">
  <a:tblStyle styleId="{257F9EA1-AB55-4F00-BF45-E0BC08694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8" d="100"/>
          <a:sy n="98" d="100"/>
        </p:scale>
        <p:origin x="58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6702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2076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103901f63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8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91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03901f637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03901f637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37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573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92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102adc4f1d3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102adc4f1d3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25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9"/>
        <p:cNvGrpSpPr/>
        <p:nvPr/>
      </p:nvGrpSpPr>
      <p:grpSpPr>
        <a:xfrm>
          <a:off x="0" y="0"/>
          <a:ext cx="0" cy="0"/>
          <a:chOff x="0" y="0"/>
          <a:chExt cx="0" cy="0"/>
        </a:xfrm>
      </p:grpSpPr>
      <p:sp>
        <p:nvSpPr>
          <p:cNvPr id="8020" name="Google Shape;8020;g102adc4f1d3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1" name="Google Shape;8021;g102adc4f1d3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7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4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693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12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8051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03901f637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03901f637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99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940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1469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253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416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475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944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16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03901f637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03901f63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574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66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03901f637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03901f637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005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096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03901f637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03901f637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30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898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060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458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4975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5"/>
        <p:cNvGrpSpPr/>
        <p:nvPr/>
      </p:nvGrpSpPr>
      <p:grpSpPr>
        <a:xfrm>
          <a:off x="0" y="0"/>
          <a:ext cx="0" cy="0"/>
          <a:chOff x="0" y="0"/>
          <a:chExt cx="0" cy="0"/>
        </a:xfrm>
      </p:grpSpPr>
      <p:sp>
        <p:nvSpPr>
          <p:cNvPr id="7796" name="Google Shape;7796;gcf978683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7" name="Google Shape;7797;gcf978683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305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196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403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42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g102adc4f1d3_0_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9" name="Google Shape;1819;g102adc4f1d3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068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310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5119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75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707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286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8196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79955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9406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145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85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36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70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103901f63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36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02adc4f1d3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30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3459" y="4177825"/>
            <a:ext cx="4111500" cy="24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3" y="-6843"/>
            <a:ext cx="9144088" cy="5150400"/>
            <a:chOff x="-53" y="-6843"/>
            <a:chExt cx="9144088" cy="5150400"/>
          </a:xfrm>
        </p:grpSpPr>
        <p:cxnSp>
          <p:nvCxnSpPr>
            <p:cNvPr id="12" name="Google Shape;12;p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21"/>
        <p:cNvGrpSpPr/>
        <p:nvPr/>
      </p:nvGrpSpPr>
      <p:grpSpPr>
        <a:xfrm>
          <a:off x="0" y="0"/>
          <a:ext cx="0" cy="0"/>
          <a:chOff x="0" y="0"/>
          <a:chExt cx="0" cy="0"/>
        </a:xfrm>
      </p:grpSpPr>
      <p:grpSp>
        <p:nvGrpSpPr>
          <p:cNvPr id="322" name="Google Shape;322;p13"/>
          <p:cNvGrpSpPr/>
          <p:nvPr/>
        </p:nvGrpSpPr>
        <p:grpSpPr>
          <a:xfrm>
            <a:off x="-53" y="-6843"/>
            <a:ext cx="9144088" cy="5150400"/>
            <a:chOff x="-53" y="-6843"/>
            <a:chExt cx="9144088" cy="5150400"/>
          </a:xfrm>
        </p:grpSpPr>
        <p:cxnSp>
          <p:nvCxnSpPr>
            <p:cNvPr id="323" name="Google Shape;323;p13"/>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4" name="Google Shape;324;p13"/>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13"/>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13"/>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13"/>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13"/>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13"/>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13"/>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13"/>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13"/>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13"/>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13"/>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13"/>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13"/>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13"/>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13"/>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13"/>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40" name="Google Shape;340;p13"/>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13"/>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13"/>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13"/>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13"/>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13"/>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13"/>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13"/>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13"/>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13"/>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13"/>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51" name="Google Shape;351;p13"/>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2800"/>
              <a:buNone/>
              <a:defRPr sz="3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2" name="Google Shape;352;p13"/>
          <p:cNvSpPr txBox="1">
            <a:spLocks noGrp="1"/>
          </p:cNvSpPr>
          <p:nvPr>
            <p:ph type="title" idx="2"/>
          </p:nvPr>
        </p:nvSpPr>
        <p:spPr>
          <a:xfrm>
            <a:off x="2019200" y="16619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13"/>
          <p:cNvSpPr txBox="1">
            <a:spLocks noGrp="1"/>
          </p:cNvSpPr>
          <p:nvPr>
            <p:ph type="subTitle" idx="1"/>
          </p:nvPr>
        </p:nvSpPr>
        <p:spPr>
          <a:xfrm>
            <a:off x="2019185" y="232630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13"/>
          <p:cNvSpPr txBox="1">
            <a:spLocks noGrp="1"/>
          </p:cNvSpPr>
          <p:nvPr>
            <p:ph type="title" idx="3" hasCustomPrompt="1"/>
          </p:nvPr>
        </p:nvSpPr>
        <p:spPr>
          <a:xfrm>
            <a:off x="1115440" y="199312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55" name="Google Shape;355;p13"/>
          <p:cNvSpPr txBox="1">
            <a:spLocks noGrp="1"/>
          </p:cNvSpPr>
          <p:nvPr>
            <p:ph type="title" idx="4"/>
          </p:nvPr>
        </p:nvSpPr>
        <p:spPr>
          <a:xfrm>
            <a:off x="2019200" y="33954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6" name="Google Shape;356;p13"/>
          <p:cNvSpPr txBox="1">
            <a:spLocks noGrp="1"/>
          </p:cNvSpPr>
          <p:nvPr>
            <p:ph type="subTitle" idx="5"/>
          </p:nvPr>
        </p:nvSpPr>
        <p:spPr>
          <a:xfrm>
            <a:off x="2019185" y="405985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7" name="Google Shape;357;p13"/>
          <p:cNvSpPr txBox="1">
            <a:spLocks noGrp="1"/>
          </p:cNvSpPr>
          <p:nvPr>
            <p:ph type="title" idx="6" hasCustomPrompt="1"/>
          </p:nvPr>
        </p:nvSpPr>
        <p:spPr>
          <a:xfrm>
            <a:off x="1115440" y="372667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58" name="Google Shape;358;p13"/>
          <p:cNvSpPr txBox="1">
            <a:spLocks noGrp="1"/>
          </p:cNvSpPr>
          <p:nvPr>
            <p:ph type="title" idx="7"/>
          </p:nvPr>
        </p:nvSpPr>
        <p:spPr>
          <a:xfrm>
            <a:off x="5724425" y="16619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9" name="Google Shape;359;p13"/>
          <p:cNvSpPr txBox="1">
            <a:spLocks noGrp="1"/>
          </p:cNvSpPr>
          <p:nvPr>
            <p:ph type="subTitle" idx="8"/>
          </p:nvPr>
        </p:nvSpPr>
        <p:spPr>
          <a:xfrm>
            <a:off x="5724410" y="232630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0" name="Google Shape;360;p13"/>
          <p:cNvSpPr txBox="1">
            <a:spLocks noGrp="1"/>
          </p:cNvSpPr>
          <p:nvPr>
            <p:ph type="title" idx="9" hasCustomPrompt="1"/>
          </p:nvPr>
        </p:nvSpPr>
        <p:spPr>
          <a:xfrm>
            <a:off x="4820665" y="199312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61" name="Google Shape;361;p13"/>
          <p:cNvSpPr txBox="1">
            <a:spLocks noGrp="1"/>
          </p:cNvSpPr>
          <p:nvPr>
            <p:ph type="title" idx="13"/>
          </p:nvPr>
        </p:nvSpPr>
        <p:spPr>
          <a:xfrm>
            <a:off x="5724425" y="33954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13"/>
          <p:cNvSpPr txBox="1">
            <a:spLocks noGrp="1"/>
          </p:cNvSpPr>
          <p:nvPr>
            <p:ph type="subTitle" idx="14"/>
          </p:nvPr>
        </p:nvSpPr>
        <p:spPr>
          <a:xfrm>
            <a:off x="5724410" y="405985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3" name="Google Shape;363;p13"/>
          <p:cNvSpPr txBox="1">
            <a:spLocks noGrp="1"/>
          </p:cNvSpPr>
          <p:nvPr>
            <p:ph type="title" idx="15" hasCustomPrompt="1"/>
          </p:nvPr>
        </p:nvSpPr>
        <p:spPr>
          <a:xfrm>
            <a:off x="4820665" y="372667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64"/>
        <p:cNvGrpSpPr/>
        <p:nvPr/>
      </p:nvGrpSpPr>
      <p:grpSpPr>
        <a:xfrm>
          <a:off x="0" y="0"/>
          <a:ext cx="0" cy="0"/>
          <a:chOff x="0" y="0"/>
          <a:chExt cx="0" cy="0"/>
        </a:xfrm>
      </p:grpSpPr>
      <p:grpSp>
        <p:nvGrpSpPr>
          <p:cNvPr id="365" name="Google Shape;365;p14"/>
          <p:cNvGrpSpPr/>
          <p:nvPr/>
        </p:nvGrpSpPr>
        <p:grpSpPr>
          <a:xfrm>
            <a:off x="-53" y="-6843"/>
            <a:ext cx="9144088" cy="5150400"/>
            <a:chOff x="-53" y="-6843"/>
            <a:chExt cx="9144088" cy="5150400"/>
          </a:xfrm>
        </p:grpSpPr>
        <p:cxnSp>
          <p:nvCxnSpPr>
            <p:cNvPr id="366" name="Google Shape;366;p1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1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1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1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1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1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1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1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4" name="Google Shape;374;p1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5" name="Google Shape;375;p1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6" name="Google Shape;376;p1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7" name="Google Shape;377;p1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8" name="Google Shape;378;p1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9" name="Google Shape;379;p1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0" name="Google Shape;380;p1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1" name="Google Shape;381;p1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2" name="Google Shape;382;p1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p1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1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5" name="Google Shape;385;p1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1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1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1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1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1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1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1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1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94" name="Google Shape;394;p14"/>
          <p:cNvSpPr txBox="1">
            <a:spLocks noGrp="1"/>
          </p:cNvSpPr>
          <p:nvPr>
            <p:ph type="title"/>
          </p:nvPr>
        </p:nvSpPr>
        <p:spPr>
          <a:xfrm>
            <a:off x="1119391" y="1639125"/>
            <a:ext cx="3743100" cy="826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9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5" name="Google Shape;395;p14"/>
          <p:cNvSpPr txBox="1">
            <a:spLocks noGrp="1"/>
          </p:cNvSpPr>
          <p:nvPr>
            <p:ph type="subTitle" idx="1"/>
          </p:nvPr>
        </p:nvSpPr>
        <p:spPr>
          <a:xfrm>
            <a:off x="1409766" y="3199450"/>
            <a:ext cx="3702300" cy="8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834"/>
        <p:cNvGrpSpPr/>
        <p:nvPr/>
      </p:nvGrpSpPr>
      <p:grpSpPr>
        <a:xfrm>
          <a:off x="0" y="0"/>
          <a:ext cx="0" cy="0"/>
          <a:chOff x="0" y="0"/>
          <a:chExt cx="0" cy="0"/>
        </a:xfrm>
      </p:grpSpPr>
      <p:grpSp>
        <p:nvGrpSpPr>
          <p:cNvPr id="835" name="Google Shape;835;p28"/>
          <p:cNvGrpSpPr/>
          <p:nvPr/>
        </p:nvGrpSpPr>
        <p:grpSpPr>
          <a:xfrm>
            <a:off x="-53" y="-6843"/>
            <a:ext cx="9144088" cy="5150400"/>
            <a:chOff x="-53" y="-6843"/>
            <a:chExt cx="9144088" cy="5150400"/>
          </a:xfrm>
        </p:grpSpPr>
        <p:cxnSp>
          <p:nvCxnSpPr>
            <p:cNvPr id="836" name="Google Shape;836;p2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2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2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2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2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2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2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2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4" name="Google Shape;844;p2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2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6" name="Google Shape;846;p2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7" name="Google Shape;847;p2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8" name="Google Shape;848;p2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2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0" name="Google Shape;850;p2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1" name="Google Shape;851;p2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2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3" name="Google Shape;853;p2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2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2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2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2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2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2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2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2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2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2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864" name="Google Shape;864;p28"/>
          <p:cNvSpPr txBox="1">
            <a:spLocks noGrp="1"/>
          </p:cNvSpPr>
          <p:nvPr>
            <p:ph type="subTitle" idx="1"/>
          </p:nvPr>
        </p:nvSpPr>
        <p:spPr>
          <a:xfrm>
            <a:off x="859163"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5" name="Google Shape;865;p28"/>
          <p:cNvSpPr txBox="1">
            <a:spLocks noGrp="1"/>
          </p:cNvSpPr>
          <p:nvPr>
            <p:ph type="title"/>
          </p:nvPr>
        </p:nvSpPr>
        <p:spPr>
          <a:xfrm>
            <a:off x="859163"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6" name="Google Shape;866;p28"/>
          <p:cNvSpPr txBox="1">
            <a:spLocks noGrp="1"/>
          </p:cNvSpPr>
          <p:nvPr>
            <p:ph type="subTitle" idx="2"/>
          </p:nvPr>
        </p:nvSpPr>
        <p:spPr>
          <a:xfrm>
            <a:off x="3443100"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7" name="Google Shape;867;p28"/>
          <p:cNvSpPr txBox="1">
            <a:spLocks noGrp="1"/>
          </p:cNvSpPr>
          <p:nvPr>
            <p:ph type="title" idx="3"/>
          </p:nvPr>
        </p:nvSpPr>
        <p:spPr>
          <a:xfrm>
            <a:off x="3443100"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8" name="Google Shape;868;p28"/>
          <p:cNvSpPr txBox="1">
            <a:spLocks noGrp="1"/>
          </p:cNvSpPr>
          <p:nvPr>
            <p:ph type="subTitle" idx="4"/>
          </p:nvPr>
        </p:nvSpPr>
        <p:spPr>
          <a:xfrm>
            <a:off x="6027037"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9" name="Google Shape;869;p28"/>
          <p:cNvSpPr txBox="1">
            <a:spLocks noGrp="1"/>
          </p:cNvSpPr>
          <p:nvPr>
            <p:ph type="title" idx="5"/>
          </p:nvPr>
        </p:nvSpPr>
        <p:spPr>
          <a:xfrm>
            <a:off x="6027037"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0" name="Google Shape;870;p28"/>
          <p:cNvSpPr txBox="1">
            <a:spLocks noGrp="1"/>
          </p:cNvSpPr>
          <p:nvPr>
            <p:ph type="title" idx="6"/>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229"/>
        <p:cNvGrpSpPr/>
        <p:nvPr/>
      </p:nvGrpSpPr>
      <p:grpSpPr>
        <a:xfrm>
          <a:off x="0" y="0"/>
          <a:ext cx="0" cy="0"/>
          <a:chOff x="0" y="0"/>
          <a:chExt cx="0" cy="0"/>
        </a:xfrm>
      </p:grpSpPr>
      <p:grpSp>
        <p:nvGrpSpPr>
          <p:cNvPr id="1230" name="Google Shape;1230;p39"/>
          <p:cNvGrpSpPr/>
          <p:nvPr/>
        </p:nvGrpSpPr>
        <p:grpSpPr>
          <a:xfrm>
            <a:off x="-53" y="-6843"/>
            <a:ext cx="9144088" cy="5150400"/>
            <a:chOff x="-53" y="-6843"/>
            <a:chExt cx="9144088" cy="5150400"/>
          </a:xfrm>
        </p:grpSpPr>
        <p:cxnSp>
          <p:nvCxnSpPr>
            <p:cNvPr id="1231" name="Google Shape;1231;p3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2" name="Google Shape;1232;p3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3" name="Google Shape;1233;p3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3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3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3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3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3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3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3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3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2" name="Google Shape;1242;p3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3" name="Google Shape;1243;p3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3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3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3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3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3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3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3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3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2" name="Google Shape;1252;p3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3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4" name="Google Shape;1254;p3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5" name="Google Shape;1255;p3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6" name="Google Shape;1256;p3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7" name="Google Shape;1257;p3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8" name="Google Shape;1258;p3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4"/>
          <p:cNvSpPr txBox="1">
            <a:spLocks noGrp="1"/>
          </p:cNvSpPr>
          <p:nvPr>
            <p:ph type="body" idx="1"/>
          </p:nvPr>
        </p:nvSpPr>
        <p:spPr>
          <a:xfrm>
            <a:off x="717425" y="1152475"/>
            <a:ext cx="7709100" cy="3448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75" name="Google Shape;75;p4"/>
          <p:cNvGrpSpPr/>
          <p:nvPr/>
        </p:nvGrpSpPr>
        <p:grpSpPr>
          <a:xfrm>
            <a:off x="-53" y="-6843"/>
            <a:ext cx="9144088" cy="5150400"/>
            <a:chOff x="-53" y="-6843"/>
            <a:chExt cx="9144088" cy="5150400"/>
          </a:xfrm>
        </p:grpSpPr>
        <p:cxnSp>
          <p:nvCxnSpPr>
            <p:cNvPr id="76" name="Google Shape;76;p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3" name="Google Shape;93;p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4" name="Google Shape;104;p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5"/>
          <p:cNvSpPr txBox="1">
            <a:spLocks noGrp="1"/>
          </p:cNvSpPr>
          <p:nvPr>
            <p:ph type="subTitle" idx="1"/>
          </p:nvPr>
        </p:nvSpPr>
        <p:spPr>
          <a:xfrm>
            <a:off x="1210262" y="3120293"/>
            <a:ext cx="2824200" cy="843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7" name="Google Shape;107;p5"/>
          <p:cNvSpPr txBox="1">
            <a:spLocks noGrp="1"/>
          </p:cNvSpPr>
          <p:nvPr>
            <p:ph type="title"/>
          </p:nvPr>
        </p:nvSpPr>
        <p:spPr>
          <a:xfrm>
            <a:off x="883112" y="2671266"/>
            <a:ext cx="3478500" cy="3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4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08" name="Google Shape;108;p5"/>
          <p:cNvSpPr txBox="1">
            <a:spLocks noGrp="1"/>
          </p:cNvSpPr>
          <p:nvPr>
            <p:ph type="subTitle" idx="2"/>
          </p:nvPr>
        </p:nvSpPr>
        <p:spPr>
          <a:xfrm>
            <a:off x="5109538" y="3120293"/>
            <a:ext cx="2824200" cy="84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5"/>
          <p:cNvSpPr txBox="1">
            <a:spLocks noGrp="1"/>
          </p:cNvSpPr>
          <p:nvPr>
            <p:ph type="title" idx="3"/>
          </p:nvPr>
        </p:nvSpPr>
        <p:spPr>
          <a:xfrm>
            <a:off x="4782388" y="2671266"/>
            <a:ext cx="3478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0" name="Google Shape;110;p5"/>
          <p:cNvGrpSpPr/>
          <p:nvPr/>
        </p:nvGrpSpPr>
        <p:grpSpPr>
          <a:xfrm>
            <a:off x="-53" y="-6843"/>
            <a:ext cx="9144088" cy="5150400"/>
            <a:chOff x="-53" y="-6843"/>
            <a:chExt cx="9144088" cy="5150400"/>
          </a:xfrm>
        </p:grpSpPr>
        <p:cxnSp>
          <p:nvCxnSpPr>
            <p:cNvPr id="111" name="Google Shape;111;p5"/>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5"/>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5"/>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5"/>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5"/>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5"/>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5"/>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5"/>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 name="Google Shape;119;p5"/>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 name="Google Shape;120;p5"/>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5"/>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5"/>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5"/>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5"/>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25;p5"/>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5"/>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5"/>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5"/>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5"/>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5"/>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5"/>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5"/>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5"/>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5"/>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5"/>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5"/>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5"/>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5"/>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39" name="Google Shape;139;p5"/>
          <p:cNvSpPr txBox="1">
            <a:spLocks noGrp="1"/>
          </p:cNvSpPr>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grpSp>
        <p:nvGrpSpPr>
          <p:cNvPr id="141" name="Google Shape;141;p6"/>
          <p:cNvGrpSpPr/>
          <p:nvPr/>
        </p:nvGrpSpPr>
        <p:grpSpPr>
          <a:xfrm>
            <a:off x="-53" y="-6843"/>
            <a:ext cx="9144088" cy="5150400"/>
            <a:chOff x="-53" y="-6843"/>
            <a:chExt cx="9144088" cy="5150400"/>
          </a:xfrm>
        </p:grpSpPr>
        <p:cxnSp>
          <p:nvCxnSpPr>
            <p:cNvPr id="142" name="Google Shape;142;p6"/>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6"/>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6"/>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6"/>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6"/>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6"/>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6"/>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6"/>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6"/>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6"/>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6"/>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6"/>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6"/>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6"/>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6"/>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6"/>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6"/>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6"/>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6"/>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6"/>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6"/>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6"/>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6"/>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6"/>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6"/>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6"/>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6"/>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6"/>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70" name="Google Shape;170;p6"/>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grpSp>
        <p:nvGrpSpPr>
          <p:cNvPr id="172" name="Google Shape;172;p7"/>
          <p:cNvGrpSpPr/>
          <p:nvPr/>
        </p:nvGrpSpPr>
        <p:grpSpPr>
          <a:xfrm>
            <a:off x="-53" y="-6843"/>
            <a:ext cx="9144088" cy="5150400"/>
            <a:chOff x="-53" y="-6843"/>
            <a:chExt cx="9144088" cy="5150400"/>
          </a:xfrm>
        </p:grpSpPr>
        <p:cxnSp>
          <p:nvCxnSpPr>
            <p:cNvPr id="173" name="Google Shape;173;p7"/>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7"/>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7"/>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7"/>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7"/>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7"/>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7"/>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7"/>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7"/>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7"/>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7"/>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7"/>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7"/>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7"/>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7"/>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7"/>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7"/>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7"/>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7"/>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7"/>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7"/>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7"/>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7"/>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7"/>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7"/>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7"/>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7"/>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00" name="Google Shape;200;p7"/>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7"/>
          <p:cNvSpPr txBox="1">
            <a:spLocks noGrp="1"/>
          </p:cNvSpPr>
          <p:nvPr>
            <p:ph type="body" idx="1"/>
          </p:nvPr>
        </p:nvSpPr>
        <p:spPr>
          <a:xfrm>
            <a:off x="986685" y="1714200"/>
            <a:ext cx="4419600" cy="2540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3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202" name="Google Shape;202;p7"/>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05" name="Google Shape;205;p8"/>
          <p:cNvGrpSpPr/>
          <p:nvPr/>
        </p:nvGrpSpPr>
        <p:grpSpPr>
          <a:xfrm>
            <a:off x="-53" y="-6843"/>
            <a:ext cx="9144088" cy="5150400"/>
            <a:chOff x="-53" y="-6843"/>
            <a:chExt cx="9144088" cy="5150400"/>
          </a:xfrm>
        </p:grpSpPr>
        <p:cxnSp>
          <p:nvCxnSpPr>
            <p:cNvPr id="206" name="Google Shape;206;p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4"/>
        <p:cNvGrpSpPr/>
        <p:nvPr/>
      </p:nvGrpSpPr>
      <p:grpSpPr>
        <a:xfrm>
          <a:off x="0" y="0"/>
          <a:ext cx="0" cy="0"/>
          <a:chOff x="0" y="0"/>
          <a:chExt cx="0" cy="0"/>
        </a:xfrm>
      </p:grpSpPr>
      <p:grpSp>
        <p:nvGrpSpPr>
          <p:cNvPr id="235" name="Google Shape;235;p9"/>
          <p:cNvGrpSpPr/>
          <p:nvPr/>
        </p:nvGrpSpPr>
        <p:grpSpPr>
          <a:xfrm>
            <a:off x="-53" y="-6843"/>
            <a:ext cx="9144088" cy="5150400"/>
            <a:chOff x="-53" y="-6843"/>
            <a:chExt cx="9144088" cy="5150400"/>
          </a:xfrm>
        </p:grpSpPr>
        <p:cxnSp>
          <p:nvCxnSpPr>
            <p:cNvPr id="236" name="Google Shape;236;p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264" name="Google Shape;264;p9"/>
          <p:cNvSpPr txBox="1">
            <a:spLocks noGrp="1"/>
          </p:cNvSpPr>
          <p:nvPr>
            <p:ph type="title"/>
          </p:nvPr>
        </p:nvSpPr>
        <p:spPr>
          <a:xfrm>
            <a:off x="1221280" y="1119300"/>
            <a:ext cx="4289700" cy="8052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5" name="Google Shape;265;p9"/>
          <p:cNvSpPr txBox="1">
            <a:spLocks noGrp="1"/>
          </p:cNvSpPr>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400"/>
              <a:buChar char="●"/>
              <a:defRPr sz="1400">
                <a:solidFill>
                  <a:schemeClr val="dk2"/>
                </a:solidFill>
              </a:defRPr>
            </a:lvl1pPr>
            <a:lvl2pPr lvl="1" algn="ctr">
              <a:lnSpc>
                <a:spcPct val="100000"/>
              </a:lnSpc>
              <a:spcBef>
                <a:spcPts val="0"/>
              </a:spcBef>
              <a:spcAft>
                <a:spcPts val="0"/>
              </a:spcAft>
              <a:buSzPts val="1400"/>
              <a:buChar char="○"/>
              <a:defRPr sz="2100"/>
            </a:lvl2pPr>
            <a:lvl3pPr lvl="2" algn="ctr">
              <a:lnSpc>
                <a:spcPct val="100000"/>
              </a:lnSpc>
              <a:spcBef>
                <a:spcPts val="0"/>
              </a:spcBef>
              <a:spcAft>
                <a:spcPts val="0"/>
              </a:spcAft>
              <a:buSzPts val="1400"/>
              <a:buChar char="■"/>
              <a:defRPr sz="2100"/>
            </a:lvl3pPr>
            <a:lvl4pPr lvl="3" algn="ctr">
              <a:lnSpc>
                <a:spcPct val="100000"/>
              </a:lnSpc>
              <a:spcBef>
                <a:spcPts val="0"/>
              </a:spcBef>
              <a:spcAft>
                <a:spcPts val="0"/>
              </a:spcAft>
              <a:buSzPts val="1400"/>
              <a:buChar char="●"/>
              <a:defRPr sz="2100"/>
            </a:lvl4pPr>
            <a:lvl5pPr lvl="4" algn="ctr">
              <a:lnSpc>
                <a:spcPct val="100000"/>
              </a:lnSpc>
              <a:spcBef>
                <a:spcPts val="0"/>
              </a:spcBef>
              <a:spcAft>
                <a:spcPts val="0"/>
              </a:spcAft>
              <a:buSzPts val="1400"/>
              <a:buChar char="○"/>
              <a:defRPr sz="2100"/>
            </a:lvl5pPr>
            <a:lvl6pPr lvl="5" algn="ctr">
              <a:lnSpc>
                <a:spcPct val="100000"/>
              </a:lnSpc>
              <a:spcBef>
                <a:spcPts val="0"/>
              </a:spcBef>
              <a:spcAft>
                <a:spcPts val="0"/>
              </a:spcAft>
              <a:buSzPts val="1400"/>
              <a:buChar char="■"/>
              <a:defRPr sz="2100"/>
            </a:lvl6pPr>
            <a:lvl7pPr lvl="6" algn="ctr">
              <a:lnSpc>
                <a:spcPct val="100000"/>
              </a:lnSpc>
              <a:spcBef>
                <a:spcPts val="0"/>
              </a:spcBef>
              <a:spcAft>
                <a:spcPts val="0"/>
              </a:spcAft>
              <a:buSzPts val="1400"/>
              <a:buChar char="●"/>
              <a:defRPr sz="2100"/>
            </a:lvl7pPr>
            <a:lvl8pPr lvl="7" algn="ctr">
              <a:lnSpc>
                <a:spcPct val="100000"/>
              </a:lnSpc>
              <a:spcBef>
                <a:spcPts val="0"/>
              </a:spcBef>
              <a:spcAft>
                <a:spcPts val="0"/>
              </a:spcAft>
              <a:buSzPts val="1400"/>
              <a:buChar char="○"/>
              <a:defRPr sz="2100"/>
            </a:lvl8pPr>
            <a:lvl9pPr lvl="8" algn="ctr">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8"/>
        <p:cNvGrpSpPr/>
        <p:nvPr/>
      </p:nvGrpSpPr>
      <p:grpSpPr>
        <a:xfrm>
          <a:off x="0" y="0"/>
          <a:ext cx="0" cy="0"/>
          <a:chOff x="0" y="0"/>
          <a:chExt cx="0" cy="0"/>
        </a:xfrm>
      </p:grpSpPr>
      <p:grpSp>
        <p:nvGrpSpPr>
          <p:cNvPr id="289" name="Google Shape;289;p11"/>
          <p:cNvGrpSpPr/>
          <p:nvPr/>
        </p:nvGrpSpPr>
        <p:grpSpPr>
          <a:xfrm>
            <a:off x="-53" y="-6843"/>
            <a:ext cx="9144088" cy="5150400"/>
            <a:chOff x="-53" y="-6843"/>
            <a:chExt cx="9144088" cy="5150400"/>
          </a:xfrm>
        </p:grpSpPr>
        <p:cxnSp>
          <p:nvCxnSpPr>
            <p:cNvPr id="290" name="Google Shape;290;p11"/>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11"/>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1"/>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11"/>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11"/>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11"/>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11"/>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11"/>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11"/>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11"/>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11"/>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11"/>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11"/>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11"/>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11"/>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11"/>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1"/>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11"/>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11"/>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11"/>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11"/>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11"/>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11"/>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11"/>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11"/>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11"/>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11"/>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11"/>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18" name="Google Shape;318;p11"/>
          <p:cNvSpPr txBox="1">
            <a:spLocks noGrp="1"/>
          </p:cNvSpPr>
          <p:nvPr>
            <p:ph type="title" hasCustomPrompt="1"/>
          </p:nvPr>
        </p:nvSpPr>
        <p:spPr>
          <a:xfrm>
            <a:off x="1238074" y="3127715"/>
            <a:ext cx="3542100" cy="124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9" name="Google Shape;319;p11"/>
          <p:cNvSpPr txBox="1">
            <a:spLocks noGrp="1"/>
          </p:cNvSpPr>
          <p:nvPr>
            <p:ph type="subTitle" idx="1"/>
          </p:nvPr>
        </p:nvSpPr>
        <p:spPr>
          <a:xfrm>
            <a:off x="4971725" y="3455825"/>
            <a:ext cx="3250500" cy="663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1pPr>
            <a:lvl2pPr lvl="1">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2pPr>
            <a:lvl3pPr lvl="2">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3pPr>
            <a:lvl4pPr lvl="3">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4pPr>
            <a:lvl5pPr lvl="4">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5pPr>
            <a:lvl6pPr lvl="5">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6pPr>
            <a:lvl7pPr lvl="6">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7pPr>
            <a:lvl8pPr lvl="7">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8pPr>
            <a:lvl9pPr lvl="8">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9pPr>
          </a:lstStyle>
          <a:p>
            <a:endParaRPr/>
          </a:p>
        </p:txBody>
      </p:sp>
      <p:sp>
        <p:nvSpPr>
          <p:cNvPr id="7" name="Google Shape;7;p1"/>
          <p:cNvSpPr txBox="1">
            <a:spLocks noGrp="1"/>
          </p:cNvSpPr>
          <p:nvPr>
            <p:ph type="body" idx="1"/>
          </p:nvPr>
        </p:nvSpPr>
        <p:spPr>
          <a:xfrm>
            <a:off x="311700" y="114612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74" r:id="rId12"/>
    <p:sldLayoutId id="214748368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      INSTITUTO TECNOLÓGICO DE CUIDAD MADERO  </a:t>
            </a:r>
            <a:endParaRPr sz="20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lgn="ctr" rtl="0">
              <a:spcBef>
                <a:spcPts val="0"/>
              </a:spcBef>
              <a:spcAft>
                <a:spcPts val="0"/>
              </a:spcAft>
              <a:buClr>
                <a:schemeClr val="dk1"/>
              </a:buClr>
              <a:buSzPts val="1100"/>
              <a:buFont typeface="Arial"/>
              <a:buNone/>
            </a:pPr>
            <a:r>
              <a:rPr lang="es-MX" sz="2000" b="1" dirty="0" smtClean="0"/>
              <a:t>5. Análisis Financiero y Estados Financieros del Proyecto </a:t>
            </a:r>
          </a:p>
          <a:p>
            <a:pPr marL="0" lvl="0" indent="0" algn="l" rtl="0">
              <a:spcBef>
                <a:spcPts val="0"/>
              </a:spcBef>
              <a:spcAft>
                <a:spcPts val="0"/>
              </a:spcAft>
              <a:buClr>
                <a:schemeClr val="dk1"/>
              </a:buClr>
              <a:buSzPts val="1100"/>
              <a:buFont typeface="Arial"/>
              <a:buNone/>
            </a:pPr>
            <a:endParaRPr lang="es-MX" dirty="0"/>
          </a:p>
          <a:p>
            <a:pPr marL="0" lvl="0" indent="0" algn="l" rtl="0">
              <a:spcBef>
                <a:spcPts val="0"/>
              </a:spcBef>
              <a:spcAft>
                <a:spcPts val="0"/>
              </a:spcAft>
              <a:buClr>
                <a:schemeClr val="dk1"/>
              </a:buClr>
              <a:buSzPts val="1100"/>
              <a:buFont typeface="Arial"/>
              <a:buNone/>
            </a:pPr>
            <a:endParaRPr lang="es-MX" dirty="0" smtClean="0"/>
          </a:p>
          <a:p>
            <a:pPr marL="0" lvl="0" indent="0" algn="l" rtl="0">
              <a:spcBef>
                <a:spcPts val="0"/>
              </a:spcBef>
              <a:spcAft>
                <a:spcPts val="0"/>
              </a:spcAft>
              <a:buClr>
                <a:schemeClr val="dk1"/>
              </a:buClr>
              <a:buSzPts val="1100"/>
              <a:buFont typeface="Arial"/>
              <a:buNone/>
            </a:pPr>
            <a:endParaRPr lang="es-MX" dirty="0"/>
          </a:p>
          <a:p>
            <a:pPr marL="0" lvl="0" indent="0" algn="l" rtl="0">
              <a:spcBef>
                <a:spcPts val="0"/>
              </a:spcBef>
              <a:spcAft>
                <a:spcPts val="0"/>
              </a:spcAft>
              <a:buClr>
                <a:schemeClr val="dk1"/>
              </a:buClr>
              <a:buSzPts val="1100"/>
              <a:buFont typeface="Arial"/>
              <a:buNone/>
            </a:pPr>
            <a:r>
              <a:rPr lang="es-MX" sz="1200" dirty="0" smtClean="0"/>
              <a:t>Equipo 5: </a:t>
            </a:r>
          </a:p>
          <a:p>
            <a:pPr marL="0" lvl="0" indent="0" algn="l" rtl="0">
              <a:spcBef>
                <a:spcPts val="0"/>
              </a:spcBef>
              <a:spcAft>
                <a:spcPts val="0"/>
              </a:spcAft>
              <a:buClr>
                <a:schemeClr val="dk1"/>
              </a:buClr>
              <a:buSzPts val="1100"/>
              <a:buFont typeface="Arial"/>
              <a:buNone/>
            </a:pPr>
            <a:r>
              <a:rPr lang="es-MX" sz="1200" dirty="0" smtClean="0"/>
              <a:t>#3 Arán Hernández Emmanuel</a:t>
            </a:r>
          </a:p>
          <a:p>
            <a:pPr marL="0" lvl="0" indent="0" algn="l" rtl="0">
              <a:spcBef>
                <a:spcPts val="0"/>
              </a:spcBef>
              <a:spcAft>
                <a:spcPts val="0"/>
              </a:spcAft>
              <a:buClr>
                <a:schemeClr val="dk1"/>
              </a:buClr>
              <a:buSzPts val="1100"/>
              <a:buFont typeface="Arial"/>
              <a:buNone/>
            </a:pPr>
            <a:r>
              <a:rPr lang="es-MX" sz="1200" dirty="0" smtClean="0"/>
              <a:t>#13 García Valles Roberto Carlos</a:t>
            </a:r>
          </a:p>
          <a:p>
            <a:pPr marL="0" lvl="0" indent="0" algn="l" rtl="0">
              <a:spcBef>
                <a:spcPts val="0"/>
              </a:spcBef>
              <a:spcAft>
                <a:spcPts val="0"/>
              </a:spcAft>
              <a:buClr>
                <a:schemeClr val="dk1"/>
              </a:buClr>
              <a:buSzPts val="1100"/>
              <a:buFont typeface="Arial"/>
              <a:buNone/>
            </a:pPr>
            <a:r>
              <a:rPr lang="es-MX" sz="1200" dirty="0" smtClean="0"/>
              <a:t>#20 Moreno Jimenez Abigail</a:t>
            </a:r>
          </a:p>
          <a:p>
            <a:pPr marL="0" lvl="0" indent="0" algn="l" rtl="0">
              <a:spcBef>
                <a:spcPts val="0"/>
              </a:spcBef>
              <a:spcAft>
                <a:spcPts val="0"/>
              </a:spcAft>
              <a:buClr>
                <a:schemeClr val="dk1"/>
              </a:buClr>
              <a:buSzPts val="1100"/>
              <a:buFont typeface="Arial"/>
              <a:buNone/>
            </a:pPr>
            <a:r>
              <a:rPr lang="es-MX" sz="1200" dirty="0" smtClean="0"/>
              <a:t>#23 Puga Martínez José Guadalupe</a:t>
            </a:r>
          </a:p>
          <a:p>
            <a:pPr marL="0" lvl="0" indent="0" algn="l" rtl="0">
              <a:spcBef>
                <a:spcPts val="0"/>
              </a:spcBef>
              <a:spcAft>
                <a:spcPts val="0"/>
              </a:spcAft>
              <a:buClr>
                <a:schemeClr val="dk1"/>
              </a:buClr>
              <a:buSzPts val="1100"/>
              <a:buFont typeface="Arial"/>
              <a:buNone/>
            </a:pPr>
            <a:r>
              <a:rPr lang="es-MX" sz="1200" dirty="0" smtClean="0"/>
              <a:t>#25 Reyes Villar Luis Ricardo</a:t>
            </a:r>
          </a:p>
          <a:p>
            <a:pPr marL="0" lvl="0" indent="0" algn="l" rtl="0">
              <a:spcBef>
                <a:spcPts val="0"/>
              </a:spcBef>
              <a:spcAft>
                <a:spcPts val="0"/>
              </a:spcAft>
              <a:buClr>
                <a:schemeClr val="dk1"/>
              </a:buClr>
              <a:buSzPts val="1100"/>
              <a:buFont typeface="Arial"/>
              <a:buNone/>
            </a:pPr>
            <a:r>
              <a:rPr lang="es-MX" sz="1200" dirty="0" smtClean="0"/>
              <a:t>#28 Valdez Luna Miguel Alejandro</a:t>
            </a:r>
            <a:endParaRPr sz="1200"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1026" name="Picture 2" descr="TecNM campus Cd. Mad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13" y="585732"/>
            <a:ext cx="596346" cy="58354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oogle Shape;1307;p43"/>
          <p:cNvGrpSpPr/>
          <p:nvPr/>
        </p:nvGrpSpPr>
        <p:grpSpPr>
          <a:xfrm>
            <a:off x="5015851" y="2163028"/>
            <a:ext cx="2517393" cy="2257187"/>
            <a:chOff x="6801850" y="3605680"/>
            <a:chExt cx="2654358" cy="2379994"/>
          </a:xfrm>
        </p:grpSpPr>
        <p:sp>
          <p:nvSpPr>
            <p:cNvPr id="17" name="Google Shape;1308;p43"/>
            <p:cNvSpPr/>
            <p:nvPr/>
          </p:nvSpPr>
          <p:spPr>
            <a:xfrm>
              <a:off x="6989655" y="3605680"/>
              <a:ext cx="2466553" cy="2372581"/>
            </a:xfrm>
            <a:custGeom>
              <a:avLst/>
              <a:gdLst/>
              <a:ahLst/>
              <a:cxnLst/>
              <a:rect l="l" t="t" r="r" b="b"/>
              <a:pathLst>
                <a:path w="56459" h="54308" extrusionOk="0">
                  <a:moveTo>
                    <a:pt x="29295" y="0"/>
                  </a:moveTo>
                  <a:cubicBezTo>
                    <a:pt x="18300" y="0"/>
                    <a:pt x="8408" y="6620"/>
                    <a:pt x="4186" y="16778"/>
                  </a:cubicBezTo>
                  <a:cubicBezTo>
                    <a:pt x="1" y="26898"/>
                    <a:pt x="2321" y="38577"/>
                    <a:pt x="10082" y="46338"/>
                  </a:cubicBezTo>
                  <a:cubicBezTo>
                    <a:pt x="15278" y="51533"/>
                    <a:pt x="22229" y="54308"/>
                    <a:pt x="29304" y="54308"/>
                  </a:cubicBezTo>
                  <a:cubicBezTo>
                    <a:pt x="32798" y="54308"/>
                    <a:pt x="36323" y="53631"/>
                    <a:pt x="39681" y="52235"/>
                  </a:cubicBezTo>
                  <a:cubicBezTo>
                    <a:pt x="49839" y="48012"/>
                    <a:pt x="56458" y="38121"/>
                    <a:pt x="56458" y="27164"/>
                  </a:cubicBezTo>
                  <a:cubicBezTo>
                    <a:pt x="56458" y="12137"/>
                    <a:pt x="44284" y="0"/>
                    <a:pt x="292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309;p43"/>
            <p:cNvSpPr/>
            <p:nvPr/>
          </p:nvSpPr>
          <p:spPr>
            <a:xfrm>
              <a:off x="7252250" y="4944426"/>
              <a:ext cx="653259" cy="504460"/>
            </a:xfrm>
            <a:custGeom>
              <a:avLst/>
              <a:gdLst/>
              <a:ahLst/>
              <a:cxnLst/>
              <a:rect l="l" t="t" r="r" b="b"/>
              <a:pathLst>
                <a:path w="14953" h="11547" extrusionOk="0">
                  <a:moveTo>
                    <a:pt x="5807" y="0"/>
                  </a:moveTo>
                  <a:cubicBezTo>
                    <a:pt x="5717" y="0"/>
                    <a:pt x="5631" y="19"/>
                    <a:pt x="5555" y="57"/>
                  </a:cubicBezTo>
                  <a:cubicBezTo>
                    <a:pt x="5498" y="38"/>
                    <a:pt x="5431" y="29"/>
                    <a:pt x="5365" y="29"/>
                  </a:cubicBezTo>
                  <a:cubicBezTo>
                    <a:pt x="5298" y="29"/>
                    <a:pt x="5232" y="38"/>
                    <a:pt x="5175" y="57"/>
                  </a:cubicBezTo>
                  <a:lnTo>
                    <a:pt x="952" y="1313"/>
                  </a:lnTo>
                  <a:cubicBezTo>
                    <a:pt x="343" y="1503"/>
                    <a:pt x="1" y="2150"/>
                    <a:pt x="191" y="2720"/>
                  </a:cubicBezTo>
                  <a:lnTo>
                    <a:pt x="229" y="2834"/>
                  </a:lnTo>
                  <a:lnTo>
                    <a:pt x="2588" y="11546"/>
                  </a:lnTo>
                  <a:lnTo>
                    <a:pt x="8713" y="10938"/>
                  </a:lnTo>
                  <a:lnTo>
                    <a:pt x="7648" y="5003"/>
                  </a:lnTo>
                  <a:lnTo>
                    <a:pt x="7648" y="5003"/>
                  </a:lnTo>
                  <a:cubicBezTo>
                    <a:pt x="8142" y="5459"/>
                    <a:pt x="8523" y="5764"/>
                    <a:pt x="8523" y="5764"/>
                  </a:cubicBezTo>
                  <a:lnTo>
                    <a:pt x="14800" y="6715"/>
                  </a:lnTo>
                  <a:lnTo>
                    <a:pt x="14952" y="5459"/>
                  </a:lnTo>
                  <a:lnTo>
                    <a:pt x="9968" y="3595"/>
                  </a:lnTo>
                  <a:cubicBezTo>
                    <a:pt x="9968" y="3595"/>
                    <a:pt x="7419" y="628"/>
                    <a:pt x="6088" y="57"/>
                  </a:cubicBezTo>
                  <a:cubicBezTo>
                    <a:pt x="5993" y="19"/>
                    <a:pt x="5898" y="0"/>
                    <a:pt x="58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310;p43"/>
            <p:cNvSpPr/>
            <p:nvPr/>
          </p:nvSpPr>
          <p:spPr>
            <a:xfrm>
              <a:off x="7330360" y="4909478"/>
              <a:ext cx="88161" cy="90957"/>
            </a:xfrm>
            <a:custGeom>
              <a:avLst/>
              <a:gdLst/>
              <a:ahLst/>
              <a:cxnLst/>
              <a:rect l="l" t="t" r="r" b="b"/>
              <a:pathLst>
                <a:path w="2018" h="2082" extrusionOk="0">
                  <a:moveTo>
                    <a:pt x="1223" y="1"/>
                  </a:moveTo>
                  <a:cubicBezTo>
                    <a:pt x="1184" y="1"/>
                    <a:pt x="1144" y="7"/>
                    <a:pt x="1104" y="20"/>
                  </a:cubicBezTo>
                  <a:lnTo>
                    <a:pt x="343" y="248"/>
                  </a:lnTo>
                  <a:cubicBezTo>
                    <a:pt x="115" y="324"/>
                    <a:pt x="1" y="591"/>
                    <a:pt x="77" y="819"/>
                  </a:cubicBezTo>
                  <a:lnTo>
                    <a:pt x="343" y="1732"/>
                  </a:lnTo>
                  <a:cubicBezTo>
                    <a:pt x="410" y="1965"/>
                    <a:pt x="593" y="2082"/>
                    <a:pt x="816" y="2082"/>
                  </a:cubicBezTo>
                  <a:cubicBezTo>
                    <a:pt x="848" y="2082"/>
                    <a:pt x="881" y="2079"/>
                    <a:pt x="914" y="2075"/>
                  </a:cubicBezTo>
                  <a:lnTo>
                    <a:pt x="1637" y="1846"/>
                  </a:lnTo>
                  <a:cubicBezTo>
                    <a:pt x="1865" y="1770"/>
                    <a:pt x="2017" y="1504"/>
                    <a:pt x="1903" y="1276"/>
                  </a:cubicBezTo>
                  <a:lnTo>
                    <a:pt x="1637" y="363"/>
                  </a:lnTo>
                  <a:cubicBezTo>
                    <a:pt x="1574" y="143"/>
                    <a:pt x="1407" y="1"/>
                    <a:pt x="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311;p43"/>
            <p:cNvSpPr/>
            <p:nvPr/>
          </p:nvSpPr>
          <p:spPr>
            <a:xfrm>
              <a:off x="7237309" y="4770732"/>
              <a:ext cx="201137" cy="172915"/>
            </a:xfrm>
            <a:custGeom>
              <a:avLst/>
              <a:gdLst/>
              <a:ahLst/>
              <a:cxnLst/>
              <a:rect l="l" t="t" r="r" b="b"/>
              <a:pathLst>
                <a:path w="4604" h="3958" extrusionOk="0">
                  <a:moveTo>
                    <a:pt x="2663" y="0"/>
                  </a:moveTo>
                  <a:cubicBezTo>
                    <a:pt x="0" y="0"/>
                    <a:pt x="0" y="3957"/>
                    <a:pt x="2663" y="3957"/>
                  </a:cubicBezTo>
                  <a:cubicBezTo>
                    <a:pt x="3729" y="3957"/>
                    <a:pt x="4604" y="3843"/>
                    <a:pt x="4604" y="2778"/>
                  </a:cubicBezTo>
                  <a:cubicBezTo>
                    <a:pt x="4604" y="1674"/>
                    <a:pt x="3729" y="0"/>
                    <a:pt x="26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312;p43"/>
            <p:cNvSpPr/>
            <p:nvPr/>
          </p:nvSpPr>
          <p:spPr>
            <a:xfrm>
              <a:off x="7235824" y="4755180"/>
              <a:ext cx="287376" cy="185235"/>
            </a:xfrm>
            <a:custGeom>
              <a:avLst/>
              <a:gdLst/>
              <a:ahLst/>
              <a:cxnLst/>
              <a:rect l="l" t="t" r="r" b="b"/>
              <a:pathLst>
                <a:path w="6578" h="4240" extrusionOk="0">
                  <a:moveTo>
                    <a:pt x="2074" y="0"/>
                  </a:moveTo>
                  <a:cubicBezTo>
                    <a:pt x="1913" y="0"/>
                    <a:pt x="1799" y="5"/>
                    <a:pt x="1746" y="14"/>
                  </a:cubicBezTo>
                  <a:cubicBezTo>
                    <a:pt x="1328" y="90"/>
                    <a:pt x="339" y="1155"/>
                    <a:pt x="186" y="1916"/>
                  </a:cubicBezTo>
                  <a:cubicBezTo>
                    <a:pt x="1" y="2660"/>
                    <a:pt x="723" y="4239"/>
                    <a:pt x="1466" y="4239"/>
                  </a:cubicBezTo>
                  <a:cubicBezTo>
                    <a:pt x="1484" y="4239"/>
                    <a:pt x="1501" y="4239"/>
                    <a:pt x="1518" y="4237"/>
                  </a:cubicBezTo>
                  <a:cubicBezTo>
                    <a:pt x="2262" y="4125"/>
                    <a:pt x="2242" y="3323"/>
                    <a:pt x="1956" y="3323"/>
                  </a:cubicBezTo>
                  <a:cubicBezTo>
                    <a:pt x="1950" y="3323"/>
                    <a:pt x="1943" y="3323"/>
                    <a:pt x="1936" y="3324"/>
                  </a:cubicBezTo>
                  <a:cubicBezTo>
                    <a:pt x="1594" y="3324"/>
                    <a:pt x="1252" y="3096"/>
                    <a:pt x="1404" y="2715"/>
                  </a:cubicBezTo>
                  <a:cubicBezTo>
                    <a:pt x="1518" y="2449"/>
                    <a:pt x="1746" y="2297"/>
                    <a:pt x="2013" y="2297"/>
                  </a:cubicBezTo>
                  <a:cubicBezTo>
                    <a:pt x="2127" y="2259"/>
                    <a:pt x="1936" y="1612"/>
                    <a:pt x="1936" y="1612"/>
                  </a:cubicBezTo>
                  <a:lnTo>
                    <a:pt x="6578" y="204"/>
                  </a:lnTo>
                  <a:cubicBezTo>
                    <a:pt x="6578" y="204"/>
                    <a:pt x="3199" y="0"/>
                    <a:pt x="20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13;p43"/>
            <p:cNvSpPr/>
            <p:nvPr/>
          </p:nvSpPr>
          <p:spPr>
            <a:xfrm>
              <a:off x="7357227" y="4876451"/>
              <a:ext cx="144387" cy="143382"/>
            </a:xfrm>
            <a:custGeom>
              <a:avLst/>
              <a:gdLst/>
              <a:ahLst/>
              <a:cxnLst/>
              <a:rect l="l" t="t" r="r" b="b"/>
              <a:pathLst>
                <a:path w="3305" h="3282" extrusionOk="0">
                  <a:moveTo>
                    <a:pt x="1022" y="319"/>
                  </a:moveTo>
                  <a:cubicBezTo>
                    <a:pt x="1232" y="319"/>
                    <a:pt x="1438" y="449"/>
                    <a:pt x="1554" y="624"/>
                  </a:cubicBezTo>
                  <a:lnTo>
                    <a:pt x="413" y="966"/>
                  </a:lnTo>
                  <a:cubicBezTo>
                    <a:pt x="375" y="700"/>
                    <a:pt x="565" y="434"/>
                    <a:pt x="831" y="358"/>
                  </a:cubicBezTo>
                  <a:cubicBezTo>
                    <a:pt x="894" y="331"/>
                    <a:pt x="958" y="319"/>
                    <a:pt x="1022" y="319"/>
                  </a:cubicBezTo>
                  <a:close/>
                  <a:moveTo>
                    <a:pt x="1037" y="0"/>
                  </a:moveTo>
                  <a:cubicBezTo>
                    <a:pt x="520" y="0"/>
                    <a:pt x="0" y="425"/>
                    <a:pt x="71" y="1080"/>
                  </a:cubicBezTo>
                  <a:cubicBezTo>
                    <a:pt x="71" y="1080"/>
                    <a:pt x="322" y="3281"/>
                    <a:pt x="1454" y="3281"/>
                  </a:cubicBezTo>
                  <a:cubicBezTo>
                    <a:pt x="1567" y="3281"/>
                    <a:pt x="1689" y="3259"/>
                    <a:pt x="1821" y="3211"/>
                  </a:cubicBezTo>
                  <a:cubicBezTo>
                    <a:pt x="3304" y="2678"/>
                    <a:pt x="1859" y="548"/>
                    <a:pt x="1859" y="548"/>
                  </a:cubicBezTo>
                  <a:cubicBezTo>
                    <a:pt x="1683" y="167"/>
                    <a:pt x="1360" y="0"/>
                    <a:pt x="10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14;p43"/>
            <p:cNvSpPr/>
            <p:nvPr/>
          </p:nvSpPr>
          <p:spPr>
            <a:xfrm>
              <a:off x="7267234" y="5422216"/>
              <a:ext cx="370645" cy="523595"/>
            </a:xfrm>
            <a:custGeom>
              <a:avLst/>
              <a:gdLst/>
              <a:ahLst/>
              <a:cxnLst/>
              <a:rect l="l" t="t" r="r" b="b"/>
              <a:pathLst>
                <a:path w="8484" h="11985" extrusionOk="0">
                  <a:moveTo>
                    <a:pt x="8370" y="1"/>
                  </a:moveTo>
                  <a:cubicBezTo>
                    <a:pt x="8370" y="1"/>
                    <a:pt x="2245" y="457"/>
                    <a:pt x="2245" y="609"/>
                  </a:cubicBezTo>
                  <a:cubicBezTo>
                    <a:pt x="2245" y="1484"/>
                    <a:pt x="3120" y="6012"/>
                    <a:pt x="3120" y="6012"/>
                  </a:cubicBezTo>
                  <a:lnTo>
                    <a:pt x="0" y="10044"/>
                  </a:lnTo>
                  <a:lnTo>
                    <a:pt x="647" y="11110"/>
                  </a:lnTo>
                  <a:lnTo>
                    <a:pt x="5364" y="7001"/>
                  </a:lnTo>
                  <a:lnTo>
                    <a:pt x="5288" y="1827"/>
                  </a:lnTo>
                  <a:lnTo>
                    <a:pt x="6125" y="1827"/>
                  </a:lnTo>
                  <a:cubicBezTo>
                    <a:pt x="6430" y="5441"/>
                    <a:pt x="7305" y="11985"/>
                    <a:pt x="7305" y="11985"/>
                  </a:cubicBezTo>
                  <a:lnTo>
                    <a:pt x="8484" y="11985"/>
                  </a:lnTo>
                  <a:lnTo>
                    <a:pt x="837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15;p43"/>
            <p:cNvSpPr/>
            <p:nvPr/>
          </p:nvSpPr>
          <p:spPr>
            <a:xfrm>
              <a:off x="7586315" y="5944084"/>
              <a:ext cx="114723" cy="39930"/>
            </a:xfrm>
            <a:custGeom>
              <a:avLst/>
              <a:gdLst/>
              <a:ahLst/>
              <a:cxnLst/>
              <a:rect l="l" t="t" r="r" b="b"/>
              <a:pathLst>
                <a:path w="2626" h="914" extrusionOk="0">
                  <a:moveTo>
                    <a:pt x="1" y="1"/>
                  </a:moveTo>
                  <a:lnTo>
                    <a:pt x="1" y="914"/>
                  </a:lnTo>
                  <a:lnTo>
                    <a:pt x="2397" y="914"/>
                  </a:lnTo>
                  <a:cubicBezTo>
                    <a:pt x="2550" y="914"/>
                    <a:pt x="2626" y="571"/>
                    <a:pt x="2473" y="495"/>
                  </a:cubicBezTo>
                  <a:lnTo>
                    <a:pt x="118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316;p43"/>
            <p:cNvSpPr/>
            <p:nvPr/>
          </p:nvSpPr>
          <p:spPr>
            <a:xfrm>
              <a:off x="7233989" y="5860994"/>
              <a:ext cx="76497" cy="111709"/>
            </a:xfrm>
            <a:custGeom>
              <a:avLst/>
              <a:gdLst/>
              <a:ahLst/>
              <a:cxnLst/>
              <a:rect l="l" t="t" r="r" b="b"/>
              <a:pathLst>
                <a:path w="1751" h="2557" extrusionOk="0">
                  <a:moveTo>
                    <a:pt x="761" y="0"/>
                  </a:moveTo>
                  <a:lnTo>
                    <a:pt x="0" y="495"/>
                  </a:lnTo>
                  <a:lnTo>
                    <a:pt x="1332" y="2511"/>
                  </a:lnTo>
                  <a:cubicBezTo>
                    <a:pt x="1353" y="2543"/>
                    <a:pt x="1394" y="2557"/>
                    <a:pt x="1442" y="2557"/>
                  </a:cubicBezTo>
                  <a:cubicBezTo>
                    <a:pt x="1570" y="2557"/>
                    <a:pt x="1750" y="2459"/>
                    <a:pt x="1750" y="2321"/>
                  </a:cubicBezTo>
                  <a:lnTo>
                    <a:pt x="1408" y="990"/>
                  </a:lnTo>
                  <a:lnTo>
                    <a:pt x="7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317;p43"/>
            <p:cNvSpPr/>
            <p:nvPr/>
          </p:nvSpPr>
          <p:spPr>
            <a:xfrm>
              <a:off x="7558050" y="5074871"/>
              <a:ext cx="51595" cy="139669"/>
            </a:xfrm>
            <a:custGeom>
              <a:avLst/>
              <a:gdLst/>
              <a:ahLst/>
              <a:cxnLst/>
              <a:rect l="l" t="t" r="r" b="b"/>
              <a:pathLst>
                <a:path w="1181" h="3197" extrusionOk="0">
                  <a:moveTo>
                    <a:pt x="77" y="1"/>
                  </a:moveTo>
                  <a:lnTo>
                    <a:pt x="1" y="39"/>
                  </a:lnTo>
                  <a:lnTo>
                    <a:pt x="1066" y="3196"/>
                  </a:lnTo>
                  <a:lnTo>
                    <a:pt x="1180" y="3158"/>
                  </a:lnTo>
                  <a:lnTo>
                    <a:pt x="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18;p43"/>
            <p:cNvSpPr/>
            <p:nvPr/>
          </p:nvSpPr>
          <p:spPr>
            <a:xfrm>
              <a:off x="8696544" y="4680172"/>
              <a:ext cx="59852" cy="72303"/>
            </a:xfrm>
            <a:custGeom>
              <a:avLst/>
              <a:gdLst/>
              <a:ahLst/>
              <a:cxnLst/>
              <a:rect l="l" t="t" r="r" b="b"/>
              <a:pathLst>
                <a:path w="1370" h="1655" extrusionOk="0">
                  <a:moveTo>
                    <a:pt x="856" y="1"/>
                  </a:moveTo>
                  <a:cubicBezTo>
                    <a:pt x="626" y="1"/>
                    <a:pt x="341" y="210"/>
                    <a:pt x="190" y="285"/>
                  </a:cubicBezTo>
                  <a:cubicBezTo>
                    <a:pt x="0" y="399"/>
                    <a:pt x="76" y="1084"/>
                    <a:pt x="228" y="1351"/>
                  </a:cubicBezTo>
                  <a:lnTo>
                    <a:pt x="419" y="1655"/>
                  </a:lnTo>
                  <a:lnTo>
                    <a:pt x="1370" y="1122"/>
                  </a:lnTo>
                  <a:lnTo>
                    <a:pt x="1141" y="209"/>
                  </a:lnTo>
                  <a:cubicBezTo>
                    <a:pt x="1077" y="55"/>
                    <a:pt x="974" y="1"/>
                    <a:pt x="8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19;p43"/>
            <p:cNvSpPr/>
            <p:nvPr/>
          </p:nvSpPr>
          <p:spPr>
            <a:xfrm>
              <a:off x="8914230" y="5370710"/>
              <a:ext cx="270994" cy="575102"/>
            </a:xfrm>
            <a:custGeom>
              <a:avLst/>
              <a:gdLst/>
              <a:ahLst/>
              <a:cxnLst/>
              <a:rect l="l" t="t" r="r" b="b"/>
              <a:pathLst>
                <a:path w="6203" h="13164" extrusionOk="0">
                  <a:moveTo>
                    <a:pt x="1" y="0"/>
                  </a:moveTo>
                  <a:lnTo>
                    <a:pt x="191" y="13164"/>
                  </a:lnTo>
                  <a:lnTo>
                    <a:pt x="1370" y="13164"/>
                  </a:lnTo>
                  <a:cubicBezTo>
                    <a:pt x="1370" y="13164"/>
                    <a:pt x="2245" y="6544"/>
                    <a:pt x="2588" y="2892"/>
                  </a:cubicBezTo>
                  <a:lnTo>
                    <a:pt x="3387" y="2892"/>
                  </a:lnTo>
                  <a:lnTo>
                    <a:pt x="3653" y="13164"/>
                  </a:lnTo>
                  <a:lnTo>
                    <a:pt x="4832" y="13164"/>
                  </a:lnTo>
                  <a:cubicBezTo>
                    <a:pt x="4832" y="13164"/>
                    <a:pt x="6202" y="2854"/>
                    <a:pt x="6164" y="837"/>
                  </a:cubicBezTo>
                  <a:cubicBezTo>
                    <a:pt x="6202" y="571"/>
                    <a:pt x="6202" y="267"/>
                    <a:pt x="62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20;p43"/>
            <p:cNvSpPr/>
            <p:nvPr/>
          </p:nvSpPr>
          <p:spPr>
            <a:xfrm>
              <a:off x="8879325" y="4958537"/>
              <a:ext cx="344126" cy="412235"/>
            </a:xfrm>
            <a:custGeom>
              <a:avLst/>
              <a:gdLst/>
              <a:ahLst/>
              <a:cxnLst/>
              <a:rect l="l" t="t" r="r" b="b"/>
              <a:pathLst>
                <a:path w="7877" h="9436" extrusionOk="0">
                  <a:moveTo>
                    <a:pt x="1485" y="0"/>
                  </a:moveTo>
                  <a:cubicBezTo>
                    <a:pt x="648" y="0"/>
                    <a:pt x="1" y="571"/>
                    <a:pt x="39" y="1218"/>
                  </a:cubicBezTo>
                  <a:lnTo>
                    <a:pt x="800" y="9435"/>
                  </a:lnTo>
                  <a:lnTo>
                    <a:pt x="7001" y="9435"/>
                  </a:lnTo>
                  <a:lnTo>
                    <a:pt x="7800" y="1218"/>
                  </a:lnTo>
                  <a:cubicBezTo>
                    <a:pt x="7876" y="571"/>
                    <a:pt x="7229" y="0"/>
                    <a:pt x="63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21;p43"/>
            <p:cNvSpPr/>
            <p:nvPr/>
          </p:nvSpPr>
          <p:spPr>
            <a:xfrm>
              <a:off x="9266599" y="4616566"/>
              <a:ext cx="54871" cy="66143"/>
            </a:xfrm>
            <a:custGeom>
              <a:avLst/>
              <a:gdLst/>
              <a:ahLst/>
              <a:cxnLst/>
              <a:rect l="l" t="t" r="r" b="b"/>
              <a:pathLst>
                <a:path w="1256" h="1514" extrusionOk="0">
                  <a:moveTo>
                    <a:pt x="385" y="1"/>
                  </a:moveTo>
                  <a:cubicBezTo>
                    <a:pt x="190" y="1"/>
                    <a:pt x="19" y="67"/>
                    <a:pt x="0" y="296"/>
                  </a:cubicBezTo>
                  <a:lnTo>
                    <a:pt x="0" y="1247"/>
                  </a:lnTo>
                  <a:lnTo>
                    <a:pt x="1065" y="1513"/>
                  </a:lnTo>
                  <a:lnTo>
                    <a:pt x="1180" y="1133"/>
                  </a:lnTo>
                  <a:cubicBezTo>
                    <a:pt x="1256" y="828"/>
                    <a:pt x="1142" y="182"/>
                    <a:pt x="913" y="105"/>
                  </a:cubicBezTo>
                  <a:cubicBezTo>
                    <a:pt x="799" y="67"/>
                    <a:pt x="580" y="1"/>
                    <a:pt x="3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22;p43"/>
            <p:cNvSpPr/>
            <p:nvPr/>
          </p:nvSpPr>
          <p:spPr>
            <a:xfrm>
              <a:off x="8857745" y="5945744"/>
              <a:ext cx="116384" cy="39930"/>
            </a:xfrm>
            <a:custGeom>
              <a:avLst/>
              <a:gdLst/>
              <a:ahLst/>
              <a:cxnLst/>
              <a:rect l="l" t="t" r="r" b="b"/>
              <a:pathLst>
                <a:path w="2664" h="914" extrusionOk="0">
                  <a:moveTo>
                    <a:pt x="1446" y="1"/>
                  </a:moveTo>
                  <a:lnTo>
                    <a:pt x="153" y="495"/>
                  </a:lnTo>
                  <a:cubicBezTo>
                    <a:pt x="0" y="571"/>
                    <a:pt x="76" y="914"/>
                    <a:pt x="229" y="914"/>
                  </a:cubicBezTo>
                  <a:lnTo>
                    <a:pt x="2663" y="914"/>
                  </a:lnTo>
                  <a:lnTo>
                    <a:pt x="266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323;p43"/>
            <p:cNvSpPr/>
            <p:nvPr/>
          </p:nvSpPr>
          <p:spPr>
            <a:xfrm>
              <a:off x="9012305" y="5945744"/>
              <a:ext cx="114723" cy="39930"/>
            </a:xfrm>
            <a:custGeom>
              <a:avLst/>
              <a:gdLst/>
              <a:ahLst/>
              <a:cxnLst/>
              <a:rect l="l" t="t" r="r" b="b"/>
              <a:pathLst>
                <a:path w="2626" h="914" extrusionOk="0">
                  <a:moveTo>
                    <a:pt x="1446" y="1"/>
                  </a:moveTo>
                  <a:lnTo>
                    <a:pt x="115" y="495"/>
                  </a:lnTo>
                  <a:cubicBezTo>
                    <a:pt x="0" y="571"/>
                    <a:pt x="39" y="914"/>
                    <a:pt x="191" y="914"/>
                  </a:cubicBezTo>
                  <a:lnTo>
                    <a:pt x="2626" y="914"/>
                  </a:lnTo>
                  <a:lnTo>
                    <a:pt x="26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324;p43"/>
            <p:cNvSpPr/>
            <p:nvPr/>
          </p:nvSpPr>
          <p:spPr>
            <a:xfrm>
              <a:off x="8708864" y="4668115"/>
              <a:ext cx="652516" cy="702670"/>
            </a:xfrm>
            <a:custGeom>
              <a:avLst/>
              <a:gdLst/>
              <a:ahLst/>
              <a:cxnLst/>
              <a:rect l="l" t="t" r="r" b="b"/>
              <a:pathLst>
                <a:path w="14936" h="16084" extrusionOk="0">
                  <a:moveTo>
                    <a:pt x="12887" y="1"/>
                  </a:moveTo>
                  <a:cubicBezTo>
                    <a:pt x="12785" y="1"/>
                    <a:pt x="12720" y="10"/>
                    <a:pt x="12729" y="29"/>
                  </a:cubicBezTo>
                  <a:lnTo>
                    <a:pt x="12425" y="4061"/>
                  </a:lnTo>
                  <a:cubicBezTo>
                    <a:pt x="12425" y="4061"/>
                    <a:pt x="10523" y="6534"/>
                    <a:pt x="10294" y="6648"/>
                  </a:cubicBezTo>
                  <a:lnTo>
                    <a:pt x="5349" y="6648"/>
                  </a:lnTo>
                  <a:cubicBezTo>
                    <a:pt x="5196" y="6648"/>
                    <a:pt x="5044" y="6648"/>
                    <a:pt x="4892" y="6686"/>
                  </a:cubicBezTo>
                  <a:cubicBezTo>
                    <a:pt x="3941" y="6192"/>
                    <a:pt x="2419" y="5317"/>
                    <a:pt x="2419" y="5317"/>
                  </a:cubicBezTo>
                  <a:lnTo>
                    <a:pt x="1126" y="1360"/>
                  </a:lnTo>
                  <a:cubicBezTo>
                    <a:pt x="1126" y="1348"/>
                    <a:pt x="1112" y="1342"/>
                    <a:pt x="1089" y="1342"/>
                  </a:cubicBezTo>
                  <a:cubicBezTo>
                    <a:pt x="894" y="1342"/>
                    <a:pt x="1" y="1727"/>
                    <a:pt x="137" y="1931"/>
                  </a:cubicBezTo>
                  <a:cubicBezTo>
                    <a:pt x="365" y="2349"/>
                    <a:pt x="137" y="5811"/>
                    <a:pt x="1354" y="7143"/>
                  </a:cubicBezTo>
                  <a:cubicBezTo>
                    <a:pt x="1811" y="7600"/>
                    <a:pt x="3180" y="8817"/>
                    <a:pt x="4093" y="9540"/>
                  </a:cubicBezTo>
                  <a:lnTo>
                    <a:pt x="4702" y="16083"/>
                  </a:lnTo>
                  <a:lnTo>
                    <a:pt x="10865" y="16083"/>
                  </a:lnTo>
                  <a:lnTo>
                    <a:pt x="11550" y="9083"/>
                  </a:lnTo>
                  <a:cubicBezTo>
                    <a:pt x="12463" y="8018"/>
                    <a:pt x="13338" y="6839"/>
                    <a:pt x="14099" y="5621"/>
                  </a:cubicBezTo>
                  <a:cubicBezTo>
                    <a:pt x="14936" y="4023"/>
                    <a:pt x="13718" y="752"/>
                    <a:pt x="13832" y="295"/>
                  </a:cubicBezTo>
                  <a:cubicBezTo>
                    <a:pt x="13890" y="93"/>
                    <a:pt x="13206" y="1"/>
                    <a:pt x="1288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25;p43"/>
            <p:cNvSpPr/>
            <p:nvPr/>
          </p:nvSpPr>
          <p:spPr>
            <a:xfrm>
              <a:off x="9004004" y="4891960"/>
              <a:ext cx="91438" cy="103190"/>
            </a:xfrm>
            <a:custGeom>
              <a:avLst/>
              <a:gdLst/>
              <a:ahLst/>
              <a:cxnLst/>
              <a:rect l="l" t="t" r="r" b="b"/>
              <a:pathLst>
                <a:path w="2093" h="2362" extrusionOk="0">
                  <a:moveTo>
                    <a:pt x="1620" y="1"/>
                  </a:moveTo>
                  <a:cubicBezTo>
                    <a:pt x="1557" y="1"/>
                    <a:pt x="1497" y="3"/>
                    <a:pt x="1446" y="3"/>
                  </a:cubicBezTo>
                  <a:lnTo>
                    <a:pt x="647" y="3"/>
                  </a:lnTo>
                  <a:cubicBezTo>
                    <a:pt x="419" y="3"/>
                    <a:pt x="0" y="231"/>
                    <a:pt x="0" y="459"/>
                  </a:cubicBezTo>
                  <a:lnTo>
                    <a:pt x="0" y="1410"/>
                  </a:lnTo>
                  <a:cubicBezTo>
                    <a:pt x="0" y="1943"/>
                    <a:pt x="419" y="2361"/>
                    <a:pt x="951" y="2361"/>
                  </a:cubicBezTo>
                  <a:lnTo>
                    <a:pt x="989" y="2361"/>
                  </a:lnTo>
                  <a:cubicBezTo>
                    <a:pt x="2093" y="2361"/>
                    <a:pt x="2093" y="1639"/>
                    <a:pt x="2093" y="1448"/>
                  </a:cubicBezTo>
                  <a:lnTo>
                    <a:pt x="2093" y="231"/>
                  </a:lnTo>
                  <a:cubicBezTo>
                    <a:pt x="2093" y="24"/>
                    <a:pt x="1840" y="1"/>
                    <a:pt x="16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26;p43"/>
            <p:cNvSpPr/>
            <p:nvPr/>
          </p:nvSpPr>
          <p:spPr>
            <a:xfrm>
              <a:off x="8960799" y="4744783"/>
              <a:ext cx="215991" cy="182657"/>
            </a:xfrm>
            <a:custGeom>
              <a:avLst/>
              <a:gdLst/>
              <a:ahLst/>
              <a:cxnLst/>
              <a:rect l="l" t="t" r="r" b="b"/>
              <a:pathLst>
                <a:path w="4944" h="4181" extrusionOk="0">
                  <a:moveTo>
                    <a:pt x="2103" y="1"/>
                  </a:moveTo>
                  <a:cubicBezTo>
                    <a:pt x="1896" y="1"/>
                    <a:pt x="1677" y="32"/>
                    <a:pt x="1446" y="100"/>
                  </a:cubicBezTo>
                  <a:cubicBezTo>
                    <a:pt x="381" y="404"/>
                    <a:pt x="0" y="2306"/>
                    <a:pt x="343" y="3372"/>
                  </a:cubicBezTo>
                  <a:cubicBezTo>
                    <a:pt x="517" y="3983"/>
                    <a:pt x="880" y="4181"/>
                    <a:pt x="1359" y="4181"/>
                  </a:cubicBezTo>
                  <a:cubicBezTo>
                    <a:pt x="1714" y="4181"/>
                    <a:pt x="2133" y="4072"/>
                    <a:pt x="2587" y="3942"/>
                  </a:cubicBezTo>
                  <a:cubicBezTo>
                    <a:pt x="4943" y="3249"/>
                    <a:pt x="4207" y="1"/>
                    <a:pt x="21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327;p43"/>
            <p:cNvSpPr/>
            <p:nvPr/>
          </p:nvSpPr>
          <p:spPr>
            <a:xfrm>
              <a:off x="8914230" y="4722459"/>
              <a:ext cx="252688" cy="175449"/>
            </a:xfrm>
            <a:custGeom>
              <a:avLst/>
              <a:gdLst/>
              <a:ahLst/>
              <a:cxnLst/>
              <a:rect l="l" t="t" r="r" b="b"/>
              <a:pathLst>
                <a:path w="5784" h="4016" extrusionOk="0">
                  <a:moveTo>
                    <a:pt x="3347" y="1"/>
                  </a:moveTo>
                  <a:cubicBezTo>
                    <a:pt x="3334" y="1"/>
                    <a:pt x="3322" y="1"/>
                    <a:pt x="3311" y="2"/>
                  </a:cubicBezTo>
                  <a:cubicBezTo>
                    <a:pt x="2892" y="40"/>
                    <a:pt x="1" y="1600"/>
                    <a:pt x="1" y="1600"/>
                  </a:cubicBezTo>
                  <a:lnTo>
                    <a:pt x="3615" y="1600"/>
                  </a:lnTo>
                  <a:cubicBezTo>
                    <a:pt x="3615" y="1600"/>
                    <a:pt x="3615" y="2285"/>
                    <a:pt x="3729" y="2285"/>
                  </a:cubicBezTo>
                  <a:cubicBezTo>
                    <a:pt x="3788" y="2265"/>
                    <a:pt x="3852" y="2256"/>
                    <a:pt x="3918" y="2256"/>
                  </a:cubicBezTo>
                  <a:cubicBezTo>
                    <a:pt x="4107" y="2256"/>
                    <a:pt x="4311" y="2334"/>
                    <a:pt x="4452" y="2475"/>
                  </a:cubicBezTo>
                  <a:cubicBezTo>
                    <a:pt x="4718" y="2817"/>
                    <a:pt x="4414" y="3160"/>
                    <a:pt x="4110" y="3236"/>
                  </a:cubicBezTo>
                  <a:cubicBezTo>
                    <a:pt x="3796" y="3306"/>
                    <a:pt x="3962" y="4015"/>
                    <a:pt x="4578" y="4015"/>
                  </a:cubicBezTo>
                  <a:cubicBezTo>
                    <a:pt x="4634" y="4015"/>
                    <a:pt x="4693" y="4009"/>
                    <a:pt x="4756" y="3997"/>
                  </a:cubicBezTo>
                  <a:cubicBezTo>
                    <a:pt x="5517" y="3845"/>
                    <a:pt x="5784" y="2057"/>
                    <a:pt x="5403" y="1372"/>
                  </a:cubicBezTo>
                  <a:cubicBezTo>
                    <a:pt x="5032" y="704"/>
                    <a:pt x="3830" y="1"/>
                    <a:pt x="33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28;p43"/>
            <p:cNvSpPr/>
            <p:nvPr/>
          </p:nvSpPr>
          <p:spPr>
            <a:xfrm>
              <a:off x="6801850" y="3763560"/>
              <a:ext cx="2647725" cy="2154056"/>
            </a:xfrm>
            <a:custGeom>
              <a:avLst/>
              <a:gdLst/>
              <a:ahLst/>
              <a:cxnLst/>
              <a:rect l="l" t="t" r="r" b="b"/>
              <a:pathLst>
                <a:path w="60606" h="49306" extrusionOk="0">
                  <a:moveTo>
                    <a:pt x="60605" y="1"/>
                  </a:moveTo>
                  <a:lnTo>
                    <a:pt x="40518" y="5707"/>
                  </a:lnTo>
                  <a:lnTo>
                    <a:pt x="46795" y="11528"/>
                  </a:lnTo>
                  <a:lnTo>
                    <a:pt x="24729" y="34393"/>
                  </a:lnTo>
                  <a:lnTo>
                    <a:pt x="17463" y="27050"/>
                  </a:lnTo>
                  <a:lnTo>
                    <a:pt x="1" y="45844"/>
                  </a:lnTo>
                  <a:lnTo>
                    <a:pt x="3805" y="49306"/>
                  </a:lnTo>
                  <a:lnTo>
                    <a:pt x="17577" y="34278"/>
                  </a:lnTo>
                  <a:lnTo>
                    <a:pt x="21343" y="37931"/>
                  </a:lnTo>
                  <a:lnTo>
                    <a:pt x="21305" y="37969"/>
                  </a:lnTo>
                  <a:lnTo>
                    <a:pt x="24882" y="41431"/>
                  </a:lnTo>
                  <a:lnTo>
                    <a:pt x="50409" y="14876"/>
                  </a:lnTo>
                  <a:lnTo>
                    <a:pt x="56763" y="20773"/>
                  </a:lnTo>
                  <a:lnTo>
                    <a:pt x="606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29;p43"/>
            <p:cNvSpPr/>
            <p:nvPr/>
          </p:nvSpPr>
          <p:spPr>
            <a:xfrm>
              <a:off x="7246876" y="5013965"/>
              <a:ext cx="455442" cy="283095"/>
            </a:xfrm>
            <a:custGeom>
              <a:avLst/>
              <a:gdLst/>
              <a:ahLst/>
              <a:cxnLst/>
              <a:rect l="l" t="t" r="r" b="b"/>
              <a:pathLst>
                <a:path w="10425" h="6480" extrusionOk="0">
                  <a:moveTo>
                    <a:pt x="844" y="0"/>
                  </a:moveTo>
                  <a:cubicBezTo>
                    <a:pt x="815" y="0"/>
                    <a:pt x="787" y="4"/>
                    <a:pt x="761" y="12"/>
                  </a:cubicBezTo>
                  <a:cubicBezTo>
                    <a:pt x="0" y="240"/>
                    <a:pt x="228" y="1305"/>
                    <a:pt x="609" y="2561"/>
                  </a:cubicBezTo>
                  <a:cubicBezTo>
                    <a:pt x="989" y="3816"/>
                    <a:pt x="3386" y="6479"/>
                    <a:pt x="3386" y="6479"/>
                  </a:cubicBezTo>
                  <a:lnTo>
                    <a:pt x="10272" y="6061"/>
                  </a:lnTo>
                  <a:lnTo>
                    <a:pt x="10424" y="4805"/>
                  </a:lnTo>
                  <a:lnTo>
                    <a:pt x="4794" y="4121"/>
                  </a:lnTo>
                  <a:cubicBezTo>
                    <a:pt x="4794" y="4121"/>
                    <a:pt x="1820" y="0"/>
                    <a:pt x="8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330;p43"/>
            <p:cNvSpPr/>
            <p:nvPr/>
          </p:nvSpPr>
          <p:spPr>
            <a:xfrm>
              <a:off x="7685612" y="5222022"/>
              <a:ext cx="74837" cy="58192"/>
            </a:xfrm>
            <a:custGeom>
              <a:avLst/>
              <a:gdLst/>
              <a:ahLst/>
              <a:cxnLst/>
              <a:rect l="l" t="t" r="r" b="b"/>
              <a:pathLst>
                <a:path w="1713" h="1332" extrusionOk="0">
                  <a:moveTo>
                    <a:pt x="191" y="0"/>
                  </a:moveTo>
                  <a:lnTo>
                    <a:pt x="1" y="1332"/>
                  </a:lnTo>
                  <a:cubicBezTo>
                    <a:pt x="1" y="1332"/>
                    <a:pt x="1485" y="1104"/>
                    <a:pt x="1637" y="761"/>
                  </a:cubicBezTo>
                  <a:cubicBezTo>
                    <a:pt x="1713" y="609"/>
                    <a:pt x="1675" y="381"/>
                    <a:pt x="1523" y="305"/>
                  </a:cubicBezTo>
                  <a:lnTo>
                    <a:pt x="19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31;p43"/>
            <p:cNvSpPr/>
            <p:nvPr/>
          </p:nvSpPr>
          <p:spPr>
            <a:xfrm>
              <a:off x="7898755" y="5182906"/>
              <a:ext cx="74837" cy="54871"/>
            </a:xfrm>
            <a:custGeom>
              <a:avLst/>
              <a:gdLst/>
              <a:ahLst/>
              <a:cxnLst/>
              <a:rect l="l" t="t" r="r" b="b"/>
              <a:pathLst>
                <a:path w="1713" h="1256" extrusionOk="0">
                  <a:moveTo>
                    <a:pt x="115" y="0"/>
                  </a:moveTo>
                  <a:lnTo>
                    <a:pt x="1" y="1256"/>
                  </a:lnTo>
                  <a:cubicBezTo>
                    <a:pt x="1" y="1256"/>
                    <a:pt x="1447" y="1218"/>
                    <a:pt x="1637" y="875"/>
                  </a:cubicBezTo>
                  <a:cubicBezTo>
                    <a:pt x="1713" y="647"/>
                    <a:pt x="1637" y="419"/>
                    <a:pt x="1485" y="267"/>
                  </a:cubicBezTo>
                  <a:lnTo>
                    <a:pt x="11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32;p43"/>
            <p:cNvSpPr/>
            <p:nvPr/>
          </p:nvSpPr>
          <p:spPr>
            <a:xfrm>
              <a:off x="7356965" y="4350258"/>
              <a:ext cx="187856" cy="162911"/>
            </a:xfrm>
            <a:custGeom>
              <a:avLst/>
              <a:gdLst/>
              <a:ahLst/>
              <a:cxnLst/>
              <a:rect l="l" t="t" r="r" b="b"/>
              <a:pathLst>
                <a:path w="4300" h="3729" extrusionOk="0">
                  <a:moveTo>
                    <a:pt x="0" y="0"/>
                  </a:moveTo>
                  <a:lnTo>
                    <a:pt x="0" y="3729"/>
                  </a:lnTo>
                  <a:lnTo>
                    <a:pt x="4299" y="3729"/>
                  </a:lnTo>
                  <a:lnTo>
                    <a:pt x="429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333;p43"/>
            <p:cNvSpPr/>
            <p:nvPr/>
          </p:nvSpPr>
          <p:spPr>
            <a:xfrm>
              <a:off x="7543110" y="4222259"/>
              <a:ext cx="187856" cy="290915"/>
            </a:xfrm>
            <a:custGeom>
              <a:avLst/>
              <a:gdLst/>
              <a:ahLst/>
              <a:cxnLst/>
              <a:rect l="l" t="t" r="r" b="b"/>
              <a:pathLst>
                <a:path w="4300" h="6659" extrusionOk="0">
                  <a:moveTo>
                    <a:pt x="0" y="1"/>
                  </a:moveTo>
                  <a:lnTo>
                    <a:pt x="0" y="6659"/>
                  </a:lnTo>
                  <a:lnTo>
                    <a:pt x="4299" y="6659"/>
                  </a:lnTo>
                  <a:lnTo>
                    <a:pt x="42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34;p43"/>
            <p:cNvSpPr/>
            <p:nvPr/>
          </p:nvSpPr>
          <p:spPr>
            <a:xfrm>
              <a:off x="7729255" y="4089324"/>
              <a:ext cx="187856" cy="423856"/>
            </a:xfrm>
            <a:custGeom>
              <a:avLst/>
              <a:gdLst/>
              <a:ahLst/>
              <a:cxnLst/>
              <a:rect l="l" t="t" r="r" b="b"/>
              <a:pathLst>
                <a:path w="4300" h="9702" extrusionOk="0">
                  <a:moveTo>
                    <a:pt x="0" y="0"/>
                  </a:moveTo>
                  <a:lnTo>
                    <a:pt x="0" y="9702"/>
                  </a:lnTo>
                  <a:lnTo>
                    <a:pt x="4299" y="9702"/>
                  </a:lnTo>
                  <a:lnTo>
                    <a:pt x="429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35;p43"/>
            <p:cNvSpPr/>
            <p:nvPr/>
          </p:nvSpPr>
          <p:spPr>
            <a:xfrm>
              <a:off x="7915400" y="3958005"/>
              <a:ext cx="186196" cy="555181"/>
            </a:xfrm>
            <a:custGeom>
              <a:avLst/>
              <a:gdLst/>
              <a:ahLst/>
              <a:cxnLst/>
              <a:rect l="l" t="t" r="r" b="b"/>
              <a:pathLst>
                <a:path w="4262" h="12708" extrusionOk="0">
                  <a:moveTo>
                    <a:pt x="0" y="1"/>
                  </a:moveTo>
                  <a:lnTo>
                    <a:pt x="0" y="12708"/>
                  </a:lnTo>
                  <a:lnTo>
                    <a:pt x="4261" y="12708"/>
                  </a:lnTo>
                  <a:lnTo>
                    <a:pt x="42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36;p43"/>
            <p:cNvSpPr/>
            <p:nvPr/>
          </p:nvSpPr>
          <p:spPr>
            <a:xfrm>
              <a:off x="8101544" y="3826729"/>
              <a:ext cx="186196" cy="686462"/>
            </a:xfrm>
            <a:custGeom>
              <a:avLst/>
              <a:gdLst/>
              <a:ahLst/>
              <a:cxnLst/>
              <a:rect l="l" t="t" r="r" b="b"/>
              <a:pathLst>
                <a:path w="4262" h="15713" extrusionOk="0">
                  <a:moveTo>
                    <a:pt x="0" y="0"/>
                  </a:moveTo>
                  <a:lnTo>
                    <a:pt x="0" y="15713"/>
                  </a:lnTo>
                  <a:lnTo>
                    <a:pt x="4261" y="15713"/>
                  </a:lnTo>
                  <a:lnTo>
                    <a:pt x="42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3466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grpSp>
        <p:nvGrpSpPr>
          <p:cNvPr id="1685" name="Google Shape;1685;p49"/>
          <p:cNvGrpSpPr/>
          <p:nvPr/>
        </p:nvGrpSpPr>
        <p:grpSpPr>
          <a:xfrm>
            <a:off x="870539" y="1272700"/>
            <a:ext cx="4815011" cy="3100350"/>
            <a:chOff x="717113" y="770500"/>
            <a:chExt cx="4815011" cy="3100350"/>
          </a:xfrm>
        </p:grpSpPr>
        <p:sp>
          <p:nvSpPr>
            <p:cNvPr id="1686" name="Google Shape;1686;p49"/>
            <p:cNvSpPr/>
            <p:nvPr/>
          </p:nvSpPr>
          <p:spPr>
            <a:xfrm>
              <a:off x="717723" y="1000750"/>
              <a:ext cx="4814400" cy="287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9"/>
            <p:cNvSpPr/>
            <p:nvPr/>
          </p:nvSpPr>
          <p:spPr>
            <a:xfrm>
              <a:off x="717113" y="770500"/>
              <a:ext cx="48144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49"/>
            <p:cNvGrpSpPr/>
            <p:nvPr/>
          </p:nvGrpSpPr>
          <p:grpSpPr>
            <a:xfrm>
              <a:off x="788325" y="835591"/>
              <a:ext cx="374100" cy="101100"/>
              <a:chOff x="965750" y="594475"/>
              <a:chExt cx="374100" cy="101100"/>
            </a:xfrm>
          </p:grpSpPr>
          <p:grpSp>
            <p:nvGrpSpPr>
              <p:cNvPr id="1689" name="Google Shape;1689;p49"/>
              <p:cNvGrpSpPr/>
              <p:nvPr/>
            </p:nvGrpSpPr>
            <p:grpSpPr>
              <a:xfrm>
                <a:off x="965750" y="594475"/>
                <a:ext cx="101100" cy="101100"/>
                <a:chOff x="965750" y="594475"/>
                <a:chExt cx="101100" cy="101100"/>
              </a:xfrm>
            </p:grpSpPr>
            <p:sp>
              <p:nvSpPr>
                <p:cNvPr id="1690" name="Google Shape;1690;p49"/>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1" name="Google Shape;1691;p49"/>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92" name="Google Shape;1692;p49"/>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93" name="Google Shape;1693;p49"/>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9"/>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6" name="Google Shape;1696;p49"/>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97" name="Google Shape;1697;p49"/>
          <p:cNvSpPr txBox="1">
            <a:spLocks noGrp="1"/>
          </p:cNvSpPr>
          <p:nvPr>
            <p:ph type="body" idx="1"/>
          </p:nvPr>
        </p:nvSpPr>
        <p:spPr>
          <a:xfrm>
            <a:off x="986685" y="1714200"/>
            <a:ext cx="4419600" cy="2540400"/>
          </a:xfrm>
          <a:prstGeom prst="rect">
            <a:avLst/>
          </a:prstGeom>
        </p:spPr>
        <p:txBody>
          <a:bodyPr spcFirstLastPara="1" wrap="square" lIns="91425" tIns="91425" rIns="91425" bIns="91425" anchor="t" anchorCtr="0">
            <a:noAutofit/>
          </a:bodyPr>
          <a:lstStyle/>
          <a:p>
            <a:pPr marL="152400" indent="0">
              <a:buNone/>
            </a:pPr>
            <a:r>
              <a:rPr lang="es-MX" dirty="0">
                <a:solidFill>
                  <a:schemeClr val="bg2"/>
                </a:solidFill>
              </a:rPr>
              <a:t>Mira cómo se compone el presupuesto de ventas</a:t>
            </a:r>
            <a:r>
              <a:rPr lang="es-MX" dirty="0" smtClean="0">
                <a:solidFill>
                  <a:schemeClr val="bg2"/>
                </a:solidFill>
              </a:rPr>
              <a:t>:</a:t>
            </a:r>
          </a:p>
          <a:p>
            <a:pPr marL="152400" indent="0">
              <a:buNone/>
            </a:pPr>
            <a:endParaRPr lang="es-MX" dirty="0">
              <a:solidFill>
                <a:schemeClr val="bg2"/>
              </a:solidFill>
            </a:endParaRPr>
          </a:p>
          <a:p>
            <a:r>
              <a:rPr lang="es-MX" dirty="0">
                <a:solidFill>
                  <a:schemeClr val="bg2"/>
                </a:solidFill>
              </a:rPr>
              <a:t>Ciclo para el que se hace el presupuesto;</a:t>
            </a:r>
          </a:p>
          <a:p>
            <a:pPr lvl="0"/>
            <a:r>
              <a:rPr lang="es-MX" dirty="0">
                <a:solidFill>
                  <a:schemeClr val="bg2"/>
                </a:solidFill>
              </a:rPr>
              <a:t>Información del ciclo anterior;</a:t>
            </a:r>
          </a:p>
          <a:p>
            <a:pPr lvl="0"/>
            <a:r>
              <a:rPr lang="es-MX" dirty="0">
                <a:solidFill>
                  <a:schemeClr val="bg2"/>
                </a:solidFill>
              </a:rPr>
              <a:t>Información del rol de la compañía en el sector y su evolución;</a:t>
            </a:r>
          </a:p>
          <a:p>
            <a:pPr lvl="0"/>
            <a:r>
              <a:rPr lang="es-MX" dirty="0">
                <a:solidFill>
                  <a:schemeClr val="bg2"/>
                </a:solidFill>
              </a:rPr>
              <a:t>Factores externos excepcionales;</a:t>
            </a:r>
          </a:p>
          <a:p>
            <a:pPr lvl="0"/>
            <a:r>
              <a:rPr lang="es-MX" dirty="0">
                <a:solidFill>
                  <a:schemeClr val="bg2"/>
                </a:solidFill>
              </a:rPr>
              <a:t>Información sobre la industria y las condiciones del segmento.</a:t>
            </a:r>
          </a:p>
          <a:p>
            <a:pPr marL="0" lvl="0" indent="0" algn="l" rtl="0">
              <a:spcBef>
                <a:spcPts val="0"/>
              </a:spcBef>
              <a:spcAft>
                <a:spcPts val="0"/>
              </a:spcAft>
              <a:buNone/>
            </a:pPr>
            <a:endParaRPr dirty="0">
              <a:solidFill>
                <a:schemeClr val="bg2"/>
              </a:solidFill>
            </a:endParaRPr>
          </a:p>
        </p:txBody>
      </p:sp>
      <p:sp>
        <p:nvSpPr>
          <p:cNvPr id="1698" name="Google Shape;1698;p49"/>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smtClean="0"/>
              <a:t>¿</a:t>
            </a:r>
            <a:r>
              <a:rPr lang="es-MX" sz="2000" dirty="0" smtClean="0"/>
              <a:t>CÓMO SE COMPONE EL PRESUPUESTO DE VENTAS?</a:t>
            </a:r>
            <a:endParaRPr sz="2400" dirty="0"/>
          </a:p>
        </p:txBody>
      </p:sp>
      <p:grpSp>
        <p:nvGrpSpPr>
          <p:cNvPr id="1699" name="Google Shape;1699;p49"/>
          <p:cNvGrpSpPr/>
          <p:nvPr/>
        </p:nvGrpSpPr>
        <p:grpSpPr>
          <a:xfrm>
            <a:off x="717431" y="368525"/>
            <a:ext cx="7709100" cy="228900"/>
            <a:chOff x="717431" y="368525"/>
            <a:chExt cx="7709100" cy="228900"/>
          </a:xfrm>
        </p:grpSpPr>
        <p:sp>
          <p:nvSpPr>
            <p:cNvPr id="1700" name="Google Shape;1700;p49"/>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49"/>
            <p:cNvGrpSpPr/>
            <p:nvPr/>
          </p:nvGrpSpPr>
          <p:grpSpPr>
            <a:xfrm>
              <a:off x="788613" y="433606"/>
              <a:ext cx="374100" cy="101100"/>
              <a:chOff x="965750" y="594475"/>
              <a:chExt cx="374100" cy="101100"/>
            </a:xfrm>
          </p:grpSpPr>
          <p:grpSp>
            <p:nvGrpSpPr>
              <p:cNvPr id="1702" name="Google Shape;1702;p49"/>
              <p:cNvGrpSpPr/>
              <p:nvPr/>
            </p:nvGrpSpPr>
            <p:grpSpPr>
              <a:xfrm>
                <a:off x="965750" y="594475"/>
                <a:ext cx="101100" cy="101100"/>
                <a:chOff x="965750" y="594475"/>
                <a:chExt cx="101100" cy="101100"/>
              </a:xfrm>
            </p:grpSpPr>
            <p:sp>
              <p:nvSpPr>
                <p:cNvPr id="1703" name="Google Shape;1703;p4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4" name="Google Shape;1704;p4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05" name="Google Shape;1705;p4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06" name="Google Shape;1706;p4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9" name="Google Shape;1709;p4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339541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4"/>
            <a:ext cx="6780209" cy="3636195"/>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15" name="Image1"/>
          <p:cNvPicPr/>
          <p:nvPr/>
        </p:nvPicPr>
        <p:blipFill>
          <a:blip r:embed="rId3" cstate="print"/>
          <a:srcRect/>
          <a:stretch/>
        </p:blipFill>
        <p:spPr>
          <a:xfrm>
            <a:off x="1400089" y="1699895"/>
            <a:ext cx="5955433" cy="2212886"/>
          </a:xfrm>
          <a:prstGeom prst="rect">
            <a:avLst/>
          </a:prstGeom>
        </p:spPr>
      </p:pic>
    </p:spTree>
    <p:extLst>
      <p:ext uri="{BB962C8B-B14F-4D97-AF65-F5344CB8AC3E}">
        <p14:creationId xmlns:p14="http://schemas.microsoft.com/office/powerpoint/2010/main" val="425854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grpSp>
        <p:nvGrpSpPr>
          <p:cNvPr id="1757" name="Google Shape;1757;p50"/>
          <p:cNvGrpSpPr/>
          <p:nvPr/>
        </p:nvGrpSpPr>
        <p:grpSpPr>
          <a:xfrm>
            <a:off x="4782431" y="2249788"/>
            <a:ext cx="3478419" cy="2056398"/>
            <a:chOff x="717113" y="770500"/>
            <a:chExt cx="3478419" cy="1920150"/>
          </a:xfrm>
        </p:grpSpPr>
        <p:sp>
          <p:nvSpPr>
            <p:cNvPr id="1758" name="Google Shape;1758;p50"/>
            <p:cNvSpPr/>
            <p:nvPr/>
          </p:nvSpPr>
          <p:spPr>
            <a:xfrm>
              <a:off x="717331"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50"/>
            <p:cNvGrpSpPr/>
            <p:nvPr/>
          </p:nvGrpSpPr>
          <p:grpSpPr>
            <a:xfrm>
              <a:off x="788325" y="835591"/>
              <a:ext cx="374100" cy="101100"/>
              <a:chOff x="965750" y="594475"/>
              <a:chExt cx="374100" cy="101100"/>
            </a:xfrm>
          </p:grpSpPr>
          <p:grpSp>
            <p:nvGrpSpPr>
              <p:cNvPr id="1761" name="Google Shape;1761;p50"/>
              <p:cNvGrpSpPr/>
              <p:nvPr/>
            </p:nvGrpSpPr>
            <p:grpSpPr>
              <a:xfrm>
                <a:off x="965750" y="594475"/>
                <a:ext cx="101100" cy="101100"/>
                <a:chOff x="965750" y="594475"/>
                <a:chExt cx="101100" cy="101100"/>
              </a:xfrm>
            </p:grpSpPr>
            <p:sp>
              <p:nvSpPr>
                <p:cNvPr id="1762" name="Google Shape;1762;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3" name="Google Shape;1763;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64" name="Google Shape;1764;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65" name="Google Shape;1765;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8" name="Google Shape;1768;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769" name="Google Shape;1769;p50"/>
          <p:cNvGrpSpPr/>
          <p:nvPr/>
        </p:nvGrpSpPr>
        <p:grpSpPr>
          <a:xfrm>
            <a:off x="883169" y="2249788"/>
            <a:ext cx="3478381" cy="2056398"/>
            <a:chOff x="717113" y="770500"/>
            <a:chExt cx="3478381" cy="1920150"/>
          </a:xfrm>
        </p:grpSpPr>
        <p:sp>
          <p:nvSpPr>
            <p:cNvPr id="1770" name="Google Shape;1770;p50"/>
            <p:cNvSpPr/>
            <p:nvPr/>
          </p:nvSpPr>
          <p:spPr>
            <a:xfrm>
              <a:off x="717294"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50"/>
            <p:cNvGrpSpPr/>
            <p:nvPr/>
          </p:nvGrpSpPr>
          <p:grpSpPr>
            <a:xfrm>
              <a:off x="788325" y="835591"/>
              <a:ext cx="374100" cy="101100"/>
              <a:chOff x="965750" y="594475"/>
              <a:chExt cx="374100" cy="101100"/>
            </a:xfrm>
          </p:grpSpPr>
          <p:grpSp>
            <p:nvGrpSpPr>
              <p:cNvPr id="1773" name="Google Shape;1773;p50"/>
              <p:cNvGrpSpPr/>
              <p:nvPr/>
            </p:nvGrpSpPr>
            <p:grpSpPr>
              <a:xfrm>
                <a:off x="965750" y="594475"/>
                <a:ext cx="101100" cy="101100"/>
                <a:chOff x="965750" y="594475"/>
                <a:chExt cx="101100" cy="101100"/>
              </a:xfrm>
            </p:grpSpPr>
            <p:sp>
              <p:nvSpPr>
                <p:cNvPr id="1774" name="Google Shape;1774;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5" name="Google Shape;1775;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76" name="Google Shape;1776;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77" name="Google Shape;1777;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0" name="Google Shape;1780;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781" name="Google Shape;1781;p50"/>
          <p:cNvSpPr txBox="1">
            <a:spLocks noGrp="1"/>
          </p:cNvSpPr>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5.1.3 BALANCE GENERAL</a:t>
            </a:r>
            <a:endParaRPr dirty="0"/>
          </a:p>
        </p:txBody>
      </p:sp>
      <p:sp>
        <p:nvSpPr>
          <p:cNvPr id="1782" name="Google Shape;1782;p50"/>
          <p:cNvSpPr txBox="1">
            <a:spLocks noGrp="1"/>
          </p:cNvSpPr>
          <p:nvPr>
            <p:ph type="title"/>
          </p:nvPr>
        </p:nvSpPr>
        <p:spPr>
          <a:xfrm>
            <a:off x="883112" y="2671266"/>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Pasivo</a:t>
            </a:r>
            <a:endParaRPr dirty="0"/>
          </a:p>
        </p:txBody>
      </p:sp>
      <p:sp>
        <p:nvSpPr>
          <p:cNvPr id="1783" name="Google Shape;1783;p50"/>
          <p:cNvSpPr txBox="1">
            <a:spLocks noGrp="1"/>
          </p:cNvSpPr>
          <p:nvPr>
            <p:ph type="subTitle" idx="2"/>
          </p:nvPr>
        </p:nvSpPr>
        <p:spPr>
          <a:xfrm>
            <a:off x="5109538" y="3120292"/>
            <a:ext cx="2824200" cy="1185894"/>
          </a:xfrm>
          <a:prstGeom prst="rect">
            <a:avLst/>
          </a:prstGeom>
        </p:spPr>
        <p:txBody>
          <a:bodyPr spcFirstLastPara="1" wrap="square" lIns="91425" tIns="91425" rIns="91425" bIns="91425" anchor="ctr" anchorCtr="0">
            <a:noAutofit/>
          </a:bodyPr>
          <a:lstStyle/>
          <a:p>
            <a:pPr marL="0" indent="0">
              <a:buSzPts val="1100"/>
            </a:pPr>
            <a:r>
              <a:rPr lang="es-MX" i="1" dirty="0"/>
              <a:t>Total de recursos de que dispone una  empresa para realizar sus operaciones;  siendo todos los bienes y derechos que  son propiedad de la </a:t>
            </a:r>
            <a:r>
              <a:rPr lang="es-MX" i="1" dirty="0" smtClean="0"/>
              <a:t>empresa.</a:t>
            </a:r>
            <a:endParaRPr lang="es-MX" dirty="0"/>
          </a:p>
          <a:p>
            <a:pPr marL="0" lvl="0" indent="0" algn="ctr" rtl="0">
              <a:spcBef>
                <a:spcPts val="0"/>
              </a:spcBef>
              <a:spcAft>
                <a:spcPts val="0"/>
              </a:spcAft>
              <a:buClr>
                <a:schemeClr val="dk1"/>
              </a:buClr>
              <a:buSzPts val="1100"/>
              <a:buFont typeface="Arial"/>
              <a:buNone/>
            </a:pPr>
            <a:endParaRPr dirty="0"/>
          </a:p>
        </p:txBody>
      </p:sp>
      <p:sp>
        <p:nvSpPr>
          <p:cNvPr id="1784" name="Google Shape;1784;p50"/>
          <p:cNvSpPr txBox="1">
            <a:spLocks noGrp="1"/>
          </p:cNvSpPr>
          <p:nvPr>
            <p:ph type="title" idx="3"/>
          </p:nvPr>
        </p:nvSpPr>
        <p:spPr>
          <a:xfrm>
            <a:off x="4782388" y="2671266"/>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Activo</a:t>
            </a:r>
            <a:endParaRPr dirty="0"/>
          </a:p>
        </p:txBody>
      </p:sp>
      <p:grpSp>
        <p:nvGrpSpPr>
          <p:cNvPr id="1785" name="Google Shape;1785;p50"/>
          <p:cNvGrpSpPr/>
          <p:nvPr/>
        </p:nvGrpSpPr>
        <p:grpSpPr>
          <a:xfrm>
            <a:off x="717431" y="368525"/>
            <a:ext cx="7709100" cy="228900"/>
            <a:chOff x="717431" y="368525"/>
            <a:chExt cx="7709100" cy="228900"/>
          </a:xfrm>
        </p:grpSpPr>
        <p:sp>
          <p:nvSpPr>
            <p:cNvPr id="1786" name="Google Shape;1786;p50"/>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50"/>
            <p:cNvGrpSpPr/>
            <p:nvPr/>
          </p:nvGrpSpPr>
          <p:grpSpPr>
            <a:xfrm>
              <a:off x="788613" y="433606"/>
              <a:ext cx="374100" cy="101100"/>
              <a:chOff x="965750" y="594475"/>
              <a:chExt cx="374100" cy="101100"/>
            </a:xfrm>
          </p:grpSpPr>
          <p:grpSp>
            <p:nvGrpSpPr>
              <p:cNvPr id="1788" name="Google Shape;1788;p50"/>
              <p:cNvGrpSpPr/>
              <p:nvPr/>
            </p:nvGrpSpPr>
            <p:grpSpPr>
              <a:xfrm>
                <a:off x="965750" y="594475"/>
                <a:ext cx="101100" cy="101100"/>
                <a:chOff x="965750" y="594475"/>
                <a:chExt cx="101100" cy="101100"/>
              </a:xfrm>
            </p:grpSpPr>
            <p:sp>
              <p:nvSpPr>
                <p:cNvPr id="1789" name="Google Shape;1789;p50"/>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0" name="Google Shape;1790;p50"/>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91" name="Google Shape;1791;p50"/>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92" name="Google Shape;1792;p50"/>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5" name="Google Shape;1795;p50"/>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796" name="Google Shape;1796;p50"/>
          <p:cNvSpPr txBox="1">
            <a:spLocks noGrp="1"/>
          </p:cNvSpPr>
          <p:nvPr>
            <p:ph type="subTitle" idx="1"/>
          </p:nvPr>
        </p:nvSpPr>
        <p:spPr>
          <a:xfrm>
            <a:off x="1210169" y="3125659"/>
            <a:ext cx="2824200" cy="843900"/>
          </a:xfrm>
          <a:prstGeom prst="rect">
            <a:avLst/>
          </a:prstGeom>
        </p:spPr>
        <p:txBody>
          <a:bodyPr spcFirstLastPara="1" wrap="square" lIns="91425" tIns="91425" rIns="91425" bIns="91425" anchor="ctr" anchorCtr="0">
            <a:noAutofit/>
          </a:bodyPr>
          <a:lstStyle/>
          <a:p>
            <a:pPr marL="0" indent="0">
              <a:buSzPts val="1100"/>
            </a:pPr>
            <a:r>
              <a:rPr lang="es-MX" i="1" dirty="0"/>
              <a:t>Total de deudas y obligaciones que  contrae la empresa.</a:t>
            </a:r>
            <a:endParaRPr lang="es-MX" dirty="0"/>
          </a:p>
          <a:p>
            <a:pPr marL="0" lvl="0" indent="0" algn="ctr" rtl="0">
              <a:spcBef>
                <a:spcPts val="0"/>
              </a:spcBef>
              <a:spcAft>
                <a:spcPts val="0"/>
              </a:spcAft>
              <a:buClr>
                <a:schemeClr val="dk1"/>
              </a:buClr>
              <a:buSzPts val="1100"/>
              <a:buFont typeface="Arial"/>
              <a:buNone/>
            </a:pPr>
            <a:endParaRPr dirty="0"/>
          </a:p>
        </p:txBody>
      </p:sp>
      <p:sp>
        <p:nvSpPr>
          <p:cNvPr id="62" name="Google Shape;1781;p50"/>
          <p:cNvSpPr txBox="1">
            <a:spLocks/>
          </p:cNvSpPr>
          <p:nvPr/>
        </p:nvSpPr>
        <p:spPr>
          <a:xfrm>
            <a:off x="717425" y="1158475"/>
            <a:ext cx="7709100" cy="53511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3400" b="1" i="0" u="none" strike="noStrike" cap="none">
                <a:solidFill>
                  <a:schemeClr val="dk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pPr algn="l">
              <a:lnSpc>
                <a:spcPct val="107000"/>
              </a:lnSpc>
              <a:spcAft>
                <a:spcPts val="800"/>
              </a:spcAft>
            </a:pPr>
            <a:r>
              <a:rPr lang="es-MX" sz="1200" b="0" dirty="0">
                <a:latin typeface="Montserrat" panose="020B0604020202020204" charset="0"/>
                <a:ea typeface="Calibri" panose="020F0502020204030204" pitchFamily="34" charset="0"/>
                <a:cs typeface="Times New Roman" panose="02020603050405020304" pitchFamily="18" charset="0"/>
              </a:rPr>
              <a:t>Este documento presenta los activos y pasivos de la  empresa, así como las aportaciones de los socios  de cada uno de los socios y las ganancias que se  han generado</a:t>
            </a:r>
            <a:r>
              <a:rPr lang="es-MX" sz="1200" b="0" dirty="0" smtClean="0">
                <a:latin typeface="Montserrat" panose="020B0604020202020204" charset="0"/>
                <a:ea typeface="Calibri" panose="020F0502020204030204" pitchFamily="34" charset="0"/>
                <a:cs typeface="Times New Roman" panose="02020603050405020304" pitchFamily="18" charset="0"/>
              </a:rPr>
              <a:t>.</a:t>
            </a:r>
            <a:endParaRPr lang="es-MX" sz="1100" b="0" dirty="0">
              <a:latin typeface="Montserrat"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21280" y="1119299"/>
            <a:ext cx="4289700" cy="864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5.1.4 ESTADO DE RESULTADOS</a:t>
            </a:r>
            <a:endParaRPr sz="3200" dirty="0"/>
          </a:p>
        </p:txBody>
      </p:sp>
      <p:sp>
        <p:nvSpPr>
          <p:cNvPr id="1517" name="Google Shape;1517;p47"/>
          <p:cNvSpPr txBox="1">
            <a:spLocks noGrp="1"/>
          </p:cNvSpPr>
          <p:nvPr>
            <p:ph type="subTitle" idx="1"/>
          </p:nvPr>
        </p:nvSpPr>
        <p:spPr>
          <a:xfrm>
            <a:off x="3870240" y="2474387"/>
            <a:ext cx="4172963" cy="2075400"/>
          </a:xfrm>
          <a:prstGeom prst="rect">
            <a:avLst/>
          </a:prstGeom>
        </p:spPr>
        <p:txBody>
          <a:bodyPr spcFirstLastPara="1" wrap="square" lIns="91425" tIns="91425" rIns="91425" bIns="91425" anchor="t" anchorCtr="0">
            <a:noAutofit/>
          </a:bodyPr>
          <a:lstStyle/>
          <a:p>
            <a:pPr marL="0" indent="0" algn="ctr">
              <a:buNone/>
            </a:pPr>
            <a:r>
              <a:rPr lang="es-MX" sz="1600" dirty="0"/>
              <a:t>Muestra una comparación entre los ingresos  obtenidos con los costos que genera la empresa,  para sacar los beneficios. Generalmente el periodo  de la muestra se hace a un año.</a:t>
            </a:r>
          </a:p>
          <a:p>
            <a:pPr marL="0" lvl="0" indent="0" algn="ctr" rtl="0">
              <a:spcBef>
                <a:spcPts val="0"/>
              </a:spcBef>
              <a:spcAft>
                <a:spcPts val="0"/>
              </a:spcAft>
              <a:buNone/>
            </a:pPr>
            <a:endParaRPr sz="1600" dirty="0"/>
          </a:p>
        </p:txBody>
      </p:sp>
      <p:grpSp>
        <p:nvGrpSpPr>
          <p:cNvPr id="1518" name="Google Shape;1518;p47"/>
          <p:cNvGrpSpPr/>
          <p:nvPr/>
        </p:nvGrpSpPr>
        <p:grpSpPr>
          <a:xfrm>
            <a:off x="1" y="2366874"/>
            <a:ext cx="3873928" cy="2470939"/>
            <a:chOff x="606600" y="2359850"/>
            <a:chExt cx="2752560" cy="2217904"/>
          </a:xfrm>
        </p:grpSpPr>
        <p:grpSp>
          <p:nvGrpSpPr>
            <p:cNvPr id="1519" name="Google Shape;1519;p47"/>
            <p:cNvGrpSpPr/>
            <p:nvPr/>
          </p:nvGrpSpPr>
          <p:grpSpPr>
            <a:xfrm>
              <a:off x="606600" y="2359850"/>
              <a:ext cx="2752560" cy="2217904"/>
              <a:chOff x="717136" y="770509"/>
              <a:chExt cx="2767227" cy="2229720"/>
            </a:xfrm>
          </p:grpSpPr>
          <p:sp>
            <p:nvSpPr>
              <p:cNvPr id="1520" name="Google Shape;1520;p47"/>
              <p:cNvSpPr/>
              <p:nvPr/>
            </p:nvSpPr>
            <p:spPr>
              <a:xfrm>
                <a:off x="717463" y="1000729"/>
                <a:ext cx="2766900" cy="1999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717136" y="770509"/>
                <a:ext cx="27669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7"/>
              <p:cNvGrpSpPr/>
              <p:nvPr/>
            </p:nvGrpSpPr>
            <p:grpSpPr>
              <a:xfrm>
                <a:off x="788325" y="835591"/>
                <a:ext cx="374100" cy="101100"/>
                <a:chOff x="965750" y="594475"/>
                <a:chExt cx="374100" cy="101100"/>
              </a:xfrm>
            </p:grpSpPr>
            <p:grpSp>
              <p:nvGrpSpPr>
                <p:cNvPr id="1523" name="Google Shape;1523;p47"/>
                <p:cNvGrpSpPr/>
                <p:nvPr/>
              </p:nvGrpSpPr>
              <p:grpSpPr>
                <a:xfrm>
                  <a:off x="965750" y="594475"/>
                  <a:ext cx="101100" cy="101100"/>
                  <a:chOff x="965750" y="594475"/>
                  <a:chExt cx="101100" cy="101100"/>
                </a:xfrm>
              </p:grpSpPr>
              <p:sp>
                <p:nvSpPr>
                  <p:cNvPr id="1524" name="Google Shape;1524;p47"/>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47"/>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526" name="Google Shape;1526;p47"/>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527" name="Google Shape;1527;p47"/>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0" name="Google Shape;1530;p47"/>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531" name="Google Shape;1531;p47"/>
            <p:cNvGrpSpPr/>
            <p:nvPr/>
          </p:nvGrpSpPr>
          <p:grpSpPr>
            <a:xfrm>
              <a:off x="956857" y="2754742"/>
              <a:ext cx="2052030" cy="1575169"/>
              <a:chOff x="5972325" y="2490350"/>
              <a:chExt cx="1268800" cy="973950"/>
            </a:xfrm>
          </p:grpSpPr>
          <p:sp>
            <p:nvSpPr>
              <p:cNvPr id="1532" name="Google Shape;1532;p47"/>
              <p:cNvSpPr/>
              <p:nvPr/>
            </p:nvSpPr>
            <p:spPr>
              <a:xfrm>
                <a:off x="5992300" y="2839400"/>
                <a:ext cx="319600" cy="624900"/>
              </a:xfrm>
              <a:custGeom>
                <a:avLst/>
                <a:gdLst/>
                <a:ahLst/>
                <a:cxnLst/>
                <a:rect l="l" t="t" r="r" b="b"/>
                <a:pathLst>
                  <a:path w="12784" h="24996" extrusionOk="0">
                    <a:moveTo>
                      <a:pt x="6392" y="1"/>
                    </a:moveTo>
                    <a:cubicBezTo>
                      <a:pt x="2816" y="1"/>
                      <a:pt x="0" y="3501"/>
                      <a:pt x="0" y="7838"/>
                    </a:cubicBezTo>
                    <a:cubicBezTo>
                      <a:pt x="0" y="9778"/>
                      <a:pt x="571" y="11528"/>
                      <a:pt x="1560" y="12936"/>
                    </a:cubicBezTo>
                    <a:cubicBezTo>
                      <a:pt x="1522" y="13050"/>
                      <a:pt x="1484" y="13202"/>
                      <a:pt x="1484" y="13392"/>
                    </a:cubicBezTo>
                    <a:lnTo>
                      <a:pt x="1484" y="15485"/>
                    </a:lnTo>
                    <a:cubicBezTo>
                      <a:pt x="1484" y="16093"/>
                      <a:pt x="2017" y="16626"/>
                      <a:pt x="2625" y="16626"/>
                    </a:cubicBezTo>
                    <a:lnTo>
                      <a:pt x="6316" y="16626"/>
                    </a:lnTo>
                    <a:lnTo>
                      <a:pt x="6316" y="22713"/>
                    </a:lnTo>
                    <a:cubicBezTo>
                      <a:pt x="5174" y="22751"/>
                      <a:pt x="4299" y="23702"/>
                      <a:pt x="4299" y="24843"/>
                    </a:cubicBezTo>
                    <a:lnTo>
                      <a:pt x="4299" y="24996"/>
                    </a:lnTo>
                    <a:lnTo>
                      <a:pt x="8560" y="24996"/>
                    </a:lnTo>
                    <a:lnTo>
                      <a:pt x="8560" y="24843"/>
                    </a:lnTo>
                    <a:cubicBezTo>
                      <a:pt x="8560" y="23778"/>
                      <a:pt x="7761" y="22903"/>
                      <a:pt x="6696" y="22751"/>
                    </a:cubicBezTo>
                    <a:lnTo>
                      <a:pt x="6696" y="16626"/>
                    </a:lnTo>
                    <a:lnTo>
                      <a:pt x="10234" y="16626"/>
                    </a:lnTo>
                    <a:cubicBezTo>
                      <a:pt x="10843" y="16626"/>
                      <a:pt x="11376" y="16093"/>
                      <a:pt x="11376" y="15485"/>
                    </a:cubicBezTo>
                    <a:lnTo>
                      <a:pt x="11376" y="13392"/>
                    </a:lnTo>
                    <a:cubicBezTo>
                      <a:pt x="11376" y="13240"/>
                      <a:pt x="11300" y="13050"/>
                      <a:pt x="11262" y="12974"/>
                    </a:cubicBezTo>
                    <a:cubicBezTo>
                      <a:pt x="12213" y="11528"/>
                      <a:pt x="12783" y="9778"/>
                      <a:pt x="12783" y="7838"/>
                    </a:cubicBezTo>
                    <a:cubicBezTo>
                      <a:pt x="12783" y="3501"/>
                      <a:pt x="9930" y="1"/>
                      <a:pt x="63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6066475" y="2916450"/>
                <a:ext cx="172175" cy="236850"/>
              </a:xfrm>
              <a:custGeom>
                <a:avLst/>
                <a:gdLst/>
                <a:ahLst/>
                <a:cxnLst/>
                <a:rect l="l" t="t" r="r" b="b"/>
                <a:pathLst>
                  <a:path w="6887" h="9474" extrusionOk="0">
                    <a:moveTo>
                      <a:pt x="1218" y="0"/>
                    </a:moveTo>
                    <a:cubicBezTo>
                      <a:pt x="572" y="0"/>
                      <a:pt x="1" y="571"/>
                      <a:pt x="1" y="1218"/>
                    </a:cubicBezTo>
                    <a:lnTo>
                      <a:pt x="1" y="1332"/>
                    </a:lnTo>
                    <a:lnTo>
                      <a:pt x="686" y="9473"/>
                    </a:lnTo>
                    <a:lnTo>
                      <a:pt x="6164" y="9473"/>
                    </a:lnTo>
                    <a:lnTo>
                      <a:pt x="6849" y="1332"/>
                    </a:lnTo>
                    <a:cubicBezTo>
                      <a:pt x="6887" y="647"/>
                      <a:pt x="6392" y="38"/>
                      <a:pt x="57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6083600" y="3153275"/>
                <a:ext cx="247325" cy="285350"/>
              </a:xfrm>
              <a:custGeom>
                <a:avLst/>
                <a:gdLst/>
                <a:ahLst/>
                <a:cxnLst/>
                <a:rect l="l" t="t" r="r" b="b"/>
                <a:pathLst>
                  <a:path w="9893" h="11414" extrusionOk="0">
                    <a:moveTo>
                      <a:pt x="1" y="0"/>
                    </a:moveTo>
                    <a:lnTo>
                      <a:pt x="1" y="1750"/>
                    </a:lnTo>
                    <a:cubicBezTo>
                      <a:pt x="1" y="2701"/>
                      <a:pt x="647" y="3120"/>
                      <a:pt x="1599" y="3120"/>
                    </a:cubicBezTo>
                    <a:lnTo>
                      <a:pt x="2245" y="3120"/>
                    </a:lnTo>
                    <a:cubicBezTo>
                      <a:pt x="2588" y="5517"/>
                      <a:pt x="4376" y="11413"/>
                      <a:pt x="4376" y="11413"/>
                    </a:cubicBezTo>
                    <a:lnTo>
                      <a:pt x="5707" y="11413"/>
                    </a:lnTo>
                    <a:lnTo>
                      <a:pt x="4946" y="3120"/>
                    </a:lnTo>
                    <a:lnTo>
                      <a:pt x="6468" y="3120"/>
                    </a:lnTo>
                    <a:lnTo>
                      <a:pt x="6468" y="3310"/>
                    </a:lnTo>
                    <a:cubicBezTo>
                      <a:pt x="6696" y="5402"/>
                      <a:pt x="8561" y="11413"/>
                      <a:pt x="8561" y="11413"/>
                    </a:cubicBezTo>
                    <a:lnTo>
                      <a:pt x="9892" y="11413"/>
                    </a:lnTo>
                    <a:lnTo>
                      <a:pt x="9055" y="1979"/>
                    </a:lnTo>
                    <a:cubicBezTo>
                      <a:pt x="9055" y="1902"/>
                      <a:pt x="9093" y="1826"/>
                      <a:pt x="9093" y="1750"/>
                    </a:cubicBezTo>
                    <a:lnTo>
                      <a:pt x="9093" y="1712"/>
                    </a:lnTo>
                    <a:cubicBezTo>
                      <a:pt x="9093" y="761"/>
                      <a:pt x="8332" y="0"/>
                      <a:pt x="7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6297600" y="3439550"/>
                <a:ext cx="72300" cy="24750"/>
              </a:xfrm>
              <a:custGeom>
                <a:avLst/>
                <a:gdLst/>
                <a:ahLst/>
                <a:cxnLst/>
                <a:rect l="l" t="t" r="r" b="b"/>
                <a:pathLst>
                  <a:path w="2892" h="990" extrusionOk="0">
                    <a:moveTo>
                      <a:pt x="1" y="1"/>
                    </a:moveTo>
                    <a:lnTo>
                      <a:pt x="1" y="990"/>
                    </a:lnTo>
                    <a:lnTo>
                      <a:pt x="2664" y="990"/>
                    </a:lnTo>
                    <a:cubicBezTo>
                      <a:pt x="2854" y="990"/>
                      <a:pt x="2892" y="609"/>
                      <a:pt x="2778" y="533"/>
                    </a:cubicBezTo>
                    <a:lnTo>
                      <a:pt x="12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6192025" y="3439550"/>
                <a:ext cx="72325" cy="24750"/>
              </a:xfrm>
              <a:custGeom>
                <a:avLst/>
                <a:gdLst/>
                <a:ahLst/>
                <a:cxnLst/>
                <a:rect l="l" t="t" r="r" b="b"/>
                <a:pathLst>
                  <a:path w="2893" h="990" extrusionOk="0">
                    <a:moveTo>
                      <a:pt x="1" y="1"/>
                    </a:moveTo>
                    <a:lnTo>
                      <a:pt x="1" y="990"/>
                    </a:lnTo>
                    <a:lnTo>
                      <a:pt x="2664" y="990"/>
                    </a:lnTo>
                    <a:cubicBezTo>
                      <a:pt x="2854" y="990"/>
                      <a:pt x="2892" y="609"/>
                      <a:pt x="2778" y="533"/>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6066475" y="3045800"/>
                <a:ext cx="83725" cy="31400"/>
              </a:xfrm>
              <a:custGeom>
                <a:avLst/>
                <a:gdLst/>
                <a:ahLst/>
                <a:cxnLst/>
                <a:rect l="l" t="t" r="r" b="b"/>
                <a:pathLst>
                  <a:path w="3349" h="1256" extrusionOk="0">
                    <a:moveTo>
                      <a:pt x="39" y="0"/>
                    </a:moveTo>
                    <a:lnTo>
                      <a:pt x="1" y="114"/>
                    </a:lnTo>
                    <a:lnTo>
                      <a:pt x="3311" y="1256"/>
                    </a:lnTo>
                    <a:lnTo>
                      <a:pt x="3349" y="1104"/>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6045550" y="3089550"/>
                <a:ext cx="95150" cy="11425"/>
              </a:xfrm>
              <a:custGeom>
                <a:avLst/>
                <a:gdLst/>
                <a:ahLst/>
                <a:cxnLst/>
                <a:rect l="l" t="t" r="r" b="b"/>
                <a:pathLst>
                  <a:path w="3806" h="457" extrusionOk="0">
                    <a:moveTo>
                      <a:pt x="1" y="0"/>
                    </a:moveTo>
                    <a:lnTo>
                      <a:pt x="1" y="152"/>
                    </a:lnTo>
                    <a:lnTo>
                      <a:pt x="3805" y="457"/>
                    </a:lnTo>
                    <a:lnTo>
                      <a:pt x="3805" y="34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6118800" y="3097150"/>
                <a:ext cx="214025" cy="18100"/>
              </a:xfrm>
              <a:custGeom>
                <a:avLst/>
                <a:gdLst/>
                <a:ahLst/>
                <a:cxnLst/>
                <a:rect l="l" t="t" r="r" b="b"/>
                <a:pathLst>
                  <a:path w="8561" h="724" extrusionOk="0">
                    <a:moveTo>
                      <a:pt x="0" y="1"/>
                    </a:moveTo>
                    <a:lnTo>
                      <a:pt x="0" y="723"/>
                    </a:lnTo>
                    <a:lnTo>
                      <a:pt x="8560" y="723"/>
                    </a:lnTo>
                    <a:lnTo>
                      <a:pt x="85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5983750" y="2915500"/>
                <a:ext cx="299600" cy="237800"/>
              </a:xfrm>
              <a:custGeom>
                <a:avLst/>
                <a:gdLst/>
                <a:ahLst/>
                <a:cxnLst/>
                <a:rect l="l" t="t" r="r" b="b"/>
                <a:pathLst>
                  <a:path w="11984" h="9512" extrusionOk="0">
                    <a:moveTo>
                      <a:pt x="3538" y="4261"/>
                    </a:moveTo>
                    <a:lnTo>
                      <a:pt x="3614" y="5364"/>
                    </a:lnTo>
                    <a:lnTo>
                      <a:pt x="2777" y="5022"/>
                    </a:lnTo>
                    <a:lnTo>
                      <a:pt x="3538" y="4261"/>
                    </a:lnTo>
                    <a:close/>
                    <a:moveTo>
                      <a:pt x="4527" y="0"/>
                    </a:moveTo>
                    <a:cubicBezTo>
                      <a:pt x="4147" y="0"/>
                      <a:pt x="3804" y="114"/>
                      <a:pt x="3614" y="419"/>
                    </a:cubicBezTo>
                    <a:cubicBezTo>
                      <a:pt x="3576" y="457"/>
                      <a:pt x="3538" y="571"/>
                      <a:pt x="3500" y="647"/>
                    </a:cubicBezTo>
                    <a:lnTo>
                      <a:pt x="190" y="5364"/>
                    </a:lnTo>
                    <a:cubicBezTo>
                      <a:pt x="0" y="5745"/>
                      <a:pt x="152" y="6163"/>
                      <a:pt x="533" y="6354"/>
                    </a:cubicBezTo>
                    <a:lnTo>
                      <a:pt x="3804" y="7114"/>
                    </a:lnTo>
                    <a:lnTo>
                      <a:pt x="3995" y="9511"/>
                    </a:lnTo>
                    <a:lnTo>
                      <a:pt x="9473" y="9511"/>
                    </a:lnTo>
                    <a:lnTo>
                      <a:pt x="9892" y="4299"/>
                    </a:lnTo>
                    <a:lnTo>
                      <a:pt x="11984" y="4451"/>
                    </a:lnTo>
                    <a:lnTo>
                      <a:pt x="10082" y="875"/>
                    </a:lnTo>
                    <a:cubicBezTo>
                      <a:pt x="9968" y="419"/>
                      <a:pt x="9511" y="38"/>
                      <a:pt x="90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5972325" y="3113325"/>
                <a:ext cx="1266900" cy="14300"/>
              </a:xfrm>
              <a:custGeom>
                <a:avLst/>
                <a:gdLst/>
                <a:ahLst/>
                <a:cxnLst/>
                <a:rect l="l" t="t" r="r" b="b"/>
                <a:pathLst>
                  <a:path w="50676" h="572" extrusionOk="0">
                    <a:moveTo>
                      <a:pt x="1" y="0"/>
                    </a:moveTo>
                    <a:lnTo>
                      <a:pt x="1" y="571"/>
                    </a:lnTo>
                    <a:lnTo>
                      <a:pt x="50675" y="571"/>
                    </a:lnTo>
                    <a:lnTo>
                      <a:pt x="506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234450" y="3117125"/>
                <a:ext cx="6675" cy="346225"/>
              </a:xfrm>
              <a:custGeom>
                <a:avLst/>
                <a:gdLst/>
                <a:ahLst/>
                <a:cxnLst/>
                <a:rect l="l" t="t" r="r" b="b"/>
                <a:pathLst>
                  <a:path w="267" h="13849" extrusionOk="0">
                    <a:moveTo>
                      <a:pt x="0" y="1"/>
                    </a:moveTo>
                    <a:lnTo>
                      <a:pt x="0" y="13849"/>
                    </a:lnTo>
                    <a:lnTo>
                      <a:pt x="266" y="13849"/>
                    </a:lnTo>
                    <a:lnTo>
                      <a:pt x="2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5972325" y="3117125"/>
                <a:ext cx="5725" cy="346225"/>
              </a:xfrm>
              <a:custGeom>
                <a:avLst/>
                <a:gdLst/>
                <a:ahLst/>
                <a:cxnLst/>
                <a:rect l="l" t="t" r="r" b="b"/>
                <a:pathLst>
                  <a:path w="229" h="13849" extrusionOk="0">
                    <a:moveTo>
                      <a:pt x="1" y="1"/>
                    </a:moveTo>
                    <a:lnTo>
                      <a:pt x="1" y="13849"/>
                    </a:lnTo>
                    <a:lnTo>
                      <a:pt x="229" y="13849"/>
                    </a:lnTo>
                    <a:lnTo>
                      <a:pt x="22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6131150" y="3073375"/>
                <a:ext cx="59000" cy="23800"/>
              </a:xfrm>
              <a:custGeom>
                <a:avLst/>
                <a:gdLst/>
                <a:ahLst/>
                <a:cxnLst/>
                <a:rect l="l" t="t" r="r" b="b"/>
                <a:pathLst>
                  <a:path w="2360" h="952" extrusionOk="0">
                    <a:moveTo>
                      <a:pt x="686" y="1"/>
                    </a:moveTo>
                    <a:cubicBezTo>
                      <a:pt x="381" y="1"/>
                      <a:pt x="115" y="229"/>
                      <a:pt x="77" y="533"/>
                    </a:cubicBezTo>
                    <a:lnTo>
                      <a:pt x="1" y="952"/>
                    </a:lnTo>
                    <a:lnTo>
                      <a:pt x="2207" y="952"/>
                    </a:lnTo>
                    <a:lnTo>
                      <a:pt x="23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6159700" y="2991575"/>
                <a:ext cx="195000" cy="105600"/>
              </a:xfrm>
              <a:custGeom>
                <a:avLst/>
                <a:gdLst/>
                <a:ahLst/>
                <a:cxnLst/>
                <a:rect l="l" t="t" r="r" b="b"/>
                <a:pathLst>
                  <a:path w="7800" h="4224" extrusionOk="0">
                    <a:moveTo>
                      <a:pt x="951" y="1"/>
                    </a:moveTo>
                    <a:lnTo>
                      <a:pt x="0" y="4224"/>
                    </a:lnTo>
                    <a:lnTo>
                      <a:pt x="6924" y="4224"/>
                    </a:lnTo>
                    <a:lnTo>
                      <a:pt x="77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6250050" y="3036175"/>
                <a:ext cx="22850" cy="22950"/>
              </a:xfrm>
              <a:custGeom>
                <a:avLst/>
                <a:gdLst/>
                <a:ahLst/>
                <a:cxnLst/>
                <a:rect l="l" t="t" r="r" b="b"/>
                <a:pathLst>
                  <a:path w="914" h="918" extrusionOk="0">
                    <a:moveTo>
                      <a:pt x="429" y="1"/>
                    </a:moveTo>
                    <a:cubicBezTo>
                      <a:pt x="163" y="1"/>
                      <a:pt x="0" y="212"/>
                      <a:pt x="0" y="423"/>
                    </a:cubicBezTo>
                    <a:cubicBezTo>
                      <a:pt x="0" y="728"/>
                      <a:pt x="191" y="918"/>
                      <a:pt x="457" y="918"/>
                    </a:cubicBezTo>
                    <a:cubicBezTo>
                      <a:pt x="723" y="918"/>
                      <a:pt x="913" y="728"/>
                      <a:pt x="913" y="499"/>
                    </a:cubicBezTo>
                    <a:cubicBezTo>
                      <a:pt x="913" y="233"/>
                      <a:pt x="723" y="5"/>
                      <a:pt x="495" y="5"/>
                    </a:cubicBezTo>
                    <a:cubicBezTo>
                      <a:pt x="472" y="2"/>
                      <a:pt x="450" y="1"/>
                      <a:pt x="4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6124500" y="2872700"/>
                <a:ext cx="46625" cy="52325"/>
              </a:xfrm>
              <a:custGeom>
                <a:avLst/>
                <a:gdLst/>
                <a:ahLst/>
                <a:cxnLst/>
                <a:rect l="l" t="t" r="r" b="b"/>
                <a:pathLst>
                  <a:path w="1865" h="2093" extrusionOk="0">
                    <a:moveTo>
                      <a:pt x="457" y="0"/>
                    </a:moveTo>
                    <a:cubicBezTo>
                      <a:pt x="191" y="0"/>
                      <a:pt x="1" y="228"/>
                      <a:pt x="1" y="495"/>
                    </a:cubicBezTo>
                    <a:lnTo>
                      <a:pt x="1" y="1560"/>
                    </a:lnTo>
                    <a:cubicBezTo>
                      <a:pt x="1" y="1788"/>
                      <a:pt x="191" y="2093"/>
                      <a:pt x="457" y="2093"/>
                    </a:cubicBezTo>
                    <a:lnTo>
                      <a:pt x="1332" y="2093"/>
                    </a:lnTo>
                    <a:cubicBezTo>
                      <a:pt x="1598" y="2017"/>
                      <a:pt x="1865" y="1788"/>
                      <a:pt x="1789" y="1560"/>
                    </a:cubicBezTo>
                    <a:lnTo>
                      <a:pt x="1789" y="495"/>
                    </a:lnTo>
                    <a:cubicBezTo>
                      <a:pt x="1789" y="267"/>
                      <a:pt x="1598"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6086450" y="2778950"/>
                <a:ext cx="116075" cy="114675"/>
              </a:xfrm>
              <a:custGeom>
                <a:avLst/>
                <a:gdLst/>
                <a:ahLst/>
                <a:cxnLst/>
                <a:rect l="l" t="t" r="r" b="b"/>
                <a:pathLst>
                  <a:path w="4643" h="4587" extrusionOk="0">
                    <a:moveTo>
                      <a:pt x="2415" y="1"/>
                    </a:moveTo>
                    <a:cubicBezTo>
                      <a:pt x="1444" y="1"/>
                      <a:pt x="526" y="623"/>
                      <a:pt x="267" y="1658"/>
                    </a:cubicBezTo>
                    <a:cubicBezTo>
                      <a:pt x="1" y="2799"/>
                      <a:pt x="648" y="4017"/>
                      <a:pt x="1865" y="4321"/>
                    </a:cubicBezTo>
                    <a:cubicBezTo>
                      <a:pt x="2329" y="4476"/>
                      <a:pt x="2769" y="4586"/>
                      <a:pt x="3149" y="4586"/>
                    </a:cubicBezTo>
                    <a:cubicBezTo>
                      <a:pt x="3704" y="4586"/>
                      <a:pt x="4135" y="4351"/>
                      <a:pt x="4338" y="3674"/>
                    </a:cubicBezTo>
                    <a:cubicBezTo>
                      <a:pt x="4642" y="2533"/>
                      <a:pt x="4224" y="440"/>
                      <a:pt x="3082" y="136"/>
                    </a:cubicBezTo>
                    <a:cubicBezTo>
                      <a:pt x="3044" y="136"/>
                      <a:pt x="3006" y="60"/>
                      <a:pt x="2930" y="60"/>
                    </a:cubicBezTo>
                    <a:cubicBezTo>
                      <a:pt x="2759" y="20"/>
                      <a:pt x="2586" y="1"/>
                      <a:pt x="24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6118800" y="2757725"/>
                <a:ext cx="134125" cy="59300"/>
              </a:xfrm>
              <a:custGeom>
                <a:avLst/>
                <a:gdLst/>
                <a:ahLst/>
                <a:cxnLst/>
                <a:rect l="l" t="t" r="r" b="b"/>
                <a:pathLst>
                  <a:path w="5365" h="2372" extrusionOk="0">
                    <a:moveTo>
                      <a:pt x="3437" y="1"/>
                    </a:moveTo>
                    <a:cubicBezTo>
                      <a:pt x="2703" y="1"/>
                      <a:pt x="1869" y="389"/>
                      <a:pt x="1066" y="909"/>
                    </a:cubicBezTo>
                    <a:cubicBezTo>
                      <a:pt x="647" y="1289"/>
                      <a:pt x="267" y="1746"/>
                      <a:pt x="0" y="2202"/>
                    </a:cubicBezTo>
                    <a:cubicBezTo>
                      <a:pt x="0" y="2202"/>
                      <a:pt x="1404" y="2372"/>
                      <a:pt x="2621" y="2372"/>
                    </a:cubicBezTo>
                    <a:cubicBezTo>
                      <a:pt x="3230" y="2372"/>
                      <a:pt x="3792" y="2329"/>
                      <a:pt x="4109" y="2202"/>
                    </a:cubicBezTo>
                    <a:cubicBezTo>
                      <a:pt x="5060" y="1822"/>
                      <a:pt x="5365" y="1213"/>
                      <a:pt x="4642" y="490"/>
                    </a:cubicBezTo>
                    <a:cubicBezTo>
                      <a:pt x="4296" y="145"/>
                      <a:pt x="3885" y="1"/>
                      <a:pt x="34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6139725" y="2842250"/>
                <a:ext cx="76100" cy="76125"/>
              </a:xfrm>
              <a:custGeom>
                <a:avLst/>
                <a:gdLst/>
                <a:ahLst/>
                <a:cxnLst/>
                <a:rect l="l" t="t" r="r" b="b"/>
                <a:pathLst>
                  <a:path w="3044" h="3045" extrusionOk="0">
                    <a:moveTo>
                      <a:pt x="1522" y="1"/>
                    </a:moveTo>
                    <a:cubicBezTo>
                      <a:pt x="685" y="1"/>
                      <a:pt x="0" y="686"/>
                      <a:pt x="0" y="1523"/>
                    </a:cubicBezTo>
                    <a:cubicBezTo>
                      <a:pt x="0" y="2398"/>
                      <a:pt x="685" y="3044"/>
                      <a:pt x="1522" y="3044"/>
                    </a:cubicBezTo>
                    <a:cubicBezTo>
                      <a:pt x="2397" y="3044"/>
                      <a:pt x="3044" y="2398"/>
                      <a:pt x="3044" y="1523"/>
                    </a:cubicBezTo>
                    <a:cubicBezTo>
                      <a:pt x="3044" y="686"/>
                      <a:pt x="2321" y="1"/>
                      <a:pt x="15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6162550" y="2856525"/>
                <a:ext cx="28550" cy="14300"/>
              </a:xfrm>
              <a:custGeom>
                <a:avLst/>
                <a:gdLst/>
                <a:ahLst/>
                <a:cxnLst/>
                <a:rect l="l" t="t" r="r" b="b"/>
                <a:pathLst>
                  <a:path w="1142" h="572" extrusionOk="0">
                    <a:moveTo>
                      <a:pt x="229" y="0"/>
                    </a:moveTo>
                    <a:cubicBezTo>
                      <a:pt x="153" y="0"/>
                      <a:pt x="0" y="115"/>
                      <a:pt x="0" y="267"/>
                    </a:cubicBezTo>
                    <a:lnTo>
                      <a:pt x="0" y="343"/>
                    </a:lnTo>
                    <a:cubicBezTo>
                      <a:pt x="0" y="495"/>
                      <a:pt x="76" y="571"/>
                      <a:pt x="229" y="571"/>
                    </a:cubicBezTo>
                    <a:lnTo>
                      <a:pt x="913" y="571"/>
                    </a:lnTo>
                    <a:cubicBezTo>
                      <a:pt x="1028" y="571"/>
                      <a:pt x="1142" y="495"/>
                      <a:pt x="1142" y="343"/>
                    </a:cubicBezTo>
                    <a:lnTo>
                      <a:pt x="1142" y="267"/>
                    </a:lnTo>
                    <a:cubicBezTo>
                      <a:pt x="1142" y="115"/>
                      <a:pt x="1028" y="0"/>
                      <a:pt x="9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6376550" y="2912650"/>
                <a:ext cx="88475" cy="200700"/>
              </a:xfrm>
              <a:custGeom>
                <a:avLst/>
                <a:gdLst/>
                <a:ahLst/>
                <a:cxnLst/>
                <a:rect l="l" t="t" r="r" b="b"/>
                <a:pathLst>
                  <a:path w="3539" h="8028" extrusionOk="0">
                    <a:moveTo>
                      <a:pt x="0" y="0"/>
                    </a:moveTo>
                    <a:lnTo>
                      <a:pt x="0" y="8027"/>
                    </a:lnTo>
                    <a:lnTo>
                      <a:pt x="3538" y="8027"/>
                    </a:lnTo>
                    <a:lnTo>
                      <a:pt x="353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6486875" y="2959250"/>
                <a:ext cx="89425" cy="153150"/>
              </a:xfrm>
              <a:custGeom>
                <a:avLst/>
                <a:gdLst/>
                <a:ahLst/>
                <a:cxnLst/>
                <a:rect l="l" t="t" r="r" b="b"/>
                <a:pathLst>
                  <a:path w="3577" h="6126" extrusionOk="0">
                    <a:moveTo>
                      <a:pt x="0" y="0"/>
                    </a:moveTo>
                    <a:lnTo>
                      <a:pt x="0" y="6125"/>
                    </a:lnTo>
                    <a:lnTo>
                      <a:pt x="3577" y="6125"/>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6597200" y="2675825"/>
                <a:ext cx="89425" cy="437525"/>
              </a:xfrm>
              <a:custGeom>
                <a:avLst/>
                <a:gdLst/>
                <a:ahLst/>
                <a:cxnLst/>
                <a:rect l="l" t="t" r="r" b="b"/>
                <a:pathLst>
                  <a:path w="3577" h="17501" extrusionOk="0">
                    <a:moveTo>
                      <a:pt x="1" y="0"/>
                    </a:moveTo>
                    <a:lnTo>
                      <a:pt x="1" y="17500"/>
                    </a:lnTo>
                    <a:lnTo>
                      <a:pt x="3577" y="17500"/>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a:off x="6708475" y="2726225"/>
                <a:ext cx="88475" cy="386175"/>
              </a:xfrm>
              <a:custGeom>
                <a:avLst/>
                <a:gdLst/>
                <a:ahLst/>
                <a:cxnLst/>
                <a:rect l="l" t="t" r="r" b="b"/>
                <a:pathLst>
                  <a:path w="3539" h="15447" extrusionOk="0">
                    <a:moveTo>
                      <a:pt x="1" y="0"/>
                    </a:moveTo>
                    <a:lnTo>
                      <a:pt x="1" y="15446"/>
                    </a:lnTo>
                    <a:lnTo>
                      <a:pt x="3539" y="15446"/>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a:off x="6817850" y="2850825"/>
                <a:ext cx="88475" cy="262525"/>
              </a:xfrm>
              <a:custGeom>
                <a:avLst/>
                <a:gdLst/>
                <a:ahLst/>
                <a:cxnLst/>
                <a:rect l="l" t="t" r="r" b="b"/>
                <a:pathLst>
                  <a:path w="3539" h="10501" extrusionOk="0">
                    <a:moveTo>
                      <a:pt x="1" y="0"/>
                    </a:moveTo>
                    <a:lnTo>
                      <a:pt x="1" y="10500"/>
                    </a:lnTo>
                    <a:lnTo>
                      <a:pt x="3539" y="10500"/>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a:off x="6928175" y="2656800"/>
                <a:ext cx="89450" cy="455600"/>
              </a:xfrm>
              <a:custGeom>
                <a:avLst/>
                <a:gdLst/>
                <a:ahLst/>
                <a:cxnLst/>
                <a:rect l="l" t="t" r="r" b="b"/>
                <a:pathLst>
                  <a:path w="3578" h="18224" extrusionOk="0">
                    <a:moveTo>
                      <a:pt x="1" y="0"/>
                    </a:moveTo>
                    <a:lnTo>
                      <a:pt x="1" y="18223"/>
                    </a:lnTo>
                    <a:lnTo>
                      <a:pt x="3577" y="18223"/>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a:off x="7038525" y="2583550"/>
                <a:ext cx="89425" cy="528850"/>
              </a:xfrm>
              <a:custGeom>
                <a:avLst/>
                <a:gdLst/>
                <a:ahLst/>
                <a:cxnLst/>
                <a:rect l="l" t="t" r="r" b="b"/>
                <a:pathLst>
                  <a:path w="3577" h="21154" extrusionOk="0">
                    <a:moveTo>
                      <a:pt x="0" y="1"/>
                    </a:moveTo>
                    <a:lnTo>
                      <a:pt x="0" y="21153"/>
                    </a:lnTo>
                    <a:lnTo>
                      <a:pt x="3576" y="21153"/>
                    </a:lnTo>
                    <a:lnTo>
                      <a:pt x="35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a:off x="7148850" y="2490350"/>
                <a:ext cx="89425" cy="622050"/>
              </a:xfrm>
              <a:custGeom>
                <a:avLst/>
                <a:gdLst/>
                <a:ahLst/>
                <a:cxnLst/>
                <a:rect l="l" t="t" r="r" b="b"/>
                <a:pathLst>
                  <a:path w="3577" h="24882" extrusionOk="0">
                    <a:moveTo>
                      <a:pt x="0" y="0"/>
                    </a:moveTo>
                    <a:lnTo>
                      <a:pt x="0" y="24881"/>
                    </a:lnTo>
                    <a:lnTo>
                      <a:pt x="3576" y="24881"/>
                    </a:lnTo>
                    <a:lnTo>
                      <a:pt x="35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a:off x="6076000" y="2764150"/>
                <a:ext cx="83725" cy="110150"/>
              </a:xfrm>
              <a:custGeom>
                <a:avLst/>
                <a:gdLst/>
                <a:ahLst/>
                <a:cxnLst/>
                <a:rect l="l" t="t" r="r" b="b"/>
                <a:pathLst>
                  <a:path w="3349" h="4406" extrusionOk="0">
                    <a:moveTo>
                      <a:pt x="2595" y="0"/>
                    </a:moveTo>
                    <a:cubicBezTo>
                      <a:pt x="2051" y="0"/>
                      <a:pt x="745" y="799"/>
                      <a:pt x="381" y="1527"/>
                    </a:cubicBezTo>
                    <a:cubicBezTo>
                      <a:pt x="0" y="2288"/>
                      <a:pt x="267" y="4190"/>
                      <a:pt x="1066" y="4380"/>
                    </a:cubicBezTo>
                    <a:cubicBezTo>
                      <a:pt x="1142" y="4398"/>
                      <a:pt x="1213" y="4405"/>
                      <a:pt x="1279" y="4405"/>
                    </a:cubicBezTo>
                    <a:cubicBezTo>
                      <a:pt x="1946" y="4405"/>
                      <a:pt x="2134" y="3616"/>
                      <a:pt x="1788" y="3581"/>
                    </a:cubicBezTo>
                    <a:cubicBezTo>
                      <a:pt x="1408" y="3505"/>
                      <a:pt x="1142" y="3125"/>
                      <a:pt x="1408" y="2744"/>
                    </a:cubicBezTo>
                    <a:cubicBezTo>
                      <a:pt x="1549" y="2603"/>
                      <a:pt x="1774" y="2525"/>
                      <a:pt x="1989" y="2525"/>
                    </a:cubicBezTo>
                    <a:cubicBezTo>
                      <a:pt x="2064" y="2525"/>
                      <a:pt x="2138" y="2534"/>
                      <a:pt x="2207" y="2554"/>
                    </a:cubicBezTo>
                    <a:cubicBezTo>
                      <a:pt x="2321" y="2554"/>
                      <a:pt x="2321" y="1793"/>
                      <a:pt x="2321" y="1793"/>
                    </a:cubicBezTo>
                    <a:lnTo>
                      <a:pt x="3348" y="1185"/>
                    </a:lnTo>
                    <a:cubicBezTo>
                      <a:pt x="3348" y="1185"/>
                      <a:pt x="3120" y="43"/>
                      <a:pt x="2663" y="5"/>
                    </a:cubicBezTo>
                    <a:cubicBezTo>
                      <a:pt x="2642" y="2"/>
                      <a:pt x="2620" y="0"/>
                      <a:pt x="25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p:cNvPicPr>
            <a:picLocks noChangeAspect="1"/>
          </p:cNvPicPr>
          <p:nvPr/>
        </p:nvPicPr>
        <p:blipFill>
          <a:blip r:embed="rId3"/>
          <a:stretch>
            <a:fillRect/>
          </a:stretch>
        </p:blipFill>
        <p:spPr>
          <a:xfrm>
            <a:off x="142719" y="2759296"/>
            <a:ext cx="3561894" cy="1910432"/>
          </a:xfrm>
          <a:prstGeom prst="rect">
            <a:avLst/>
          </a:prstGeom>
        </p:spPr>
      </p:pic>
    </p:spTree>
    <p:extLst>
      <p:ext uri="{BB962C8B-B14F-4D97-AF65-F5344CB8AC3E}">
        <p14:creationId xmlns:p14="http://schemas.microsoft.com/office/powerpoint/2010/main" val="243181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241418" y="1244475"/>
            <a:ext cx="5256888"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smtClean="0"/>
              <a:t>5.2 ESTADOS FINANCIEROS</a:t>
            </a:r>
            <a:endParaRPr sz="5400" dirty="0"/>
          </a:p>
        </p:txBody>
      </p:sp>
      <p:grpSp>
        <p:nvGrpSpPr>
          <p:cNvPr id="2192" name="Google Shape;2192;p55"/>
          <p:cNvGrpSpPr/>
          <p:nvPr/>
        </p:nvGrpSpPr>
        <p:grpSpPr>
          <a:xfrm>
            <a:off x="6034022" y="2835025"/>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3074" name="Picture 2" descr="Estados Financier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834" y="3095352"/>
            <a:ext cx="1488857" cy="148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5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grpSp>
        <p:nvGrpSpPr>
          <p:cNvPr id="2319" name="Google Shape;2319;p59"/>
          <p:cNvGrpSpPr/>
          <p:nvPr/>
        </p:nvGrpSpPr>
        <p:grpSpPr>
          <a:xfrm>
            <a:off x="273052" y="358776"/>
            <a:ext cx="3999232" cy="1887588"/>
            <a:chOff x="717113" y="770500"/>
            <a:chExt cx="3894092" cy="1837963"/>
          </a:xfrm>
        </p:grpSpPr>
        <p:sp>
          <p:nvSpPr>
            <p:cNvPr id="2320" name="Google Shape;2320;p59"/>
            <p:cNvSpPr/>
            <p:nvPr/>
          </p:nvSpPr>
          <p:spPr>
            <a:xfrm>
              <a:off x="717504" y="1000763"/>
              <a:ext cx="3893700" cy="160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9"/>
            <p:cNvSpPr/>
            <p:nvPr/>
          </p:nvSpPr>
          <p:spPr>
            <a:xfrm>
              <a:off x="717113" y="770500"/>
              <a:ext cx="3893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2" name="Google Shape;2322;p59"/>
            <p:cNvGrpSpPr/>
            <p:nvPr/>
          </p:nvGrpSpPr>
          <p:grpSpPr>
            <a:xfrm>
              <a:off x="788325" y="835591"/>
              <a:ext cx="374100" cy="101100"/>
              <a:chOff x="965750" y="594475"/>
              <a:chExt cx="374100" cy="101100"/>
            </a:xfrm>
          </p:grpSpPr>
          <p:grpSp>
            <p:nvGrpSpPr>
              <p:cNvPr id="2323" name="Google Shape;2323;p59"/>
              <p:cNvGrpSpPr/>
              <p:nvPr/>
            </p:nvGrpSpPr>
            <p:grpSpPr>
              <a:xfrm>
                <a:off x="965750" y="594475"/>
                <a:ext cx="101100" cy="101100"/>
                <a:chOff x="965750" y="594475"/>
                <a:chExt cx="101100" cy="101100"/>
              </a:xfrm>
            </p:grpSpPr>
            <p:sp>
              <p:nvSpPr>
                <p:cNvPr id="2324" name="Google Shape;2324;p59"/>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5" name="Google Shape;2325;p59"/>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326" name="Google Shape;2326;p59"/>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327" name="Google Shape;2327;p59"/>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9"/>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9"/>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0" name="Google Shape;2330;p59"/>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331" name="Google Shape;2331;p59"/>
          <p:cNvSpPr txBox="1">
            <a:spLocks noGrp="1"/>
          </p:cNvSpPr>
          <p:nvPr>
            <p:ph type="title"/>
          </p:nvPr>
        </p:nvSpPr>
        <p:spPr>
          <a:xfrm>
            <a:off x="491791" y="786956"/>
            <a:ext cx="3542100" cy="124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5.2.1 PRESUPUESTO DE INVERSIÓN</a:t>
            </a:r>
            <a:endParaRPr sz="3200" dirty="0"/>
          </a:p>
        </p:txBody>
      </p:sp>
      <p:grpSp>
        <p:nvGrpSpPr>
          <p:cNvPr id="2332" name="Google Shape;2332;p59"/>
          <p:cNvGrpSpPr/>
          <p:nvPr/>
        </p:nvGrpSpPr>
        <p:grpSpPr>
          <a:xfrm>
            <a:off x="4618279" y="1348012"/>
            <a:ext cx="4166996" cy="2863111"/>
            <a:chOff x="717111" y="770496"/>
            <a:chExt cx="3291372" cy="2136267"/>
          </a:xfrm>
        </p:grpSpPr>
        <p:sp>
          <p:nvSpPr>
            <p:cNvPr id="2333" name="Google Shape;2333;p59"/>
            <p:cNvSpPr/>
            <p:nvPr/>
          </p:nvSpPr>
          <p:spPr>
            <a:xfrm>
              <a:off x="717483" y="1000754"/>
              <a:ext cx="3291000" cy="1906009"/>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9"/>
            <p:cNvSpPr/>
            <p:nvPr/>
          </p:nvSpPr>
          <p:spPr>
            <a:xfrm>
              <a:off x="717111" y="770496"/>
              <a:ext cx="32910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59"/>
            <p:cNvGrpSpPr/>
            <p:nvPr/>
          </p:nvGrpSpPr>
          <p:grpSpPr>
            <a:xfrm>
              <a:off x="788325" y="835591"/>
              <a:ext cx="374100" cy="101100"/>
              <a:chOff x="965750" y="594475"/>
              <a:chExt cx="374100" cy="101100"/>
            </a:xfrm>
          </p:grpSpPr>
          <p:grpSp>
            <p:nvGrpSpPr>
              <p:cNvPr id="2336" name="Google Shape;2336;p59"/>
              <p:cNvGrpSpPr/>
              <p:nvPr/>
            </p:nvGrpSpPr>
            <p:grpSpPr>
              <a:xfrm>
                <a:off x="965750" y="594475"/>
                <a:ext cx="101100" cy="101100"/>
                <a:chOff x="965750" y="594475"/>
                <a:chExt cx="101100" cy="101100"/>
              </a:xfrm>
            </p:grpSpPr>
            <p:sp>
              <p:nvSpPr>
                <p:cNvPr id="2337" name="Google Shape;2337;p59"/>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8" name="Google Shape;2338;p59"/>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339" name="Google Shape;2339;p59"/>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340" name="Google Shape;2340;p59"/>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9"/>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9"/>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3" name="Google Shape;2343;p59"/>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344" name="Google Shape;2344;p59"/>
          <p:cNvSpPr txBox="1">
            <a:spLocks noGrp="1"/>
          </p:cNvSpPr>
          <p:nvPr>
            <p:ph type="subTitle" idx="1"/>
          </p:nvPr>
        </p:nvSpPr>
        <p:spPr>
          <a:xfrm>
            <a:off x="4777226" y="1742036"/>
            <a:ext cx="3250500" cy="899598"/>
          </a:xfrm>
          <a:prstGeom prst="rect">
            <a:avLst/>
          </a:prstGeom>
        </p:spPr>
        <p:txBody>
          <a:bodyPr spcFirstLastPara="1" wrap="square" lIns="91425" tIns="91425" rIns="91425" bIns="91425" anchor="t" anchorCtr="0">
            <a:noAutofit/>
          </a:bodyPr>
          <a:lstStyle/>
          <a:p>
            <a:pPr marL="0" lvl="0" indent="0">
              <a:spcAft>
                <a:spcPts val="1200"/>
              </a:spcAft>
            </a:pPr>
            <a:r>
              <a:rPr lang="es-MX" dirty="0"/>
              <a:t>Es un documento donde se reflejan todas las inversiones  de financiación a largo plazo, además de los gastos e  ingresos en los que se incurren para su adquisición y las  compras necesarias para ejercer la actividad de forma  correcta a corto plazo.</a:t>
            </a:r>
          </a:p>
          <a:p>
            <a:pPr marL="0" lvl="0" indent="0" algn="l" rtl="0">
              <a:spcBef>
                <a:spcPts val="0"/>
              </a:spcBef>
              <a:spcAft>
                <a:spcPts val="1200"/>
              </a:spcAft>
              <a:buNone/>
            </a:pPr>
            <a:endParaRPr dirty="0"/>
          </a:p>
        </p:txBody>
      </p:sp>
      <p:grpSp>
        <p:nvGrpSpPr>
          <p:cNvPr id="106" name="Google Shape;2345;p59"/>
          <p:cNvGrpSpPr/>
          <p:nvPr/>
        </p:nvGrpSpPr>
        <p:grpSpPr>
          <a:xfrm flipH="1">
            <a:off x="447475" y="2517388"/>
            <a:ext cx="3701125" cy="2369825"/>
            <a:chOff x="717126" y="770519"/>
            <a:chExt cx="3701125" cy="2369825"/>
          </a:xfrm>
        </p:grpSpPr>
        <p:sp>
          <p:nvSpPr>
            <p:cNvPr id="107" name="Google Shape;2346;p59"/>
            <p:cNvSpPr/>
            <p:nvPr/>
          </p:nvSpPr>
          <p:spPr>
            <a:xfrm>
              <a:off x="717451" y="1000744"/>
              <a:ext cx="3700800" cy="21396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7;p59"/>
            <p:cNvSpPr/>
            <p:nvPr/>
          </p:nvSpPr>
          <p:spPr>
            <a:xfrm>
              <a:off x="717126" y="770519"/>
              <a:ext cx="37008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2348;p59"/>
            <p:cNvGrpSpPr/>
            <p:nvPr/>
          </p:nvGrpSpPr>
          <p:grpSpPr>
            <a:xfrm>
              <a:off x="788325" y="835591"/>
              <a:ext cx="374100" cy="101100"/>
              <a:chOff x="965750" y="594475"/>
              <a:chExt cx="374100" cy="101100"/>
            </a:xfrm>
          </p:grpSpPr>
          <p:grpSp>
            <p:nvGrpSpPr>
              <p:cNvPr id="110" name="Google Shape;2349;p59"/>
              <p:cNvGrpSpPr/>
              <p:nvPr/>
            </p:nvGrpSpPr>
            <p:grpSpPr>
              <a:xfrm>
                <a:off x="965750" y="594475"/>
                <a:ext cx="101100" cy="101100"/>
                <a:chOff x="965750" y="594475"/>
                <a:chExt cx="101100" cy="101100"/>
              </a:xfrm>
            </p:grpSpPr>
            <p:sp>
              <p:nvSpPr>
                <p:cNvPr id="115" name="Google Shape;2350;p5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2351;p5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17" name="Google Shape;2352;p5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11" name="Google Shape;2353;p5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54;p5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55;p5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2356;p5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18" name="Google Shape;2357;p59"/>
          <p:cNvGrpSpPr/>
          <p:nvPr/>
        </p:nvGrpSpPr>
        <p:grpSpPr>
          <a:xfrm>
            <a:off x="817296" y="2947483"/>
            <a:ext cx="2955597" cy="1790839"/>
            <a:chOff x="3103700" y="2808824"/>
            <a:chExt cx="3105597" cy="1881726"/>
          </a:xfrm>
        </p:grpSpPr>
        <p:sp>
          <p:nvSpPr>
            <p:cNvPr id="119" name="Google Shape;2358;p59"/>
            <p:cNvSpPr/>
            <p:nvPr/>
          </p:nvSpPr>
          <p:spPr>
            <a:xfrm>
              <a:off x="3136598" y="2808824"/>
              <a:ext cx="2901217" cy="1611610"/>
            </a:xfrm>
            <a:custGeom>
              <a:avLst/>
              <a:gdLst/>
              <a:ahLst/>
              <a:cxnLst/>
              <a:rect l="l" t="t" r="r" b="b"/>
              <a:pathLst>
                <a:path w="63763" h="35420" extrusionOk="0">
                  <a:moveTo>
                    <a:pt x="1" y="0"/>
                  </a:moveTo>
                  <a:lnTo>
                    <a:pt x="1" y="35419"/>
                  </a:lnTo>
                  <a:lnTo>
                    <a:pt x="63763" y="35419"/>
                  </a:lnTo>
                  <a:lnTo>
                    <a:pt x="63763" y="5403"/>
                  </a:lnTo>
                  <a:lnTo>
                    <a:pt x="5870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59;p59"/>
            <p:cNvSpPr/>
            <p:nvPr/>
          </p:nvSpPr>
          <p:spPr>
            <a:xfrm>
              <a:off x="5798978" y="2810553"/>
              <a:ext cx="238921" cy="244108"/>
            </a:xfrm>
            <a:custGeom>
              <a:avLst/>
              <a:gdLst/>
              <a:ahLst/>
              <a:cxnLst/>
              <a:rect l="l" t="t" r="r" b="b"/>
              <a:pathLst>
                <a:path w="5251" h="5365" extrusionOk="0">
                  <a:moveTo>
                    <a:pt x="1" y="0"/>
                  </a:moveTo>
                  <a:lnTo>
                    <a:pt x="1" y="5365"/>
                  </a:lnTo>
                  <a:lnTo>
                    <a:pt x="5251" y="5365"/>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60;p59"/>
            <p:cNvSpPr/>
            <p:nvPr/>
          </p:nvSpPr>
          <p:spPr>
            <a:xfrm>
              <a:off x="4817466" y="2897097"/>
              <a:ext cx="879378" cy="27755"/>
            </a:xfrm>
            <a:custGeom>
              <a:avLst/>
              <a:gdLst/>
              <a:ahLst/>
              <a:cxnLst/>
              <a:rect l="l" t="t" r="r" b="b"/>
              <a:pathLst>
                <a:path w="19327" h="610" extrusionOk="0">
                  <a:moveTo>
                    <a:pt x="1" y="1"/>
                  </a:moveTo>
                  <a:lnTo>
                    <a:pt x="1" y="609"/>
                  </a:lnTo>
                  <a:lnTo>
                    <a:pt x="19327" y="609"/>
                  </a:lnTo>
                  <a:lnTo>
                    <a:pt x="1932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61;p59"/>
            <p:cNvSpPr/>
            <p:nvPr/>
          </p:nvSpPr>
          <p:spPr>
            <a:xfrm>
              <a:off x="4817466" y="4011937"/>
              <a:ext cx="1130402" cy="13878"/>
            </a:xfrm>
            <a:custGeom>
              <a:avLst/>
              <a:gdLst/>
              <a:ahLst/>
              <a:cxnLst/>
              <a:rect l="l" t="t" r="r" b="b"/>
              <a:pathLst>
                <a:path w="24844" h="305" extrusionOk="0">
                  <a:moveTo>
                    <a:pt x="1" y="0"/>
                  </a:moveTo>
                  <a:lnTo>
                    <a:pt x="1" y="304"/>
                  </a:lnTo>
                  <a:lnTo>
                    <a:pt x="24843" y="304"/>
                  </a:lnTo>
                  <a:lnTo>
                    <a:pt x="248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62;p59"/>
            <p:cNvSpPr/>
            <p:nvPr/>
          </p:nvSpPr>
          <p:spPr>
            <a:xfrm>
              <a:off x="4817466" y="4055209"/>
              <a:ext cx="1130402" cy="13878"/>
            </a:xfrm>
            <a:custGeom>
              <a:avLst/>
              <a:gdLst/>
              <a:ahLst/>
              <a:cxnLst/>
              <a:rect l="l" t="t" r="r" b="b"/>
              <a:pathLst>
                <a:path w="24844" h="305" extrusionOk="0">
                  <a:moveTo>
                    <a:pt x="1" y="0"/>
                  </a:moveTo>
                  <a:lnTo>
                    <a:pt x="1" y="304"/>
                  </a:lnTo>
                  <a:lnTo>
                    <a:pt x="24843" y="304"/>
                  </a:lnTo>
                  <a:lnTo>
                    <a:pt x="248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63;p59"/>
            <p:cNvSpPr/>
            <p:nvPr/>
          </p:nvSpPr>
          <p:spPr>
            <a:xfrm>
              <a:off x="4817466" y="4098482"/>
              <a:ext cx="929611" cy="13878"/>
            </a:xfrm>
            <a:custGeom>
              <a:avLst/>
              <a:gdLst/>
              <a:ahLst/>
              <a:cxnLst/>
              <a:rect l="l" t="t" r="r" b="b"/>
              <a:pathLst>
                <a:path w="20431" h="305" extrusionOk="0">
                  <a:moveTo>
                    <a:pt x="1" y="0"/>
                  </a:moveTo>
                  <a:lnTo>
                    <a:pt x="1" y="305"/>
                  </a:lnTo>
                  <a:lnTo>
                    <a:pt x="20430" y="305"/>
                  </a:lnTo>
                  <a:lnTo>
                    <a:pt x="2043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64;p59"/>
            <p:cNvSpPr/>
            <p:nvPr/>
          </p:nvSpPr>
          <p:spPr>
            <a:xfrm>
              <a:off x="4817466" y="4197130"/>
              <a:ext cx="1130402" cy="15652"/>
            </a:xfrm>
            <a:custGeom>
              <a:avLst/>
              <a:gdLst/>
              <a:ahLst/>
              <a:cxnLst/>
              <a:rect l="l" t="t" r="r" b="b"/>
              <a:pathLst>
                <a:path w="24844" h="344" extrusionOk="0">
                  <a:moveTo>
                    <a:pt x="1" y="1"/>
                  </a:moveTo>
                  <a:lnTo>
                    <a:pt x="1" y="343"/>
                  </a:lnTo>
                  <a:lnTo>
                    <a:pt x="24843" y="343"/>
                  </a:lnTo>
                  <a:lnTo>
                    <a:pt x="2484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65;p59"/>
            <p:cNvSpPr/>
            <p:nvPr/>
          </p:nvSpPr>
          <p:spPr>
            <a:xfrm>
              <a:off x="4817466" y="4238673"/>
              <a:ext cx="415506" cy="15652"/>
            </a:xfrm>
            <a:custGeom>
              <a:avLst/>
              <a:gdLst/>
              <a:ahLst/>
              <a:cxnLst/>
              <a:rect l="l" t="t" r="r" b="b"/>
              <a:pathLst>
                <a:path w="9132" h="344" extrusionOk="0">
                  <a:moveTo>
                    <a:pt x="1" y="1"/>
                  </a:moveTo>
                  <a:lnTo>
                    <a:pt x="1" y="343"/>
                  </a:lnTo>
                  <a:lnTo>
                    <a:pt x="9131" y="343"/>
                  </a:lnTo>
                  <a:lnTo>
                    <a:pt x="913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66;p59"/>
            <p:cNvSpPr/>
            <p:nvPr/>
          </p:nvSpPr>
          <p:spPr>
            <a:xfrm>
              <a:off x="5651826" y="3111775"/>
              <a:ext cx="294339" cy="12149"/>
            </a:xfrm>
            <a:custGeom>
              <a:avLst/>
              <a:gdLst/>
              <a:ahLst/>
              <a:cxnLst/>
              <a:rect l="l" t="t" r="r" b="b"/>
              <a:pathLst>
                <a:path w="6469" h="267" extrusionOk="0">
                  <a:moveTo>
                    <a:pt x="1" y="0"/>
                  </a:moveTo>
                  <a:lnTo>
                    <a:pt x="1" y="266"/>
                  </a:lnTo>
                  <a:lnTo>
                    <a:pt x="6468" y="266"/>
                  </a:lnTo>
                  <a:lnTo>
                    <a:pt x="64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67;p59"/>
            <p:cNvSpPr/>
            <p:nvPr/>
          </p:nvSpPr>
          <p:spPr>
            <a:xfrm>
              <a:off x="5651826" y="3163692"/>
              <a:ext cx="294339" cy="12149"/>
            </a:xfrm>
            <a:custGeom>
              <a:avLst/>
              <a:gdLst/>
              <a:ahLst/>
              <a:cxnLst/>
              <a:rect l="l" t="t" r="r" b="b"/>
              <a:pathLst>
                <a:path w="6469" h="267" extrusionOk="0">
                  <a:moveTo>
                    <a:pt x="1" y="0"/>
                  </a:moveTo>
                  <a:lnTo>
                    <a:pt x="1" y="267"/>
                  </a:lnTo>
                  <a:lnTo>
                    <a:pt x="6468" y="267"/>
                  </a:lnTo>
                  <a:lnTo>
                    <a:pt x="64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68;p59"/>
            <p:cNvSpPr/>
            <p:nvPr/>
          </p:nvSpPr>
          <p:spPr>
            <a:xfrm>
              <a:off x="5651826" y="3215610"/>
              <a:ext cx="294339" cy="12194"/>
            </a:xfrm>
            <a:custGeom>
              <a:avLst/>
              <a:gdLst/>
              <a:ahLst/>
              <a:cxnLst/>
              <a:rect l="l" t="t" r="r" b="b"/>
              <a:pathLst>
                <a:path w="6469" h="268" extrusionOk="0">
                  <a:moveTo>
                    <a:pt x="1" y="1"/>
                  </a:moveTo>
                  <a:lnTo>
                    <a:pt x="1" y="267"/>
                  </a:lnTo>
                  <a:lnTo>
                    <a:pt x="6468" y="267"/>
                  </a:lnTo>
                  <a:lnTo>
                    <a:pt x="646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69;p59"/>
            <p:cNvSpPr/>
            <p:nvPr/>
          </p:nvSpPr>
          <p:spPr>
            <a:xfrm>
              <a:off x="5651826" y="3264069"/>
              <a:ext cx="294339" cy="15652"/>
            </a:xfrm>
            <a:custGeom>
              <a:avLst/>
              <a:gdLst/>
              <a:ahLst/>
              <a:cxnLst/>
              <a:rect l="l" t="t" r="r" b="b"/>
              <a:pathLst>
                <a:path w="6469" h="344" extrusionOk="0">
                  <a:moveTo>
                    <a:pt x="1" y="1"/>
                  </a:moveTo>
                  <a:lnTo>
                    <a:pt x="1" y="343"/>
                  </a:lnTo>
                  <a:lnTo>
                    <a:pt x="6468" y="343"/>
                  </a:lnTo>
                  <a:lnTo>
                    <a:pt x="646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70;p59"/>
            <p:cNvSpPr/>
            <p:nvPr/>
          </p:nvSpPr>
          <p:spPr>
            <a:xfrm>
              <a:off x="5651826" y="3317762"/>
              <a:ext cx="187005" cy="13878"/>
            </a:xfrm>
            <a:custGeom>
              <a:avLst/>
              <a:gdLst/>
              <a:ahLst/>
              <a:cxnLst/>
              <a:rect l="l" t="t" r="r" b="b"/>
              <a:pathLst>
                <a:path w="4110" h="305" extrusionOk="0">
                  <a:moveTo>
                    <a:pt x="1" y="0"/>
                  </a:moveTo>
                  <a:lnTo>
                    <a:pt x="1" y="305"/>
                  </a:lnTo>
                  <a:lnTo>
                    <a:pt x="4110" y="305"/>
                  </a:lnTo>
                  <a:lnTo>
                    <a:pt x="411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71;p59"/>
            <p:cNvSpPr/>
            <p:nvPr/>
          </p:nvSpPr>
          <p:spPr>
            <a:xfrm>
              <a:off x="5651826" y="3589544"/>
              <a:ext cx="294339" cy="15607"/>
            </a:xfrm>
            <a:custGeom>
              <a:avLst/>
              <a:gdLst/>
              <a:ahLst/>
              <a:cxnLst/>
              <a:rect l="l" t="t" r="r" b="b"/>
              <a:pathLst>
                <a:path w="6469" h="343" extrusionOk="0">
                  <a:moveTo>
                    <a:pt x="1" y="0"/>
                  </a:moveTo>
                  <a:lnTo>
                    <a:pt x="1" y="343"/>
                  </a:lnTo>
                  <a:lnTo>
                    <a:pt x="6468" y="343"/>
                  </a:lnTo>
                  <a:lnTo>
                    <a:pt x="64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72;p59"/>
            <p:cNvSpPr/>
            <p:nvPr/>
          </p:nvSpPr>
          <p:spPr>
            <a:xfrm>
              <a:off x="5651826" y="3641461"/>
              <a:ext cx="294339" cy="15607"/>
            </a:xfrm>
            <a:custGeom>
              <a:avLst/>
              <a:gdLst/>
              <a:ahLst/>
              <a:cxnLst/>
              <a:rect l="l" t="t" r="r" b="b"/>
              <a:pathLst>
                <a:path w="6469" h="343" extrusionOk="0">
                  <a:moveTo>
                    <a:pt x="1" y="1"/>
                  </a:moveTo>
                  <a:lnTo>
                    <a:pt x="1" y="343"/>
                  </a:lnTo>
                  <a:lnTo>
                    <a:pt x="6468" y="343"/>
                  </a:lnTo>
                  <a:lnTo>
                    <a:pt x="646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73;p59"/>
            <p:cNvSpPr/>
            <p:nvPr/>
          </p:nvSpPr>
          <p:spPr>
            <a:xfrm>
              <a:off x="5651826" y="3693379"/>
              <a:ext cx="294339" cy="15652"/>
            </a:xfrm>
            <a:custGeom>
              <a:avLst/>
              <a:gdLst/>
              <a:ahLst/>
              <a:cxnLst/>
              <a:rect l="l" t="t" r="r" b="b"/>
              <a:pathLst>
                <a:path w="6469" h="344" extrusionOk="0">
                  <a:moveTo>
                    <a:pt x="1" y="1"/>
                  </a:moveTo>
                  <a:lnTo>
                    <a:pt x="1" y="343"/>
                  </a:lnTo>
                  <a:lnTo>
                    <a:pt x="6468" y="343"/>
                  </a:lnTo>
                  <a:lnTo>
                    <a:pt x="646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74;p59"/>
            <p:cNvSpPr/>
            <p:nvPr/>
          </p:nvSpPr>
          <p:spPr>
            <a:xfrm>
              <a:off x="5651826" y="3743613"/>
              <a:ext cx="204340" cy="15607"/>
            </a:xfrm>
            <a:custGeom>
              <a:avLst/>
              <a:gdLst/>
              <a:ahLst/>
              <a:cxnLst/>
              <a:rect l="l" t="t" r="r" b="b"/>
              <a:pathLst>
                <a:path w="4491" h="343" extrusionOk="0">
                  <a:moveTo>
                    <a:pt x="1" y="0"/>
                  </a:moveTo>
                  <a:lnTo>
                    <a:pt x="1" y="343"/>
                  </a:lnTo>
                  <a:lnTo>
                    <a:pt x="4490" y="343"/>
                  </a:lnTo>
                  <a:lnTo>
                    <a:pt x="44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75;p59"/>
            <p:cNvSpPr/>
            <p:nvPr/>
          </p:nvSpPr>
          <p:spPr>
            <a:xfrm>
              <a:off x="4817466" y="2957706"/>
              <a:ext cx="692464" cy="27710"/>
            </a:xfrm>
            <a:custGeom>
              <a:avLst/>
              <a:gdLst/>
              <a:ahLst/>
              <a:cxnLst/>
              <a:rect l="l" t="t" r="r" b="b"/>
              <a:pathLst>
                <a:path w="15219" h="609" extrusionOk="0">
                  <a:moveTo>
                    <a:pt x="1" y="0"/>
                  </a:moveTo>
                  <a:lnTo>
                    <a:pt x="1" y="609"/>
                  </a:lnTo>
                  <a:lnTo>
                    <a:pt x="15218" y="609"/>
                  </a:lnTo>
                  <a:lnTo>
                    <a:pt x="152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76;p59"/>
            <p:cNvSpPr/>
            <p:nvPr/>
          </p:nvSpPr>
          <p:spPr>
            <a:xfrm>
              <a:off x="4817466" y="3193132"/>
              <a:ext cx="102193" cy="195650"/>
            </a:xfrm>
            <a:custGeom>
              <a:avLst/>
              <a:gdLst/>
              <a:ahLst/>
              <a:cxnLst/>
              <a:rect l="l" t="t" r="r" b="b"/>
              <a:pathLst>
                <a:path w="2246" h="4300" extrusionOk="0">
                  <a:moveTo>
                    <a:pt x="1" y="0"/>
                  </a:moveTo>
                  <a:lnTo>
                    <a:pt x="1" y="4299"/>
                  </a:lnTo>
                  <a:lnTo>
                    <a:pt x="2245" y="4299"/>
                  </a:lnTo>
                  <a:lnTo>
                    <a:pt x="224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77;p59"/>
            <p:cNvSpPr/>
            <p:nvPr/>
          </p:nvSpPr>
          <p:spPr>
            <a:xfrm>
              <a:off x="4945553" y="3116962"/>
              <a:ext cx="102193" cy="271817"/>
            </a:xfrm>
            <a:custGeom>
              <a:avLst/>
              <a:gdLst/>
              <a:ahLst/>
              <a:cxnLst/>
              <a:rect l="l" t="t" r="r" b="b"/>
              <a:pathLst>
                <a:path w="2246" h="5974" extrusionOk="0">
                  <a:moveTo>
                    <a:pt x="1" y="0"/>
                  </a:moveTo>
                  <a:lnTo>
                    <a:pt x="1" y="5973"/>
                  </a:lnTo>
                  <a:lnTo>
                    <a:pt x="2245" y="5973"/>
                  </a:lnTo>
                  <a:lnTo>
                    <a:pt x="224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78;p59"/>
            <p:cNvSpPr/>
            <p:nvPr/>
          </p:nvSpPr>
          <p:spPr>
            <a:xfrm>
              <a:off x="5073685" y="3165421"/>
              <a:ext cx="100418" cy="223360"/>
            </a:xfrm>
            <a:custGeom>
              <a:avLst/>
              <a:gdLst/>
              <a:ahLst/>
              <a:cxnLst/>
              <a:rect l="l" t="t" r="r" b="b"/>
              <a:pathLst>
                <a:path w="2207" h="4909" extrusionOk="0">
                  <a:moveTo>
                    <a:pt x="0" y="0"/>
                  </a:moveTo>
                  <a:lnTo>
                    <a:pt x="0" y="4908"/>
                  </a:lnTo>
                  <a:lnTo>
                    <a:pt x="2207" y="4908"/>
                  </a:lnTo>
                  <a:lnTo>
                    <a:pt x="22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79;p59"/>
            <p:cNvSpPr/>
            <p:nvPr/>
          </p:nvSpPr>
          <p:spPr>
            <a:xfrm>
              <a:off x="5200042" y="3059812"/>
              <a:ext cx="102147" cy="328965"/>
            </a:xfrm>
            <a:custGeom>
              <a:avLst/>
              <a:gdLst/>
              <a:ahLst/>
              <a:cxnLst/>
              <a:rect l="l" t="t" r="r" b="b"/>
              <a:pathLst>
                <a:path w="2245" h="7230" extrusionOk="0">
                  <a:moveTo>
                    <a:pt x="0" y="1"/>
                  </a:moveTo>
                  <a:lnTo>
                    <a:pt x="0" y="7229"/>
                  </a:lnTo>
                  <a:lnTo>
                    <a:pt x="2245" y="7229"/>
                  </a:lnTo>
                  <a:lnTo>
                    <a:pt x="224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80;p59"/>
            <p:cNvSpPr/>
            <p:nvPr/>
          </p:nvSpPr>
          <p:spPr>
            <a:xfrm>
              <a:off x="5329858" y="3092710"/>
              <a:ext cx="102193" cy="296068"/>
            </a:xfrm>
            <a:custGeom>
              <a:avLst/>
              <a:gdLst/>
              <a:ahLst/>
              <a:cxnLst/>
              <a:rect l="l" t="t" r="r" b="b"/>
              <a:pathLst>
                <a:path w="2246" h="6507" extrusionOk="0">
                  <a:moveTo>
                    <a:pt x="1" y="1"/>
                  </a:moveTo>
                  <a:lnTo>
                    <a:pt x="1" y="6506"/>
                  </a:lnTo>
                  <a:lnTo>
                    <a:pt x="2245" y="6506"/>
                  </a:lnTo>
                  <a:lnTo>
                    <a:pt x="224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81;p59"/>
            <p:cNvSpPr/>
            <p:nvPr/>
          </p:nvSpPr>
          <p:spPr>
            <a:xfrm>
              <a:off x="5457944" y="3137711"/>
              <a:ext cx="102193" cy="251069"/>
            </a:xfrm>
            <a:custGeom>
              <a:avLst/>
              <a:gdLst/>
              <a:ahLst/>
              <a:cxnLst/>
              <a:rect l="l" t="t" r="r" b="b"/>
              <a:pathLst>
                <a:path w="2246" h="5518" extrusionOk="0">
                  <a:moveTo>
                    <a:pt x="1" y="1"/>
                  </a:moveTo>
                  <a:lnTo>
                    <a:pt x="1" y="5517"/>
                  </a:lnTo>
                  <a:lnTo>
                    <a:pt x="2245" y="5517"/>
                  </a:lnTo>
                  <a:lnTo>
                    <a:pt x="224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82;p59"/>
            <p:cNvSpPr/>
            <p:nvPr/>
          </p:nvSpPr>
          <p:spPr>
            <a:xfrm>
              <a:off x="4817466" y="3580899"/>
              <a:ext cx="199108" cy="287378"/>
            </a:xfrm>
            <a:custGeom>
              <a:avLst/>
              <a:gdLst/>
              <a:ahLst/>
              <a:cxnLst/>
              <a:rect l="l" t="t" r="r" b="b"/>
              <a:pathLst>
                <a:path w="4376" h="6316" extrusionOk="0">
                  <a:moveTo>
                    <a:pt x="1" y="0"/>
                  </a:moveTo>
                  <a:lnTo>
                    <a:pt x="1" y="6315"/>
                  </a:lnTo>
                  <a:lnTo>
                    <a:pt x="4376" y="6315"/>
                  </a:lnTo>
                  <a:lnTo>
                    <a:pt x="43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83;p59"/>
            <p:cNvSpPr/>
            <p:nvPr/>
          </p:nvSpPr>
          <p:spPr>
            <a:xfrm>
              <a:off x="5359297" y="3580899"/>
              <a:ext cx="199108" cy="287378"/>
            </a:xfrm>
            <a:custGeom>
              <a:avLst/>
              <a:gdLst/>
              <a:ahLst/>
              <a:cxnLst/>
              <a:rect l="l" t="t" r="r" b="b"/>
              <a:pathLst>
                <a:path w="4376" h="6316" extrusionOk="0">
                  <a:moveTo>
                    <a:pt x="0" y="0"/>
                  </a:moveTo>
                  <a:lnTo>
                    <a:pt x="0" y="6315"/>
                  </a:lnTo>
                  <a:lnTo>
                    <a:pt x="4375" y="6315"/>
                  </a:lnTo>
                  <a:lnTo>
                    <a:pt x="43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84;p59"/>
            <p:cNvSpPr/>
            <p:nvPr/>
          </p:nvSpPr>
          <p:spPr>
            <a:xfrm>
              <a:off x="5089246" y="3580899"/>
              <a:ext cx="199108" cy="287378"/>
            </a:xfrm>
            <a:custGeom>
              <a:avLst/>
              <a:gdLst/>
              <a:ahLst/>
              <a:cxnLst/>
              <a:rect l="l" t="t" r="r" b="b"/>
              <a:pathLst>
                <a:path w="4376" h="6316" extrusionOk="0">
                  <a:moveTo>
                    <a:pt x="0" y="0"/>
                  </a:moveTo>
                  <a:lnTo>
                    <a:pt x="0" y="6315"/>
                  </a:lnTo>
                  <a:lnTo>
                    <a:pt x="4376" y="6315"/>
                  </a:lnTo>
                  <a:lnTo>
                    <a:pt x="43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85;p59"/>
            <p:cNvSpPr/>
            <p:nvPr/>
          </p:nvSpPr>
          <p:spPr>
            <a:xfrm>
              <a:off x="3306227" y="3075419"/>
              <a:ext cx="990217" cy="990171"/>
            </a:xfrm>
            <a:custGeom>
              <a:avLst/>
              <a:gdLst/>
              <a:ahLst/>
              <a:cxnLst/>
              <a:rect l="l" t="t" r="r" b="b"/>
              <a:pathLst>
                <a:path w="21763" h="21762" extrusionOk="0">
                  <a:moveTo>
                    <a:pt x="10882" y="0"/>
                  </a:moveTo>
                  <a:cubicBezTo>
                    <a:pt x="4871" y="0"/>
                    <a:pt x="1" y="4870"/>
                    <a:pt x="1" y="10881"/>
                  </a:cubicBezTo>
                  <a:cubicBezTo>
                    <a:pt x="1" y="16892"/>
                    <a:pt x="4871" y="21761"/>
                    <a:pt x="10882" y="21761"/>
                  </a:cubicBezTo>
                  <a:cubicBezTo>
                    <a:pt x="16893" y="21761"/>
                    <a:pt x="21762" y="16892"/>
                    <a:pt x="21762" y="10881"/>
                  </a:cubicBezTo>
                  <a:cubicBezTo>
                    <a:pt x="21762" y="4870"/>
                    <a:pt x="16893" y="0"/>
                    <a:pt x="108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86;p59"/>
            <p:cNvSpPr/>
            <p:nvPr/>
          </p:nvSpPr>
          <p:spPr>
            <a:xfrm>
              <a:off x="3669783" y="3075419"/>
              <a:ext cx="299481" cy="493356"/>
            </a:xfrm>
            <a:custGeom>
              <a:avLst/>
              <a:gdLst/>
              <a:ahLst/>
              <a:cxnLst/>
              <a:rect l="l" t="t" r="r" b="b"/>
              <a:pathLst>
                <a:path w="6582" h="10843" extrusionOk="0">
                  <a:moveTo>
                    <a:pt x="2892" y="0"/>
                  </a:moveTo>
                  <a:cubicBezTo>
                    <a:pt x="1902" y="0"/>
                    <a:pt x="951" y="114"/>
                    <a:pt x="0" y="381"/>
                  </a:cubicBezTo>
                  <a:lnTo>
                    <a:pt x="2892" y="10843"/>
                  </a:lnTo>
                  <a:lnTo>
                    <a:pt x="6582" y="647"/>
                  </a:lnTo>
                  <a:cubicBezTo>
                    <a:pt x="5402" y="228"/>
                    <a:pt x="4109" y="0"/>
                    <a:pt x="28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87;p59"/>
            <p:cNvSpPr/>
            <p:nvPr/>
          </p:nvSpPr>
          <p:spPr>
            <a:xfrm>
              <a:off x="3333937" y="3092710"/>
              <a:ext cx="467422" cy="477796"/>
            </a:xfrm>
            <a:custGeom>
              <a:avLst/>
              <a:gdLst/>
              <a:ahLst/>
              <a:cxnLst/>
              <a:rect l="l" t="t" r="r" b="b"/>
              <a:pathLst>
                <a:path w="10273" h="10501" extrusionOk="0">
                  <a:moveTo>
                    <a:pt x="7381" y="1"/>
                  </a:moveTo>
                  <a:cubicBezTo>
                    <a:pt x="3881" y="952"/>
                    <a:pt x="1142" y="3539"/>
                    <a:pt x="1" y="6963"/>
                  </a:cubicBezTo>
                  <a:lnTo>
                    <a:pt x="10273" y="10501"/>
                  </a:lnTo>
                  <a:lnTo>
                    <a:pt x="73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88;p59"/>
            <p:cNvSpPr/>
            <p:nvPr/>
          </p:nvSpPr>
          <p:spPr>
            <a:xfrm>
              <a:off x="3262955" y="3412951"/>
              <a:ext cx="538401" cy="557421"/>
            </a:xfrm>
            <a:custGeom>
              <a:avLst/>
              <a:gdLst/>
              <a:ahLst/>
              <a:cxnLst/>
              <a:rect l="l" t="t" r="r" b="b"/>
              <a:pathLst>
                <a:path w="11833" h="12251" extrusionOk="0">
                  <a:moveTo>
                    <a:pt x="1523" y="1"/>
                  </a:moveTo>
                  <a:lnTo>
                    <a:pt x="1523" y="1"/>
                  </a:lnTo>
                  <a:cubicBezTo>
                    <a:pt x="1" y="4490"/>
                    <a:pt x="1561" y="9436"/>
                    <a:pt x="5403" y="12251"/>
                  </a:cubicBezTo>
                  <a:lnTo>
                    <a:pt x="11833" y="3463"/>
                  </a:lnTo>
                  <a:lnTo>
                    <a:pt x="152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89;p59"/>
            <p:cNvSpPr/>
            <p:nvPr/>
          </p:nvSpPr>
          <p:spPr>
            <a:xfrm>
              <a:off x="3740766" y="3570479"/>
              <a:ext cx="347939" cy="495131"/>
            </a:xfrm>
            <a:custGeom>
              <a:avLst/>
              <a:gdLst/>
              <a:ahLst/>
              <a:cxnLst/>
              <a:rect l="l" t="t" r="r" b="b"/>
              <a:pathLst>
                <a:path w="7647" h="10882" extrusionOk="0">
                  <a:moveTo>
                    <a:pt x="1332" y="1"/>
                  </a:moveTo>
                  <a:lnTo>
                    <a:pt x="0" y="10805"/>
                  </a:lnTo>
                  <a:cubicBezTo>
                    <a:pt x="419" y="10843"/>
                    <a:pt x="875" y="10881"/>
                    <a:pt x="1332" y="10881"/>
                  </a:cubicBezTo>
                  <a:cubicBezTo>
                    <a:pt x="3614" y="10881"/>
                    <a:pt x="5783" y="10159"/>
                    <a:pt x="7647" y="8827"/>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90;p59"/>
            <p:cNvSpPr/>
            <p:nvPr/>
          </p:nvSpPr>
          <p:spPr>
            <a:xfrm>
              <a:off x="3508799" y="3570479"/>
              <a:ext cx="292565" cy="491673"/>
            </a:xfrm>
            <a:custGeom>
              <a:avLst/>
              <a:gdLst/>
              <a:ahLst/>
              <a:cxnLst/>
              <a:rect l="l" t="t" r="r" b="b"/>
              <a:pathLst>
                <a:path w="6430" h="10806" extrusionOk="0">
                  <a:moveTo>
                    <a:pt x="6430" y="1"/>
                  </a:moveTo>
                  <a:lnTo>
                    <a:pt x="0" y="8789"/>
                  </a:lnTo>
                  <a:cubicBezTo>
                    <a:pt x="1522" y="9892"/>
                    <a:pt x="3272" y="10615"/>
                    <a:pt x="5136" y="10805"/>
                  </a:cubicBezTo>
                  <a:lnTo>
                    <a:pt x="643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91;p59"/>
            <p:cNvSpPr/>
            <p:nvPr/>
          </p:nvSpPr>
          <p:spPr>
            <a:xfrm>
              <a:off x="5871689" y="4086333"/>
              <a:ext cx="264901" cy="564382"/>
            </a:xfrm>
            <a:custGeom>
              <a:avLst/>
              <a:gdLst/>
              <a:ahLst/>
              <a:cxnLst/>
              <a:rect l="l" t="t" r="r" b="b"/>
              <a:pathLst>
                <a:path w="5822" h="12404" extrusionOk="0">
                  <a:moveTo>
                    <a:pt x="0" y="1"/>
                  </a:moveTo>
                  <a:lnTo>
                    <a:pt x="153" y="12403"/>
                  </a:lnTo>
                  <a:lnTo>
                    <a:pt x="1256" y="12403"/>
                  </a:lnTo>
                  <a:cubicBezTo>
                    <a:pt x="1256" y="12403"/>
                    <a:pt x="2093" y="4871"/>
                    <a:pt x="2397" y="1447"/>
                  </a:cubicBezTo>
                  <a:lnTo>
                    <a:pt x="3158" y="1447"/>
                  </a:lnTo>
                  <a:lnTo>
                    <a:pt x="3386" y="12403"/>
                  </a:lnTo>
                  <a:lnTo>
                    <a:pt x="4490" y="12403"/>
                  </a:lnTo>
                  <a:cubicBezTo>
                    <a:pt x="4490" y="12403"/>
                    <a:pt x="5745" y="2664"/>
                    <a:pt x="5745" y="838"/>
                  </a:cubicBezTo>
                  <a:cubicBezTo>
                    <a:pt x="5821" y="534"/>
                    <a:pt x="5821" y="305"/>
                    <a:pt x="58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92;p59"/>
            <p:cNvSpPr/>
            <p:nvPr/>
          </p:nvSpPr>
          <p:spPr>
            <a:xfrm>
              <a:off x="5818043" y="4650692"/>
              <a:ext cx="112522" cy="38129"/>
            </a:xfrm>
            <a:custGeom>
              <a:avLst/>
              <a:gdLst/>
              <a:ahLst/>
              <a:cxnLst/>
              <a:rect l="l" t="t" r="r" b="b"/>
              <a:pathLst>
                <a:path w="2473" h="838" extrusionOk="0">
                  <a:moveTo>
                    <a:pt x="1332" y="0"/>
                  </a:moveTo>
                  <a:lnTo>
                    <a:pt x="114" y="419"/>
                  </a:lnTo>
                  <a:cubicBezTo>
                    <a:pt x="0" y="495"/>
                    <a:pt x="38" y="837"/>
                    <a:pt x="190" y="837"/>
                  </a:cubicBezTo>
                  <a:lnTo>
                    <a:pt x="2473" y="837"/>
                  </a:lnTo>
                  <a:lnTo>
                    <a:pt x="24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93;p59"/>
            <p:cNvSpPr/>
            <p:nvPr/>
          </p:nvSpPr>
          <p:spPr>
            <a:xfrm>
              <a:off x="5968607" y="4650692"/>
              <a:ext cx="112567" cy="38129"/>
            </a:xfrm>
            <a:custGeom>
              <a:avLst/>
              <a:gdLst/>
              <a:ahLst/>
              <a:cxnLst/>
              <a:rect l="l" t="t" r="r" b="b"/>
              <a:pathLst>
                <a:path w="2474" h="838" extrusionOk="0">
                  <a:moveTo>
                    <a:pt x="1332" y="0"/>
                  </a:moveTo>
                  <a:lnTo>
                    <a:pt x="153" y="419"/>
                  </a:lnTo>
                  <a:cubicBezTo>
                    <a:pt x="1" y="495"/>
                    <a:pt x="39" y="837"/>
                    <a:pt x="191" y="837"/>
                  </a:cubicBezTo>
                  <a:lnTo>
                    <a:pt x="2474" y="837"/>
                  </a:lnTo>
                  <a:lnTo>
                    <a:pt x="247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94;p59"/>
            <p:cNvSpPr/>
            <p:nvPr/>
          </p:nvSpPr>
          <p:spPr>
            <a:xfrm>
              <a:off x="6043047" y="4115772"/>
              <a:ext cx="60651" cy="58376"/>
            </a:xfrm>
            <a:custGeom>
              <a:avLst/>
              <a:gdLst/>
              <a:ahLst/>
              <a:cxnLst/>
              <a:rect l="l" t="t" r="r" b="b"/>
              <a:pathLst>
                <a:path w="1333" h="1283" extrusionOk="0">
                  <a:moveTo>
                    <a:pt x="267" y="1"/>
                  </a:moveTo>
                  <a:cubicBezTo>
                    <a:pt x="267" y="1"/>
                    <a:pt x="1" y="914"/>
                    <a:pt x="457" y="1218"/>
                  </a:cubicBezTo>
                  <a:cubicBezTo>
                    <a:pt x="547" y="1263"/>
                    <a:pt x="628" y="1282"/>
                    <a:pt x="701" y="1282"/>
                  </a:cubicBezTo>
                  <a:cubicBezTo>
                    <a:pt x="1189" y="1282"/>
                    <a:pt x="1332" y="419"/>
                    <a:pt x="1332" y="419"/>
                  </a:cubicBezTo>
                  <a:lnTo>
                    <a:pt x="2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95;p59"/>
            <p:cNvSpPr/>
            <p:nvPr/>
          </p:nvSpPr>
          <p:spPr>
            <a:xfrm>
              <a:off x="5809352" y="3684734"/>
              <a:ext cx="399945" cy="451861"/>
            </a:xfrm>
            <a:custGeom>
              <a:avLst/>
              <a:gdLst/>
              <a:ahLst/>
              <a:cxnLst/>
              <a:rect l="l" t="t" r="r" b="b"/>
              <a:pathLst>
                <a:path w="8790" h="9931" extrusionOk="0">
                  <a:moveTo>
                    <a:pt x="7001" y="3919"/>
                  </a:moveTo>
                  <a:cubicBezTo>
                    <a:pt x="7115" y="4908"/>
                    <a:pt x="7305" y="5936"/>
                    <a:pt x="7305" y="5936"/>
                  </a:cubicBezTo>
                  <a:lnTo>
                    <a:pt x="6659" y="7153"/>
                  </a:lnTo>
                  <a:lnTo>
                    <a:pt x="6278" y="5898"/>
                  </a:lnTo>
                  <a:lnTo>
                    <a:pt x="7001" y="3919"/>
                  </a:lnTo>
                  <a:close/>
                  <a:moveTo>
                    <a:pt x="1979" y="1"/>
                  </a:moveTo>
                  <a:cubicBezTo>
                    <a:pt x="1294" y="1"/>
                    <a:pt x="724" y="495"/>
                    <a:pt x="648" y="1066"/>
                  </a:cubicBezTo>
                  <a:cubicBezTo>
                    <a:pt x="267" y="3387"/>
                    <a:pt x="1332" y="5859"/>
                    <a:pt x="1332" y="5859"/>
                  </a:cubicBezTo>
                  <a:lnTo>
                    <a:pt x="1" y="9816"/>
                  </a:lnTo>
                  <a:lnTo>
                    <a:pt x="1104" y="9930"/>
                  </a:lnTo>
                  <a:cubicBezTo>
                    <a:pt x="1104" y="9930"/>
                    <a:pt x="1408" y="9474"/>
                    <a:pt x="1789" y="8903"/>
                  </a:cubicBezTo>
                  <a:lnTo>
                    <a:pt x="5746" y="8903"/>
                  </a:lnTo>
                  <a:lnTo>
                    <a:pt x="5403" y="9474"/>
                  </a:lnTo>
                  <a:lnTo>
                    <a:pt x="6468" y="9892"/>
                  </a:lnTo>
                  <a:lnTo>
                    <a:pt x="7115" y="8903"/>
                  </a:lnTo>
                  <a:lnTo>
                    <a:pt x="7191" y="8903"/>
                  </a:lnTo>
                  <a:lnTo>
                    <a:pt x="7191" y="8865"/>
                  </a:lnTo>
                  <a:cubicBezTo>
                    <a:pt x="7800" y="7952"/>
                    <a:pt x="8599" y="6696"/>
                    <a:pt x="8637" y="6582"/>
                  </a:cubicBezTo>
                  <a:cubicBezTo>
                    <a:pt x="8751" y="6316"/>
                    <a:pt x="8789" y="5936"/>
                    <a:pt x="8561" y="3919"/>
                  </a:cubicBezTo>
                  <a:cubicBezTo>
                    <a:pt x="8333" y="1903"/>
                    <a:pt x="8028" y="724"/>
                    <a:pt x="7648" y="419"/>
                  </a:cubicBezTo>
                  <a:cubicBezTo>
                    <a:pt x="7419" y="153"/>
                    <a:pt x="7039" y="1"/>
                    <a:pt x="66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96;p59"/>
            <p:cNvSpPr/>
            <p:nvPr/>
          </p:nvSpPr>
          <p:spPr>
            <a:xfrm>
              <a:off x="5793745" y="4127876"/>
              <a:ext cx="60651" cy="52553"/>
            </a:xfrm>
            <a:custGeom>
              <a:avLst/>
              <a:gdLst/>
              <a:ahLst/>
              <a:cxnLst/>
              <a:rect l="l" t="t" r="r" b="b"/>
              <a:pathLst>
                <a:path w="1333" h="1155" extrusionOk="0">
                  <a:moveTo>
                    <a:pt x="306" y="1"/>
                  </a:moveTo>
                  <a:cubicBezTo>
                    <a:pt x="306" y="1"/>
                    <a:pt x="0" y="1155"/>
                    <a:pt x="575" y="1155"/>
                  </a:cubicBezTo>
                  <a:cubicBezTo>
                    <a:pt x="609" y="1155"/>
                    <a:pt x="646" y="1151"/>
                    <a:pt x="686" y="1142"/>
                  </a:cubicBezTo>
                  <a:cubicBezTo>
                    <a:pt x="1295" y="1066"/>
                    <a:pt x="1333" y="115"/>
                    <a:pt x="1333" y="115"/>
                  </a:cubicBezTo>
                  <a:lnTo>
                    <a:pt x="30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97;p59"/>
            <p:cNvSpPr/>
            <p:nvPr/>
          </p:nvSpPr>
          <p:spPr>
            <a:xfrm>
              <a:off x="3759785" y="3646649"/>
              <a:ext cx="60651" cy="60651"/>
            </a:xfrm>
            <a:custGeom>
              <a:avLst/>
              <a:gdLst/>
              <a:ahLst/>
              <a:cxnLst/>
              <a:rect l="l" t="t" r="r" b="b"/>
              <a:pathLst>
                <a:path w="1333" h="1333" extrusionOk="0">
                  <a:moveTo>
                    <a:pt x="685" y="229"/>
                  </a:moveTo>
                  <a:cubicBezTo>
                    <a:pt x="914" y="229"/>
                    <a:pt x="1104" y="419"/>
                    <a:pt x="1104" y="647"/>
                  </a:cubicBezTo>
                  <a:cubicBezTo>
                    <a:pt x="1104" y="876"/>
                    <a:pt x="914" y="1066"/>
                    <a:pt x="685" y="1066"/>
                  </a:cubicBezTo>
                  <a:cubicBezTo>
                    <a:pt x="495" y="1028"/>
                    <a:pt x="305" y="876"/>
                    <a:pt x="229" y="647"/>
                  </a:cubicBezTo>
                  <a:cubicBezTo>
                    <a:pt x="229" y="419"/>
                    <a:pt x="419" y="229"/>
                    <a:pt x="685" y="229"/>
                  </a:cubicBezTo>
                  <a:close/>
                  <a:moveTo>
                    <a:pt x="685" y="1"/>
                  </a:moveTo>
                  <a:cubicBezTo>
                    <a:pt x="343" y="1"/>
                    <a:pt x="1" y="267"/>
                    <a:pt x="1" y="647"/>
                  </a:cubicBezTo>
                  <a:cubicBezTo>
                    <a:pt x="1" y="1028"/>
                    <a:pt x="305" y="1332"/>
                    <a:pt x="685" y="1332"/>
                  </a:cubicBezTo>
                  <a:cubicBezTo>
                    <a:pt x="1066" y="1332"/>
                    <a:pt x="1332" y="1028"/>
                    <a:pt x="1332" y="647"/>
                  </a:cubicBezTo>
                  <a:cubicBezTo>
                    <a:pt x="1332" y="267"/>
                    <a:pt x="1028" y="1"/>
                    <a:pt x="6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98;p59"/>
            <p:cNvSpPr/>
            <p:nvPr/>
          </p:nvSpPr>
          <p:spPr>
            <a:xfrm>
              <a:off x="3695719" y="3625900"/>
              <a:ext cx="98735" cy="91774"/>
            </a:xfrm>
            <a:custGeom>
              <a:avLst/>
              <a:gdLst/>
              <a:ahLst/>
              <a:cxnLst/>
              <a:rect l="l" t="t" r="r" b="b"/>
              <a:pathLst>
                <a:path w="2170" h="2017" extrusionOk="0">
                  <a:moveTo>
                    <a:pt x="1" y="0"/>
                  </a:moveTo>
                  <a:lnTo>
                    <a:pt x="381" y="2017"/>
                  </a:lnTo>
                  <a:lnTo>
                    <a:pt x="1751" y="2017"/>
                  </a:lnTo>
                  <a:lnTo>
                    <a:pt x="216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99;p59"/>
            <p:cNvSpPr/>
            <p:nvPr/>
          </p:nvSpPr>
          <p:spPr>
            <a:xfrm>
              <a:off x="3794412" y="3657797"/>
              <a:ext cx="60606" cy="71981"/>
            </a:xfrm>
            <a:custGeom>
              <a:avLst/>
              <a:gdLst/>
              <a:ahLst/>
              <a:cxnLst/>
              <a:rect l="l" t="t" r="r" b="b"/>
              <a:pathLst>
                <a:path w="1332" h="1582" extrusionOk="0">
                  <a:moveTo>
                    <a:pt x="533" y="0"/>
                  </a:moveTo>
                  <a:cubicBezTo>
                    <a:pt x="401" y="0"/>
                    <a:pt x="286" y="56"/>
                    <a:pt x="229" y="212"/>
                  </a:cubicBezTo>
                  <a:lnTo>
                    <a:pt x="0" y="1049"/>
                  </a:lnTo>
                  <a:lnTo>
                    <a:pt x="913" y="1582"/>
                  </a:lnTo>
                  <a:lnTo>
                    <a:pt x="1104" y="1316"/>
                  </a:lnTo>
                  <a:cubicBezTo>
                    <a:pt x="1294" y="1087"/>
                    <a:pt x="1332" y="402"/>
                    <a:pt x="1142" y="250"/>
                  </a:cubicBezTo>
                  <a:cubicBezTo>
                    <a:pt x="1023" y="155"/>
                    <a:pt x="755" y="0"/>
                    <a:pt x="53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00;p59"/>
            <p:cNvSpPr/>
            <p:nvPr/>
          </p:nvSpPr>
          <p:spPr>
            <a:xfrm>
              <a:off x="3309731" y="4070771"/>
              <a:ext cx="270043" cy="579943"/>
            </a:xfrm>
            <a:custGeom>
              <a:avLst/>
              <a:gdLst/>
              <a:ahLst/>
              <a:cxnLst/>
              <a:rect l="l" t="t" r="r" b="b"/>
              <a:pathLst>
                <a:path w="5935" h="12746" extrusionOk="0">
                  <a:moveTo>
                    <a:pt x="0" y="1"/>
                  </a:moveTo>
                  <a:lnTo>
                    <a:pt x="0" y="799"/>
                  </a:lnTo>
                  <a:cubicBezTo>
                    <a:pt x="0" y="2740"/>
                    <a:pt x="1332" y="12745"/>
                    <a:pt x="1332" y="12745"/>
                  </a:cubicBezTo>
                  <a:lnTo>
                    <a:pt x="2435" y="12745"/>
                  </a:lnTo>
                  <a:lnTo>
                    <a:pt x="2663" y="2740"/>
                  </a:lnTo>
                  <a:lnTo>
                    <a:pt x="3462" y="2740"/>
                  </a:lnTo>
                  <a:cubicBezTo>
                    <a:pt x="3804" y="6316"/>
                    <a:pt x="4679" y="12745"/>
                    <a:pt x="4679" y="12745"/>
                  </a:cubicBezTo>
                  <a:lnTo>
                    <a:pt x="5821" y="12745"/>
                  </a:lnTo>
                  <a:lnTo>
                    <a:pt x="593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01;p59"/>
            <p:cNvSpPr/>
            <p:nvPr/>
          </p:nvSpPr>
          <p:spPr>
            <a:xfrm>
              <a:off x="3103700" y="3651836"/>
              <a:ext cx="739921" cy="413777"/>
            </a:xfrm>
            <a:custGeom>
              <a:avLst/>
              <a:gdLst/>
              <a:ahLst/>
              <a:cxnLst/>
              <a:rect l="l" t="t" r="r" b="b"/>
              <a:pathLst>
                <a:path w="16262" h="9094" extrusionOk="0">
                  <a:moveTo>
                    <a:pt x="3995" y="3729"/>
                  </a:moveTo>
                  <a:lnTo>
                    <a:pt x="4297" y="6770"/>
                  </a:lnTo>
                  <a:lnTo>
                    <a:pt x="2626" y="4794"/>
                  </a:lnTo>
                  <a:cubicBezTo>
                    <a:pt x="2626" y="4794"/>
                    <a:pt x="3349" y="4224"/>
                    <a:pt x="3995" y="3729"/>
                  </a:cubicBezTo>
                  <a:close/>
                  <a:moveTo>
                    <a:pt x="5137" y="1"/>
                  </a:moveTo>
                  <a:cubicBezTo>
                    <a:pt x="4566" y="1"/>
                    <a:pt x="4110" y="305"/>
                    <a:pt x="3919" y="686"/>
                  </a:cubicBezTo>
                  <a:cubicBezTo>
                    <a:pt x="3120" y="1523"/>
                    <a:pt x="1294" y="3425"/>
                    <a:pt x="533" y="4148"/>
                  </a:cubicBezTo>
                  <a:cubicBezTo>
                    <a:pt x="1" y="4680"/>
                    <a:pt x="533" y="5061"/>
                    <a:pt x="838" y="5441"/>
                  </a:cubicBezTo>
                  <a:cubicBezTo>
                    <a:pt x="1675" y="6468"/>
                    <a:pt x="4452" y="8371"/>
                    <a:pt x="4452" y="8371"/>
                  </a:cubicBezTo>
                  <a:lnTo>
                    <a:pt x="4350" y="7305"/>
                  </a:lnTo>
                  <a:lnTo>
                    <a:pt x="4528" y="9093"/>
                  </a:lnTo>
                  <a:lnTo>
                    <a:pt x="10463" y="9093"/>
                  </a:lnTo>
                  <a:lnTo>
                    <a:pt x="10843" y="4909"/>
                  </a:lnTo>
                  <a:cubicBezTo>
                    <a:pt x="11382" y="5543"/>
                    <a:pt x="12291" y="6520"/>
                    <a:pt x="12843" y="6520"/>
                  </a:cubicBezTo>
                  <a:cubicBezTo>
                    <a:pt x="12954" y="6520"/>
                    <a:pt x="13050" y="6481"/>
                    <a:pt x="13126" y="6392"/>
                  </a:cubicBezTo>
                  <a:cubicBezTo>
                    <a:pt x="14343" y="5099"/>
                    <a:pt x="15865" y="2017"/>
                    <a:pt x="16093" y="1637"/>
                  </a:cubicBezTo>
                  <a:cubicBezTo>
                    <a:pt x="16261" y="1536"/>
                    <a:pt x="15423" y="1199"/>
                    <a:pt x="15223" y="1199"/>
                  </a:cubicBezTo>
                  <a:cubicBezTo>
                    <a:pt x="15196" y="1199"/>
                    <a:pt x="15180" y="1205"/>
                    <a:pt x="15180" y="1218"/>
                  </a:cubicBezTo>
                  <a:lnTo>
                    <a:pt x="12822" y="3919"/>
                  </a:lnTo>
                  <a:lnTo>
                    <a:pt x="11300" y="952"/>
                  </a:lnTo>
                  <a:cubicBezTo>
                    <a:pt x="11224" y="876"/>
                    <a:pt x="11186" y="686"/>
                    <a:pt x="11034" y="533"/>
                  </a:cubicBezTo>
                  <a:cubicBezTo>
                    <a:pt x="10996" y="457"/>
                    <a:pt x="10919" y="343"/>
                    <a:pt x="10843" y="343"/>
                  </a:cubicBezTo>
                  <a:cubicBezTo>
                    <a:pt x="10615" y="153"/>
                    <a:pt x="10273" y="1"/>
                    <a:pt x="98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02;p59"/>
            <p:cNvSpPr/>
            <p:nvPr/>
          </p:nvSpPr>
          <p:spPr>
            <a:xfrm>
              <a:off x="3522632" y="4650692"/>
              <a:ext cx="116025" cy="39858"/>
            </a:xfrm>
            <a:custGeom>
              <a:avLst/>
              <a:gdLst/>
              <a:ahLst/>
              <a:cxnLst/>
              <a:rect l="l" t="t" r="r" b="b"/>
              <a:pathLst>
                <a:path w="2550" h="876" extrusionOk="0">
                  <a:moveTo>
                    <a:pt x="0" y="0"/>
                  </a:moveTo>
                  <a:lnTo>
                    <a:pt x="0" y="875"/>
                  </a:lnTo>
                  <a:lnTo>
                    <a:pt x="2359" y="875"/>
                  </a:lnTo>
                  <a:cubicBezTo>
                    <a:pt x="2511" y="875"/>
                    <a:pt x="2549" y="571"/>
                    <a:pt x="2397" y="457"/>
                  </a:cubicBezTo>
                  <a:lnTo>
                    <a:pt x="118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03;p59"/>
            <p:cNvSpPr/>
            <p:nvPr/>
          </p:nvSpPr>
          <p:spPr>
            <a:xfrm>
              <a:off x="3368564" y="4650692"/>
              <a:ext cx="116025" cy="39858"/>
            </a:xfrm>
            <a:custGeom>
              <a:avLst/>
              <a:gdLst/>
              <a:ahLst/>
              <a:cxnLst/>
              <a:rect l="l" t="t" r="r" b="b"/>
              <a:pathLst>
                <a:path w="2550" h="876" extrusionOk="0">
                  <a:moveTo>
                    <a:pt x="1" y="0"/>
                  </a:moveTo>
                  <a:lnTo>
                    <a:pt x="1" y="875"/>
                  </a:lnTo>
                  <a:lnTo>
                    <a:pt x="2359" y="875"/>
                  </a:lnTo>
                  <a:cubicBezTo>
                    <a:pt x="2511" y="875"/>
                    <a:pt x="2549" y="571"/>
                    <a:pt x="2435" y="457"/>
                  </a:cubicBezTo>
                  <a:lnTo>
                    <a:pt x="114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04;p59"/>
            <p:cNvSpPr/>
            <p:nvPr/>
          </p:nvSpPr>
          <p:spPr>
            <a:xfrm>
              <a:off x="3299311" y="3955105"/>
              <a:ext cx="50278" cy="82810"/>
            </a:xfrm>
            <a:custGeom>
              <a:avLst/>
              <a:gdLst/>
              <a:ahLst/>
              <a:cxnLst/>
              <a:rect l="l" t="t" r="r" b="b"/>
              <a:pathLst>
                <a:path w="1105" h="1820" extrusionOk="0">
                  <a:moveTo>
                    <a:pt x="719" y="1"/>
                  </a:moveTo>
                  <a:cubicBezTo>
                    <a:pt x="632" y="1"/>
                    <a:pt x="535" y="16"/>
                    <a:pt x="457" y="32"/>
                  </a:cubicBezTo>
                  <a:lnTo>
                    <a:pt x="1" y="184"/>
                  </a:lnTo>
                  <a:lnTo>
                    <a:pt x="153" y="1820"/>
                  </a:lnTo>
                  <a:cubicBezTo>
                    <a:pt x="191" y="1782"/>
                    <a:pt x="533" y="1706"/>
                    <a:pt x="609" y="1706"/>
                  </a:cubicBezTo>
                  <a:cubicBezTo>
                    <a:pt x="914" y="1668"/>
                    <a:pt x="1104" y="1363"/>
                    <a:pt x="1028" y="1097"/>
                  </a:cubicBezTo>
                  <a:lnTo>
                    <a:pt x="952" y="146"/>
                  </a:lnTo>
                  <a:cubicBezTo>
                    <a:pt x="952" y="33"/>
                    <a:pt x="845" y="1"/>
                    <a:pt x="71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05;p59"/>
            <p:cNvSpPr/>
            <p:nvPr/>
          </p:nvSpPr>
          <p:spPr>
            <a:xfrm>
              <a:off x="4024649" y="3395661"/>
              <a:ext cx="822276" cy="373919"/>
            </a:xfrm>
            <a:custGeom>
              <a:avLst/>
              <a:gdLst/>
              <a:ahLst/>
              <a:cxnLst/>
              <a:rect l="l" t="t" r="r" b="b"/>
              <a:pathLst>
                <a:path w="18072" h="8218" extrusionOk="0">
                  <a:moveTo>
                    <a:pt x="17957" y="0"/>
                  </a:moveTo>
                  <a:lnTo>
                    <a:pt x="13696" y="4299"/>
                  </a:lnTo>
                  <a:lnTo>
                    <a:pt x="11490" y="2131"/>
                  </a:lnTo>
                  <a:lnTo>
                    <a:pt x="7343" y="6278"/>
                  </a:lnTo>
                  <a:lnTo>
                    <a:pt x="4642" y="3500"/>
                  </a:lnTo>
                  <a:lnTo>
                    <a:pt x="0" y="8104"/>
                  </a:lnTo>
                  <a:lnTo>
                    <a:pt x="76" y="8218"/>
                  </a:lnTo>
                  <a:lnTo>
                    <a:pt x="4642" y="3653"/>
                  </a:lnTo>
                  <a:lnTo>
                    <a:pt x="7343" y="6392"/>
                  </a:lnTo>
                  <a:lnTo>
                    <a:pt x="11490" y="2283"/>
                  </a:lnTo>
                  <a:lnTo>
                    <a:pt x="13696" y="4451"/>
                  </a:lnTo>
                  <a:lnTo>
                    <a:pt x="18071" y="38"/>
                  </a:lnTo>
                  <a:lnTo>
                    <a:pt x="1795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06;p59"/>
            <p:cNvSpPr/>
            <p:nvPr/>
          </p:nvSpPr>
          <p:spPr>
            <a:xfrm>
              <a:off x="4151007" y="4171194"/>
              <a:ext cx="228546" cy="479525"/>
            </a:xfrm>
            <a:custGeom>
              <a:avLst/>
              <a:gdLst/>
              <a:ahLst/>
              <a:cxnLst/>
              <a:rect l="l" t="t" r="r" b="b"/>
              <a:pathLst>
                <a:path w="5023" h="10539" extrusionOk="0">
                  <a:moveTo>
                    <a:pt x="77" y="0"/>
                  </a:moveTo>
                  <a:cubicBezTo>
                    <a:pt x="77" y="266"/>
                    <a:pt x="77" y="495"/>
                    <a:pt x="1" y="685"/>
                  </a:cubicBezTo>
                  <a:cubicBezTo>
                    <a:pt x="1" y="2283"/>
                    <a:pt x="1104" y="10538"/>
                    <a:pt x="1104" y="10538"/>
                  </a:cubicBezTo>
                  <a:lnTo>
                    <a:pt x="2055" y="10538"/>
                  </a:lnTo>
                  <a:lnTo>
                    <a:pt x="2245" y="2283"/>
                  </a:lnTo>
                  <a:lnTo>
                    <a:pt x="2892" y="2283"/>
                  </a:lnTo>
                  <a:cubicBezTo>
                    <a:pt x="3196" y="5250"/>
                    <a:pt x="3919" y="10538"/>
                    <a:pt x="3919" y="10538"/>
                  </a:cubicBezTo>
                  <a:lnTo>
                    <a:pt x="4870" y="10538"/>
                  </a:lnTo>
                  <a:lnTo>
                    <a:pt x="502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07;p59"/>
            <p:cNvSpPr/>
            <p:nvPr/>
          </p:nvSpPr>
          <p:spPr>
            <a:xfrm>
              <a:off x="4232363" y="3674359"/>
              <a:ext cx="62381" cy="69296"/>
            </a:xfrm>
            <a:custGeom>
              <a:avLst/>
              <a:gdLst/>
              <a:ahLst/>
              <a:cxnLst/>
              <a:rect l="l" t="t" r="r" b="b"/>
              <a:pathLst>
                <a:path w="1371" h="1523" extrusionOk="0">
                  <a:moveTo>
                    <a:pt x="381" y="0"/>
                  </a:moveTo>
                  <a:cubicBezTo>
                    <a:pt x="115" y="0"/>
                    <a:pt x="1" y="191"/>
                    <a:pt x="1" y="381"/>
                  </a:cubicBezTo>
                  <a:lnTo>
                    <a:pt x="1" y="1142"/>
                  </a:lnTo>
                  <a:cubicBezTo>
                    <a:pt x="1" y="1332"/>
                    <a:pt x="191" y="1522"/>
                    <a:pt x="381" y="1522"/>
                  </a:cubicBezTo>
                  <a:lnTo>
                    <a:pt x="990" y="1522"/>
                  </a:lnTo>
                  <a:cubicBezTo>
                    <a:pt x="1180" y="1484"/>
                    <a:pt x="1370" y="1332"/>
                    <a:pt x="1370" y="1142"/>
                  </a:cubicBezTo>
                  <a:lnTo>
                    <a:pt x="1370" y="381"/>
                  </a:lnTo>
                  <a:cubicBezTo>
                    <a:pt x="1370" y="191"/>
                    <a:pt x="1180" y="0"/>
                    <a:pt x="9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08;p59"/>
            <p:cNvSpPr/>
            <p:nvPr/>
          </p:nvSpPr>
          <p:spPr>
            <a:xfrm>
              <a:off x="4176988" y="3545589"/>
              <a:ext cx="161025" cy="154154"/>
            </a:xfrm>
            <a:custGeom>
              <a:avLst/>
              <a:gdLst/>
              <a:ahLst/>
              <a:cxnLst/>
              <a:rect l="l" t="t" r="r" b="b"/>
              <a:pathLst>
                <a:path w="3539" h="3388" extrusionOk="0">
                  <a:moveTo>
                    <a:pt x="1847" y="0"/>
                  </a:moveTo>
                  <a:cubicBezTo>
                    <a:pt x="1137" y="0"/>
                    <a:pt x="459" y="489"/>
                    <a:pt x="266" y="1195"/>
                  </a:cubicBezTo>
                  <a:cubicBezTo>
                    <a:pt x="0" y="2070"/>
                    <a:pt x="533" y="2983"/>
                    <a:pt x="1408" y="3211"/>
                  </a:cubicBezTo>
                  <a:cubicBezTo>
                    <a:pt x="1772" y="3306"/>
                    <a:pt x="2110" y="3388"/>
                    <a:pt x="2397" y="3388"/>
                  </a:cubicBezTo>
                  <a:cubicBezTo>
                    <a:pt x="2799" y="3388"/>
                    <a:pt x="3101" y="3227"/>
                    <a:pt x="3234" y="2716"/>
                  </a:cubicBezTo>
                  <a:cubicBezTo>
                    <a:pt x="3538" y="1879"/>
                    <a:pt x="3196" y="358"/>
                    <a:pt x="2359" y="53"/>
                  </a:cubicBezTo>
                  <a:lnTo>
                    <a:pt x="2245" y="53"/>
                  </a:lnTo>
                  <a:cubicBezTo>
                    <a:pt x="2113" y="17"/>
                    <a:pt x="1979" y="0"/>
                    <a:pt x="18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09;p59"/>
            <p:cNvSpPr/>
            <p:nvPr/>
          </p:nvSpPr>
          <p:spPr>
            <a:xfrm>
              <a:off x="4331056" y="4650692"/>
              <a:ext cx="105606" cy="36400"/>
            </a:xfrm>
            <a:custGeom>
              <a:avLst/>
              <a:gdLst/>
              <a:ahLst/>
              <a:cxnLst/>
              <a:rect l="l" t="t" r="r" b="b"/>
              <a:pathLst>
                <a:path w="2321" h="800" extrusionOk="0">
                  <a:moveTo>
                    <a:pt x="0" y="0"/>
                  </a:moveTo>
                  <a:lnTo>
                    <a:pt x="0" y="799"/>
                  </a:lnTo>
                  <a:lnTo>
                    <a:pt x="2131" y="799"/>
                  </a:lnTo>
                  <a:cubicBezTo>
                    <a:pt x="2283" y="799"/>
                    <a:pt x="2321" y="457"/>
                    <a:pt x="2207" y="419"/>
                  </a:cubicBezTo>
                  <a:lnTo>
                    <a:pt x="106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10;p59"/>
            <p:cNvSpPr/>
            <p:nvPr/>
          </p:nvSpPr>
          <p:spPr>
            <a:xfrm>
              <a:off x="4202924" y="4650692"/>
              <a:ext cx="107380" cy="36400"/>
            </a:xfrm>
            <a:custGeom>
              <a:avLst/>
              <a:gdLst/>
              <a:ahLst/>
              <a:cxnLst/>
              <a:rect l="l" t="t" r="r" b="b"/>
              <a:pathLst>
                <a:path w="2360" h="800" extrusionOk="0">
                  <a:moveTo>
                    <a:pt x="1" y="0"/>
                  </a:moveTo>
                  <a:lnTo>
                    <a:pt x="1" y="799"/>
                  </a:lnTo>
                  <a:lnTo>
                    <a:pt x="2169" y="799"/>
                  </a:lnTo>
                  <a:cubicBezTo>
                    <a:pt x="2283" y="799"/>
                    <a:pt x="2360" y="457"/>
                    <a:pt x="2207" y="419"/>
                  </a:cubicBezTo>
                  <a:lnTo>
                    <a:pt x="106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11;p59"/>
            <p:cNvSpPr/>
            <p:nvPr/>
          </p:nvSpPr>
          <p:spPr>
            <a:xfrm>
              <a:off x="4176988" y="3545589"/>
              <a:ext cx="161025" cy="154154"/>
            </a:xfrm>
            <a:custGeom>
              <a:avLst/>
              <a:gdLst/>
              <a:ahLst/>
              <a:cxnLst/>
              <a:rect l="l" t="t" r="r" b="b"/>
              <a:pathLst>
                <a:path w="3539" h="3388" extrusionOk="0">
                  <a:moveTo>
                    <a:pt x="1847" y="0"/>
                  </a:moveTo>
                  <a:cubicBezTo>
                    <a:pt x="1137" y="0"/>
                    <a:pt x="459" y="489"/>
                    <a:pt x="266" y="1195"/>
                  </a:cubicBezTo>
                  <a:cubicBezTo>
                    <a:pt x="0" y="2070"/>
                    <a:pt x="533" y="2983"/>
                    <a:pt x="1408" y="3211"/>
                  </a:cubicBezTo>
                  <a:cubicBezTo>
                    <a:pt x="1772" y="3306"/>
                    <a:pt x="2110" y="3388"/>
                    <a:pt x="2397" y="3388"/>
                  </a:cubicBezTo>
                  <a:cubicBezTo>
                    <a:pt x="2799" y="3388"/>
                    <a:pt x="3101" y="3227"/>
                    <a:pt x="3234" y="2716"/>
                  </a:cubicBezTo>
                  <a:cubicBezTo>
                    <a:pt x="3538" y="1879"/>
                    <a:pt x="3196" y="358"/>
                    <a:pt x="2359" y="53"/>
                  </a:cubicBezTo>
                  <a:lnTo>
                    <a:pt x="2245" y="53"/>
                  </a:lnTo>
                  <a:cubicBezTo>
                    <a:pt x="2113" y="17"/>
                    <a:pt x="1979" y="0"/>
                    <a:pt x="18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12;p59"/>
            <p:cNvSpPr/>
            <p:nvPr/>
          </p:nvSpPr>
          <p:spPr>
            <a:xfrm>
              <a:off x="4159652" y="4013666"/>
              <a:ext cx="209528" cy="3504"/>
            </a:xfrm>
            <a:custGeom>
              <a:avLst/>
              <a:gdLst/>
              <a:ahLst/>
              <a:cxnLst/>
              <a:rect l="l" t="t" r="r" b="b"/>
              <a:pathLst>
                <a:path w="4605" h="77" extrusionOk="0">
                  <a:moveTo>
                    <a:pt x="1" y="0"/>
                  </a:moveTo>
                  <a:lnTo>
                    <a:pt x="1" y="76"/>
                  </a:lnTo>
                  <a:lnTo>
                    <a:pt x="4604" y="76"/>
                  </a:lnTo>
                  <a:lnTo>
                    <a:pt x="460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13;p59"/>
            <p:cNvSpPr/>
            <p:nvPr/>
          </p:nvSpPr>
          <p:spPr>
            <a:xfrm>
              <a:off x="4588958" y="3485663"/>
              <a:ext cx="67568" cy="95277"/>
            </a:xfrm>
            <a:custGeom>
              <a:avLst/>
              <a:gdLst/>
              <a:ahLst/>
              <a:cxnLst/>
              <a:rect l="l" t="t" r="r" b="b"/>
              <a:pathLst>
                <a:path w="1485" h="2094" extrusionOk="0">
                  <a:moveTo>
                    <a:pt x="952" y="1"/>
                  </a:moveTo>
                  <a:lnTo>
                    <a:pt x="1" y="1675"/>
                  </a:lnTo>
                  <a:lnTo>
                    <a:pt x="571" y="2093"/>
                  </a:lnTo>
                  <a:cubicBezTo>
                    <a:pt x="571" y="2093"/>
                    <a:pt x="1408" y="1560"/>
                    <a:pt x="1408" y="1332"/>
                  </a:cubicBezTo>
                  <a:cubicBezTo>
                    <a:pt x="1484" y="914"/>
                    <a:pt x="800" y="761"/>
                    <a:pt x="800" y="761"/>
                  </a:cubicBezTo>
                  <a:lnTo>
                    <a:pt x="1142" y="115"/>
                  </a:lnTo>
                  <a:lnTo>
                    <a:pt x="9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14;p59"/>
            <p:cNvSpPr/>
            <p:nvPr/>
          </p:nvSpPr>
          <p:spPr>
            <a:xfrm>
              <a:off x="4010771" y="3561833"/>
              <a:ext cx="607653" cy="553963"/>
            </a:xfrm>
            <a:custGeom>
              <a:avLst/>
              <a:gdLst/>
              <a:ahLst/>
              <a:cxnLst/>
              <a:rect l="l" t="t" r="r" b="b"/>
              <a:pathLst>
                <a:path w="13355" h="12175" extrusionOk="0">
                  <a:moveTo>
                    <a:pt x="2968" y="7115"/>
                  </a:moveTo>
                  <a:lnTo>
                    <a:pt x="3235" y="9702"/>
                  </a:lnTo>
                  <a:cubicBezTo>
                    <a:pt x="2626" y="9207"/>
                    <a:pt x="2055" y="8751"/>
                    <a:pt x="2093" y="8637"/>
                  </a:cubicBezTo>
                  <a:cubicBezTo>
                    <a:pt x="2131" y="8522"/>
                    <a:pt x="2588" y="7800"/>
                    <a:pt x="2968" y="7115"/>
                  </a:cubicBezTo>
                  <a:close/>
                  <a:moveTo>
                    <a:pt x="12708" y="1"/>
                  </a:moveTo>
                  <a:cubicBezTo>
                    <a:pt x="12708" y="1"/>
                    <a:pt x="10235" y="3044"/>
                    <a:pt x="9892" y="3082"/>
                  </a:cubicBezTo>
                  <a:cubicBezTo>
                    <a:pt x="9626" y="3120"/>
                    <a:pt x="7572" y="3463"/>
                    <a:pt x="6849" y="3615"/>
                  </a:cubicBezTo>
                  <a:lnTo>
                    <a:pt x="3615" y="3615"/>
                  </a:lnTo>
                  <a:cubicBezTo>
                    <a:pt x="3588" y="3612"/>
                    <a:pt x="3560" y="3611"/>
                    <a:pt x="3532" y="3611"/>
                  </a:cubicBezTo>
                  <a:cubicBezTo>
                    <a:pt x="3181" y="3611"/>
                    <a:pt x="2843" y="3833"/>
                    <a:pt x="2702" y="4185"/>
                  </a:cubicBezTo>
                  <a:cubicBezTo>
                    <a:pt x="2284" y="4414"/>
                    <a:pt x="1713" y="4908"/>
                    <a:pt x="1561" y="5289"/>
                  </a:cubicBezTo>
                  <a:cubicBezTo>
                    <a:pt x="1371" y="5783"/>
                    <a:pt x="1" y="8637"/>
                    <a:pt x="39" y="9093"/>
                  </a:cubicBezTo>
                  <a:cubicBezTo>
                    <a:pt x="115" y="9512"/>
                    <a:pt x="4186" y="12175"/>
                    <a:pt x="4186" y="12175"/>
                  </a:cubicBezTo>
                  <a:lnTo>
                    <a:pt x="4794" y="10843"/>
                  </a:lnTo>
                  <a:cubicBezTo>
                    <a:pt x="4794" y="10843"/>
                    <a:pt x="4300" y="10501"/>
                    <a:pt x="3729" y="10082"/>
                  </a:cubicBezTo>
                  <a:lnTo>
                    <a:pt x="7838" y="10082"/>
                  </a:lnTo>
                  <a:lnTo>
                    <a:pt x="8104" y="5327"/>
                  </a:lnTo>
                  <a:cubicBezTo>
                    <a:pt x="9093" y="5022"/>
                    <a:pt x="10577" y="4604"/>
                    <a:pt x="10844" y="4528"/>
                  </a:cubicBezTo>
                  <a:cubicBezTo>
                    <a:pt x="11262" y="4338"/>
                    <a:pt x="13354" y="419"/>
                    <a:pt x="13354" y="419"/>
                  </a:cubicBezTo>
                  <a:lnTo>
                    <a:pt x="1270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15;p59"/>
            <p:cNvSpPr/>
            <p:nvPr/>
          </p:nvSpPr>
          <p:spPr>
            <a:xfrm>
              <a:off x="5958233" y="3620713"/>
              <a:ext cx="88315" cy="100418"/>
            </a:xfrm>
            <a:custGeom>
              <a:avLst/>
              <a:gdLst/>
              <a:ahLst/>
              <a:cxnLst/>
              <a:rect l="l" t="t" r="r" b="b"/>
              <a:pathLst>
                <a:path w="1941" h="2207" extrusionOk="0">
                  <a:moveTo>
                    <a:pt x="609" y="0"/>
                  </a:moveTo>
                  <a:cubicBezTo>
                    <a:pt x="381" y="0"/>
                    <a:pt x="1" y="190"/>
                    <a:pt x="1" y="457"/>
                  </a:cubicBezTo>
                  <a:lnTo>
                    <a:pt x="1" y="1370"/>
                  </a:lnTo>
                  <a:cubicBezTo>
                    <a:pt x="39" y="1826"/>
                    <a:pt x="495" y="2207"/>
                    <a:pt x="952" y="2207"/>
                  </a:cubicBezTo>
                  <a:cubicBezTo>
                    <a:pt x="1941" y="2207"/>
                    <a:pt x="1941" y="1522"/>
                    <a:pt x="1941" y="1370"/>
                  </a:cubicBezTo>
                  <a:lnTo>
                    <a:pt x="1941" y="228"/>
                  </a:lnTo>
                  <a:cubicBezTo>
                    <a:pt x="1941" y="0"/>
                    <a:pt x="1560"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16;p59"/>
            <p:cNvSpPr/>
            <p:nvPr/>
          </p:nvSpPr>
          <p:spPr>
            <a:xfrm>
              <a:off x="5916690" y="3474925"/>
              <a:ext cx="188734" cy="180817"/>
            </a:xfrm>
            <a:custGeom>
              <a:avLst/>
              <a:gdLst/>
              <a:ahLst/>
              <a:cxnLst/>
              <a:rect l="l" t="t" r="r" b="b"/>
              <a:pathLst>
                <a:path w="4148" h="3974" extrusionOk="0">
                  <a:moveTo>
                    <a:pt x="2076" y="1"/>
                  </a:moveTo>
                  <a:cubicBezTo>
                    <a:pt x="1943" y="1"/>
                    <a:pt x="1808" y="16"/>
                    <a:pt x="1675" y="46"/>
                  </a:cubicBezTo>
                  <a:cubicBezTo>
                    <a:pt x="1598" y="46"/>
                    <a:pt x="1484" y="84"/>
                    <a:pt x="1408" y="161"/>
                  </a:cubicBezTo>
                  <a:cubicBezTo>
                    <a:pt x="381" y="427"/>
                    <a:pt x="1" y="2177"/>
                    <a:pt x="305" y="3204"/>
                  </a:cubicBezTo>
                  <a:cubicBezTo>
                    <a:pt x="462" y="3788"/>
                    <a:pt x="831" y="3974"/>
                    <a:pt x="1310" y="3974"/>
                  </a:cubicBezTo>
                  <a:cubicBezTo>
                    <a:pt x="1643" y="3974"/>
                    <a:pt x="2030" y="3884"/>
                    <a:pt x="2435" y="3775"/>
                  </a:cubicBezTo>
                  <a:cubicBezTo>
                    <a:pt x="3501" y="3508"/>
                    <a:pt x="4147" y="2519"/>
                    <a:pt x="3919" y="1530"/>
                  </a:cubicBezTo>
                  <a:cubicBezTo>
                    <a:pt x="3722" y="609"/>
                    <a:pt x="2927" y="1"/>
                    <a:pt x="20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17;p59"/>
            <p:cNvSpPr/>
            <p:nvPr/>
          </p:nvSpPr>
          <p:spPr>
            <a:xfrm>
              <a:off x="5873418" y="3452765"/>
              <a:ext cx="247565" cy="259987"/>
            </a:xfrm>
            <a:custGeom>
              <a:avLst/>
              <a:gdLst/>
              <a:ahLst/>
              <a:cxnLst/>
              <a:rect l="l" t="t" r="r" b="b"/>
              <a:pathLst>
                <a:path w="5441" h="5714" extrusionOk="0">
                  <a:moveTo>
                    <a:pt x="3158" y="1"/>
                  </a:moveTo>
                  <a:cubicBezTo>
                    <a:pt x="2702" y="1"/>
                    <a:pt x="0" y="1523"/>
                    <a:pt x="0" y="1523"/>
                  </a:cubicBezTo>
                  <a:lnTo>
                    <a:pt x="3348" y="1523"/>
                  </a:lnTo>
                  <a:cubicBezTo>
                    <a:pt x="3348" y="1523"/>
                    <a:pt x="3348" y="2207"/>
                    <a:pt x="3424" y="2207"/>
                  </a:cubicBezTo>
                  <a:cubicBezTo>
                    <a:pt x="3498" y="2176"/>
                    <a:pt x="3571" y="2162"/>
                    <a:pt x="3643" y="2162"/>
                  </a:cubicBezTo>
                  <a:cubicBezTo>
                    <a:pt x="3832" y="2162"/>
                    <a:pt x="4009" y="2260"/>
                    <a:pt x="4147" y="2398"/>
                  </a:cubicBezTo>
                  <a:cubicBezTo>
                    <a:pt x="4376" y="2740"/>
                    <a:pt x="4338" y="3044"/>
                    <a:pt x="4071" y="3120"/>
                  </a:cubicBezTo>
                  <a:cubicBezTo>
                    <a:pt x="3775" y="3157"/>
                    <a:pt x="3947" y="5714"/>
                    <a:pt x="4622" y="5714"/>
                  </a:cubicBezTo>
                  <a:cubicBezTo>
                    <a:pt x="4641" y="5714"/>
                    <a:pt x="4660" y="5712"/>
                    <a:pt x="4680" y="5707"/>
                  </a:cubicBezTo>
                  <a:cubicBezTo>
                    <a:pt x="5403" y="5593"/>
                    <a:pt x="5441" y="2017"/>
                    <a:pt x="5098" y="1332"/>
                  </a:cubicBezTo>
                  <a:cubicBezTo>
                    <a:pt x="4756" y="686"/>
                    <a:pt x="3577" y="1"/>
                    <a:pt x="31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18;p59"/>
            <p:cNvSpPr/>
            <p:nvPr/>
          </p:nvSpPr>
          <p:spPr>
            <a:xfrm>
              <a:off x="4107735" y="3541858"/>
              <a:ext cx="230275" cy="458231"/>
            </a:xfrm>
            <a:custGeom>
              <a:avLst/>
              <a:gdLst/>
              <a:ahLst/>
              <a:cxnLst/>
              <a:rect l="l" t="t" r="r" b="b"/>
              <a:pathLst>
                <a:path w="5061" h="10071" extrusionOk="0">
                  <a:moveTo>
                    <a:pt x="3294" y="1"/>
                  </a:moveTo>
                  <a:cubicBezTo>
                    <a:pt x="2542" y="1"/>
                    <a:pt x="1830" y="438"/>
                    <a:pt x="1484" y="1162"/>
                  </a:cubicBezTo>
                  <a:cubicBezTo>
                    <a:pt x="1028" y="1999"/>
                    <a:pt x="1827" y="2304"/>
                    <a:pt x="1598" y="3065"/>
                  </a:cubicBezTo>
                  <a:cubicBezTo>
                    <a:pt x="1332" y="3825"/>
                    <a:pt x="305" y="3635"/>
                    <a:pt x="153" y="4624"/>
                  </a:cubicBezTo>
                  <a:cubicBezTo>
                    <a:pt x="0" y="5614"/>
                    <a:pt x="913" y="5499"/>
                    <a:pt x="1104" y="6412"/>
                  </a:cubicBezTo>
                  <a:cubicBezTo>
                    <a:pt x="1218" y="6945"/>
                    <a:pt x="647" y="7287"/>
                    <a:pt x="381" y="7972"/>
                  </a:cubicBezTo>
                  <a:cubicBezTo>
                    <a:pt x="39" y="9226"/>
                    <a:pt x="1159" y="10070"/>
                    <a:pt x="2194" y="10070"/>
                  </a:cubicBezTo>
                  <a:cubicBezTo>
                    <a:pt x="2885" y="10070"/>
                    <a:pt x="3538" y="9693"/>
                    <a:pt x="3691" y="8809"/>
                  </a:cubicBezTo>
                  <a:cubicBezTo>
                    <a:pt x="4033" y="6565"/>
                    <a:pt x="3577" y="6565"/>
                    <a:pt x="2854" y="5576"/>
                  </a:cubicBezTo>
                  <a:cubicBezTo>
                    <a:pt x="2245" y="4700"/>
                    <a:pt x="2663" y="3864"/>
                    <a:pt x="3615" y="3255"/>
                  </a:cubicBezTo>
                  <a:cubicBezTo>
                    <a:pt x="4566" y="2608"/>
                    <a:pt x="5060" y="440"/>
                    <a:pt x="3767" y="59"/>
                  </a:cubicBezTo>
                  <a:cubicBezTo>
                    <a:pt x="3609" y="20"/>
                    <a:pt x="3451" y="1"/>
                    <a:pt x="3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9;p59"/>
            <p:cNvSpPr/>
            <p:nvPr/>
          </p:nvSpPr>
          <p:spPr>
            <a:xfrm>
              <a:off x="4097360" y="4015395"/>
              <a:ext cx="342751" cy="444899"/>
            </a:xfrm>
            <a:custGeom>
              <a:avLst/>
              <a:gdLst/>
              <a:ahLst/>
              <a:cxnLst/>
              <a:rect l="l" t="t" r="r" b="b"/>
              <a:pathLst>
                <a:path w="7533" h="9778" extrusionOk="0">
                  <a:moveTo>
                    <a:pt x="1370" y="0"/>
                  </a:moveTo>
                  <a:cubicBezTo>
                    <a:pt x="685" y="457"/>
                    <a:pt x="228" y="1218"/>
                    <a:pt x="228" y="2016"/>
                  </a:cubicBezTo>
                  <a:cubicBezTo>
                    <a:pt x="0" y="4832"/>
                    <a:pt x="1750" y="9777"/>
                    <a:pt x="1750" y="9777"/>
                  </a:cubicBezTo>
                  <a:lnTo>
                    <a:pt x="6087" y="9777"/>
                  </a:lnTo>
                  <a:cubicBezTo>
                    <a:pt x="6087" y="9777"/>
                    <a:pt x="7533" y="3843"/>
                    <a:pt x="7229" y="2016"/>
                  </a:cubicBezTo>
                  <a:cubicBezTo>
                    <a:pt x="7152" y="1218"/>
                    <a:pt x="6696" y="457"/>
                    <a:pt x="601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0;p59"/>
            <p:cNvSpPr/>
            <p:nvPr/>
          </p:nvSpPr>
          <p:spPr>
            <a:xfrm>
              <a:off x="3401461" y="3587724"/>
              <a:ext cx="90044" cy="105696"/>
            </a:xfrm>
            <a:custGeom>
              <a:avLst/>
              <a:gdLst/>
              <a:ahLst/>
              <a:cxnLst/>
              <a:rect l="l" t="t" r="r" b="b"/>
              <a:pathLst>
                <a:path w="1979" h="2323" extrusionOk="0">
                  <a:moveTo>
                    <a:pt x="440" y="0"/>
                  </a:moveTo>
                  <a:cubicBezTo>
                    <a:pt x="231" y="0"/>
                    <a:pt x="0" y="23"/>
                    <a:pt x="0" y="230"/>
                  </a:cubicBezTo>
                  <a:lnTo>
                    <a:pt x="0" y="1410"/>
                  </a:lnTo>
                  <a:cubicBezTo>
                    <a:pt x="0" y="1600"/>
                    <a:pt x="0" y="2323"/>
                    <a:pt x="1028" y="2323"/>
                  </a:cubicBezTo>
                  <a:cubicBezTo>
                    <a:pt x="1560" y="2323"/>
                    <a:pt x="1979" y="1942"/>
                    <a:pt x="1979" y="1410"/>
                  </a:cubicBezTo>
                  <a:lnTo>
                    <a:pt x="1979" y="459"/>
                  </a:lnTo>
                  <a:cubicBezTo>
                    <a:pt x="1979" y="192"/>
                    <a:pt x="1598" y="2"/>
                    <a:pt x="1370" y="2"/>
                  </a:cubicBezTo>
                  <a:lnTo>
                    <a:pt x="609" y="2"/>
                  </a:lnTo>
                  <a:cubicBezTo>
                    <a:pt x="558" y="2"/>
                    <a:pt x="500" y="0"/>
                    <a:pt x="4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21;p59"/>
            <p:cNvSpPr/>
            <p:nvPr/>
          </p:nvSpPr>
          <p:spPr>
            <a:xfrm>
              <a:off x="3346041" y="3439570"/>
              <a:ext cx="188734" cy="183820"/>
            </a:xfrm>
            <a:custGeom>
              <a:avLst/>
              <a:gdLst/>
              <a:ahLst/>
              <a:cxnLst/>
              <a:rect l="l" t="t" r="r" b="b"/>
              <a:pathLst>
                <a:path w="4148" h="4040" extrusionOk="0">
                  <a:moveTo>
                    <a:pt x="2175" y="0"/>
                  </a:moveTo>
                  <a:cubicBezTo>
                    <a:pt x="1319" y="0"/>
                    <a:pt x="529" y="568"/>
                    <a:pt x="305" y="1432"/>
                  </a:cubicBezTo>
                  <a:cubicBezTo>
                    <a:pt x="1" y="2497"/>
                    <a:pt x="648" y="3525"/>
                    <a:pt x="1675" y="3829"/>
                  </a:cubicBezTo>
                  <a:cubicBezTo>
                    <a:pt x="2123" y="3941"/>
                    <a:pt x="2531" y="4040"/>
                    <a:pt x="2876" y="4040"/>
                  </a:cubicBezTo>
                  <a:cubicBezTo>
                    <a:pt x="3350" y="4040"/>
                    <a:pt x="3705" y="3853"/>
                    <a:pt x="3881" y="3258"/>
                  </a:cubicBezTo>
                  <a:cubicBezTo>
                    <a:pt x="4148" y="2269"/>
                    <a:pt x="3805" y="405"/>
                    <a:pt x="2778" y="101"/>
                  </a:cubicBezTo>
                  <a:cubicBezTo>
                    <a:pt x="2778" y="63"/>
                    <a:pt x="2740" y="63"/>
                    <a:pt x="2664" y="63"/>
                  </a:cubicBezTo>
                  <a:cubicBezTo>
                    <a:pt x="2501" y="20"/>
                    <a:pt x="2337" y="0"/>
                    <a:pt x="2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22;p59"/>
            <p:cNvSpPr/>
            <p:nvPr/>
          </p:nvSpPr>
          <p:spPr>
            <a:xfrm>
              <a:off x="3328750" y="3418093"/>
              <a:ext cx="256256" cy="176904"/>
            </a:xfrm>
            <a:custGeom>
              <a:avLst/>
              <a:gdLst/>
              <a:ahLst/>
              <a:cxnLst/>
              <a:rect l="l" t="t" r="r" b="b"/>
              <a:pathLst>
                <a:path w="5632" h="3888" extrusionOk="0">
                  <a:moveTo>
                    <a:pt x="2364" y="0"/>
                  </a:moveTo>
                  <a:cubicBezTo>
                    <a:pt x="1918" y="0"/>
                    <a:pt x="752" y="703"/>
                    <a:pt x="381" y="1333"/>
                  </a:cubicBezTo>
                  <a:cubicBezTo>
                    <a:pt x="1" y="2018"/>
                    <a:pt x="305" y="3768"/>
                    <a:pt x="1028" y="3882"/>
                  </a:cubicBezTo>
                  <a:cubicBezTo>
                    <a:pt x="1059" y="3886"/>
                    <a:pt x="1089" y="3887"/>
                    <a:pt x="1118" y="3887"/>
                  </a:cubicBezTo>
                  <a:cubicBezTo>
                    <a:pt x="1735" y="3887"/>
                    <a:pt x="1963" y="3158"/>
                    <a:pt x="1636" y="3122"/>
                  </a:cubicBezTo>
                  <a:cubicBezTo>
                    <a:pt x="1294" y="3045"/>
                    <a:pt x="1066" y="2741"/>
                    <a:pt x="1294" y="2399"/>
                  </a:cubicBezTo>
                  <a:cubicBezTo>
                    <a:pt x="1432" y="2261"/>
                    <a:pt x="1630" y="2163"/>
                    <a:pt x="1815" y="2163"/>
                  </a:cubicBezTo>
                  <a:cubicBezTo>
                    <a:pt x="1885" y="2163"/>
                    <a:pt x="1954" y="2177"/>
                    <a:pt x="2017" y="2208"/>
                  </a:cubicBezTo>
                  <a:cubicBezTo>
                    <a:pt x="2093" y="2208"/>
                    <a:pt x="2093" y="1524"/>
                    <a:pt x="2093" y="1524"/>
                  </a:cubicBezTo>
                  <a:lnTo>
                    <a:pt x="5631" y="1600"/>
                  </a:lnTo>
                  <a:cubicBezTo>
                    <a:pt x="5631" y="1600"/>
                    <a:pt x="2816" y="78"/>
                    <a:pt x="2397" y="2"/>
                  </a:cubicBezTo>
                  <a:cubicBezTo>
                    <a:pt x="2387" y="1"/>
                    <a:pt x="2376" y="0"/>
                    <a:pt x="23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22"/>
        <p:cNvGrpSpPr/>
        <p:nvPr/>
      </p:nvGrpSpPr>
      <p:grpSpPr>
        <a:xfrm>
          <a:off x="0" y="0"/>
          <a:ext cx="0" cy="0"/>
          <a:chOff x="0" y="0"/>
          <a:chExt cx="0" cy="0"/>
        </a:xfrm>
      </p:grpSpPr>
      <p:grpSp>
        <p:nvGrpSpPr>
          <p:cNvPr id="8023" name="Google Shape;8023;p80"/>
          <p:cNvGrpSpPr/>
          <p:nvPr/>
        </p:nvGrpSpPr>
        <p:grpSpPr>
          <a:xfrm>
            <a:off x="737859" y="3415204"/>
            <a:ext cx="5141945" cy="1571466"/>
            <a:chOff x="717088" y="770500"/>
            <a:chExt cx="3743888" cy="1126350"/>
          </a:xfrm>
        </p:grpSpPr>
        <p:sp>
          <p:nvSpPr>
            <p:cNvPr id="8024" name="Google Shape;8024;p80"/>
            <p:cNvSpPr/>
            <p:nvPr/>
          </p:nvSpPr>
          <p:spPr>
            <a:xfrm>
              <a:off x="717277" y="1000750"/>
              <a:ext cx="3743700" cy="89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80"/>
            <p:cNvSpPr/>
            <p:nvPr/>
          </p:nvSpPr>
          <p:spPr>
            <a:xfrm>
              <a:off x="717088" y="770500"/>
              <a:ext cx="3743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6" name="Google Shape;8026;p80"/>
            <p:cNvGrpSpPr/>
            <p:nvPr/>
          </p:nvGrpSpPr>
          <p:grpSpPr>
            <a:xfrm>
              <a:off x="788325" y="835591"/>
              <a:ext cx="374100" cy="101100"/>
              <a:chOff x="965750" y="594475"/>
              <a:chExt cx="374100" cy="101100"/>
            </a:xfrm>
          </p:grpSpPr>
          <p:grpSp>
            <p:nvGrpSpPr>
              <p:cNvPr id="8027" name="Google Shape;8027;p80"/>
              <p:cNvGrpSpPr/>
              <p:nvPr/>
            </p:nvGrpSpPr>
            <p:grpSpPr>
              <a:xfrm>
                <a:off x="965750" y="594475"/>
                <a:ext cx="101100" cy="101100"/>
                <a:chOff x="965750" y="594475"/>
                <a:chExt cx="101100" cy="101100"/>
              </a:xfrm>
            </p:grpSpPr>
            <p:sp>
              <p:nvSpPr>
                <p:cNvPr id="8028" name="Google Shape;8028;p8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29" name="Google Shape;8029;p8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8030" name="Google Shape;8030;p8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8031" name="Google Shape;8031;p8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8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8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34" name="Google Shape;8034;p8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8035" name="Google Shape;8035;p80"/>
          <p:cNvGrpSpPr/>
          <p:nvPr/>
        </p:nvGrpSpPr>
        <p:grpSpPr>
          <a:xfrm>
            <a:off x="717061" y="1298944"/>
            <a:ext cx="3743588" cy="1999998"/>
            <a:chOff x="717130" y="770497"/>
            <a:chExt cx="3743588" cy="1561950"/>
          </a:xfrm>
        </p:grpSpPr>
        <p:sp>
          <p:nvSpPr>
            <p:cNvPr id="8036" name="Google Shape;8036;p80"/>
            <p:cNvSpPr/>
            <p:nvPr/>
          </p:nvSpPr>
          <p:spPr>
            <a:xfrm>
              <a:off x="717318" y="1000747"/>
              <a:ext cx="3743400" cy="1331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80"/>
            <p:cNvSpPr/>
            <p:nvPr/>
          </p:nvSpPr>
          <p:spPr>
            <a:xfrm>
              <a:off x="717130" y="770497"/>
              <a:ext cx="37434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8" name="Google Shape;8038;p80"/>
            <p:cNvGrpSpPr/>
            <p:nvPr/>
          </p:nvGrpSpPr>
          <p:grpSpPr>
            <a:xfrm>
              <a:off x="788325" y="835591"/>
              <a:ext cx="374100" cy="101100"/>
              <a:chOff x="965750" y="594475"/>
              <a:chExt cx="374100" cy="101100"/>
            </a:xfrm>
          </p:grpSpPr>
          <p:grpSp>
            <p:nvGrpSpPr>
              <p:cNvPr id="8039" name="Google Shape;8039;p80"/>
              <p:cNvGrpSpPr/>
              <p:nvPr/>
            </p:nvGrpSpPr>
            <p:grpSpPr>
              <a:xfrm>
                <a:off x="965750" y="594475"/>
                <a:ext cx="101100" cy="101100"/>
                <a:chOff x="965750" y="594475"/>
                <a:chExt cx="101100" cy="101100"/>
              </a:xfrm>
            </p:grpSpPr>
            <p:sp>
              <p:nvSpPr>
                <p:cNvPr id="8040" name="Google Shape;8040;p8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41" name="Google Shape;8041;p8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8042" name="Google Shape;8042;p8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8043" name="Google Shape;8043;p8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8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8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46" name="Google Shape;8046;p8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8047" name="Google Shape;8047;p80"/>
          <p:cNvSpPr txBox="1"/>
          <p:nvPr/>
        </p:nvSpPr>
        <p:spPr>
          <a:xfrm>
            <a:off x="720499" y="1534244"/>
            <a:ext cx="3743700" cy="16456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smtClean="0">
                <a:solidFill>
                  <a:schemeClr val="dk1"/>
                </a:solidFill>
                <a:latin typeface="Overpass Mono"/>
                <a:ea typeface="Cousine"/>
                <a:cs typeface="Cousine"/>
                <a:sym typeface="Overpass Mono"/>
              </a:rPr>
              <a:t>Inversión Fija</a:t>
            </a:r>
            <a:endParaRPr sz="1300" dirty="0">
              <a:solidFill>
                <a:schemeClr val="dk1"/>
              </a:solidFill>
              <a:latin typeface="Cousine"/>
              <a:ea typeface="Cousine"/>
              <a:cs typeface="Cousine"/>
              <a:sym typeface="Cousine"/>
            </a:endParaRPr>
          </a:p>
          <a:p>
            <a:pPr marR="50800" lvl="0"/>
            <a:r>
              <a:rPr lang="es-MX" sz="1200" dirty="0">
                <a:solidFill>
                  <a:schemeClr val="dk1"/>
                </a:solidFill>
                <a:latin typeface="Montserrat"/>
                <a:ea typeface="Montserrat"/>
                <a:cs typeface="Montserrat"/>
                <a:sym typeface="Montserrat"/>
              </a:rPr>
              <a:t>Es conocida como formación bruta de capital fijo, y básicamente son los elementos tangibles necesarios para que la empresa lleve a cabo sus actividades. Son, por ejemplo, los terrenos, las instalaciones, la maquinaria, los edificios, los equipamientos informáticos o de transporte, entre muchos otros</a:t>
            </a:r>
            <a:r>
              <a:rPr lang="es-MX" sz="1200" dirty="0" smtClean="0">
                <a:solidFill>
                  <a:schemeClr val="dk1"/>
                </a:solidFill>
                <a:latin typeface="Montserrat"/>
                <a:ea typeface="Montserrat"/>
                <a:cs typeface="Montserrat"/>
                <a:sym typeface="Montserrat"/>
              </a:rPr>
              <a:t>.</a:t>
            </a:r>
            <a:endParaRPr sz="1200" dirty="0">
              <a:solidFill>
                <a:schemeClr val="dk1"/>
              </a:solidFill>
              <a:latin typeface="Montserrat"/>
              <a:ea typeface="Montserrat"/>
              <a:cs typeface="Montserrat"/>
              <a:sym typeface="Montserrat"/>
            </a:endParaRPr>
          </a:p>
        </p:txBody>
      </p:sp>
      <p:grpSp>
        <p:nvGrpSpPr>
          <p:cNvPr id="8048" name="Google Shape;8048;p80"/>
          <p:cNvGrpSpPr/>
          <p:nvPr/>
        </p:nvGrpSpPr>
        <p:grpSpPr>
          <a:xfrm>
            <a:off x="4743472" y="1297370"/>
            <a:ext cx="3883689" cy="1828650"/>
            <a:chOff x="717087" y="770497"/>
            <a:chExt cx="3883689" cy="1828650"/>
          </a:xfrm>
        </p:grpSpPr>
        <p:sp>
          <p:nvSpPr>
            <p:cNvPr id="8049" name="Google Shape;8049;p80"/>
            <p:cNvSpPr/>
            <p:nvPr/>
          </p:nvSpPr>
          <p:spPr>
            <a:xfrm>
              <a:off x="717277" y="1000747"/>
              <a:ext cx="3883500" cy="1598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80"/>
            <p:cNvSpPr/>
            <p:nvPr/>
          </p:nvSpPr>
          <p:spPr>
            <a:xfrm>
              <a:off x="717087" y="770497"/>
              <a:ext cx="3883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1" name="Google Shape;8051;p80"/>
            <p:cNvGrpSpPr/>
            <p:nvPr/>
          </p:nvGrpSpPr>
          <p:grpSpPr>
            <a:xfrm>
              <a:off x="788325" y="835591"/>
              <a:ext cx="374100" cy="101100"/>
              <a:chOff x="965750" y="594475"/>
              <a:chExt cx="374100" cy="101100"/>
            </a:xfrm>
          </p:grpSpPr>
          <p:grpSp>
            <p:nvGrpSpPr>
              <p:cNvPr id="8052" name="Google Shape;8052;p80"/>
              <p:cNvGrpSpPr/>
              <p:nvPr/>
            </p:nvGrpSpPr>
            <p:grpSpPr>
              <a:xfrm>
                <a:off x="965750" y="594475"/>
                <a:ext cx="101100" cy="101100"/>
                <a:chOff x="965750" y="594475"/>
                <a:chExt cx="101100" cy="101100"/>
              </a:xfrm>
            </p:grpSpPr>
            <p:sp>
              <p:nvSpPr>
                <p:cNvPr id="8053" name="Google Shape;8053;p8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54" name="Google Shape;8054;p8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8055" name="Google Shape;8055;p8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8056" name="Google Shape;8056;p8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8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8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59" name="Google Shape;8059;p8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8060" name="Google Shape;8060;p80"/>
          <p:cNvSpPr txBox="1"/>
          <p:nvPr/>
        </p:nvSpPr>
        <p:spPr>
          <a:xfrm>
            <a:off x="4768086" y="1532670"/>
            <a:ext cx="3851100" cy="15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smtClean="0">
                <a:solidFill>
                  <a:schemeClr val="dk1"/>
                </a:solidFill>
                <a:latin typeface="Overpass Mono"/>
                <a:ea typeface="Overpass Mono"/>
                <a:cs typeface="Overpass Mono"/>
                <a:sym typeface="Overpass Mono"/>
              </a:rPr>
              <a:t>Inversión Diferida</a:t>
            </a:r>
            <a:endParaRPr sz="1300" dirty="0">
              <a:solidFill>
                <a:schemeClr val="dk1"/>
              </a:solidFill>
              <a:latin typeface="Cousine"/>
              <a:ea typeface="Cousine"/>
              <a:cs typeface="Cousine"/>
              <a:sym typeface="Cousine"/>
            </a:endParaRPr>
          </a:p>
          <a:p>
            <a:pPr marL="0" marR="50800" lvl="0" indent="0" algn="l" rtl="0">
              <a:lnSpc>
                <a:spcPct val="100000"/>
              </a:lnSpc>
              <a:spcBef>
                <a:spcPts val="0"/>
              </a:spcBef>
              <a:spcAft>
                <a:spcPts val="0"/>
              </a:spcAft>
              <a:buNone/>
            </a:pPr>
            <a:endParaRPr sz="800" dirty="0">
              <a:solidFill>
                <a:schemeClr val="dk1"/>
              </a:solidFill>
              <a:latin typeface="Montserrat"/>
              <a:ea typeface="Montserrat"/>
              <a:cs typeface="Montserrat"/>
              <a:sym typeface="Montserrat"/>
            </a:endParaRPr>
          </a:p>
          <a:p>
            <a:pPr lvl="0"/>
            <a:r>
              <a:rPr lang="es-MX" sz="1200" dirty="0">
                <a:solidFill>
                  <a:schemeClr val="dk1"/>
                </a:solidFill>
                <a:latin typeface="Montserrat" panose="020B0604020202020204" charset="0"/>
              </a:rPr>
              <a:t>La inversión diferida son los bienes y servicios intangibles que son indispensables para el desarrollo del negocio, pero que, a diferencia de la inversión fija, no influyen directamente en la producción. </a:t>
            </a:r>
            <a:endParaRPr sz="1200" dirty="0">
              <a:solidFill>
                <a:schemeClr val="dk1"/>
              </a:solidFill>
              <a:latin typeface="Montserrat" panose="020B0604020202020204" charset="0"/>
            </a:endParaRPr>
          </a:p>
        </p:txBody>
      </p:sp>
      <p:sp>
        <p:nvSpPr>
          <p:cNvPr id="8061" name="Google Shape;8061;p80"/>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TIPOS DE INVERSIÓN</a:t>
            </a:r>
            <a:endParaRPr dirty="0"/>
          </a:p>
        </p:txBody>
      </p:sp>
      <p:grpSp>
        <p:nvGrpSpPr>
          <p:cNvPr id="8063" name="Google Shape;8063;p80"/>
          <p:cNvGrpSpPr/>
          <p:nvPr/>
        </p:nvGrpSpPr>
        <p:grpSpPr>
          <a:xfrm>
            <a:off x="717431" y="368525"/>
            <a:ext cx="7709100" cy="228900"/>
            <a:chOff x="717431" y="368525"/>
            <a:chExt cx="7709100" cy="228900"/>
          </a:xfrm>
        </p:grpSpPr>
        <p:sp>
          <p:nvSpPr>
            <p:cNvPr id="8064" name="Google Shape;8064;p80"/>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5" name="Google Shape;8065;p80"/>
            <p:cNvGrpSpPr/>
            <p:nvPr/>
          </p:nvGrpSpPr>
          <p:grpSpPr>
            <a:xfrm>
              <a:off x="788613" y="433606"/>
              <a:ext cx="374100" cy="101100"/>
              <a:chOff x="965750" y="594475"/>
              <a:chExt cx="374100" cy="101100"/>
            </a:xfrm>
          </p:grpSpPr>
          <p:grpSp>
            <p:nvGrpSpPr>
              <p:cNvPr id="8066" name="Google Shape;8066;p80"/>
              <p:cNvGrpSpPr/>
              <p:nvPr/>
            </p:nvGrpSpPr>
            <p:grpSpPr>
              <a:xfrm>
                <a:off x="965750" y="594475"/>
                <a:ext cx="101100" cy="101100"/>
                <a:chOff x="965750" y="594475"/>
                <a:chExt cx="101100" cy="101100"/>
              </a:xfrm>
            </p:grpSpPr>
            <p:sp>
              <p:nvSpPr>
                <p:cNvPr id="8067" name="Google Shape;8067;p80"/>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8" name="Google Shape;8068;p80"/>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8069" name="Google Shape;8069;p80"/>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8070" name="Google Shape;8070;p80"/>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80"/>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80"/>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73" name="Google Shape;8073;p80"/>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53" name="Google Shape;8060;p80"/>
          <p:cNvSpPr txBox="1"/>
          <p:nvPr/>
        </p:nvSpPr>
        <p:spPr>
          <a:xfrm>
            <a:off x="717060" y="3667445"/>
            <a:ext cx="5162745" cy="1401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smtClean="0">
                <a:solidFill>
                  <a:schemeClr val="dk1"/>
                </a:solidFill>
                <a:latin typeface="Overpass Mono"/>
                <a:ea typeface="Cousine"/>
                <a:cs typeface="Cousine"/>
                <a:sym typeface="Overpass Mono"/>
              </a:rPr>
              <a:t>Capital de Trabajo</a:t>
            </a:r>
            <a:endParaRPr sz="1300" dirty="0">
              <a:solidFill>
                <a:schemeClr val="dk1"/>
              </a:solidFill>
              <a:latin typeface="Cousine"/>
              <a:ea typeface="Cousine"/>
              <a:cs typeface="Cousine"/>
              <a:sym typeface="Cousine"/>
            </a:endParaRPr>
          </a:p>
          <a:p>
            <a:pPr marR="50800" lvl="0"/>
            <a:r>
              <a:rPr lang="es-MX" sz="1200" dirty="0">
                <a:solidFill>
                  <a:schemeClr val="dk1"/>
                </a:solidFill>
                <a:latin typeface="Montserrat"/>
                <a:ea typeface="Montserrat"/>
                <a:cs typeface="Montserrat"/>
                <a:sym typeface="Montserrat"/>
              </a:rPr>
              <a:t>Constituye el conjunto de recursos productivos necesarios para llevar a cabo la actividad empresarial. Son activos corrientes (a corto plazo), que son imprescindibles para la operatividad normal de la empresa durante un ciclo productivo. </a:t>
            </a:r>
            <a:endParaRPr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03869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¿POR QUÉ ES IMPORTANTE UN PRESUPUESTO DE INVERSIÓN?</a:t>
            </a:r>
            <a:endParaRPr sz="18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MX" sz="1400" dirty="0" smtClean="0"/>
              <a:t>El </a:t>
            </a:r>
            <a:r>
              <a:rPr lang="es-MX" sz="1400" dirty="0"/>
              <a:t>presupuesto de inversión debe contener todos los elementos necesarios para reflejar el plan de inversión tanto a corto como a largo plazo. De esta manera, permite garantizar la actividad de la compañía en las mismas condiciones en todo momento, aumentar su productividad y la toma de decisiones estratégicas por parte de sus responsables</a:t>
            </a:r>
            <a:r>
              <a:rPr lang="es-MX" sz="1400" dirty="0" smtClean="0"/>
              <a:t>.</a:t>
            </a:r>
            <a:endParaRPr lang="es-MX" sz="1400" dirty="0"/>
          </a:p>
          <a:p>
            <a:pPr marL="0" lvl="0" indent="0">
              <a:buClr>
                <a:schemeClr val="dk1"/>
              </a:buClr>
              <a:buSzPts val="1100"/>
              <a:buNone/>
            </a:pPr>
            <a:endParaRPr lang="es-MX" sz="1400" dirty="0"/>
          </a:p>
          <a:p>
            <a:pPr marL="0" lvl="0" indent="0">
              <a:buClr>
                <a:schemeClr val="dk1"/>
              </a:buClr>
              <a:buSzPts val="1100"/>
              <a:buNone/>
            </a:pPr>
            <a:r>
              <a:rPr lang="es-MX" sz="1400" dirty="0"/>
              <a:t>Además, al utilizarlo de manera eficiente, contribuye a cumplir con los objetivos empresariales, permite identificar señales de advertencia y ayuda a transformar y modernizar la empresa en una más productiva y rentable que permita contar con ventajas competitivas en el </a:t>
            </a:r>
            <a:r>
              <a:rPr lang="es-MX" sz="1400" dirty="0" smtClean="0"/>
              <a:t>mercado</a:t>
            </a:r>
            <a:endParaRPr lang="es-MX" dirty="0" smtClean="0"/>
          </a:p>
          <a:p>
            <a:pPr marL="0" lvl="0" indent="0">
              <a:buClr>
                <a:schemeClr val="dk1"/>
              </a:buClr>
              <a:buSzPts val="1100"/>
              <a:buNone/>
            </a:pPr>
            <a:endParaRPr lang="es-MX" dirty="0"/>
          </a:p>
          <a:p>
            <a:pPr marL="0" lvl="0" indent="0">
              <a:buClr>
                <a:schemeClr val="dk1"/>
              </a:buClr>
              <a:buSzPts val="1100"/>
              <a:buNone/>
            </a:pPr>
            <a:endParaRPr lang="es-MX" dirty="0" smtClean="0"/>
          </a:p>
          <a:p>
            <a:pPr marL="0" lvl="0" indent="0">
              <a:buClr>
                <a:schemeClr val="dk1"/>
              </a:buClr>
              <a:buSzPts val="1100"/>
              <a:buNone/>
            </a:pPr>
            <a:endParaRPr lang="es-MX" dirty="0"/>
          </a:p>
          <a:p>
            <a:pPr marL="0" lvl="0" indent="0">
              <a:buClr>
                <a:schemeClr val="dk1"/>
              </a:buClr>
              <a:buSzPts val="1100"/>
              <a:buNone/>
            </a:pPr>
            <a:endParaRPr lang="es-MX" dirty="0" smtClean="0"/>
          </a:p>
          <a:p>
            <a:pPr marL="0" lvl="0" indent="0">
              <a:buClr>
                <a:schemeClr val="dk1"/>
              </a:buClr>
              <a:buSzPts val="1100"/>
              <a:buNone/>
            </a:pPr>
            <a:endParaRPr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420229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¿CÓMO SE HACE UN PRESUPUESTO DE INVERSIÓN</a:t>
            </a:r>
            <a:endParaRPr sz="20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MX" dirty="0"/>
              <a:t>El presupuesto de inversión se puede estructurar en hasta siete puntos</a:t>
            </a:r>
            <a:r>
              <a:rPr lang="es-MX" dirty="0" smtClean="0"/>
              <a:t>:</a:t>
            </a:r>
          </a:p>
          <a:p>
            <a:pPr marL="0" lvl="0" indent="0">
              <a:buClr>
                <a:schemeClr val="dk1"/>
              </a:buClr>
              <a:buSzPts val="1100"/>
              <a:buNone/>
            </a:pPr>
            <a:endParaRPr lang="en" dirty="0" smtClean="0"/>
          </a:p>
          <a:p>
            <a:pPr lvl="0" indent="-298450">
              <a:spcBef>
                <a:spcPts val="1000"/>
              </a:spcBef>
              <a:buClr>
                <a:schemeClr val="dk1"/>
              </a:buClr>
              <a:buSzPts val="1100"/>
            </a:pPr>
            <a:r>
              <a:rPr lang="es-MX" b="1" dirty="0"/>
              <a:t>E</a:t>
            </a:r>
            <a:r>
              <a:rPr lang="es-MX" b="1" dirty="0" smtClean="0"/>
              <a:t>stablecer </a:t>
            </a:r>
            <a:r>
              <a:rPr lang="es-MX" b="1" dirty="0"/>
              <a:t>las metas financieras de la </a:t>
            </a:r>
            <a:r>
              <a:rPr lang="es-MX" b="1" dirty="0" smtClean="0"/>
              <a:t>empresa</a:t>
            </a:r>
          </a:p>
          <a:p>
            <a:pPr lvl="0" indent="-298450">
              <a:spcBef>
                <a:spcPts val="1000"/>
              </a:spcBef>
              <a:buClr>
                <a:schemeClr val="dk1"/>
              </a:buClr>
              <a:buSzPts val="1100"/>
            </a:pPr>
            <a:r>
              <a:rPr lang="es-MX" b="1" dirty="0"/>
              <a:t>Pronosticar ventas o ingresos de la </a:t>
            </a:r>
            <a:r>
              <a:rPr lang="es-MX" b="1" dirty="0" smtClean="0"/>
              <a:t>compañía</a:t>
            </a:r>
          </a:p>
          <a:p>
            <a:pPr lvl="0" indent="-298450">
              <a:spcBef>
                <a:spcPts val="1000"/>
              </a:spcBef>
              <a:buClr>
                <a:schemeClr val="dk1"/>
              </a:buClr>
              <a:buSzPts val="1100"/>
            </a:pPr>
            <a:r>
              <a:rPr lang="es-MX" b="1" dirty="0"/>
              <a:t>P</a:t>
            </a:r>
            <a:r>
              <a:rPr lang="es-MX" b="1" dirty="0" smtClean="0"/>
              <a:t>lanificar los</a:t>
            </a:r>
            <a:r>
              <a:rPr lang="es-MX" dirty="0"/>
              <a:t> </a:t>
            </a:r>
            <a:r>
              <a:rPr lang="es-MX" b="1" dirty="0"/>
              <a:t>elementos de </a:t>
            </a:r>
            <a:r>
              <a:rPr lang="es-MX" b="1" dirty="0" smtClean="0"/>
              <a:t>inmovilizado</a:t>
            </a:r>
          </a:p>
          <a:p>
            <a:pPr lvl="0" indent="-298450">
              <a:spcBef>
                <a:spcPts val="1000"/>
              </a:spcBef>
              <a:buClr>
                <a:schemeClr val="dk1"/>
              </a:buClr>
              <a:buSzPts val="1100"/>
            </a:pPr>
            <a:r>
              <a:rPr lang="es-MX" b="1" dirty="0"/>
              <a:t>Presupuestar los </a:t>
            </a:r>
            <a:r>
              <a:rPr lang="es-MX" b="1" dirty="0" smtClean="0"/>
              <a:t>gastos</a:t>
            </a:r>
          </a:p>
          <a:p>
            <a:pPr lvl="0" indent="-298450">
              <a:spcBef>
                <a:spcPts val="1000"/>
              </a:spcBef>
              <a:buClr>
                <a:schemeClr val="dk1"/>
              </a:buClr>
              <a:buSzPts val="1100"/>
            </a:pPr>
            <a:r>
              <a:rPr lang="es-MX" b="1" dirty="0"/>
              <a:t>Determinar el capital de </a:t>
            </a:r>
            <a:r>
              <a:rPr lang="es-MX" b="1" dirty="0" smtClean="0"/>
              <a:t>trabajo</a:t>
            </a:r>
          </a:p>
          <a:p>
            <a:pPr lvl="0" indent="-298450">
              <a:spcBef>
                <a:spcPts val="1000"/>
              </a:spcBef>
              <a:buClr>
                <a:schemeClr val="dk1"/>
              </a:buClr>
              <a:buSzPts val="1100"/>
            </a:pPr>
            <a:r>
              <a:rPr lang="es-MX" b="1" dirty="0"/>
              <a:t>Estructurar el presupuesto para todas las áreas de la </a:t>
            </a:r>
            <a:r>
              <a:rPr lang="es-MX" b="1" dirty="0" smtClean="0"/>
              <a:t>organización</a:t>
            </a:r>
          </a:p>
          <a:p>
            <a:pPr lvl="0" indent="-298450">
              <a:spcBef>
                <a:spcPts val="1000"/>
              </a:spcBef>
              <a:buClr>
                <a:schemeClr val="dk1"/>
              </a:buClr>
              <a:buSzPts val="1100"/>
            </a:pPr>
            <a:r>
              <a:rPr lang="es-MX" b="1" dirty="0"/>
              <a:t>Tomar acciones si se detectan desviaciones importantes con respecto al presupuesto</a:t>
            </a:r>
            <a:endParaRPr lang="es-MX" b="1" dirty="0" smtClean="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21280" y="1119300"/>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5.2.2 RAZONES DE LIQUIDEZ Y RENTABILIDAD</a:t>
            </a:r>
            <a:endParaRPr sz="2000" dirty="0"/>
          </a:p>
        </p:txBody>
      </p:sp>
      <p:sp>
        <p:nvSpPr>
          <p:cNvPr id="1517" name="Google Shape;1517;p47"/>
          <p:cNvSpPr txBox="1">
            <a:spLocks noGrp="1"/>
          </p:cNvSpPr>
          <p:nvPr>
            <p:ph type="subTitle" idx="1"/>
          </p:nvPr>
        </p:nvSpPr>
        <p:spPr>
          <a:xfrm>
            <a:off x="3712404" y="2366875"/>
            <a:ext cx="4330800" cy="2182912"/>
          </a:xfrm>
          <a:prstGeom prst="rect">
            <a:avLst/>
          </a:prstGeom>
        </p:spPr>
        <p:txBody>
          <a:bodyPr spcFirstLastPara="1" wrap="square" lIns="91425" tIns="91425" rIns="91425" bIns="91425" anchor="t" anchorCtr="0">
            <a:noAutofit/>
          </a:bodyPr>
          <a:lstStyle/>
          <a:p>
            <a:pPr marL="0" lvl="0" indent="0">
              <a:buNone/>
            </a:pPr>
            <a:r>
              <a:rPr lang="es-MX" dirty="0"/>
              <a:t>Las razones financieras son indicadores que se utilizan  para medir o cuantificar la situación financiera de una  empresa, ya sea en su totalidad o en una unidad de ella.  </a:t>
            </a:r>
            <a:endParaRPr lang="es-MX" dirty="0" smtClean="0"/>
          </a:p>
          <a:p>
            <a:pPr marL="0" lvl="0" indent="0">
              <a:buNone/>
            </a:pPr>
            <a:endParaRPr lang="es-MX" dirty="0" smtClean="0"/>
          </a:p>
          <a:p>
            <a:pPr marL="0" lvl="0" indent="0">
              <a:buNone/>
            </a:pPr>
            <a:r>
              <a:rPr lang="es-MX" dirty="0" smtClean="0"/>
              <a:t>Estos </a:t>
            </a:r>
            <a:r>
              <a:rPr lang="es-MX" dirty="0"/>
              <a:t>indicadores reflejan el estado financiero, el cual es  una relación de cifras monetarias, que se enlazan con el  funcionamiento de un negocio o empresa y se presentan  mediante un orden determinado.</a:t>
            </a:r>
          </a:p>
          <a:p>
            <a:pPr marL="0" lvl="0" indent="0" rtl="0">
              <a:spcBef>
                <a:spcPts val="0"/>
              </a:spcBef>
              <a:spcAft>
                <a:spcPts val="0"/>
              </a:spcAft>
              <a:buNone/>
            </a:pPr>
            <a:endParaRPr dirty="0"/>
          </a:p>
        </p:txBody>
      </p:sp>
      <p:grpSp>
        <p:nvGrpSpPr>
          <p:cNvPr id="1518" name="Google Shape;1518;p47"/>
          <p:cNvGrpSpPr/>
          <p:nvPr/>
        </p:nvGrpSpPr>
        <p:grpSpPr>
          <a:xfrm>
            <a:off x="435935" y="2366875"/>
            <a:ext cx="3134567" cy="2013739"/>
            <a:chOff x="606600" y="2359850"/>
            <a:chExt cx="2752560" cy="2217904"/>
          </a:xfrm>
        </p:grpSpPr>
        <p:grpSp>
          <p:nvGrpSpPr>
            <p:cNvPr id="1519" name="Google Shape;1519;p47"/>
            <p:cNvGrpSpPr/>
            <p:nvPr/>
          </p:nvGrpSpPr>
          <p:grpSpPr>
            <a:xfrm>
              <a:off x="606600" y="2359850"/>
              <a:ext cx="2752560" cy="2217904"/>
              <a:chOff x="717136" y="770509"/>
              <a:chExt cx="2767227" cy="2229720"/>
            </a:xfrm>
          </p:grpSpPr>
          <p:sp>
            <p:nvSpPr>
              <p:cNvPr id="1520" name="Google Shape;1520;p47"/>
              <p:cNvSpPr/>
              <p:nvPr/>
            </p:nvSpPr>
            <p:spPr>
              <a:xfrm>
                <a:off x="717463" y="1000729"/>
                <a:ext cx="2766900" cy="1999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717136" y="770509"/>
                <a:ext cx="27669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7"/>
              <p:cNvGrpSpPr/>
              <p:nvPr/>
            </p:nvGrpSpPr>
            <p:grpSpPr>
              <a:xfrm>
                <a:off x="788325" y="835591"/>
                <a:ext cx="374100" cy="101100"/>
                <a:chOff x="965750" y="594475"/>
                <a:chExt cx="374100" cy="101100"/>
              </a:xfrm>
            </p:grpSpPr>
            <p:grpSp>
              <p:nvGrpSpPr>
                <p:cNvPr id="1523" name="Google Shape;1523;p47"/>
                <p:cNvGrpSpPr/>
                <p:nvPr/>
              </p:nvGrpSpPr>
              <p:grpSpPr>
                <a:xfrm>
                  <a:off x="965750" y="594475"/>
                  <a:ext cx="101100" cy="101100"/>
                  <a:chOff x="965750" y="594475"/>
                  <a:chExt cx="101100" cy="101100"/>
                </a:xfrm>
              </p:grpSpPr>
              <p:sp>
                <p:nvSpPr>
                  <p:cNvPr id="1524" name="Google Shape;1524;p47"/>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47"/>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526" name="Google Shape;1526;p47"/>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527" name="Google Shape;1527;p47"/>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0" name="Google Shape;1530;p47"/>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531" name="Google Shape;1531;p47"/>
            <p:cNvGrpSpPr/>
            <p:nvPr/>
          </p:nvGrpSpPr>
          <p:grpSpPr>
            <a:xfrm>
              <a:off x="956857" y="2754742"/>
              <a:ext cx="2052030" cy="1575169"/>
              <a:chOff x="5972325" y="2490350"/>
              <a:chExt cx="1268800" cy="973950"/>
            </a:xfrm>
          </p:grpSpPr>
          <p:sp>
            <p:nvSpPr>
              <p:cNvPr id="1532" name="Google Shape;1532;p47"/>
              <p:cNvSpPr/>
              <p:nvPr/>
            </p:nvSpPr>
            <p:spPr>
              <a:xfrm>
                <a:off x="5992300" y="2839400"/>
                <a:ext cx="319600" cy="624900"/>
              </a:xfrm>
              <a:custGeom>
                <a:avLst/>
                <a:gdLst/>
                <a:ahLst/>
                <a:cxnLst/>
                <a:rect l="l" t="t" r="r" b="b"/>
                <a:pathLst>
                  <a:path w="12784" h="24996" extrusionOk="0">
                    <a:moveTo>
                      <a:pt x="6392" y="1"/>
                    </a:moveTo>
                    <a:cubicBezTo>
                      <a:pt x="2816" y="1"/>
                      <a:pt x="0" y="3501"/>
                      <a:pt x="0" y="7838"/>
                    </a:cubicBezTo>
                    <a:cubicBezTo>
                      <a:pt x="0" y="9778"/>
                      <a:pt x="571" y="11528"/>
                      <a:pt x="1560" y="12936"/>
                    </a:cubicBezTo>
                    <a:cubicBezTo>
                      <a:pt x="1522" y="13050"/>
                      <a:pt x="1484" y="13202"/>
                      <a:pt x="1484" y="13392"/>
                    </a:cubicBezTo>
                    <a:lnTo>
                      <a:pt x="1484" y="15485"/>
                    </a:lnTo>
                    <a:cubicBezTo>
                      <a:pt x="1484" y="16093"/>
                      <a:pt x="2017" y="16626"/>
                      <a:pt x="2625" y="16626"/>
                    </a:cubicBezTo>
                    <a:lnTo>
                      <a:pt x="6316" y="16626"/>
                    </a:lnTo>
                    <a:lnTo>
                      <a:pt x="6316" y="22713"/>
                    </a:lnTo>
                    <a:cubicBezTo>
                      <a:pt x="5174" y="22751"/>
                      <a:pt x="4299" y="23702"/>
                      <a:pt x="4299" y="24843"/>
                    </a:cubicBezTo>
                    <a:lnTo>
                      <a:pt x="4299" y="24996"/>
                    </a:lnTo>
                    <a:lnTo>
                      <a:pt x="8560" y="24996"/>
                    </a:lnTo>
                    <a:lnTo>
                      <a:pt x="8560" y="24843"/>
                    </a:lnTo>
                    <a:cubicBezTo>
                      <a:pt x="8560" y="23778"/>
                      <a:pt x="7761" y="22903"/>
                      <a:pt x="6696" y="22751"/>
                    </a:cubicBezTo>
                    <a:lnTo>
                      <a:pt x="6696" y="16626"/>
                    </a:lnTo>
                    <a:lnTo>
                      <a:pt x="10234" y="16626"/>
                    </a:lnTo>
                    <a:cubicBezTo>
                      <a:pt x="10843" y="16626"/>
                      <a:pt x="11376" y="16093"/>
                      <a:pt x="11376" y="15485"/>
                    </a:cubicBezTo>
                    <a:lnTo>
                      <a:pt x="11376" y="13392"/>
                    </a:lnTo>
                    <a:cubicBezTo>
                      <a:pt x="11376" y="13240"/>
                      <a:pt x="11300" y="13050"/>
                      <a:pt x="11262" y="12974"/>
                    </a:cubicBezTo>
                    <a:cubicBezTo>
                      <a:pt x="12213" y="11528"/>
                      <a:pt x="12783" y="9778"/>
                      <a:pt x="12783" y="7838"/>
                    </a:cubicBezTo>
                    <a:cubicBezTo>
                      <a:pt x="12783" y="3501"/>
                      <a:pt x="9930" y="1"/>
                      <a:pt x="63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6066475" y="2916450"/>
                <a:ext cx="172175" cy="236850"/>
              </a:xfrm>
              <a:custGeom>
                <a:avLst/>
                <a:gdLst/>
                <a:ahLst/>
                <a:cxnLst/>
                <a:rect l="l" t="t" r="r" b="b"/>
                <a:pathLst>
                  <a:path w="6887" h="9474" extrusionOk="0">
                    <a:moveTo>
                      <a:pt x="1218" y="0"/>
                    </a:moveTo>
                    <a:cubicBezTo>
                      <a:pt x="572" y="0"/>
                      <a:pt x="1" y="571"/>
                      <a:pt x="1" y="1218"/>
                    </a:cubicBezTo>
                    <a:lnTo>
                      <a:pt x="1" y="1332"/>
                    </a:lnTo>
                    <a:lnTo>
                      <a:pt x="686" y="9473"/>
                    </a:lnTo>
                    <a:lnTo>
                      <a:pt x="6164" y="9473"/>
                    </a:lnTo>
                    <a:lnTo>
                      <a:pt x="6849" y="1332"/>
                    </a:lnTo>
                    <a:cubicBezTo>
                      <a:pt x="6887" y="647"/>
                      <a:pt x="6392" y="38"/>
                      <a:pt x="57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6083600" y="3153275"/>
                <a:ext cx="247325" cy="285350"/>
              </a:xfrm>
              <a:custGeom>
                <a:avLst/>
                <a:gdLst/>
                <a:ahLst/>
                <a:cxnLst/>
                <a:rect l="l" t="t" r="r" b="b"/>
                <a:pathLst>
                  <a:path w="9893" h="11414" extrusionOk="0">
                    <a:moveTo>
                      <a:pt x="1" y="0"/>
                    </a:moveTo>
                    <a:lnTo>
                      <a:pt x="1" y="1750"/>
                    </a:lnTo>
                    <a:cubicBezTo>
                      <a:pt x="1" y="2701"/>
                      <a:pt x="647" y="3120"/>
                      <a:pt x="1599" y="3120"/>
                    </a:cubicBezTo>
                    <a:lnTo>
                      <a:pt x="2245" y="3120"/>
                    </a:lnTo>
                    <a:cubicBezTo>
                      <a:pt x="2588" y="5517"/>
                      <a:pt x="4376" y="11413"/>
                      <a:pt x="4376" y="11413"/>
                    </a:cubicBezTo>
                    <a:lnTo>
                      <a:pt x="5707" y="11413"/>
                    </a:lnTo>
                    <a:lnTo>
                      <a:pt x="4946" y="3120"/>
                    </a:lnTo>
                    <a:lnTo>
                      <a:pt x="6468" y="3120"/>
                    </a:lnTo>
                    <a:lnTo>
                      <a:pt x="6468" y="3310"/>
                    </a:lnTo>
                    <a:cubicBezTo>
                      <a:pt x="6696" y="5402"/>
                      <a:pt x="8561" y="11413"/>
                      <a:pt x="8561" y="11413"/>
                    </a:cubicBezTo>
                    <a:lnTo>
                      <a:pt x="9892" y="11413"/>
                    </a:lnTo>
                    <a:lnTo>
                      <a:pt x="9055" y="1979"/>
                    </a:lnTo>
                    <a:cubicBezTo>
                      <a:pt x="9055" y="1902"/>
                      <a:pt x="9093" y="1826"/>
                      <a:pt x="9093" y="1750"/>
                    </a:cubicBezTo>
                    <a:lnTo>
                      <a:pt x="9093" y="1712"/>
                    </a:lnTo>
                    <a:cubicBezTo>
                      <a:pt x="9093" y="761"/>
                      <a:pt x="8332" y="0"/>
                      <a:pt x="7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6297600" y="3439550"/>
                <a:ext cx="72300" cy="24750"/>
              </a:xfrm>
              <a:custGeom>
                <a:avLst/>
                <a:gdLst/>
                <a:ahLst/>
                <a:cxnLst/>
                <a:rect l="l" t="t" r="r" b="b"/>
                <a:pathLst>
                  <a:path w="2892" h="990" extrusionOk="0">
                    <a:moveTo>
                      <a:pt x="1" y="1"/>
                    </a:moveTo>
                    <a:lnTo>
                      <a:pt x="1" y="990"/>
                    </a:lnTo>
                    <a:lnTo>
                      <a:pt x="2664" y="990"/>
                    </a:lnTo>
                    <a:cubicBezTo>
                      <a:pt x="2854" y="990"/>
                      <a:pt x="2892" y="609"/>
                      <a:pt x="2778" y="533"/>
                    </a:cubicBezTo>
                    <a:lnTo>
                      <a:pt x="12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6192025" y="3439550"/>
                <a:ext cx="72325" cy="24750"/>
              </a:xfrm>
              <a:custGeom>
                <a:avLst/>
                <a:gdLst/>
                <a:ahLst/>
                <a:cxnLst/>
                <a:rect l="l" t="t" r="r" b="b"/>
                <a:pathLst>
                  <a:path w="2893" h="990" extrusionOk="0">
                    <a:moveTo>
                      <a:pt x="1" y="1"/>
                    </a:moveTo>
                    <a:lnTo>
                      <a:pt x="1" y="990"/>
                    </a:lnTo>
                    <a:lnTo>
                      <a:pt x="2664" y="990"/>
                    </a:lnTo>
                    <a:cubicBezTo>
                      <a:pt x="2854" y="990"/>
                      <a:pt x="2892" y="609"/>
                      <a:pt x="2778" y="533"/>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6066475" y="3045800"/>
                <a:ext cx="83725" cy="31400"/>
              </a:xfrm>
              <a:custGeom>
                <a:avLst/>
                <a:gdLst/>
                <a:ahLst/>
                <a:cxnLst/>
                <a:rect l="l" t="t" r="r" b="b"/>
                <a:pathLst>
                  <a:path w="3349" h="1256" extrusionOk="0">
                    <a:moveTo>
                      <a:pt x="39" y="0"/>
                    </a:moveTo>
                    <a:lnTo>
                      <a:pt x="1" y="114"/>
                    </a:lnTo>
                    <a:lnTo>
                      <a:pt x="3311" y="1256"/>
                    </a:lnTo>
                    <a:lnTo>
                      <a:pt x="3349" y="1104"/>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6045550" y="3089550"/>
                <a:ext cx="95150" cy="11425"/>
              </a:xfrm>
              <a:custGeom>
                <a:avLst/>
                <a:gdLst/>
                <a:ahLst/>
                <a:cxnLst/>
                <a:rect l="l" t="t" r="r" b="b"/>
                <a:pathLst>
                  <a:path w="3806" h="457" extrusionOk="0">
                    <a:moveTo>
                      <a:pt x="1" y="0"/>
                    </a:moveTo>
                    <a:lnTo>
                      <a:pt x="1" y="152"/>
                    </a:lnTo>
                    <a:lnTo>
                      <a:pt x="3805" y="457"/>
                    </a:lnTo>
                    <a:lnTo>
                      <a:pt x="3805" y="34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6118800" y="3097150"/>
                <a:ext cx="214025" cy="18100"/>
              </a:xfrm>
              <a:custGeom>
                <a:avLst/>
                <a:gdLst/>
                <a:ahLst/>
                <a:cxnLst/>
                <a:rect l="l" t="t" r="r" b="b"/>
                <a:pathLst>
                  <a:path w="8561" h="724" extrusionOk="0">
                    <a:moveTo>
                      <a:pt x="0" y="1"/>
                    </a:moveTo>
                    <a:lnTo>
                      <a:pt x="0" y="723"/>
                    </a:lnTo>
                    <a:lnTo>
                      <a:pt x="8560" y="723"/>
                    </a:lnTo>
                    <a:lnTo>
                      <a:pt x="85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5983750" y="2915500"/>
                <a:ext cx="299600" cy="237800"/>
              </a:xfrm>
              <a:custGeom>
                <a:avLst/>
                <a:gdLst/>
                <a:ahLst/>
                <a:cxnLst/>
                <a:rect l="l" t="t" r="r" b="b"/>
                <a:pathLst>
                  <a:path w="11984" h="9512" extrusionOk="0">
                    <a:moveTo>
                      <a:pt x="3538" y="4261"/>
                    </a:moveTo>
                    <a:lnTo>
                      <a:pt x="3614" y="5364"/>
                    </a:lnTo>
                    <a:lnTo>
                      <a:pt x="2777" y="5022"/>
                    </a:lnTo>
                    <a:lnTo>
                      <a:pt x="3538" y="4261"/>
                    </a:lnTo>
                    <a:close/>
                    <a:moveTo>
                      <a:pt x="4527" y="0"/>
                    </a:moveTo>
                    <a:cubicBezTo>
                      <a:pt x="4147" y="0"/>
                      <a:pt x="3804" y="114"/>
                      <a:pt x="3614" y="419"/>
                    </a:cubicBezTo>
                    <a:cubicBezTo>
                      <a:pt x="3576" y="457"/>
                      <a:pt x="3538" y="571"/>
                      <a:pt x="3500" y="647"/>
                    </a:cubicBezTo>
                    <a:lnTo>
                      <a:pt x="190" y="5364"/>
                    </a:lnTo>
                    <a:cubicBezTo>
                      <a:pt x="0" y="5745"/>
                      <a:pt x="152" y="6163"/>
                      <a:pt x="533" y="6354"/>
                    </a:cubicBezTo>
                    <a:lnTo>
                      <a:pt x="3804" y="7114"/>
                    </a:lnTo>
                    <a:lnTo>
                      <a:pt x="3995" y="9511"/>
                    </a:lnTo>
                    <a:lnTo>
                      <a:pt x="9473" y="9511"/>
                    </a:lnTo>
                    <a:lnTo>
                      <a:pt x="9892" y="4299"/>
                    </a:lnTo>
                    <a:lnTo>
                      <a:pt x="11984" y="4451"/>
                    </a:lnTo>
                    <a:lnTo>
                      <a:pt x="10082" y="875"/>
                    </a:lnTo>
                    <a:cubicBezTo>
                      <a:pt x="9968" y="419"/>
                      <a:pt x="9511" y="38"/>
                      <a:pt x="90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5972325" y="3113325"/>
                <a:ext cx="1266900" cy="14300"/>
              </a:xfrm>
              <a:custGeom>
                <a:avLst/>
                <a:gdLst/>
                <a:ahLst/>
                <a:cxnLst/>
                <a:rect l="l" t="t" r="r" b="b"/>
                <a:pathLst>
                  <a:path w="50676" h="572" extrusionOk="0">
                    <a:moveTo>
                      <a:pt x="1" y="0"/>
                    </a:moveTo>
                    <a:lnTo>
                      <a:pt x="1" y="571"/>
                    </a:lnTo>
                    <a:lnTo>
                      <a:pt x="50675" y="571"/>
                    </a:lnTo>
                    <a:lnTo>
                      <a:pt x="506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234450" y="3117125"/>
                <a:ext cx="6675" cy="346225"/>
              </a:xfrm>
              <a:custGeom>
                <a:avLst/>
                <a:gdLst/>
                <a:ahLst/>
                <a:cxnLst/>
                <a:rect l="l" t="t" r="r" b="b"/>
                <a:pathLst>
                  <a:path w="267" h="13849" extrusionOk="0">
                    <a:moveTo>
                      <a:pt x="0" y="1"/>
                    </a:moveTo>
                    <a:lnTo>
                      <a:pt x="0" y="13849"/>
                    </a:lnTo>
                    <a:lnTo>
                      <a:pt x="266" y="13849"/>
                    </a:lnTo>
                    <a:lnTo>
                      <a:pt x="2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5972325" y="3117125"/>
                <a:ext cx="5725" cy="346225"/>
              </a:xfrm>
              <a:custGeom>
                <a:avLst/>
                <a:gdLst/>
                <a:ahLst/>
                <a:cxnLst/>
                <a:rect l="l" t="t" r="r" b="b"/>
                <a:pathLst>
                  <a:path w="229" h="13849" extrusionOk="0">
                    <a:moveTo>
                      <a:pt x="1" y="1"/>
                    </a:moveTo>
                    <a:lnTo>
                      <a:pt x="1" y="13849"/>
                    </a:lnTo>
                    <a:lnTo>
                      <a:pt x="229" y="13849"/>
                    </a:lnTo>
                    <a:lnTo>
                      <a:pt x="22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6131150" y="3073375"/>
                <a:ext cx="59000" cy="23800"/>
              </a:xfrm>
              <a:custGeom>
                <a:avLst/>
                <a:gdLst/>
                <a:ahLst/>
                <a:cxnLst/>
                <a:rect l="l" t="t" r="r" b="b"/>
                <a:pathLst>
                  <a:path w="2360" h="952" extrusionOk="0">
                    <a:moveTo>
                      <a:pt x="686" y="1"/>
                    </a:moveTo>
                    <a:cubicBezTo>
                      <a:pt x="381" y="1"/>
                      <a:pt x="115" y="229"/>
                      <a:pt x="77" y="533"/>
                    </a:cubicBezTo>
                    <a:lnTo>
                      <a:pt x="1" y="952"/>
                    </a:lnTo>
                    <a:lnTo>
                      <a:pt x="2207" y="952"/>
                    </a:lnTo>
                    <a:lnTo>
                      <a:pt x="23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6159700" y="2991575"/>
                <a:ext cx="195000" cy="105600"/>
              </a:xfrm>
              <a:custGeom>
                <a:avLst/>
                <a:gdLst/>
                <a:ahLst/>
                <a:cxnLst/>
                <a:rect l="l" t="t" r="r" b="b"/>
                <a:pathLst>
                  <a:path w="7800" h="4224" extrusionOk="0">
                    <a:moveTo>
                      <a:pt x="951" y="1"/>
                    </a:moveTo>
                    <a:lnTo>
                      <a:pt x="0" y="4224"/>
                    </a:lnTo>
                    <a:lnTo>
                      <a:pt x="6924" y="4224"/>
                    </a:lnTo>
                    <a:lnTo>
                      <a:pt x="77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6250050" y="3036175"/>
                <a:ext cx="22850" cy="22950"/>
              </a:xfrm>
              <a:custGeom>
                <a:avLst/>
                <a:gdLst/>
                <a:ahLst/>
                <a:cxnLst/>
                <a:rect l="l" t="t" r="r" b="b"/>
                <a:pathLst>
                  <a:path w="914" h="918" extrusionOk="0">
                    <a:moveTo>
                      <a:pt x="429" y="1"/>
                    </a:moveTo>
                    <a:cubicBezTo>
                      <a:pt x="163" y="1"/>
                      <a:pt x="0" y="212"/>
                      <a:pt x="0" y="423"/>
                    </a:cubicBezTo>
                    <a:cubicBezTo>
                      <a:pt x="0" y="728"/>
                      <a:pt x="191" y="918"/>
                      <a:pt x="457" y="918"/>
                    </a:cubicBezTo>
                    <a:cubicBezTo>
                      <a:pt x="723" y="918"/>
                      <a:pt x="913" y="728"/>
                      <a:pt x="913" y="499"/>
                    </a:cubicBezTo>
                    <a:cubicBezTo>
                      <a:pt x="913" y="233"/>
                      <a:pt x="723" y="5"/>
                      <a:pt x="495" y="5"/>
                    </a:cubicBezTo>
                    <a:cubicBezTo>
                      <a:pt x="472" y="2"/>
                      <a:pt x="450" y="1"/>
                      <a:pt x="4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6124500" y="2872700"/>
                <a:ext cx="46625" cy="52325"/>
              </a:xfrm>
              <a:custGeom>
                <a:avLst/>
                <a:gdLst/>
                <a:ahLst/>
                <a:cxnLst/>
                <a:rect l="l" t="t" r="r" b="b"/>
                <a:pathLst>
                  <a:path w="1865" h="2093" extrusionOk="0">
                    <a:moveTo>
                      <a:pt x="457" y="0"/>
                    </a:moveTo>
                    <a:cubicBezTo>
                      <a:pt x="191" y="0"/>
                      <a:pt x="1" y="228"/>
                      <a:pt x="1" y="495"/>
                    </a:cubicBezTo>
                    <a:lnTo>
                      <a:pt x="1" y="1560"/>
                    </a:lnTo>
                    <a:cubicBezTo>
                      <a:pt x="1" y="1788"/>
                      <a:pt x="191" y="2093"/>
                      <a:pt x="457" y="2093"/>
                    </a:cubicBezTo>
                    <a:lnTo>
                      <a:pt x="1332" y="2093"/>
                    </a:lnTo>
                    <a:cubicBezTo>
                      <a:pt x="1598" y="2017"/>
                      <a:pt x="1865" y="1788"/>
                      <a:pt x="1789" y="1560"/>
                    </a:cubicBezTo>
                    <a:lnTo>
                      <a:pt x="1789" y="495"/>
                    </a:lnTo>
                    <a:cubicBezTo>
                      <a:pt x="1789" y="267"/>
                      <a:pt x="1598"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6086450" y="2778950"/>
                <a:ext cx="116075" cy="114675"/>
              </a:xfrm>
              <a:custGeom>
                <a:avLst/>
                <a:gdLst/>
                <a:ahLst/>
                <a:cxnLst/>
                <a:rect l="l" t="t" r="r" b="b"/>
                <a:pathLst>
                  <a:path w="4643" h="4587" extrusionOk="0">
                    <a:moveTo>
                      <a:pt x="2415" y="1"/>
                    </a:moveTo>
                    <a:cubicBezTo>
                      <a:pt x="1444" y="1"/>
                      <a:pt x="526" y="623"/>
                      <a:pt x="267" y="1658"/>
                    </a:cubicBezTo>
                    <a:cubicBezTo>
                      <a:pt x="1" y="2799"/>
                      <a:pt x="648" y="4017"/>
                      <a:pt x="1865" y="4321"/>
                    </a:cubicBezTo>
                    <a:cubicBezTo>
                      <a:pt x="2329" y="4476"/>
                      <a:pt x="2769" y="4586"/>
                      <a:pt x="3149" y="4586"/>
                    </a:cubicBezTo>
                    <a:cubicBezTo>
                      <a:pt x="3704" y="4586"/>
                      <a:pt x="4135" y="4351"/>
                      <a:pt x="4338" y="3674"/>
                    </a:cubicBezTo>
                    <a:cubicBezTo>
                      <a:pt x="4642" y="2533"/>
                      <a:pt x="4224" y="440"/>
                      <a:pt x="3082" y="136"/>
                    </a:cubicBezTo>
                    <a:cubicBezTo>
                      <a:pt x="3044" y="136"/>
                      <a:pt x="3006" y="60"/>
                      <a:pt x="2930" y="60"/>
                    </a:cubicBezTo>
                    <a:cubicBezTo>
                      <a:pt x="2759" y="20"/>
                      <a:pt x="2586" y="1"/>
                      <a:pt x="24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6118800" y="2757725"/>
                <a:ext cx="134125" cy="59300"/>
              </a:xfrm>
              <a:custGeom>
                <a:avLst/>
                <a:gdLst/>
                <a:ahLst/>
                <a:cxnLst/>
                <a:rect l="l" t="t" r="r" b="b"/>
                <a:pathLst>
                  <a:path w="5365" h="2372" extrusionOk="0">
                    <a:moveTo>
                      <a:pt x="3437" y="1"/>
                    </a:moveTo>
                    <a:cubicBezTo>
                      <a:pt x="2703" y="1"/>
                      <a:pt x="1869" y="389"/>
                      <a:pt x="1066" y="909"/>
                    </a:cubicBezTo>
                    <a:cubicBezTo>
                      <a:pt x="647" y="1289"/>
                      <a:pt x="267" y="1746"/>
                      <a:pt x="0" y="2202"/>
                    </a:cubicBezTo>
                    <a:cubicBezTo>
                      <a:pt x="0" y="2202"/>
                      <a:pt x="1404" y="2372"/>
                      <a:pt x="2621" y="2372"/>
                    </a:cubicBezTo>
                    <a:cubicBezTo>
                      <a:pt x="3230" y="2372"/>
                      <a:pt x="3792" y="2329"/>
                      <a:pt x="4109" y="2202"/>
                    </a:cubicBezTo>
                    <a:cubicBezTo>
                      <a:pt x="5060" y="1822"/>
                      <a:pt x="5365" y="1213"/>
                      <a:pt x="4642" y="490"/>
                    </a:cubicBezTo>
                    <a:cubicBezTo>
                      <a:pt x="4296" y="145"/>
                      <a:pt x="3885" y="1"/>
                      <a:pt x="34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6139725" y="2842250"/>
                <a:ext cx="76100" cy="76125"/>
              </a:xfrm>
              <a:custGeom>
                <a:avLst/>
                <a:gdLst/>
                <a:ahLst/>
                <a:cxnLst/>
                <a:rect l="l" t="t" r="r" b="b"/>
                <a:pathLst>
                  <a:path w="3044" h="3045" extrusionOk="0">
                    <a:moveTo>
                      <a:pt x="1522" y="1"/>
                    </a:moveTo>
                    <a:cubicBezTo>
                      <a:pt x="685" y="1"/>
                      <a:pt x="0" y="686"/>
                      <a:pt x="0" y="1523"/>
                    </a:cubicBezTo>
                    <a:cubicBezTo>
                      <a:pt x="0" y="2398"/>
                      <a:pt x="685" y="3044"/>
                      <a:pt x="1522" y="3044"/>
                    </a:cubicBezTo>
                    <a:cubicBezTo>
                      <a:pt x="2397" y="3044"/>
                      <a:pt x="3044" y="2398"/>
                      <a:pt x="3044" y="1523"/>
                    </a:cubicBezTo>
                    <a:cubicBezTo>
                      <a:pt x="3044" y="686"/>
                      <a:pt x="2321" y="1"/>
                      <a:pt x="15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6162550" y="2856525"/>
                <a:ext cx="28550" cy="14300"/>
              </a:xfrm>
              <a:custGeom>
                <a:avLst/>
                <a:gdLst/>
                <a:ahLst/>
                <a:cxnLst/>
                <a:rect l="l" t="t" r="r" b="b"/>
                <a:pathLst>
                  <a:path w="1142" h="572" extrusionOk="0">
                    <a:moveTo>
                      <a:pt x="229" y="0"/>
                    </a:moveTo>
                    <a:cubicBezTo>
                      <a:pt x="153" y="0"/>
                      <a:pt x="0" y="115"/>
                      <a:pt x="0" y="267"/>
                    </a:cubicBezTo>
                    <a:lnTo>
                      <a:pt x="0" y="343"/>
                    </a:lnTo>
                    <a:cubicBezTo>
                      <a:pt x="0" y="495"/>
                      <a:pt x="76" y="571"/>
                      <a:pt x="229" y="571"/>
                    </a:cubicBezTo>
                    <a:lnTo>
                      <a:pt x="913" y="571"/>
                    </a:lnTo>
                    <a:cubicBezTo>
                      <a:pt x="1028" y="571"/>
                      <a:pt x="1142" y="495"/>
                      <a:pt x="1142" y="343"/>
                    </a:cubicBezTo>
                    <a:lnTo>
                      <a:pt x="1142" y="267"/>
                    </a:lnTo>
                    <a:cubicBezTo>
                      <a:pt x="1142" y="115"/>
                      <a:pt x="1028" y="0"/>
                      <a:pt x="9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6376550" y="2912650"/>
                <a:ext cx="88475" cy="200700"/>
              </a:xfrm>
              <a:custGeom>
                <a:avLst/>
                <a:gdLst/>
                <a:ahLst/>
                <a:cxnLst/>
                <a:rect l="l" t="t" r="r" b="b"/>
                <a:pathLst>
                  <a:path w="3539" h="8028" extrusionOk="0">
                    <a:moveTo>
                      <a:pt x="0" y="0"/>
                    </a:moveTo>
                    <a:lnTo>
                      <a:pt x="0" y="8027"/>
                    </a:lnTo>
                    <a:lnTo>
                      <a:pt x="3538" y="8027"/>
                    </a:lnTo>
                    <a:lnTo>
                      <a:pt x="353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6486875" y="2959250"/>
                <a:ext cx="89425" cy="153150"/>
              </a:xfrm>
              <a:custGeom>
                <a:avLst/>
                <a:gdLst/>
                <a:ahLst/>
                <a:cxnLst/>
                <a:rect l="l" t="t" r="r" b="b"/>
                <a:pathLst>
                  <a:path w="3577" h="6126" extrusionOk="0">
                    <a:moveTo>
                      <a:pt x="0" y="0"/>
                    </a:moveTo>
                    <a:lnTo>
                      <a:pt x="0" y="6125"/>
                    </a:lnTo>
                    <a:lnTo>
                      <a:pt x="3577" y="6125"/>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6597200" y="2675825"/>
                <a:ext cx="89425" cy="437525"/>
              </a:xfrm>
              <a:custGeom>
                <a:avLst/>
                <a:gdLst/>
                <a:ahLst/>
                <a:cxnLst/>
                <a:rect l="l" t="t" r="r" b="b"/>
                <a:pathLst>
                  <a:path w="3577" h="17501" extrusionOk="0">
                    <a:moveTo>
                      <a:pt x="1" y="0"/>
                    </a:moveTo>
                    <a:lnTo>
                      <a:pt x="1" y="17500"/>
                    </a:lnTo>
                    <a:lnTo>
                      <a:pt x="3577" y="17500"/>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a:off x="6708475" y="2726225"/>
                <a:ext cx="88475" cy="386175"/>
              </a:xfrm>
              <a:custGeom>
                <a:avLst/>
                <a:gdLst/>
                <a:ahLst/>
                <a:cxnLst/>
                <a:rect l="l" t="t" r="r" b="b"/>
                <a:pathLst>
                  <a:path w="3539" h="15447" extrusionOk="0">
                    <a:moveTo>
                      <a:pt x="1" y="0"/>
                    </a:moveTo>
                    <a:lnTo>
                      <a:pt x="1" y="15446"/>
                    </a:lnTo>
                    <a:lnTo>
                      <a:pt x="3539" y="15446"/>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a:off x="6817850" y="2850825"/>
                <a:ext cx="88475" cy="262525"/>
              </a:xfrm>
              <a:custGeom>
                <a:avLst/>
                <a:gdLst/>
                <a:ahLst/>
                <a:cxnLst/>
                <a:rect l="l" t="t" r="r" b="b"/>
                <a:pathLst>
                  <a:path w="3539" h="10501" extrusionOk="0">
                    <a:moveTo>
                      <a:pt x="1" y="0"/>
                    </a:moveTo>
                    <a:lnTo>
                      <a:pt x="1" y="10500"/>
                    </a:lnTo>
                    <a:lnTo>
                      <a:pt x="3539" y="10500"/>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a:off x="6928175" y="2656800"/>
                <a:ext cx="89450" cy="455600"/>
              </a:xfrm>
              <a:custGeom>
                <a:avLst/>
                <a:gdLst/>
                <a:ahLst/>
                <a:cxnLst/>
                <a:rect l="l" t="t" r="r" b="b"/>
                <a:pathLst>
                  <a:path w="3578" h="18224" extrusionOk="0">
                    <a:moveTo>
                      <a:pt x="1" y="0"/>
                    </a:moveTo>
                    <a:lnTo>
                      <a:pt x="1" y="18223"/>
                    </a:lnTo>
                    <a:lnTo>
                      <a:pt x="3577" y="18223"/>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a:off x="7038525" y="2583550"/>
                <a:ext cx="89425" cy="528850"/>
              </a:xfrm>
              <a:custGeom>
                <a:avLst/>
                <a:gdLst/>
                <a:ahLst/>
                <a:cxnLst/>
                <a:rect l="l" t="t" r="r" b="b"/>
                <a:pathLst>
                  <a:path w="3577" h="21154" extrusionOk="0">
                    <a:moveTo>
                      <a:pt x="0" y="1"/>
                    </a:moveTo>
                    <a:lnTo>
                      <a:pt x="0" y="21153"/>
                    </a:lnTo>
                    <a:lnTo>
                      <a:pt x="3576" y="21153"/>
                    </a:lnTo>
                    <a:lnTo>
                      <a:pt x="35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a:off x="7148850" y="2490350"/>
                <a:ext cx="89425" cy="622050"/>
              </a:xfrm>
              <a:custGeom>
                <a:avLst/>
                <a:gdLst/>
                <a:ahLst/>
                <a:cxnLst/>
                <a:rect l="l" t="t" r="r" b="b"/>
                <a:pathLst>
                  <a:path w="3577" h="24882" extrusionOk="0">
                    <a:moveTo>
                      <a:pt x="0" y="0"/>
                    </a:moveTo>
                    <a:lnTo>
                      <a:pt x="0" y="24881"/>
                    </a:lnTo>
                    <a:lnTo>
                      <a:pt x="3576" y="24881"/>
                    </a:lnTo>
                    <a:lnTo>
                      <a:pt x="35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a:off x="6076000" y="2764150"/>
                <a:ext cx="83725" cy="110150"/>
              </a:xfrm>
              <a:custGeom>
                <a:avLst/>
                <a:gdLst/>
                <a:ahLst/>
                <a:cxnLst/>
                <a:rect l="l" t="t" r="r" b="b"/>
                <a:pathLst>
                  <a:path w="3349" h="4406" extrusionOk="0">
                    <a:moveTo>
                      <a:pt x="2595" y="0"/>
                    </a:moveTo>
                    <a:cubicBezTo>
                      <a:pt x="2051" y="0"/>
                      <a:pt x="745" y="799"/>
                      <a:pt x="381" y="1527"/>
                    </a:cubicBezTo>
                    <a:cubicBezTo>
                      <a:pt x="0" y="2288"/>
                      <a:pt x="267" y="4190"/>
                      <a:pt x="1066" y="4380"/>
                    </a:cubicBezTo>
                    <a:cubicBezTo>
                      <a:pt x="1142" y="4398"/>
                      <a:pt x="1213" y="4405"/>
                      <a:pt x="1279" y="4405"/>
                    </a:cubicBezTo>
                    <a:cubicBezTo>
                      <a:pt x="1946" y="4405"/>
                      <a:pt x="2134" y="3616"/>
                      <a:pt x="1788" y="3581"/>
                    </a:cubicBezTo>
                    <a:cubicBezTo>
                      <a:pt x="1408" y="3505"/>
                      <a:pt x="1142" y="3125"/>
                      <a:pt x="1408" y="2744"/>
                    </a:cubicBezTo>
                    <a:cubicBezTo>
                      <a:pt x="1549" y="2603"/>
                      <a:pt x="1774" y="2525"/>
                      <a:pt x="1989" y="2525"/>
                    </a:cubicBezTo>
                    <a:cubicBezTo>
                      <a:pt x="2064" y="2525"/>
                      <a:pt x="2138" y="2534"/>
                      <a:pt x="2207" y="2554"/>
                    </a:cubicBezTo>
                    <a:cubicBezTo>
                      <a:pt x="2321" y="2554"/>
                      <a:pt x="2321" y="1793"/>
                      <a:pt x="2321" y="1793"/>
                    </a:cubicBezTo>
                    <a:lnTo>
                      <a:pt x="3348" y="1185"/>
                    </a:lnTo>
                    <a:cubicBezTo>
                      <a:pt x="3348" y="1185"/>
                      <a:pt x="3120" y="43"/>
                      <a:pt x="2663" y="5"/>
                    </a:cubicBezTo>
                    <a:cubicBezTo>
                      <a:pt x="2642" y="2"/>
                      <a:pt x="2620" y="0"/>
                      <a:pt x="25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098" name="Picture 2" descr="Razones financieras | Gerenci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5" y="2680395"/>
            <a:ext cx="3073838" cy="153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2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grpSp>
        <p:nvGrpSpPr>
          <p:cNvPr id="1269" name="Google Shape;1269;p43"/>
          <p:cNvGrpSpPr/>
          <p:nvPr/>
        </p:nvGrpSpPr>
        <p:grpSpPr>
          <a:xfrm>
            <a:off x="820258" y="757413"/>
            <a:ext cx="5128475" cy="3356250"/>
            <a:chOff x="717125" y="770497"/>
            <a:chExt cx="5128475" cy="3356250"/>
          </a:xfrm>
        </p:grpSpPr>
        <p:sp>
          <p:nvSpPr>
            <p:cNvPr id="1270" name="Google Shape;1270;p43"/>
            <p:cNvSpPr/>
            <p:nvPr/>
          </p:nvSpPr>
          <p:spPr>
            <a:xfrm>
              <a:off x="717700" y="1000747"/>
              <a:ext cx="5127900" cy="31260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43"/>
            <p:cNvSpPr/>
            <p:nvPr/>
          </p:nvSpPr>
          <p:spPr>
            <a:xfrm>
              <a:off x="717125" y="770497"/>
              <a:ext cx="51276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2" name="Google Shape;1272;p43"/>
            <p:cNvGrpSpPr/>
            <p:nvPr/>
          </p:nvGrpSpPr>
          <p:grpSpPr>
            <a:xfrm>
              <a:off x="788325" y="835591"/>
              <a:ext cx="374100" cy="101100"/>
              <a:chOff x="965750" y="594475"/>
              <a:chExt cx="374100" cy="101100"/>
            </a:xfrm>
          </p:grpSpPr>
          <p:grpSp>
            <p:nvGrpSpPr>
              <p:cNvPr id="1273" name="Google Shape;1273;p43"/>
              <p:cNvGrpSpPr/>
              <p:nvPr/>
            </p:nvGrpSpPr>
            <p:grpSpPr>
              <a:xfrm>
                <a:off x="965750" y="594475"/>
                <a:ext cx="101100" cy="101100"/>
                <a:chOff x="965750" y="594475"/>
                <a:chExt cx="101100" cy="101100"/>
              </a:xfrm>
            </p:grpSpPr>
            <p:sp>
              <p:nvSpPr>
                <p:cNvPr id="1274" name="Google Shape;1274;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75" name="Google Shape;1275;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76" name="Google Shape;1276;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77" name="Google Shape;1277;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80" name="Google Shape;1280;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293" name="Google Shape;1293;p43"/>
          <p:cNvSpPr txBox="1">
            <a:spLocks noGrp="1"/>
          </p:cNvSpPr>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smtClean="0"/>
              <a:t>5.1 ESTADOS CONTABLES</a:t>
            </a:r>
            <a:endParaRPr sz="5400" dirty="0"/>
          </a:p>
        </p:txBody>
      </p:sp>
      <p:sp>
        <p:nvSpPr>
          <p:cNvPr id="1294" name="Google Shape;1294;p43"/>
          <p:cNvSpPr txBox="1">
            <a:spLocks noGrp="1"/>
          </p:cNvSpPr>
          <p:nvPr>
            <p:ph type="subTitle" idx="1"/>
          </p:nvPr>
        </p:nvSpPr>
        <p:spPr>
          <a:xfrm>
            <a:off x="1163459" y="4177825"/>
            <a:ext cx="4111500" cy="2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Here is where your presentation begins</a:t>
            </a:r>
            <a:endParaRPr dirty="0"/>
          </a:p>
        </p:txBody>
      </p:sp>
      <p:grpSp>
        <p:nvGrpSpPr>
          <p:cNvPr id="70" name="Google Shape;1518;p47"/>
          <p:cNvGrpSpPr/>
          <p:nvPr/>
        </p:nvGrpSpPr>
        <p:grpSpPr>
          <a:xfrm>
            <a:off x="5129069" y="2228084"/>
            <a:ext cx="3291853" cy="2601541"/>
            <a:chOff x="606600" y="2359850"/>
            <a:chExt cx="2752560" cy="2217903"/>
          </a:xfrm>
        </p:grpSpPr>
        <p:grpSp>
          <p:nvGrpSpPr>
            <p:cNvPr id="71" name="Google Shape;1519;p47"/>
            <p:cNvGrpSpPr/>
            <p:nvPr/>
          </p:nvGrpSpPr>
          <p:grpSpPr>
            <a:xfrm>
              <a:off x="606600" y="2359850"/>
              <a:ext cx="2752560" cy="2217903"/>
              <a:chOff x="717136" y="770509"/>
              <a:chExt cx="2767227" cy="2229720"/>
            </a:xfrm>
          </p:grpSpPr>
          <p:sp>
            <p:nvSpPr>
              <p:cNvPr id="102" name="Google Shape;1520;p47"/>
              <p:cNvSpPr/>
              <p:nvPr/>
            </p:nvSpPr>
            <p:spPr>
              <a:xfrm>
                <a:off x="717463" y="1000729"/>
                <a:ext cx="2766900" cy="1999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521;p47"/>
              <p:cNvSpPr/>
              <p:nvPr/>
            </p:nvSpPr>
            <p:spPr>
              <a:xfrm>
                <a:off x="717136" y="770509"/>
                <a:ext cx="27669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4" name="Google Shape;1522;p47"/>
              <p:cNvGrpSpPr/>
              <p:nvPr/>
            </p:nvGrpSpPr>
            <p:grpSpPr>
              <a:xfrm>
                <a:off x="788325" y="835591"/>
                <a:ext cx="374100" cy="101100"/>
                <a:chOff x="965750" y="594475"/>
                <a:chExt cx="374100" cy="101100"/>
              </a:xfrm>
            </p:grpSpPr>
            <p:grpSp>
              <p:nvGrpSpPr>
                <p:cNvPr id="105" name="Google Shape;1523;p47"/>
                <p:cNvGrpSpPr/>
                <p:nvPr/>
              </p:nvGrpSpPr>
              <p:grpSpPr>
                <a:xfrm>
                  <a:off x="965750" y="594475"/>
                  <a:ext cx="101100" cy="101100"/>
                  <a:chOff x="965750" y="594475"/>
                  <a:chExt cx="101100" cy="101100"/>
                </a:xfrm>
              </p:grpSpPr>
              <p:sp>
                <p:nvSpPr>
                  <p:cNvPr id="110" name="Google Shape;1524;p47"/>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1" name="Google Shape;1525;p47"/>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12" name="Google Shape;1526;p47"/>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06" name="Google Shape;1527;p47"/>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528;p47"/>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529;p47"/>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9" name="Google Shape;1530;p47"/>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72" name="Google Shape;1531;p47"/>
            <p:cNvGrpSpPr/>
            <p:nvPr/>
          </p:nvGrpSpPr>
          <p:grpSpPr>
            <a:xfrm>
              <a:off x="956857" y="2754742"/>
              <a:ext cx="2052030" cy="1575169"/>
              <a:chOff x="5972325" y="2490350"/>
              <a:chExt cx="1268800" cy="973950"/>
            </a:xfrm>
          </p:grpSpPr>
          <p:sp>
            <p:nvSpPr>
              <p:cNvPr id="73" name="Google Shape;1532;p47"/>
              <p:cNvSpPr/>
              <p:nvPr/>
            </p:nvSpPr>
            <p:spPr>
              <a:xfrm>
                <a:off x="5992300" y="2839400"/>
                <a:ext cx="319600" cy="624900"/>
              </a:xfrm>
              <a:custGeom>
                <a:avLst/>
                <a:gdLst/>
                <a:ahLst/>
                <a:cxnLst/>
                <a:rect l="l" t="t" r="r" b="b"/>
                <a:pathLst>
                  <a:path w="12784" h="24996" extrusionOk="0">
                    <a:moveTo>
                      <a:pt x="6392" y="1"/>
                    </a:moveTo>
                    <a:cubicBezTo>
                      <a:pt x="2816" y="1"/>
                      <a:pt x="0" y="3501"/>
                      <a:pt x="0" y="7838"/>
                    </a:cubicBezTo>
                    <a:cubicBezTo>
                      <a:pt x="0" y="9778"/>
                      <a:pt x="571" y="11528"/>
                      <a:pt x="1560" y="12936"/>
                    </a:cubicBezTo>
                    <a:cubicBezTo>
                      <a:pt x="1522" y="13050"/>
                      <a:pt x="1484" y="13202"/>
                      <a:pt x="1484" y="13392"/>
                    </a:cubicBezTo>
                    <a:lnTo>
                      <a:pt x="1484" y="15485"/>
                    </a:lnTo>
                    <a:cubicBezTo>
                      <a:pt x="1484" y="16093"/>
                      <a:pt x="2017" y="16626"/>
                      <a:pt x="2625" y="16626"/>
                    </a:cubicBezTo>
                    <a:lnTo>
                      <a:pt x="6316" y="16626"/>
                    </a:lnTo>
                    <a:lnTo>
                      <a:pt x="6316" y="22713"/>
                    </a:lnTo>
                    <a:cubicBezTo>
                      <a:pt x="5174" y="22751"/>
                      <a:pt x="4299" y="23702"/>
                      <a:pt x="4299" y="24843"/>
                    </a:cubicBezTo>
                    <a:lnTo>
                      <a:pt x="4299" y="24996"/>
                    </a:lnTo>
                    <a:lnTo>
                      <a:pt x="8560" y="24996"/>
                    </a:lnTo>
                    <a:lnTo>
                      <a:pt x="8560" y="24843"/>
                    </a:lnTo>
                    <a:cubicBezTo>
                      <a:pt x="8560" y="23778"/>
                      <a:pt x="7761" y="22903"/>
                      <a:pt x="6696" y="22751"/>
                    </a:cubicBezTo>
                    <a:lnTo>
                      <a:pt x="6696" y="16626"/>
                    </a:lnTo>
                    <a:lnTo>
                      <a:pt x="10234" y="16626"/>
                    </a:lnTo>
                    <a:cubicBezTo>
                      <a:pt x="10843" y="16626"/>
                      <a:pt x="11376" y="16093"/>
                      <a:pt x="11376" y="15485"/>
                    </a:cubicBezTo>
                    <a:lnTo>
                      <a:pt x="11376" y="13392"/>
                    </a:lnTo>
                    <a:cubicBezTo>
                      <a:pt x="11376" y="13240"/>
                      <a:pt x="11300" y="13050"/>
                      <a:pt x="11262" y="12974"/>
                    </a:cubicBezTo>
                    <a:cubicBezTo>
                      <a:pt x="12213" y="11528"/>
                      <a:pt x="12783" y="9778"/>
                      <a:pt x="12783" y="7838"/>
                    </a:cubicBezTo>
                    <a:cubicBezTo>
                      <a:pt x="12783" y="3501"/>
                      <a:pt x="9930" y="1"/>
                      <a:pt x="63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533;p47"/>
              <p:cNvSpPr/>
              <p:nvPr/>
            </p:nvSpPr>
            <p:spPr>
              <a:xfrm>
                <a:off x="6066475" y="2916450"/>
                <a:ext cx="172175" cy="236850"/>
              </a:xfrm>
              <a:custGeom>
                <a:avLst/>
                <a:gdLst/>
                <a:ahLst/>
                <a:cxnLst/>
                <a:rect l="l" t="t" r="r" b="b"/>
                <a:pathLst>
                  <a:path w="6887" h="9474" extrusionOk="0">
                    <a:moveTo>
                      <a:pt x="1218" y="0"/>
                    </a:moveTo>
                    <a:cubicBezTo>
                      <a:pt x="572" y="0"/>
                      <a:pt x="1" y="571"/>
                      <a:pt x="1" y="1218"/>
                    </a:cubicBezTo>
                    <a:lnTo>
                      <a:pt x="1" y="1332"/>
                    </a:lnTo>
                    <a:lnTo>
                      <a:pt x="686" y="9473"/>
                    </a:lnTo>
                    <a:lnTo>
                      <a:pt x="6164" y="9473"/>
                    </a:lnTo>
                    <a:lnTo>
                      <a:pt x="6849" y="1332"/>
                    </a:lnTo>
                    <a:cubicBezTo>
                      <a:pt x="6887" y="647"/>
                      <a:pt x="6392" y="38"/>
                      <a:pt x="57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534;p47"/>
              <p:cNvSpPr/>
              <p:nvPr/>
            </p:nvSpPr>
            <p:spPr>
              <a:xfrm>
                <a:off x="6083600" y="3153275"/>
                <a:ext cx="247325" cy="285350"/>
              </a:xfrm>
              <a:custGeom>
                <a:avLst/>
                <a:gdLst/>
                <a:ahLst/>
                <a:cxnLst/>
                <a:rect l="l" t="t" r="r" b="b"/>
                <a:pathLst>
                  <a:path w="9893" h="11414" extrusionOk="0">
                    <a:moveTo>
                      <a:pt x="1" y="0"/>
                    </a:moveTo>
                    <a:lnTo>
                      <a:pt x="1" y="1750"/>
                    </a:lnTo>
                    <a:cubicBezTo>
                      <a:pt x="1" y="2701"/>
                      <a:pt x="647" y="3120"/>
                      <a:pt x="1599" y="3120"/>
                    </a:cubicBezTo>
                    <a:lnTo>
                      <a:pt x="2245" y="3120"/>
                    </a:lnTo>
                    <a:cubicBezTo>
                      <a:pt x="2588" y="5517"/>
                      <a:pt x="4376" y="11413"/>
                      <a:pt x="4376" y="11413"/>
                    </a:cubicBezTo>
                    <a:lnTo>
                      <a:pt x="5707" y="11413"/>
                    </a:lnTo>
                    <a:lnTo>
                      <a:pt x="4946" y="3120"/>
                    </a:lnTo>
                    <a:lnTo>
                      <a:pt x="6468" y="3120"/>
                    </a:lnTo>
                    <a:lnTo>
                      <a:pt x="6468" y="3310"/>
                    </a:lnTo>
                    <a:cubicBezTo>
                      <a:pt x="6696" y="5402"/>
                      <a:pt x="8561" y="11413"/>
                      <a:pt x="8561" y="11413"/>
                    </a:cubicBezTo>
                    <a:lnTo>
                      <a:pt x="9892" y="11413"/>
                    </a:lnTo>
                    <a:lnTo>
                      <a:pt x="9055" y="1979"/>
                    </a:lnTo>
                    <a:cubicBezTo>
                      <a:pt x="9055" y="1902"/>
                      <a:pt x="9093" y="1826"/>
                      <a:pt x="9093" y="1750"/>
                    </a:cubicBezTo>
                    <a:lnTo>
                      <a:pt x="9093" y="1712"/>
                    </a:lnTo>
                    <a:cubicBezTo>
                      <a:pt x="9093" y="761"/>
                      <a:pt x="8332" y="0"/>
                      <a:pt x="7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535;p47"/>
              <p:cNvSpPr/>
              <p:nvPr/>
            </p:nvSpPr>
            <p:spPr>
              <a:xfrm>
                <a:off x="6297600" y="3439550"/>
                <a:ext cx="72300" cy="24750"/>
              </a:xfrm>
              <a:custGeom>
                <a:avLst/>
                <a:gdLst/>
                <a:ahLst/>
                <a:cxnLst/>
                <a:rect l="l" t="t" r="r" b="b"/>
                <a:pathLst>
                  <a:path w="2892" h="990" extrusionOk="0">
                    <a:moveTo>
                      <a:pt x="1" y="1"/>
                    </a:moveTo>
                    <a:lnTo>
                      <a:pt x="1" y="990"/>
                    </a:lnTo>
                    <a:lnTo>
                      <a:pt x="2664" y="990"/>
                    </a:lnTo>
                    <a:cubicBezTo>
                      <a:pt x="2854" y="990"/>
                      <a:pt x="2892" y="609"/>
                      <a:pt x="2778" y="533"/>
                    </a:cubicBezTo>
                    <a:lnTo>
                      <a:pt x="12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536;p47"/>
              <p:cNvSpPr/>
              <p:nvPr/>
            </p:nvSpPr>
            <p:spPr>
              <a:xfrm>
                <a:off x="6192025" y="3439550"/>
                <a:ext cx="72325" cy="24750"/>
              </a:xfrm>
              <a:custGeom>
                <a:avLst/>
                <a:gdLst/>
                <a:ahLst/>
                <a:cxnLst/>
                <a:rect l="l" t="t" r="r" b="b"/>
                <a:pathLst>
                  <a:path w="2893" h="990" extrusionOk="0">
                    <a:moveTo>
                      <a:pt x="1" y="1"/>
                    </a:moveTo>
                    <a:lnTo>
                      <a:pt x="1" y="990"/>
                    </a:lnTo>
                    <a:lnTo>
                      <a:pt x="2664" y="990"/>
                    </a:lnTo>
                    <a:cubicBezTo>
                      <a:pt x="2854" y="990"/>
                      <a:pt x="2892" y="609"/>
                      <a:pt x="2778" y="533"/>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537;p47"/>
              <p:cNvSpPr/>
              <p:nvPr/>
            </p:nvSpPr>
            <p:spPr>
              <a:xfrm>
                <a:off x="6066475" y="3045800"/>
                <a:ext cx="83725" cy="31400"/>
              </a:xfrm>
              <a:custGeom>
                <a:avLst/>
                <a:gdLst/>
                <a:ahLst/>
                <a:cxnLst/>
                <a:rect l="l" t="t" r="r" b="b"/>
                <a:pathLst>
                  <a:path w="3349" h="1256" extrusionOk="0">
                    <a:moveTo>
                      <a:pt x="39" y="0"/>
                    </a:moveTo>
                    <a:lnTo>
                      <a:pt x="1" y="114"/>
                    </a:lnTo>
                    <a:lnTo>
                      <a:pt x="3311" y="1256"/>
                    </a:lnTo>
                    <a:lnTo>
                      <a:pt x="3349" y="1104"/>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538;p47"/>
              <p:cNvSpPr/>
              <p:nvPr/>
            </p:nvSpPr>
            <p:spPr>
              <a:xfrm>
                <a:off x="6045550" y="3089550"/>
                <a:ext cx="95150" cy="11425"/>
              </a:xfrm>
              <a:custGeom>
                <a:avLst/>
                <a:gdLst/>
                <a:ahLst/>
                <a:cxnLst/>
                <a:rect l="l" t="t" r="r" b="b"/>
                <a:pathLst>
                  <a:path w="3806" h="457" extrusionOk="0">
                    <a:moveTo>
                      <a:pt x="1" y="0"/>
                    </a:moveTo>
                    <a:lnTo>
                      <a:pt x="1" y="152"/>
                    </a:lnTo>
                    <a:lnTo>
                      <a:pt x="3805" y="457"/>
                    </a:lnTo>
                    <a:lnTo>
                      <a:pt x="3805" y="34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539;p47"/>
              <p:cNvSpPr/>
              <p:nvPr/>
            </p:nvSpPr>
            <p:spPr>
              <a:xfrm>
                <a:off x="6118800" y="3097150"/>
                <a:ext cx="214025" cy="18100"/>
              </a:xfrm>
              <a:custGeom>
                <a:avLst/>
                <a:gdLst/>
                <a:ahLst/>
                <a:cxnLst/>
                <a:rect l="l" t="t" r="r" b="b"/>
                <a:pathLst>
                  <a:path w="8561" h="724" extrusionOk="0">
                    <a:moveTo>
                      <a:pt x="0" y="1"/>
                    </a:moveTo>
                    <a:lnTo>
                      <a:pt x="0" y="723"/>
                    </a:lnTo>
                    <a:lnTo>
                      <a:pt x="8560" y="723"/>
                    </a:lnTo>
                    <a:lnTo>
                      <a:pt x="85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540;p47"/>
              <p:cNvSpPr/>
              <p:nvPr/>
            </p:nvSpPr>
            <p:spPr>
              <a:xfrm>
                <a:off x="5983750" y="2915500"/>
                <a:ext cx="299600" cy="237800"/>
              </a:xfrm>
              <a:custGeom>
                <a:avLst/>
                <a:gdLst/>
                <a:ahLst/>
                <a:cxnLst/>
                <a:rect l="l" t="t" r="r" b="b"/>
                <a:pathLst>
                  <a:path w="11984" h="9512" extrusionOk="0">
                    <a:moveTo>
                      <a:pt x="3538" y="4261"/>
                    </a:moveTo>
                    <a:lnTo>
                      <a:pt x="3614" y="5364"/>
                    </a:lnTo>
                    <a:lnTo>
                      <a:pt x="2777" y="5022"/>
                    </a:lnTo>
                    <a:lnTo>
                      <a:pt x="3538" y="4261"/>
                    </a:lnTo>
                    <a:close/>
                    <a:moveTo>
                      <a:pt x="4527" y="0"/>
                    </a:moveTo>
                    <a:cubicBezTo>
                      <a:pt x="4147" y="0"/>
                      <a:pt x="3804" y="114"/>
                      <a:pt x="3614" y="419"/>
                    </a:cubicBezTo>
                    <a:cubicBezTo>
                      <a:pt x="3576" y="457"/>
                      <a:pt x="3538" y="571"/>
                      <a:pt x="3500" y="647"/>
                    </a:cubicBezTo>
                    <a:lnTo>
                      <a:pt x="190" y="5364"/>
                    </a:lnTo>
                    <a:cubicBezTo>
                      <a:pt x="0" y="5745"/>
                      <a:pt x="152" y="6163"/>
                      <a:pt x="533" y="6354"/>
                    </a:cubicBezTo>
                    <a:lnTo>
                      <a:pt x="3804" y="7114"/>
                    </a:lnTo>
                    <a:lnTo>
                      <a:pt x="3995" y="9511"/>
                    </a:lnTo>
                    <a:lnTo>
                      <a:pt x="9473" y="9511"/>
                    </a:lnTo>
                    <a:lnTo>
                      <a:pt x="9892" y="4299"/>
                    </a:lnTo>
                    <a:lnTo>
                      <a:pt x="11984" y="4451"/>
                    </a:lnTo>
                    <a:lnTo>
                      <a:pt x="10082" y="875"/>
                    </a:lnTo>
                    <a:cubicBezTo>
                      <a:pt x="9968" y="419"/>
                      <a:pt x="9511" y="38"/>
                      <a:pt x="90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541;p47"/>
              <p:cNvSpPr/>
              <p:nvPr/>
            </p:nvSpPr>
            <p:spPr>
              <a:xfrm>
                <a:off x="5972325" y="3113325"/>
                <a:ext cx="1266900" cy="14300"/>
              </a:xfrm>
              <a:custGeom>
                <a:avLst/>
                <a:gdLst/>
                <a:ahLst/>
                <a:cxnLst/>
                <a:rect l="l" t="t" r="r" b="b"/>
                <a:pathLst>
                  <a:path w="50676" h="572" extrusionOk="0">
                    <a:moveTo>
                      <a:pt x="1" y="0"/>
                    </a:moveTo>
                    <a:lnTo>
                      <a:pt x="1" y="571"/>
                    </a:lnTo>
                    <a:lnTo>
                      <a:pt x="50675" y="571"/>
                    </a:lnTo>
                    <a:lnTo>
                      <a:pt x="506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542;p47"/>
              <p:cNvSpPr/>
              <p:nvPr/>
            </p:nvSpPr>
            <p:spPr>
              <a:xfrm>
                <a:off x="7234450" y="3117125"/>
                <a:ext cx="6675" cy="346225"/>
              </a:xfrm>
              <a:custGeom>
                <a:avLst/>
                <a:gdLst/>
                <a:ahLst/>
                <a:cxnLst/>
                <a:rect l="l" t="t" r="r" b="b"/>
                <a:pathLst>
                  <a:path w="267" h="13849" extrusionOk="0">
                    <a:moveTo>
                      <a:pt x="0" y="1"/>
                    </a:moveTo>
                    <a:lnTo>
                      <a:pt x="0" y="13849"/>
                    </a:lnTo>
                    <a:lnTo>
                      <a:pt x="266" y="13849"/>
                    </a:lnTo>
                    <a:lnTo>
                      <a:pt x="2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543;p47"/>
              <p:cNvSpPr/>
              <p:nvPr/>
            </p:nvSpPr>
            <p:spPr>
              <a:xfrm>
                <a:off x="5972325" y="3117125"/>
                <a:ext cx="5725" cy="346225"/>
              </a:xfrm>
              <a:custGeom>
                <a:avLst/>
                <a:gdLst/>
                <a:ahLst/>
                <a:cxnLst/>
                <a:rect l="l" t="t" r="r" b="b"/>
                <a:pathLst>
                  <a:path w="229" h="13849" extrusionOk="0">
                    <a:moveTo>
                      <a:pt x="1" y="1"/>
                    </a:moveTo>
                    <a:lnTo>
                      <a:pt x="1" y="13849"/>
                    </a:lnTo>
                    <a:lnTo>
                      <a:pt x="229" y="13849"/>
                    </a:lnTo>
                    <a:lnTo>
                      <a:pt x="22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544;p47"/>
              <p:cNvSpPr/>
              <p:nvPr/>
            </p:nvSpPr>
            <p:spPr>
              <a:xfrm>
                <a:off x="6131150" y="3073375"/>
                <a:ext cx="59000" cy="23800"/>
              </a:xfrm>
              <a:custGeom>
                <a:avLst/>
                <a:gdLst/>
                <a:ahLst/>
                <a:cxnLst/>
                <a:rect l="l" t="t" r="r" b="b"/>
                <a:pathLst>
                  <a:path w="2360" h="952" extrusionOk="0">
                    <a:moveTo>
                      <a:pt x="686" y="1"/>
                    </a:moveTo>
                    <a:cubicBezTo>
                      <a:pt x="381" y="1"/>
                      <a:pt x="115" y="229"/>
                      <a:pt x="77" y="533"/>
                    </a:cubicBezTo>
                    <a:lnTo>
                      <a:pt x="1" y="952"/>
                    </a:lnTo>
                    <a:lnTo>
                      <a:pt x="2207" y="952"/>
                    </a:lnTo>
                    <a:lnTo>
                      <a:pt x="23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545;p47"/>
              <p:cNvSpPr/>
              <p:nvPr/>
            </p:nvSpPr>
            <p:spPr>
              <a:xfrm>
                <a:off x="6159700" y="2991575"/>
                <a:ext cx="195000" cy="105600"/>
              </a:xfrm>
              <a:custGeom>
                <a:avLst/>
                <a:gdLst/>
                <a:ahLst/>
                <a:cxnLst/>
                <a:rect l="l" t="t" r="r" b="b"/>
                <a:pathLst>
                  <a:path w="7800" h="4224" extrusionOk="0">
                    <a:moveTo>
                      <a:pt x="951" y="1"/>
                    </a:moveTo>
                    <a:lnTo>
                      <a:pt x="0" y="4224"/>
                    </a:lnTo>
                    <a:lnTo>
                      <a:pt x="6924" y="4224"/>
                    </a:lnTo>
                    <a:lnTo>
                      <a:pt x="77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546;p47"/>
              <p:cNvSpPr/>
              <p:nvPr/>
            </p:nvSpPr>
            <p:spPr>
              <a:xfrm>
                <a:off x="6250050" y="3036175"/>
                <a:ext cx="22850" cy="22950"/>
              </a:xfrm>
              <a:custGeom>
                <a:avLst/>
                <a:gdLst/>
                <a:ahLst/>
                <a:cxnLst/>
                <a:rect l="l" t="t" r="r" b="b"/>
                <a:pathLst>
                  <a:path w="914" h="918" extrusionOk="0">
                    <a:moveTo>
                      <a:pt x="429" y="1"/>
                    </a:moveTo>
                    <a:cubicBezTo>
                      <a:pt x="163" y="1"/>
                      <a:pt x="0" y="212"/>
                      <a:pt x="0" y="423"/>
                    </a:cubicBezTo>
                    <a:cubicBezTo>
                      <a:pt x="0" y="728"/>
                      <a:pt x="191" y="918"/>
                      <a:pt x="457" y="918"/>
                    </a:cubicBezTo>
                    <a:cubicBezTo>
                      <a:pt x="723" y="918"/>
                      <a:pt x="913" y="728"/>
                      <a:pt x="913" y="499"/>
                    </a:cubicBezTo>
                    <a:cubicBezTo>
                      <a:pt x="913" y="233"/>
                      <a:pt x="723" y="5"/>
                      <a:pt x="495" y="5"/>
                    </a:cubicBezTo>
                    <a:cubicBezTo>
                      <a:pt x="472" y="2"/>
                      <a:pt x="450" y="1"/>
                      <a:pt x="4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547;p47"/>
              <p:cNvSpPr/>
              <p:nvPr/>
            </p:nvSpPr>
            <p:spPr>
              <a:xfrm>
                <a:off x="6124500" y="2872700"/>
                <a:ext cx="46625" cy="52325"/>
              </a:xfrm>
              <a:custGeom>
                <a:avLst/>
                <a:gdLst/>
                <a:ahLst/>
                <a:cxnLst/>
                <a:rect l="l" t="t" r="r" b="b"/>
                <a:pathLst>
                  <a:path w="1865" h="2093" extrusionOk="0">
                    <a:moveTo>
                      <a:pt x="457" y="0"/>
                    </a:moveTo>
                    <a:cubicBezTo>
                      <a:pt x="191" y="0"/>
                      <a:pt x="1" y="228"/>
                      <a:pt x="1" y="495"/>
                    </a:cubicBezTo>
                    <a:lnTo>
                      <a:pt x="1" y="1560"/>
                    </a:lnTo>
                    <a:cubicBezTo>
                      <a:pt x="1" y="1788"/>
                      <a:pt x="191" y="2093"/>
                      <a:pt x="457" y="2093"/>
                    </a:cubicBezTo>
                    <a:lnTo>
                      <a:pt x="1332" y="2093"/>
                    </a:lnTo>
                    <a:cubicBezTo>
                      <a:pt x="1598" y="2017"/>
                      <a:pt x="1865" y="1788"/>
                      <a:pt x="1789" y="1560"/>
                    </a:cubicBezTo>
                    <a:lnTo>
                      <a:pt x="1789" y="495"/>
                    </a:lnTo>
                    <a:cubicBezTo>
                      <a:pt x="1789" y="267"/>
                      <a:pt x="1598"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548;p47"/>
              <p:cNvSpPr/>
              <p:nvPr/>
            </p:nvSpPr>
            <p:spPr>
              <a:xfrm>
                <a:off x="6086450" y="2778950"/>
                <a:ext cx="116075" cy="114675"/>
              </a:xfrm>
              <a:custGeom>
                <a:avLst/>
                <a:gdLst/>
                <a:ahLst/>
                <a:cxnLst/>
                <a:rect l="l" t="t" r="r" b="b"/>
                <a:pathLst>
                  <a:path w="4643" h="4587" extrusionOk="0">
                    <a:moveTo>
                      <a:pt x="2415" y="1"/>
                    </a:moveTo>
                    <a:cubicBezTo>
                      <a:pt x="1444" y="1"/>
                      <a:pt x="526" y="623"/>
                      <a:pt x="267" y="1658"/>
                    </a:cubicBezTo>
                    <a:cubicBezTo>
                      <a:pt x="1" y="2799"/>
                      <a:pt x="648" y="4017"/>
                      <a:pt x="1865" y="4321"/>
                    </a:cubicBezTo>
                    <a:cubicBezTo>
                      <a:pt x="2329" y="4476"/>
                      <a:pt x="2769" y="4586"/>
                      <a:pt x="3149" y="4586"/>
                    </a:cubicBezTo>
                    <a:cubicBezTo>
                      <a:pt x="3704" y="4586"/>
                      <a:pt x="4135" y="4351"/>
                      <a:pt x="4338" y="3674"/>
                    </a:cubicBezTo>
                    <a:cubicBezTo>
                      <a:pt x="4642" y="2533"/>
                      <a:pt x="4224" y="440"/>
                      <a:pt x="3082" y="136"/>
                    </a:cubicBezTo>
                    <a:cubicBezTo>
                      <a:pt x="3044" y="136"/>
                      <a:pt x="3006" y="60"/>
                      <a:pt x="2930" y="60"/>
                    </a:cubicBezTo>
                    <a:cubicBezTo>
                      <a:pt x="2759" y="20"/>
                      <a:pt x="2586" y="1"/>
                      <a:pt x="24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549;p47"/>
              <p:cNvSpPr/>
              <p:nvPr/>
            </p:nvSpPr>
            <p:spPr>
              <a:xfrm>
                <a:off x="6118800" y="2757725"/>
                <a:ext cx="134125" cy="59300"/>
              </a:xfrm>
              <a:custGeom>
                <a:avLst/>
                <a:gdLst/>
                <a:ahLst/>
                <a:cxnLst/>
                <a:rect l="l" t="t" r="r" b="b"/>
                <a:pathLst>
                  <a:path w="5365" h="2372" extrusionOk="0">
                    <a:moveTo>
                      <a:pt x="3437" y="1"/>
                    </a:moveTo>
                    <a:cubicBezTo>
                      <a:pt x="2703" y="1"/>
                      <a:pt x="1869" y="389"/>
                      <a:pt x="1066" y="909"/>
                    </a:cubicBezTo>
                    <a:cubicBezTo>
                      <a:pt x="647" y="1289"/>
                      <a:pt x="267" y="1746"/>
                      <a:pt x="0" y="2202"/>
                    </a:cubicBezTo>
                    <a:cubicBezTo>
                      <a:pt x="0" y="2202"/>
                      <a:pt x="1404" y="2372"/>
                      <a:pt x="2621" y="2372"/>
                    </a:cubicBezTo>
                    <a:cubicBezTo>
                      <a:pt x="3230" y="2372"/>
                      <a:pt x="3792" y="2329"/>
                      <a:pt x="4109" y="2202"/>
                    </a:cubicBezTo>
                    <a:cubicBezTo>
                      <a:pt x="5060" y="1822"/>
                      <a:pt x="5365" y="1213"/>
                      <a:pt x="4642" y="490"/>
                    </a:cubicBezTo>
                    <a:cubicBezTo>
                      <a:pt x="4296" y="145"/>
                      <a:pt x="3885" y="1"/>
                      <a:pt x="34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550;p47"/>
              <p:cNvSpPr/>
              <p:nvPr/>
            </p:nvSpPr>
            <p:spPr>
              <a:xfrm>
                <a:off x="6139725" y="2842250"/>
                <a:ext cx="76100" cy="76125"/>
              </a:xfrm>
              <a:custGeom>
                <a:avLst/>
                <a:gdLst/>
                <a:ahLst/>
                <a:cxnLst/>
                <a:rect l="l" t="t" r="r" b="b"/>
                <a:pathLst>
                  <a:path w="3044" h="3045" extrusionOk="0">
                    <a:moveTo>
                      <a:pt x="1522" y="1"/>
                    </a:moveTo>
                    <a:cubicBezTo>
                      <a:pt x="685" y="1"/>
                      <a:pt x="0" y="686"/>
                      <a:pt x="0" y="1523"/>
                    </a:cubicBezTo>
                    <a:cubicBezTo>
                      <a:pt x="0" y="2398"/>
                      <a:pt x="685" y="3044"/>
                      <a:pt x="1522" y="3044"/>
                    </a:cubicBezTo>
                    <a:cubicBezTo>
                      <a:pt x="2397" y="3044"/>
                      <a:pt x="3044" y="2398"/>
                      <a:pt x="3044" y="1523"/>
                    </a:cubicBezTo>
                    <a:cubicBezTo>
                      <a:pt x="3044" y="686"/>
                      <a:pt x="2321" y="1"/>
                      <a:pt x="15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551;p47"/>
              <p:cNvSpPr/>
              <p:nvPr/>
            </p:nvSpPr>
            <p:spPr>
              <a:xfrm>
                <a:off x="6162550" y="2856525"/>
                <a:ext cx="28550" cy="14300"/>
              </a:xfrm>
              <a:custGeom>
                <a:avLst/>
                <a:gdLst/>
                <a:ahLst/>
                <a:cxnLst/>
                <a:rect l="l" t="t" r="r" b="b"/>
                <a:pathLst>
                  <a:path w="1142" h="572" extrusionOk="0">
                    <a:moveTo>
                      <a:pt x="229" y="0"/>
                    </a:moveTo>
                    <a:cubicBezTo>
                      <a:pt x="153" y="0"/>
                      <a:pt x="0" y="115"/>
                      <a:pt x="0" y="267"/>
                    </a:cubicBezTo>
                    <a:lnTo>
                      <a:pt x="0" y="343"/>
                    </a:lnTo>
                    <a:cubicBezTo>
                      <a:pt x="0" y="495"/>
                      <a:pt x="76" y="571"/>
                      <a:pt x="229" y="571"/>
                    </a:cubicBezTo>
                    <a:lnTo>
                      <a:pt x="913" y="571"/>
                    </a:lnTo>
                    <a:cubicBezTo>
                      <a:pt x="1028" y="571"/>
                      <a:pt x="1142" y="495"/>
                      <a:pt x="1142" y="343"/>
                    </a:cubicBezTo>
                    <a:lnTo>
                      <a:pt x="1142" y="267"/>
                    </a:lnTo>
                    <a:cubicBezTo>
                      <a:pt x="1142" y="115"/>
                      <a:pt x="1028" y="0"/>
                      <a:pt x="9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552;p47"/>
              <p:cNvSpPr/>
              <p:nvPr/>
            </p:nvSpPr>
            <p:spPr>
              <a:xfrm>
                <a:off x="6376550" y="2912650"/>
                <a:ext cx="88475" cy="200700"/>
              </a:xfrm>
              <a:custGeom>
                <a:avLst/>
                <a:gdLst/>
                <a:ahLst/>
                <a:cxnLst/>
                <a:rect l="l" t="t" r="r" b="b"/>
                <a:pathLst>
                  <a:path w="3539" h="8028" extrusionOk="0">
                    <a:moveTo>
                      <a:pt x="0" y="0"/>
                    </a:moveTo>
                    <a:lnTo>
                      <a:pt x="0" y="8027"/>
                    </a:lnTo>
                    <a:lnTo>
                      <a:pt x="3538" y="8027"/>
                    </a:lnTo>
                    <a:lnTo>
                      <a:pt x="353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553;p47"/>
              <p:cNvSpPr/>
              <p:nvPr/>
            </p:nvSpPr>
            <p:spPr>
              <a:xfrm>
                <a:off x="6486875" y="2959250"/>
                <a:ext cx="89425" cy="153150"/>
              </a:xfrm>
              <a:custGeom>
                <a:avLst/>
                <a:gdLst/>
                <a:ahLst/>
                <a:cxnLst/>
                <a:rect l="l" t="t" r="r" b="b"/>
                <a:pathLst>
                  <a:path w="3577" h="6126" extrusionOk="0">
                    <a:moveTo>
                      <a:pt x="0" y="0"/>
                    </a:moveTo>
                    <a:lnTo>
                      <a:pt x="0" y="6125"/>
                    </a:lnTo>
                    <a:lnTo>
                      <a:pt x="3577" y="6125"/>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554;p47"/>
              <p:cNvSpPr/>
              <p:nvPr/>
            </p:nvSpPr>
            <p:spPr>
              <a:xfrm>
                <a:off x="6597200" y="2675825"/>
                <a:ext cx="89425" cy="437525"/>
              </a:xfrm>
              <a:custGeom>
                <a:avLst/>
                <a:gdLst/>
                <a:ahLst/>
                <a:cxnLst/>
                <a:rect l="l" t="t" r="r" b="b"/>
                <a:pathLst>
                  <a:path w="3577" h="17501" extrusionOk="0">
                    <a:moveTo>
                      <a:pt x="1" y="0"/>
                    </a:moveTo>
                    <a:lnTo>
                      <a:pt x="1" y="17500"/>
                    </a:lnTo>
                    <a:lnTo>
                      <a:pt x="3577" y="17500"/>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555;p47"/>
              <p:cNvSpPr/>
              <p:nvPr/>
            </p:nvSpPr>
            <p:spPr>
              <a:xfrm>
                <a:off x="6708475" y="2726225"/>
                <a:ext cx="88475" cy="386175"/>
              </a:xfrm>
              <a:custGeom>
                <a:avLst/>
                <a:gdLst/>
                <a:ahLst/>
                <a:cxnLst/>
                <a:rect l="l" t="t" r="r" b="b"/>
                <a:pathLst>
                  <a:path w="3539" h="15447" extrusionOk="0">
                    <a:moveTo>
                      <a:pt x="1" y="0"/>
                    </a:moveTo>
                    <a:lnTo>
                      <a:pt x="1" y="15446"/>
                    </a:lnTo>
                    <a:lnTo>
                      <a:pt x="3539" y="15446"/>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556;p47"/>
              <p:cNvSpPr/>
              <p:nvPr/>
            </p:nvSpPr>
            <p:spPr>
              <a:xfrm>
                <a:off x="6817850" y="2850825"/>
                <a:ext cx="88475" cy="262525"/>
              </a:xfrm>
              <a:custGeom>
                <a:avLst/>
                <a:gdLst/>
                <a:ahLst/>
                <a:cxnLst/>
                <a:rect l="l" t="t" r="r" b="b"/>
                <a:pathLst>
                  <a:path w="3539" h="10501" extrusionOk="0">
                    <a:moveTo>
                      <a:pt x="1" y="0"/>
                    </a:moveTo>
                    <a:lnTo>
                      <a:pt x="1" y="10500"/>
                    </a:lnTo>
                    <a:lnTo>
                      <a:pt x="3539" y="10500"/>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557;p47"/>
              <p:cNvSpPr/>
              <p:nvPr/>
            </p:nvSpPr>
            <p:spPr>
              <a:xfrm>
                <a:off x="6928175" y="2656800"/>
                <a:ext cx="89450" cy="455600"/>
              </a:xfrm>
              <a:custGeom>
                <a:avLst/>
                <a:gdLst/>
                <a:ahLst/>
                <a:cxnLst/>
                <a:rect l="l" t="t" r="r" b="b"/>
                <a:pathLst>
                  <a:path w="3578" h="18224" extrusionOk="0">
                    <a:moveTo>
                      <a:pt x="1" y="0"/>
                    </a:moveTo>
                    <a:lnTo>
                      <a:pt x="1" y="18223"/>
                    </a:lnTo>
                    <a:lnTo>
                      <a:pt x="3577" y="18223"/>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558;p47"/>
              <p:cNvSpPr/>
              <p:nvPr/>
            </p:nvSpPr>
            <p:spPr>
              <a:xfrm>
                <a:off x="7038525" y="2583550"/>
                <a:ext cx="89425" cy="528850"/>
              </a:xfrm>
              <a:custGeom>
                <a:avLst/>
                <a:gdLst/>
                <a:ahLst/>
                <a:cxnLst/>
                <a:rect l="l" t="t" r="r" b="b"/>
                <a:pathLst>
                  <a:path w="3577" h="21154" extrusionOk="0">
                    <a:moveTo>
                      <a:pt x="0" y="1"/>
                    </a:moveTo>
                    <a:lnTo>
                      <a:pt x="0" y="21153"/>
                    </a:lnTo>
                    <a:lnTo>
                      <a:pt x="3576" y="21153"/>
                    </a:lnTo>
                    <a:lnTo>
                      <a:pt x="35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559;p47"/>
              <p:cNvSpPr/>
              <p:nvPr/>
            </p:nvSpPr>
            <p:spPr>
              <a:xfrm>
                <a:off x="7148850" y="2490350"/>
                <a:ext cx="89425" cy="622050"/>
              </a:xfrm>
              <a:custGeom>
                <a:avLst/>
                <a:gdLst/>
                <a:ahLst/>
                <a:cxnLst/>
                <a:rect l="l" t="t" r="r" b="b"/>
                <a:pathLst>
                  <a:path w="3577" h="24882" extrusionOk="0">
                    <a:moveTo>
                      <a:pt x="0" y="0"/>
                    </a:moveTo>
                    <a:lnTo>
                      <a:pt x="0" y="24881"/>
                    </a:lnTo>
                    <a:lnTo>
                      <a:pt x="3576" y="24881"/>
                    </a:lnTo>
                    <a:lnTo>
                      <a:pt x="35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560;p47"/>
              <p:cNvSpPr/>
              <p:nvPr/>
            </p:nvSpPr>
            <p:spPr>
              <a:xfrm>
                <a:off x="6076000" y="2764150"/>
                <a:ext cx="83725" cy="110150"/>
              </a:xfrm>
              <a:custGeom>
                <a:avLst/>
                <a:gdLst/>
                <a:ahLst/>
                <a:cxnLst/>
                <a:rect l="l" t="t" r="r" b="b"/>
                <a:pathLst>
                  <a:path w="3349" h="4406" extrusionOk="0">
                    <a:moveTo>
                      <a:pt x="2595" y="0"/>
                    </a:moveTo>
                    <a:cubicBezTo>
                      <a:pt x="2051" y="0"/>
                      <a:pt x="745" y="799"/>
                      <a:pt x="381" y="1527"/>
                    </a:cubicBezTo>
                    <a:cubicBezTo>
                      <a:pt x="0" y="2288"/>
                      <a:pt x="267" y="4190"/>
                      <a:pt x="1066" y="4380"/>
                    </a:cubicBezTo>
                    <a:cubicBezTo>
                      <a:pt x="1142" y="4398"/>
                      <a:pt x="1213" y="4405"/>
                      <a:pt x="1279" y="4405"/>
                    </a:cubicBezTo>
                    <a:cubicBezTo>
                      <a:pt x="1946" y="4405"/>
                      <a:pt x="2134" y="3616"/>
                      <a:pt x="1788" y="3581"/>
                    </a:cubicBezTo>
                    <a:cubicBezTo>
                      <a:pt x="1408" y="3505"/>
                      <a:pt x="1142" y="3125"/>
                      <a:pt x="1408" y="2744"/>
                    </a:cubicBezTo>
                    <a:cubicBezTo>
                      <a:pt x="1549" y="2603"/>
                      <a:pt x="1774" y="2525"/>
                      <a:pt x="1989" y="2525"/>
                    </a:cubicBezTo>
                    <a:cubicBezTo>
                      <a:pt x="2064" y="2525"/>
                      <a:pt x="2138" y="2534"/>
                      <a:pt x="2207" y="2554"/>
                    </a:cubicBezTo>
                    <a:cubicBezTo>
                      <a:pt x="2321" y="2554"/>
                      <a:pt x="2321" y="1793"/>
                      <a:pt x="2321" y="1793"/>
                    </a:cubicBezTo>
                    <a:lnTo>
                      <a:pt x="3348" y="1185"/>
                    </a:lnTo>
                    <a:cubicBezTo>
                      <a:pt x="3348" y="1185"/>
                      <a:pt x="3120" y="43"/>
                      <a:pt x="2663" y="5"/>
                    </a:cubicBezTo>
                    <a:cubicBezTo>
                      <a:pt x="2642" y="2"/>
                      <a:pt x="2620" y="0"/>
                      <a:pt x="25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grpSp>
        <p:nvGrpSpPr>
          <p:cNvPr id="1757" name="Google Shape;1757;p50"/>
          <p:cNvGrpSpPr/>
          <p:nvPr/>
        </p:nvGrpSpPr>
        <p:grpSpPr>
          <a:xfrm>
            <a:off x="4782431" y="2249788"/>
            <a:ext cx="3478419" cy="1920150"/>
            <a:chOff x="717113" y="770500"/>
            <a:chExt cx="3478419" cy="1920150"/>
          </a:xfrm>
        </p:grpSpPr>
        <p:sp>
          <p:nvSpPr>
            <p:cNvPr id="1758" name="Google Shape;1758;p50"/>
            <p:cNvSpPr/>
            <p:nvPr/>
          </p:nvSpPr>
          <p:spPr>
            <a:xfrm>
              <a:off x="717331"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50"/>
            <p:cNvGrpSpPr/>
            <p:nvPr/>
          </p:nvGrpSpPr>
          <p:grpSpPr>
            <a:xfrm>
              <a:off x="788325" y="835591"/>
              <a:ext cx="374100" cy="101100"/>
              <a:chOff x="965750" y="594475"/>
              <a:chExt cx="374100" cy="101100"/>
            </a:xfrm>
          </p:grpSpPr>
          <p:grpSp>
            <p:nvGrpSpPr>
              <p:cNvPr id="1761" name="Google Shape;1761;p50"/>
              <p:cNvGrpSpPr/>
              <p:nvPr/>
            </p:nvGrpSpPr>
            <p:grpSpPr>
              <a:xfrm>
                <a:off x="965750" y="594475"/>
                <a:ext cx="101100" cy="101100"/>
                <a:chOff x="965750" y="594475"/>
                <a:chExt cx="101100" cy="101100"/>
              </a:xfrm>
            </p:grpSpPr>
            <p:sp>
              <p:nvSpPr>
                <p:cNvPr id="1762" name="Google Shape;1762;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3" name="Google Shape;1763;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64" name="Google Shape;1764;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65" name="Google Shape;1765;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8" name="Google Shape;1768;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769" name="Google Shape;1769;p50"/>
          <p:cNvGrpSpPr/>
          <p:nvPr/>
        </p:nvGrpSpPr>
        <p:grpSpPr>
          <a:xfrm>
            <a:off x="883169" y="2249788"/>
            <a:ext cx="3478381" cy="1920150"/>
            <a:chOff x="717113" y="770500"/>
            <a:chExt cx="3478381" cy="1920150"/>
          </a:xfrm>
        </p:grpSpPr>
        <p:sp>
          <p:nvSpPr>
            <p:cNvPr id="1770" name="Google Shape;1770;p50"/>
            <p:cNvSpPr/>
            <p:nvPr/>
          </p:nvSpPr>
          <p:spPr>
            <a:xfrm>
              <a:off x="717294"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50"/>
            <p:cNvGrpSpPr/>
            <p:nvPr/>
          </p:nvGrpSpPr>
          <p:grpSpPr>
            <a:xfrm>
              <a:off x="788325" y="835591"/>
              <a:ext cx="374100" cy="101100"/>
              <a:chOff x="965750" y="594475"/>
              <a:chExt cx="374100" cy="101100"/>
            </a:xfrm>
          </p:grpSpPr>
          <p:grpSp>
            <p:nvGrpSpPr>
              <p:cNvPr id="1773" name="Google Shape;1773;p50"/>
              <p:cNvGrpSpPr/>
              <p:nvPr/>
            </p:nvGrpSpPr>
            <p:grpSpPr>
              <a:xfrm>
                <a:off x="965750" y="594475"/>
                <a:ext cx="101100" cy="101100"/>
                <a:chOff x="965750" y="594475"/>
                <a:chExt cx="101100" cy="101100"/>
              </a:xfrm>
            </p:grpSpPr>
            <p:sp>
              <p:nvSpPr>
                <p:cNvPr id="1774" name="Google Shape;1774;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5" name="Google Shape;1775;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76" name="Google Shape;1776;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77" name="Google Shape;1777;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0" name="Google Shape;1780;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781" name="Google Shape;1781;p50"/>
          <p:cNvSpPr txBox="1">
            <a:spLocks noGrp="1"/>
          </p:cNvSpPr>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RAZONES FINANCIERAS</a:t>
            </a:r>
            <a:endParaRPr dirty="0"/>
          </a:p>
        </p:txBody>
      </p:sp>
      <p:sp>
        <p:nvSpPr>
          <p:cNvPr id="1782" name="Google Shape;1782;p50"/>
          <p:cNvSpPr txBox="1">
            <a:spLocks noGrp="1"/>
          </p:cNvSpPr>
          <p:nvPr>
            <p:ph type="title"/>
          </p:nvPr>
        </p:nvSpPr>
        <p:spPr>
          <a:xfrm>
            <a:off x="883112" y="2618101"/>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Razones de liquidez</a:t>
            </a:r>
            <a:endParaRPr sz="2000" dirty="0"/>
          </a:p>
        </p:txBody>
      </p:sp>
      <p:sp>
        <p:nvSpPr>
          <p:cNvPr id="1783" name="Google Shape;1783;p50"/>
          <p:cNvSpPr txBox="1">
            <a:spLocks noGrp="1"/>
          </p:cNvSpPr>
          <p:nvPr>
            <p:ph type="subTitle" idx="2"/>
          </p:nvPr>
        </p:nvSpPr>
        <p:spPr>
          <a:xfrm>
            <a:off x="5109538" y="3120293"/>
            <a:ext cx="2824200" cy="843900"/>
          </a:xfrm>
          <a:prstGeom prst="rect">
            <a:avLst/>
          </a:prstGeom>
        </p:spPr>
        <p:txBody>
          <a:bodyPr spcFirstLastPara="1" wrap="square" lIns="91425" tIns="91425" rIns="91425" bIns="91425" anchor="ctr" anchorCtr="0">
            <a:noAutofit/>
          </a:bodyPr>
          <a:lstStyle/>
          <a:p>
            <a:pPr marL="0" lvl="0" indent="0">
              <a:buSzPts val="1100"/>
            </a:pPr>
            <a:r>
              <a:rPr lang="es-MX" sz="1200" dirty="0"/>
              <a:t>Las razones financieras de rentabilidad son aquellas que permiten evaluar las utilidades de la empresa respecto a las ventas, los activos o la inversión de los propietarios.</a:t>
            </a:r>
            <a:endParaRPr sz="1200" dirty="0"/>
          </a:p>
        </p:txBody>
      </p:sp>
      <p:sp>
        <p:nvSpPr>
          <p:cNvPr id="1784" name="Google Shape;1784;p50"/>
          <p:cNvSpPr txBox="1">
            <a:spLocks noGrp="1"/>
          </p:cNvSpPr>
          <p:nvPr>
            <p:ph type="title" idx="3"/>
          </p:nvPr>
        </p:nvSpPr>
        <p:spPr>
          <a:xfrm>
            <a:off x="4782388" y="2671266"/>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Razones de rentabilidad</a:t>
            </a:r>
            <a:endParaRPr sz="1800" dirty="0"/>
          </a:p>
        </p:txBody>
      </p:sp>
      <p:grpSp>
        <p:nvGrpSpPr>
          <p:cNvPr id="1785" name="Google Shape;1785;p50"/>
          <p:cNvGrpSpPr/>
          <p:nvPr/>
        </p:nvGrpSpPr>
        <p:grpSpPr>
          <a:xfrm>
            <a:off x="717431" y="368525"/>
            <a:ext cx="7709100" cy="228900"/>
            <a:chOff x="717431" y="368525"/>
            <a:chExt cx="7709100" cy="228900"/>
          </a:xfrm>
        </p:grpSpPr>
        <p:sp>
          <p:nvSpPr>
            <p:cNvPr id="1786" name="Google Shape;1786;p50"/>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50"/>
            <p:cNvGrpSpPr/>
            <p:nvPr/>
          </p:nvGrpSpPr>
          <p:grpSpPr>
            <a:xfrm>
              <a:off x="788613" y="433606"/>
              <a:ext cx="374100" cy="101100"/>
              <a:chOff x="965750" y="594475"/>
              <a:chExt cx="374100" cy="101100"/>
            </a:xfrm>
          </p:grpSpPr>
          <p:grpSp>
            <p:nvGrpSpPr>
              <p:cNvPr id="1788" name="Google Shape;1788;p50"/>
              <p:cNvGrpSpPr/>
              <p:nvPr/>
            </p:nvGrpSpPr>
            <p:grpSpPr>
              <a:xfrm>
                <a:off x="965750" y="594475"/>
                <a:ext cx="101100" cy="101100"/>
                <a:chOff x="965750" y="594475"/>
                <a:chExt cx="101100" cy="101100"/>
              </a:xfrm>
            </p:grpSpPr>
            <p:sp>
              <p:nvSpPr>
                <p:cNvPr id="1789" name="Google Shape;1789;p50"/>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0" name="Google Shape;1790;p50"/>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91" name="Google Shape;1791;p50"/>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92" name="Google Shape;1792;p50"/>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5" name="Google Shape;1795;p50"/>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796" name="Google Shape;1796;p50"/>
          <p:cNvSpPr txBox="1">
            <a:spLocks noGrp="1"/>
          </p:cNvSpPr>
          <p:nvPr>
            <p:ph type="subTitle" idx="1"/>
          </p:nvPr>
        </p:nvSpPr>
        <p:spPr>
          <a:xfrm>
            <a:off x="948963" y="2951101"/>
            <a:ext cx="3314693" cy="1013092"/>
          </a:xfrm>
          <a:prstGeom prst="rect">
            <a:avLst/>
          </a:prstGeom>
        </p:spPr>
        <p:txBody>
          <a:bodyPr spcFirstLastPara="1" wrap="square" lIns="91425" tIns="91425" rIns="91425" bIns="91425" anchor="ctr" anchorCtr="0">
            <a:noAutofit/>
          </a:bodyPr>
          <a:lstStyle/>
          <a:p>
            <a:pPr marL="0" lvl="0" indent="0">
              <a:buSzPts val="1100"/>
            </a:pPr>
            <a:r>
              <a:rPr lang="es-MX" sz="1200" dirty="0" smtClean="0"/>
              <a:t>Mide </a:t>
            </a:r>
            <a:r>
              <a:rPr lang="es-MX" sz="1200" dirty="0"/>
              <a:t>la capacidad de la empresa para cumplir con sus obligaciones de corto plazo. Indica cuántos dólares, pesos o soles por cobrar en el corto plazo tiene la empresa, por cada dólar, peso o sol a pagar en el corto plazo.</a:t>
            </a:r>
            <a:endParaRPr sz="1200" dirty="0"/>
          </a:p>
        </p:txBody>
      </p:sp>
      <p:sp>
        <p:nvSpPr>
          <p:cNvPr id="1797" name="Google Shape;1797;p50"/>
          <p:cNvSpPr/>
          <p:nvPr/>
        </p:nvSpPr>
        <p:spPr>
          <a:xfrm>
            <a:off x="6169438" y="1710206"/>
            <a:ext cx="704400" cy="66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2270162" y="1710206"/>
            <a:ext cx="704400" cy="66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50"/>
          <p:cNvGrpSpPr/>
          <p:nvPr/>
        </p:nvGrpSpPr>
        <p:grpSpPr>
          <a:xfrm>
            <a:off x="2380974" y="1877674"/>
            <a:ext cx="482776" cy="331157"/>
            <a:chOff x="1190625" y="1057675"/>
            <a:chExt cx="5219200" cy="3580075"/>
          </a:xfrm>
        </p:grpSpPr>
        <p:sp>
          <p:nvSpPr>
            <p:cNvPr id="1812" name="Google Shape;1812;p50"/>
            <p:cNvSpPr/>
            <p:nvPr/>
          </p:nvSpPr>
          <p:spPr>
            <a:xfrm>
              <a:off x="1190625" y="1057675"/>
              <a:ext cx="5219200" cy="3580075"/>
            </a:xfrm>
            <a:custGeom>
              <a:avLst/>
              <a:gdLst/>
              <a:ahLst/>
              <a:cxnLst/>
              <a:rect l="l" t="t" r="r" b="b"/>
              <a:pathLst>
                <a:path w="208768" h="143203" extrusionOk="0">
                  <a:moveTo>
                    <a:pt x="196339" y="8156"/>
                  </a:moveTo>
                  <a:cubicBezTo>
                    <a:pt x="198688" y="8156"/>
                    <a:pt x="200580" y="10048"/>
                    <a:pt x="200580" y="12397"/>
                  </a:cubicBezTo>
                  <a:lnTo>
                    <a:pt x="200612" y="111333"/>
                  </a:lnTo>
                  <a:cubicBezTo>
                    <a:pt x="200612" y="112474"/>
                    <a:pt x="200188" y="113551"/>
                    <a:pt x="199373" y="114334"/>
                  </a:cubicBezTo>
                  <a:cubicBezTo>
                    <a:pt x="198557" y="115149"/>
                    <a:pt x="197513" y="115573"/>
                    <a:pt x="196372" y="115573"/>
                  </a:cubicBezTo>
                  <a:lnTo>
                    <a:pt x="189587" y="115573"/>
                  </a:lnTo>
                  <a:lnTo>
                    <a:pt x="189554" y="31903"/>
                  </a:lnTo>
                  <a:cubicBezTo>
                    <a:pt x="189554" y="25053"/>
                    <a:pt x="184009" y="19508"/>
                    <a:pt x="177158" y="19475"/>
                  </a:cubicBezTo>
                  <a:lnTo>
                    <a:pt x="27335" y="19475"/>
                  </a:lnTo>
                  <a:lnTo>
                    <a:pt x="27335" y="12364"/>
                  </a:lnTo>
                  <a:cubicBezTo>
                    <a:pt x="27335" y="11255"/>
                    <a:pt x="27760" y="10178"/>
                    <a:pt x="28575" y="9395"/>
                  </a:cubicBezTo>
                  <a:cubicBezTo>
                    <a:pt x="29358" y="8580"/>
                    <a:pt x="30434" y="8156"/>
                    <a:pt x="31576" y="8156"/>
                  </a:cubicBezTo>
                  <a:close/>
                  <a:moveTo>
                    <a:pt x="177158" y="27630"/>
                  </a:moveTo>
                  <a:cubicBezTo>
                    <a:pt x="179507" y="27630"/>
                    <a:pt x="181399" y="29555"/>
                    <a:pt x="181399" y="31903"/>
                  </a:cubicBezTo>
                  <a:lnTo>
                    <a:pt x="181432" y="130839"/>
                  </a:lnTo>
                  <a:cubicBezTo>
                    <a:pt x="181432" y="131948"/>
                    <a:pt x="181008" y="133025"/>
                    <a:pt x="180192" y="133808"/>
                  </a:cubicBezTo>
                  <a:cubicBezTo>
                    <a:pt x="179409" y="134623"/>
                    <a:pt x="178333" y="135047"/>
                    <a:pt x="177191" y="135047"/>
                  </a:cubicBezTo>
                  <a:lnTo>
                    <a:pt x="12428" y="135047"/>
                  </a:lnTo>
                  <a:cubicBezTo>
                    <a:pt x="10080" y="135047"/>
                    <a:pt x="8188" y="133155"/>
                    <a:pt x="8188" y="130807"/>
                  </a:cubicBezTo>
                  <a:lnTo>
                    <a:pt x="8155" y="31871"/>
                  </a:lnTo>
                  <a:cubicBezTo>
                    <a:pt x="8155" y="30729"/>
                    <a:pt x="8579" y="29652"/>
                    <a:pt x="9395" y="28870"/>
                  </a:cubicBezTo>
                  <a:cubicBezTo>
                    <a:pt x="10210" y="28054"/>
                    <a:pt x="11254" y="27630"/>
                    <a:pt x="12396" y="27630"/>
                  </a:cubicBezTo>
                  <a:close/>
                  <a:moveTo>
                    <a:pt x="31576" y="1"/>
                  </a:moveTo>
                  <a:cubicBezTo>
                    <a:pt x="28249" y="1"/>
                    <a:pt x="25150" y="1273"/>
                    <a:pt x="22801" y="3622"/>
                  </a:cubicBezTo>
                  <a:cubicBezTo>
                    <a:pt x="20453" y="5970"/>
                    <a:pt x="19180" y="9069"/>
                    <a:pt x="19180" y="12364"/>
                  </a:cubicBezTo>
                  <a:lnTo>
                    <a:pt x="19180" y="19475"/>
                  </a:lnTo>
                  <a:lnTo>
                    <a:pt x="12396" y="19475"/>
                  </a:lnTo>
                  <a:cubicBezTo>
                    <a:pt x="9068" y="19475"/>
                    <a:pt x="5969" y="20747"/>
                    <a:pt x="3621" y="23096"/>
                  </a:cubicBezTo>
                  <a:cubicBezTo>
                    <a:pt x="1272" y="25444"/>
                    <a:pt x="0" y="28543"/>
                    <a:pt x="0" y="31871"/>
                  </a:cubicBezTo>
                  <a:lnTo>
                    <a:pt x="33" y="130807"/>
                  </a:lnTo>
                  <a:cubicBezTo>
                    <a:pt x="33" y="137624"/>
                    <a:pt x="5578" y="143202"/>
                    <a:pt x="12428" y="143202"/>
                  </a:cubicBezTo>
                  <a:lnTo>
                    <a:pt x="177191" y="143202"/>
                  </a:lnTo>
                  <a:cubicBezTo>
                    <a:pt x="180518" y="143202"/>
                    <a:pt x="183617" y="141930"/>
                    <a:pt x="185966" y="139581"/>
                  </a:cubicBezTo>
                  <a:cubicBezTo>
                    <a:pt x="188314" y="137233"/>
                    <a:pt x="189587" y="134134"/>
                    <a:pt x="189587" y="130839"/>
                  </a:cubicBezTo>
                  <a:lnTo>
                    <a:pt x="189587" y="123728"/>
                  </a:lnTo>
                  <a:lnTo>
                    <a:pt x="196372" y="123728"/>
                  </a:lnTo>
                  <a:cubicBezTo>
                    <a:pt x="199699" y="123728"/>
                    <a:pt x="202798" y="122456"/>
                    <a:pt x="205146" y="120107"/>
                  </a:cubicBezTo>
                  <a:cubicBezTo>
                    <a:pt x="207495" y="117759"/>
                    <a:pt x="208767" y="114660"/>
                    <a:pt x="208767" y="111333"/>
                  </a:cubicBezTo>
                  <a:lnTo>
                    <a:pt x="208735" y="12397"/>
                  </a:lnTo>
                  <a:cubicBezTo>
                    <a:pt x="208735" y="5579"/>
                    <a:pt x="203189" y="1"/>
                    <a:pt x="196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1647300" y="2001225"/>
              <a:ext cx="3826325" cy="2180650"/>
            </a:xfrm>
            <a:custGeom>
              <a:avLst/>
              <a:gdLst/>
              <a:ahLst/>
              <a:cxnLst/>
              <a:rect l="l" t="t" r="r" b="b"/>
              <a:pathLst>
                <a:path w="153053" h="87226" extrusionOk="0">
                  <a:moveTo>
                    <a:pt x="135307" y="8155"/>
                  </a:moveTo>
                  <a:cubicBezTo>
                    <a:pt x="136677" y="12722"/>
                    <a:pt x="140298" y="16343"/>
                    <a:pt x="144898" y="17745"/>
                  </a:cubicBezTo>
                  <a:lnTo>
                    <a:pt x="144898" y="69480"/>
                  </a:lnTo>
                  <a:cubicBezTo>
                    <a:pt x="142647" y="70133"/>
                    <a:pt x="140592" y="71372"/>
                    <a:pt x="138896" y="73069"/>
                  </a:cubicBezTo>
                  <a:cubicBezTo>
                    <a:pt x="137199" y="74765"/>
                    <a:pt x="135992" y="76820"/>
                    <a:pt x="135340" y="79071"/>
                  </a:cubicBezTo>
                  <a:lnTo>
                    <a:pt x="17745" y="79071"/>
                  </a:lnTo>
                  <a:cubicBezTo>
                    <a:pt x="16375" y="74471"/>
                    <a:pt x="12754" y="70850"/>
                    <a:pt x="8155" y="69480"/>
                  </a:cubicBezTo>
                  <a:lnTo>
                    <a:pt x="8155" y="17745"/>
                  </a:lnTo>
                  <a:cubicBezTo>
                    <a:pt x="10406" y="17060"/>
                    <a:pt x="12461" y="15853"/>
                    <a:pt x="14157" y="14157"/>
                  </a:cubicBezTo>
                  <a:cubicBezTo>
                    <a:pt x="15853" y="12461"/>
                    <a:pt x="17060" y="10406"/>
                    <a:pt x="17745" y="8155"/>
                  </a:cubicBezTo>
                  <a:close/>
                  <a:moveTo>
                    <a:pt x="14255" y="0"/>
                  </a:moveTo>
                  <a:cubicBezTo>
                    <a:pt x="13146" y="0"/>
                    <a:pt x="12135" y="424"/>
                    <a:pt x="11352" y="1207"/>
                  </a:cubicBezTo>
                  <a:cubicBezTo>
                    <a:pt x="10602" y="1957"/>
                    <a:pt x="10178" y="3001"/>
                    <a:pt x="10178" y="4078"/>
                  </a:cubicBezTo>
                  <a:cubicBezTo>
                    <a:pt x="10178" y="5709"/>
                    <a:pt x="9525" y="7242"/>
                    <a:pt x="8383" y="8383"/>
                  </a:cubicBezTo>
                  <a:cubicBezTo>
                    <a:pt x="7242" y="9525"/>
                    <a:pt x="5709" y="10178"/>
                    <a:pt x="4078" y="10178"/>
                  </a:cubicBezTo>
                  <a:cubicBezTo>
                    <a:pt x="3001" y="10178"/>
                    <a:pt x="1957" y="10602"/>
                    <a:pt x="1207" y="11352"/>
                  </a:cubicBezTo>
                  <a:cubicBezTo>
                    <a:pt x="424" y="12135"/>
                    <a:pt x="0" y="13146"/>
                    <a:pt x="0" y="14255"/>
                  </a:cubicBezTo>
                  <a:lnTo>
                    <a:pt x="0" y="72971"/>
                  </a:lnTo>
                  <a:cubicBezTo>
                    <a:pt x="0" y="75222"/>
                    <a:pt x="1827" y="77048"/>
                    <a:pt x="4078" y="77048"/>
                  </a:cubicBezTo>
                  <a:cubicBezTo>
                    <a:pt x="7437" y="77048"/>
                    <a:pt x="10178" y="79788"/>
                    <a:pt x="10178" y="83148"/>
                  </a:cubicBezTo>
                  <a:cubicBezTo>
                    <a:pt x="10178" y="85399"/>
                    <a:pt x="12004" y="87226"/>
                    <a:pt x="14255" y="87226"/>
                  </a:cubicBezTo>
                  <a:lnTo>
                    <a:pt x="138830" y="87226"/>
                  </a:lnTo>
                  <a:cubicBezTo>
                    <a:pt x="139907" y="87226"/>
                    <a:pt x="140918" y="86769"/>
                    <a:pt x="141701" y="86019"/>
                  </a:cubicBezTo>
                  <a:cubicBezTo>
                    <a:pt x="142451" y="85236"/>
                    <a:pt x="142908" y="84225"/>
                    <a:pt x="142908" y="83148"/>
                  </a:cubicBezTo>
                  <a:cubicBezTo>
                    <a:pt x="142875" y="81517"/>
                    <a:pt x="143528" y="79984"/>
                    <a:pt x="144669" y="78842"/>
                  </a:cubicBezTo>
                  <a:cubicBezTo>
                    <a:pt x="145811" y="77668"/>
                    <a:pt x="147344" y="77048"/>
                    <a:pt x="148975" y="77048"/>
                  </a:cubicBezTo>
                  <a:cubicBezTo>
                    <a:pt x="150052" y="77048"/>
                    <a:pt x="151095" y="76624"/>
                    <a:pt x="151878" y="75841"/>
                  </a:cubicBezTo>
                  <a:cubicBezTo>
                    <a:pt x="152628" y="75091"/>
                    <a:pt x="153053" y="74047"/>
                    <a:pt x="153053" y="72971"/>
                  </a:cubicBezTo>
                  <a:lnTo>
                    <a:pt x="153053" y="14255"/>
                  </a:lnTo>
                  <a:cubicBezTo>
                    <a:pt x="153053" y="12004"/>
                    <a:pt x="151226" y="10178"/>
                    <a:pt x="148975" y="10178"/>
                  </a:cubicBezTo>
                  <a:cubicBezTo>
                    <a:pt x="145615" y="10178"/>
                    <a:pt x="142875" y="7437"/>
                    <a:pt x="142875" y="4078"/>
                  </a:cubicBezTo>
                  <a:cubicBezTo>
                    <a:pt x="142875" y="1827"/>
                    <a:pt x="141048" y="0"/>
                    <a:pt x="138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3135575" y="2366550"/>
              <a:ext cx="857100" cy="1449175"/>
            </a:xfrm>
            <a:custGeom>
              <a:avLst/>
              <a:gdLst/>
              <a:ahLst/>
              <a:cxnLst/>
              <a:rect l="l" t="t" r="r" b="b"/>
              <a:pathLst>
                <a:path w="34284" h="57967" extrusionOk="0">
                  <a:moveTo>
                    <a:pt x="12363" y="13571"/>
                  </a:moveTo>
                  <a:lnTo>
                    <a:pt x="12363" y="21856"/>
                  </a:lnTo>
                  <a:cubicBezTo>
                    <a:pt x="10537" y="20878"/>
                    <a:pt x="9688" y="19475"/>
                    <a:pt x="9819" y="17681"/>
                  </a:cubicBezTo>
                  <a:cubicBezTo>
                    <a:pt x="9949" y="15985"/>
                    <a:pt x="10993" y="14321"/>
                    <a:pt x="12363" y="13571"/>
                  </a:cubicBezTo>
                  <a:close/>
                  <a:moveTo>
                    <a:pt x="20518" y="33762"/>
                  </a:moveTo>
                  <a:cubicBezTo>
                    <a:pt x="24204" y="35491"/>
                    <a:pt x="25607" y="38655"/>
                    <a:pt x="25281" y="41069"/>
                  </a:cubicBezTo>
                  <a:cubicBezTo>
                    <a:pt x="25020" y="43320"/>
                    <a:pt x="23291" y="44886"/>
                    <a:pt x="20518" y="45538"/>
                  </a:cubicBezTo>
                  <a:lnTo>
                    <a:pt x="20518" y="33762"/>
                  </a:lnTo>
                  <a:close/>
                  <a:moveTo>
                    <a:pt x="16441" y="1"/>
                  </a:moveTo>
                  <a:cubicBezTo>
                    <a:pt x="14190" y="1"/>
                    <a:pt x="12363" y="1828"/>
                    <a:pt x="12363" y="4078"/>
                  </a:cubicBezTo>
                  <a:lnTo>
                    <a:pt x="12363" y="5024"/>
                  </a:lnTo>
                  <a:cubicBezTo>
                    <a:pt x="11809" y="5155"/>
                    <a:pt x="11287" y="5285"/>
                    <a:pt x="10732" y="5448"/>
                  </a:cubicBezTo>
                  <a:cubicBezTo>
                    <a:pt x="5807" y="6949"/>
                    <a:pt x="2088" y="11711"/>
                    <a:pt x="1697" y="17094"/>
                  </a:cubicBezTo>
                  <a:cubicBezTo>
                    <a:pt x="1305" y="22378"/>
                    <a:pt x="4110" y="27010"/>
                    <a:pt x="9232" y="29424"/>
                  </a:cubicBezTo>
                  <a:cubicBezTo>
                    <a:pt x="9917" y="29750"/>
                    <a:pt x="10993" y="30174"/>
                    <a:pt x="12363" y="30729"/>
                  </a:cubicBezTo>
                  <a:lnTo>
                    <a:pt x="12363" y="45114"/>
                  </a:lnTo>
                  <a:cubicBezTo>
                    <a:pt x="10537" y="44527"/>
                    <a:pt x="8840" y="43581"/>
                    <a:pt x="7764" y="42211"/>
                  </a:cubicBezTo>
                  <a:cubicBezTo>
                    <a:pt x="6947" y="41208"/>
                    <a:pt x="5770" y="40692"/>
                    <a:pt x="4583" y="40692"/>
                  </a:cubicBezTo>
                  <a:cubicBezTo>
                    <a:pt x="3685" y="40692"/>
                    <a:pt x="2781" y="40987"/>
                    <a:pt x="2023" y="41591"/>
                  </a:cubicBezTo>
                  <a:cubicBezTo>
                    <a:pt x="261" y="43026"/>
                    <a:pt x="0" y="45571"/>
                    <a:pt x="1403" y="47332"/>
                  </a:cubicBezTo>
                  <a:cubicBezTo>
                    <a:pt x="4208" y="50823"/>
                    <a:pt x="8318" y="52715"/>
                    <a:pt x="12363" y="53530"/>
                  </a:cubicBezTo>
                  <a:lnTo>
                    <a:pt x="12363" y="53889"/>
                  </a:lnTo>
                  <a:cubicBezTo>
                    <a:pt x="12363" y="56140"/>
                    <a:pt x="14190" y="57966"/>
                    <a:pt x="16441" y="57966"/>
                  </a:cubicBezTo>
                  <a:cubicBezTo>
                    <a:pt x="18692" y="57966"/>
                    <a:pt x="20518" y="56140"/>
                    <a:pt x="20518" y="53889"/>
                  </a:cubicBezTo>
                  <a:lnTo>
                    <a:pt x="20518" y="53824"/>
                  </a:lnTo>
                  <a:cubicBezTo>
                    <a:pt x="29032" y="52682"/>
                    <a:pt x="32751" y="47104"/>
                    <a:pt x="33371" y="42080"/>
                  </a:cubicBezTo>
                  <a:cubicBezTo>
                    <a:pt x="34284" y="35067"/>
                    <a:pt x="29684" y="28315"/>
                    <a:pt x="22215" y="25673"/>
                  </a:cubicBezTo>
                  <a:cubicBezTo>
                    <a:pt x="21627" y="25444"/>
                    <a:pt x="21040" y="25249"/>
                    <a:pt x="20518" y="25053"/>
                  </a:cubicBezTo>
                  <a:lnTo>
                    <a:pt x="20518" y="13114"/>
                  </a:lnTo>
                  <a:cubicBezTo>
                    <a:pt x="21823" y="13571"/>
                    <a:pt x="22736" y="14256"/>
                    <a:pt x="23226" y="14908"/>
                  </a:cubicBezTo>
                  <a:cubicBezTo>
                    <a:pt x="24007" y="16051"/>
                    <a:pt x="25270" y="16664"/>
                    <a:pt x="26558" y="16664"/>
                  </a:cubicBezTo>
                  <a:cubicBezTo>
                    <a:pt x="27366" y="16664"/>
                    <a:pt x="28185" y="16422"/>
                    <a:pt x="28902" y="15919"/>
                  </a:cubicBezTo>
                  <a:cubicBezTo>
                    <a:pt x="30728" y="14615"/>
                    <a:pt x="31185" y="12070"/>
                    <a:pt x="29880" y="10243"/>
                  </a:cubicBezTo>
                  <a:cubicBezTo>
                    <a:pt x="28053" y="7634"/>
                    <a:pt x="24791" y="5481"/>
                    <a:pt x="20518" y="4731"/>
                  </a:cubicBezTo>
                  <a:lnTo>
                    <a:pt x="20518" y="4078"/>
                  </a:lnTo>
                  <a:cubicBezTo>
                    <a:pt x="20518" y="1828"/>
                    <a:pt x="18692" y="1"/>
                    <a:pt x="1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381650" y="2996125"/>
              <a:ext cx="537450" cy="203900"/>
            </a:xfrm>
            <a:custGeom>
              <a:avLst/>
              <a:gdLst/>
              <a:ahLst/>
              <a:cxnLst/>
              <a:rect l="l" t="t" r="r" b="b"/>
              <a:pathLst>
                <a:path w="21498" h="8156" extrusionOk="0">
                  <a:moveTo>
                    <a:pt x="4078" y="0"/>
                  </a:moveTo>
                  <a:cubicBezTo>
                    <a:pt x="1827" y="0"/>
                    <a:pt x="1" y="1794"/>
                    <a:pt x="1" y="4078"/>
                  </a:cubicBezTo>
                  <a:cubicBezTo>
                    <a:pt x="1" y="6329"/>
                    <a:pt x="1827" y="8155"/>
                    <a:pt x="4078" y="8155"/>
                  </a:cubicBezTo>
                  <a:lnTo>
                    <a:pt x="17420" y="8155"/>
                  </a:lnTo>
                  <a:cubicBezTo>
                    <a:pt x="19670" y="8155"/>
                    <a:pt x="21497" y="6329"/>
                    <a:pt x="21497" y="4078"/>
                  </a:cubicBezTo>
                  <a:cubicBezTo>
                    <a:pt x="21497" y="1794"/>
                    <a:pt x="19670" y="0"/>
                    <a:pt x="17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2216500" y="2996125"/>
              <a:ext cx="536625" cy="203900"/>
            </a:xfrm>
            <a:custGeom>
              <a:avLst/>
              <a:gdLst/>
              <a:ahLst/>
              <a:cxnLst/>
              <a:rect l="l" t="t" r="r" b="b"/>
              <a:pathLst>
                <a:path w="21465" h="8156" extrusionOk="0">
                  <a:moveTo>
                    <a:pt x="4078" y="0"/>
                  </a:moveTo>
                  <a:cubicBezTo>
                    <a:pt x="1828" y="0"/>
                    <a:pt x="1" y="1794"/>
                    <a:pt x="1" y="4078"/>
                  </a:cubicBezTo>
                  <a:cubicBezTo>
                    <a:pt x="1" y="6329"/>
                    <a:pt x="1828" y="8155"/>
                    <a:pt x="4078" y="8155"/>
                  </a:cubicBezTo>
                  <a:lnTo>
                    <a:pt x="17387" y="8155"/>
                  </a:lnTo>
                  <a:cubicBezTo>
                    <a:pt x="19638" y="8155"/>
                    <a:pt x="21465" y="6329"/>
                    <a:pt x="21465" y="4078"/>
                  </a:cubicBezTo>
                  <a:cubicBezTo>
                    <a:pt x="21465" y="1794"/>
                    <a:pt x="19638" y="0"/>
                    <a:pt x="1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811;p50"/>
          <p:cNvGrpSpPr/>
          <p:nvPr/>
        </p:nvGrpSpPr>
        <p:grpSpPr>
          <a:xfrm>
            <a:off x="6280143" y="1877674"/>
            <a:ext cx="482776" cy="331157"/>
            <a:chOff x="1190625" y="1057675"/>
            <a:chExt cx="5219200" cy="3580075"/>
          </a:xfrm>
        </p:grpSpPr>
        <p:sp>
          <p:nvSpPr>
            <p:cNvPr id="63" name="Google Shape;1812;p50"/>
            <p:cNvSpPr/>
            <p:nvPr/>
          </p:nvSpPr>
          <p:spPr>
            <a:xfrm>
              <a:off x="1190625" y="1057675"/>
              <a:ext cx="5219200" cy="3580075"/>
            </a:xfrm>
            <a:custGeom>
              <a:avLst/>
              <a:gdLst/>
              <a:ahLst/>
              <a:cxnLst/>
              <a:rect l="l" t="t" r="r" b="b"/>
              <a:pathLst>
                <a:path w="208768" h="143203" extrusionOk="0">
                  <a:moveTo>
                    <a:pt x="196339" y="8156"/>
                  </a:moveTo>
                  <a:cubicBezTo>
                    <a:pt x="198688" y="8156"/>
                    <a:pt x="200580" y="10048"/>
                    <a:pt x="200580" y="12397"/>
                  </a:cubicBezTo>
                  <a:lnTo>
                    <a:pt x="200612" y="111333"/>
                  </a:lnTo>
                  <a:cubicBezTo>
                    <a:pt x="200612" y="112474"/>
                    <a:pt x="200188" y="113551"/>
                    <a:pt x="199373" y="114334"/>
                  </a:cubicBezTo>
                  <a:cubicBezTo>
                    <a:pt x="198557" y="115149"/>
                    <a:pt x="197513" y="115573"/>
                    <a:pt x="196372" y="115573"/>
                  </a:cubicBezTo>
                  <a:lnTo>
                    <a:pt x="189587" y="115573"/>
                  </a:lnTo>
                  <a:lnTo>
                    <a:pt x="189554" y="31903"/>
                  </a:lnTo>
                  <a:cubicBezTo>
                    <a:pt x="189554" y="25053"/>
                    <a:pt x="184009" y="19508"/>
                    <a:pt x="177158" y="19475"/>
                  </a:cubicBezTo>
                  <a:lnTo>
                    <a:pt x="27335" y="19475"/>
                  </a:lnTo>
                  <a:lnTo>
                    <a:pt x="27335" y="12364"/>
                  </a:lnTo>
                  <a:cubicBezTo>
                    <a:pt x="27335" y="11255"/>
                    <a:pt x="27760" y="10178"/>
                    <a:pt x="28575" y="9395"/>
                  </a:cubicBezTo>
                  <a:cubicBezTo>
                    <a:pt x="29358" y="8580"/>
                    <a:pt x="30434" y="8156"/>
                    <a:pt x="31576" y="8156"/>
                  </a:cubicBezTo>
                  <a:close/>
                  <a:moveTo>
                    <a:pt x="177158" y="27630"/>
                  </a:moveTo>
                  <a:cubicBezTo>
                    <a:pt x="179507" y="27630"/>
                    <a:pt x="181399" y="29555"/>
                    <a:pt x="181399" y="31903"/>
                  </a:cubicBezTo>
                  <a:lnTo>
                    <a:pt x="181432" y="130839"/>
                  </a:lnTo>
                  <a:cubicBezTo>
                    <a:pt x="181432" y="131948"/>
                    <a:pt x="181008" y="133025"/>
                    <a:pt x="180192" y="133808"/>
                  </a:cubicBezTo>
                  <a:cubicBezTo>
                    <a:pt x="179409" y="134623"/>
                    <a:pt x="178333" y="135047"/>
                    <a:pt x="177191" y="135047"/>
                  </a:cubicBezTo>
                  <a:lnTo>
                    <a:pt x="12428" y="135047"/>
                  </a:lnTo>
                  <a:cubicBezTo>
                    <a:pt x="10080" y="135047"/>
                    <a:pt x="8188" y="133155"/>
                    <a:pt x="8188" y="130807"/>
                  </a:cubicBezTo>
                  <a:lnTo>
                    <a:pt x="8155" y="31871"/>
                  </a:lnTo>
                  <a:cubicBezTo>
                    <a:pt x="8155" y="30729"/>
                    <a:pt x="8579" y="29652"/>
                    <a:pt x="9395" y="28870"/>
                  </a:cubicBezTo>
                  <a:cubicBezTo>
                    <a:pt x="10210" y="28054"/>
                    <a:pt x="11254" y="27630"/>
                    <a:pt x="12396" y="27630"/>
                  </a:cubicBezTo>
                  <a:close/>
                  <a:moveTo>
                    <a:pt x="31576" y="1"/>
                  </a:moveTo>
                  <a:cubicBezTo>
                    <a:pt x="28249" y="1"/>
                    <a:pt x="25150" y="1273"/>
                    <a:pt x="22801" y="3622"/>
                  </a:cubicBezTo>
                  <a:cubicBezTo>
                    <a:pt x="20453" y="5970"/>
                    <a:pt x="19180" y="9069"/>
                    <a:pt x="19180" y="12364"/>
                  </a:cubicBezTo>
                  <a:lnTo>
                    <a:pt x="19180" y="19475"/>
                  </a:lnTo>
                  <a:lnTo>
                    <a:pt x="12396" y="19475"/>
                  </a:lnTo>
                  <a:cubicBezTo>
                    <a:pt x="9068" y="19475"/>
                    <a:pt x="5969" y="20747"/>
                    <a:pt x="3621" y="23096"/>
                  </a:cubicBezTo>
                  <a:cubicBezTo>
                    <a:pt x="1272" y="25444"/>
                    <a:pt x="0" y="28543"/>
                    <a:pt x="0" y="31871"/>
                  </a:cubicBezTo>
                  <a:lnTo>
                    <a:pt x="33" y="130807"/>
                  </a:lnTo>
                  <a:cubicBezTo>
                    <a:pt x="33" y="137624"/>
                    <a:pt x="5578" y="143202"/>
                    <a:pt x="12428" y="143202"/>
                  </a:cubicBezTo>
                  <a:lnTo>
                    <a:pt x="177191" y="143202"/>
                  </a:lnTo>
                  <a:cubicBezTo>
                    <a:pt x="180518" y="143202"/>
                    <a:pt x="183617" y="141930"/>
                    <a:pt x="185966" y="139581"/>
                  </a:cubicBezTo>
                  <a:cubicBezTo>
                    <a:pt x="188314" y="137233"/>
                    <a:pt x="189587" y="134134"/>
                    <a:pt x="189587" y="130839"/>
                  </a:cubicBezTo>
                  <a:lnTo>
                    <a:pt x="189587" y="123728"/>
                  </a:lnTo>
                  <a:lnTo>
                    <a:pt x="196372" y="123728"/>
                  </a:lnTo>
                  <a:cubicBezTo>
                    <a:pt x="199699" y="123728"/>
                    <a:pt x="202798" y="122456"/>
                    <a:pt x="205146" y="120107"/>
                  </a:cubicBezTo>
                  <a:cubicBezTo>
                    <a:pt x="207495" y="117759"/>
                    <a:pt x="208767" y="114660"/>
                    <a:pt x="208767" y="111333"/>
                  </a:cubicBezTo>
                  <a:lnTo>
                    <a:pt x="208735" y="12397"/>
                  </a:lnTo>
                  <a:cubicBezTo>
                    <a:pt x="208735" y="5579"/>
                    <a:pt x="203189" y="1"/>
                    <a:pt x="196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13;p50"/>
            <p:cNvSpPr/>
            <p:nvPr/>
          </p:nvSpPr>
          <p:spPr>
            <a:xfrm>
              <a:off x="1647300" y="2001225"/>
              <a:ext cx="3826325" cy="2180650"/>
            </a:xfrm>
            <a:custGeom>
              <a:avLst/>
              <a:gdLst/>
              <a:ahLst/>
              <a:cxnLst/>
              <a:rect l="l" t="t" r="r" b="b"/>
              <a:pathLst>
                <a:path w="153053" h="87226" extrusionOk="0">
                  <a:moveTo>
                    <a:pt x="135307" y="8155"/>
                  </a:moveTo>
                  <a:cubicBezTo>
                    <a:pt x="136677" y="12722"/>
                    <a:pt x="140298" y="16343"/>
                    <a:pt x="144898" y="17745"/>
                  </a:cubicBezTo>
                  <a:lnTo>
                    <a:pt x="144898" y="69480"/>
                  </a:lnTo>
                  <a:cubicBezTo>
                    <a:pt x="142647" y="70133"/>
                    <a:pt x="140592" y="71372"/>
                    <a:pt x="138896" y="73069"/>
                  </a:cubicBezTo>
                  <a:cubicBezTo>
                    <a:pt x="137199" y="74765"/>
                    <a:pt x="135992" y="76820"/>
                    <a:pt x="135340" y="79071"/>
                  </a:cubicBezTo>
                  <a:lnTo>
                    <a:pt x="17745" y="79071"/>
                  </a:lnTo>
                  <a:cubicBezTo>
                    <a:pt x="16375" y="74471"/>
                    <a:pt x="12754" y="70850"/>
                    <a:pt x="8155" y="69480"/>
                  </a:cubicBezTo>
                  <a:lnTo>
                    <a:pt x="8155" y="17745"/>
                  </a:lnTo>
                  <a:cubicBezTo>
                    <a:pt x="10406" y="17060"/>
                    <a:pt x="12461" y="15853"/>
                    <a:pt x="14157" y="14157"/>
                  </a:cubicBezTo>
                  <a:cubicBezTo>
                    <a:pt x="15853" y="12461"/>
                    <a:pt x="17060" y="10406"/>
                    <a:pt x="17745" y="8155"/>
                  </a:cubicBezTo>
                  <a:close/>
                  <a:moveTo>
                    <a:pt x="14255" y="0"/>
                  </a:moveTo>
                  <a:cubicBezTo>
                    <a:pt x="13146" y="0"/>
                    <a:pt x="12135" y="424"/>
                    <a:pt x="11352" y="1207"/>
                  </a:cubicBezTo>
                  <a:cubicBezTo>
                    <a:pt x="10602" y="1957"/>
                    <a:pt x="10178" y="3001"/>
                    <a:pt x="10178" y="4078"/>
                  </a:cubicBezTo>
                  <a:cubicBezTo>
                    <a:pt x="10178" y="5709"/>
                    <a:pt x="9525" y="7242"/>
                    <a:pt x="8383" y="8383"/>
                  </a:cubicBezTo>
                  <a:cubicBezTo>
                    <a:pt x="7242" y="9525"/>
                    <a:pt x="5709" y="10178"/>
                    <a:pt x="4078" y="10178"/>
                  </a:cubicBezTo>
                  <a:cubicBezTo>
                    <a:pt x="3001" y="10178"/>
                    <a:pt x="1957" y="10602"/>
                    <a:pt x="1207" y="11352"/>
                  </a:cubicBezTo>
                  <a:cubicBezTo>
                    <a:pt x="424" y="12135"/>
                    <a:pt x="0" y="13146"/>
                    <a:pt x="0" y="14255"/>
                  </a:cubicBezTo>
                  <a:lnTo>
                    <a:pt x="0" y="72971"/>
                  </a:lnTo>
                  <a:cubicBezTo>
                    <a:pt x="0" y="75222"/>
                    <a:pt x="1827" y="77048"/>
                    <a:pt x="4078" y="77048"/>
                  </a:cubicBezTo>
                  <a:cubicBezTo>
                    <a:pt x="7437" y="77048"/>
                    <a:pt x="10178" y="79788"/>
                    <a:pt x="10178" y="83148"/>
                  </a:cubicBezTo>
                  <a:cubicBezTo>
                    <a:pt x="10178" y="85399"/>
                    <a:pt x="12004" y="87226"/>
                    <a:pt x="14255" y="87226"/>
                  </a:cubicBezTo>
                  <a:lnTo>
                    <a:pt x="138830" y="87226"/>
                  </a:lnTo>
                  <a:cubicBezTo>
                    <a:pt x="139907" y="87226"/>
                    <a:pt x="140918" y="86769"/>
                    <a:pt x="141701" y="86019"/>
                  </a:cubicBezTo>
                  <a:cubicBezTo>
                    <a:pt x="142451" y="85236"/>
                    <a:pt x="142908" y="84225"/>
                    <a:pt x="142908" y="83148"/>
                  </a:cubicBezTo>
                  <a:cubicBezTo>
                    <a:pt x="142875" y="81517"/>
                    <a:pt x="143528" y="79984"/>
                    <a:pt x="144669" y="78842"/>
                  </a:cubicBezTo>
                  <a:cubicBezTo>
                    <a:pt x="145811" y="77668"/>
                    <a:pt x="147344" y="77048"/>
                    <a:pt x="148975" y="77048"/>
                  </a:cubicBezTo>
                  <a:cubicBezTo>
                    <a:pt x="150052" y="77048"/>
                    <a:pt x="151095" y="76624"/>
                    <a:pt x="151878" y="75841"/>
                  </a:cubicBezTo>
                  <a:cubicBezTo>
                    <a:pt x="152628" y="75091"/>
                    <a:pt x="153053" y="74047"/>
                    <a:pt x="153053" y="72971"/>
                  </a:cubicBezTo>
                  <a:lnTo>
                    <a:pt x="153053" y="14255"/>
                  </a:lnTo>
                  <a:cubicBezTo>
                    <a:pt x="153053" y="12004"/>
                    <a:pt x="151226" y="10178"/>
                    <a:pt x="148975" y="10178"/>
                  </a:cubicBezTo>
                  <a:cubicBezTo>
                    <a:pt x="145615" y="10178"/>
                    <a:pt x="142875" y="7437"/>
                    <a:pt x="142875" y="4078"/>
                  </a:cubicBezTo>
                  <a:cubicBezTo>
                    <a:pt x="142875" y="1827"/>
                    <a:pt x="141048" y="0"/>
                    <a:pt x="138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14;p50"/>
            <p:cNvSpPr/>
            <p:nvPr/>
          </p:nvSpPr>
          <p:spPr>
            <a:xfrm>
              <a:off x="3135575" y="2366550"/>
              <a:ext cx="857100" cy="1449175"/>
            </a:xfrm>
            <a:custGeom>
              <a:avLst/>
              <a:gdLst/>
              <a:ahLst/>
              <a:cxnLst/>
              <a:rect l="l" t="t" r="r" b="b"/>
              <a:pathLst>
                <a:path w="34284" h="57967" extrusionOk="0">
                  <a:moveTo>
                    <a:pt x="12363" y="13571"/>
                  </a:moveTo>
                  <a:lnTo>
                    <a:pt x="12363" y="21856"/>
                  </a:lnTo>
                  <a:cubicBezTo>
                    <a:pt x="10537" y="20878"/>
                    <a:pt x="9688" y="19475"/>
                    <a:pt x="9819" y="17681"/>
                  </a:cubicBezTo>
                  <a:cubicBezTo>
                    <a:pt x="9949" y="15985"/>
                    <a:pt x="10993" y="14321"/>
                    <a:pt x="12363" y="13571"/>
                  </a:cubicBezTo>
                  <a:close/>
                  <a:moveTo>
                    <a:pt x="20518" y="33762"/>
                  </a:moveTo>
                  <a:cubicBezTo>
                    <a:pt x="24204" y="35491"/>
                    <a:pt x="25607" y="38655"/>
                    <a:pt x="25281" y="41069"/>
                  </a:cubicBezTo>
                  <a:cubicBezTo>
                    <a:pt x="25020" y="43320"/>
                    <a:pt x="23291" y="44886"/>
                    <a:pt x="20518" y="45538"/>
                  </a:cubicBezTo>
                  <a:lnTo>
                    <a:pt x="20518" y="33762"/>
                  </a:lnTo>
                  <a:close/>
                  <a:moveTo>
                    <a:pt x="16441" y="1"/>
                  </a:moveTo>
                  <a:cubicBezTo>
                    <a:pt x="14190" y="1"/>
                    <a:pt x="12363" y="1828"/>
                    <a:pt x="12363" y="4078"/>
                  </a:cubicBezTo>
                  <a:lnTo>
                    <a:pt x="12363" y="5024"/>
                  </a:lnTo>
                  <a:cubicBezTo>
                    <a:pt x="11809" y="5155"/>
                    <a:pt x="11287" y="5285"/>
                    <a:pt x="10732" y="5448"/>
                  </a:cubicBezTo>
                  <a:cubicBezTo>
                    <a:pt x="5807" y="6949"/>
                    <a:pt x="2088" y="11711"/>
                    <a:pt x="1697" y="17094"/>
                  </a:cubicBezTo>
                  <a:cubicBezTo>
                    <a:pt x="1305" y="22378"/>
                    <a:pt x="4110" y="27010"/>
                    <a:pt x="9232" y="29424"/>
                  </a:cubicBezTo>
                  <a:cubicBezTo>
                    <a:pt x="9917" y="29750"/>
                    <a:pt x="10993" y="30174"/>
                    <a:pt x="12363" y="30729"/>
                  </a:cubicBezTo>
                  <a:lnTo>
                    <a:pt x="12363" y="45114"/>
                  </a:lnTo>
                  <a:cubicBezTo>
                    <a:pt x="10537" y="44527"/>
                    <a:pt x="8840" y="43581"/>
                    <a:pt x="7764" y="42211"/>
                  </a:cubicBezTo>
                  <a:cubicBezTo>
                    <a:pt x="6947" y="41208"/>
                    <a:pt x="5770" y="40692"/>
                    <a:pt x="4583" y="40692"/>
                  </a:cubicBezTo>
                  <a:cubicBezTo>
                    <a:pt x="3685" y="40692"/>
                    <a:pt x="2781" y="40987"/>
                    <a:pt x="2023" y="41591"/>
                  </a:cubicBezTo>
                  <a:cubicBezTo>
                    <a:pt x="261" y="43026"/>
                    <a:pt x="0" y="45571"/>
                    <a:pt x="1403" y="47332"/>
                  </a:cubicBezTo>
                  <a:cubicBezTo>
                    <a:pt x="4208" y="50823"/>
                    <a:pt x="8318" y="52715"/>
                    <a:pt x="12363" y="53530"/>
                  </a:cubicBezTo>
                  <a:lnTo>
                    <a:pt x="12363" y="53889"/>
                  </a:lnTo>
                  <a:cubicBezTo>
                    <a:pt x="12363" y="56140"/>
                    <a:pt x="14190" y="57966"/>
                    <a:pt x="16441" y="57966"/>
                  </a:cubicBezTo>
                  <a:cubicBezTo>
                    <a:pt x="18692" y="57966"/>
                    <a:pt x="20518" y="56140"/>
                    <a:pt x="20518" y="53889"/>
                  </a:cubicBezTo>
                  <a:lnTo>
                    <a:pt x="20518" y="53824"/>
                  </a:lnTo>
                  <a:cubicBezTo>
                    <a:pt x="29032" y="52682"/>
                    <a:pt x="32751" y="47104"/>
                    <a:pt x="33371" y="42080"/>
                  </a:cubicBezTo>
                  <a:cubicBezTo>
                    <a:pt x="34284" y="35067"/>
                    <a:pt x="29684" y="28315"/>
                    <a:pt x="22215" y="25673"/>
                  </a:cubicBezTo>
                  <a:cubicBezTo>
                    <a:pt x="21627" y="25444"/>
                    <a:pt x="21040" y="25249"/>
                    <a:pt x="20518" y="25053"/>
                  </a:cubicBezTo>
                  <a:lnTo>
                    <a:pt x="20518" y="13114"/>
                  </a:lnTo>
                  <a:cubicBezTo>
                    <a:pt x="21823" y="13571"/>
                    <a:pt x="22736" y="14256"/>
                    <a:pt x="23226" y="14908"/>
                  </a:cubicBezTo>
                  <a:cubicBezTo>
                    <a:pt x="24007" y="16051"/>
                    <a:pt x="25270" y="16664"/>
                    <a:pt x="26558" y="16664"/>
                  </a:cubicBezTo>
                  <a:cubicBezTo>
                    <a:pt x="27366" y="16664"/>
                    <a:pt x="28185" y="16422"/>
                    <a:pt x="28902" y="15919"/>
                  </a:cubicBezTo>
                  <a:cubicBezTo>
                    <a:pt x="30728" y="14615"/>
                    <a:pt x="31185" y="12070"/>
                    <a:pt x="29880" y="10243"/>
                  </a:cubicBezTo>
                  <a:cubicBezTo>
                    <a:pt x="28053" y="7634"/>
                    <a:pt x="24791" y="5481"/>
                    <a:pt x="20518" y="4731"/>
                  </a:cubicBezTo>
                  <a:lnTo>
                    <a:pt x="20518" y="4078"/>
                  </a:lnTo>
                  <a:cubicBezTo>
                    <a:pt x="20518" y="1828"/>
                    <a:pt x="18692" y="1"/>
                    <a:pt x="1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15;p50"/>
            <p:cNvSpPr/>
            <p:nvPr/>
          </p:nvSpPr>
          <p:spPr>
            <a:xfrm>
              <a:off x="4381650" y="2996125"/>
              <a:ext cx="537450" cy="203900"/>
            </a:xfrm>
            <a:custGeom>
              <a:avLst/>
              <a:gdLst/>
              <a:ahLst/>
              <a:cxnLst/>
              <a:rect l="l" t="t" r="r" b="b"/>
              <a:pathLst>
                <a:path w="21498" h="8156" extrusionOk="0">
                  <a:moveTo>
                    <a:pt x="4078" y="0"/>
                  </a:moveTo>
                  <a:cubicBezTo>
                    <a:pt x="1827" y="0"/>
                    <a:pt x="1" y="1794"/>
                    <a:pt x="1" y="4078"/>
                  </a:cubicBezTo>
                  <a:cubicBezTo>
                    <a:pt x="1" y="6329"/>
                    <a:pt x="1827" y="8155"/>
                    <a:pt x="4078" y="8155"/>
                  </a:cubicBezTo>
                  <a:lnTo>
                    <a:pt x="17420" y="8155"/>
                  </a:lnTo>
                  <a:cubicBezTo>
                    <a:pt x="19670" y="8155"/>
                    <a:pt x="21497" y="6329"/>
                    <a:pt x="21497" y="4078"/>
                  </a:cubicBezTo>
                  <a:cubicBezTo>
                    <a:pt x="21497" y="1794"/>
                    <a:pt x="19670" y="0"/>
                    <a:pt x="17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16;p50"/>
            <p:cNvSpPr/>
            <p:nvPr/>
          </p:nvSpPr>
          <p:spPr>
            <a:xfrm>
              <a:off x="2216500" y="2996125"/>
              <a:ext cx="536625" cy="203900"/>
            </a:xfrm>
            <a:custGeom>
              <a:avLst/>
              <a:gdLst/>
              <a:ahLst/>
              <a:cxnLst/>
              <a:rect l="l" t="t" r="r" b="b"/>
              <a:pathLst>
                <a:path w="21465" h="8156" extrusionOk="0">
                  <a:moveTo>
                    <a:pt x="4078" y="0"/>
                  </a:moveTo>
                  <a:cubicBezTo>
                    <a:pt x="1828" y="0"/>
                    <a:pt x="1" y="1794"/>
                    <a:pt x="1" y="4078"/>
                  </a:cubicBezTo>
                  <a:cubicBezTo>
                    <a:pt x="1" y="6329"/>
                    <a:pt x="1828" y="8155"/>
                    <a:pt x="4078" y="8155"/>
                  </a:cubicBezTo>
                  <a:lnTo>
                    <a:pt x="17387" y="8155"/>
                  </a:lnTo>
                  <a:cubicBezTo>
                    <a:pt x="19638" y="8155"/>
                    <a:pt x="21465" y="6329"/>
                    <a:pt x="21465" y="4078"/>
                  </a:cubicBezTo>
                  <a:cubicBezTo>
                    <a:pt x="21465" y="1794"/>
                    <a:pt x="19638" y="0"/>
                    <a:pt x="1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501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510363" y="2004025"/>
            <a:ext cx="7815695"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048255" y="1149872"/>
            <a:ext cx="471273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5.2.3 ANÁLISIS DE SENSIBILIDAD</a:t>
            </a:r>
            <a:endParaRPr sz="3200" dirty="0"/>
          </a:p>
        </p:txBody>
      </p:sp>
      <p:sp>
        <p:nvSpPr>
          <p:cNvPr id="1517" name="Google Shape;1517;p47"/>
          <p:cNvSpPr txBox="1">
            <a:spLocks noGrp="1"/>
          </p:cNvSpPr>
          <p:nvPr>
            <p:ph type="subTitle" idx="1"/>
          </p:nvPr>
        </p:nvSpPr>
        <p:spPr>
          <a:xfrm>
            <a:off x="635228" y="2474387"/>
            <a:ext cx="7407976" cy="2075400"/>
          </a:xfrm>
          <a:prstGeom prst="rect">
            <a:avLst/>
          </a:prstGeom>
        </p:spPr>
        <p:txBody>
          <a:bodyPr spcFirstLastPara="1" wrap="square" lIns="91425" tIns="91425" rIns="91425" bIns="91425" anchor="t" anchorCtr="0">
            <a:noAutofit/>
          </a:bodyPr>
          <a:lstStyle/>
          <a:p>
            <a:pPr marL="0" lvl="0" indent="0">
              <a:buNone/>
            </a:pPr>
            <a:r>
              <a:rPr lang="es-MX" sz="1200" dirty="0"/>
              <a:t>El análisis de sensibilidad es una herramienta a través de la cual se estudia los cambios que se producen en una variable cuando se introducen ciertas variaciones en el modelo financiero. Así, el análisis de sensibilidad tiene por objeto permitir a una empresa o entidad a predecir cuáles serán los resultados que se obtengan con un proyecto determinado, además de que será fundamental para poder comprender las incertidumbres, las limitaciones y el alcance de cualquier decisión que se tome al respecto.</a:t>
            </a:r>
          </a:p>
          <a:p>
            <a:pPr marL="0" lvl="0" indent="0">
              <a:buNone/>
            </a:pPr>
            <a:endParaRPr lang="es-MX" sz="1200" dirty="0"/>
          </a:p>
          <a:p>
            <a:pPr marL="0" lvl="0" indent="0">
              <a:buNone/>
            </a:pPr>
            <a:r>
              <a:rPr lang="es-MX" sz="1200" dirty="0"/>
              <a:t>El análisis de sensibilidad también es conocido como análisis hipotético, ya que resulta fundamental para determinar cómo los diferentes valores que puede adoptar una variable independiente afectan a una variable dependiente.</a:t>
            </a:r>
          </a:p>
          <a:p>
            <a:pPr marL="0" lvl="0" indent="0" rtl="0">
              <a:spcBef>
                <a:spcPts val="0"/>
              </a:spcBef>
              <a:spcAft>
                <a:spcPts val="0"/>
              </a:spcAft>
              <a:buNone/>
            </a:pPr>
            <a:endParaRPr lang="es-MX" sz="1200" dirty="0"/>
          </a:p>
        </p:txBody>
      </p:sp>
    </p:spTree>
    <p:extLst>
      <p:ext uri="{BB962C8B-B14F-4D97-AF65-F5344CB8AC3E}">
        <p14:creationId xmlns:p14="http://schemas.microsoft.com/office/powerpoint/2010/main" val="420646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¿CÓMO SE LLEVA A CABO UN ANÁLISIS DE SENSIBILIDAD?</a:t>
            </a:r>
            <a:endParaRPr sz="18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MX" dirty="0"/>
              <a:t>Para llevar a cabo el análisis de sensibilidad se han de calcular los flujos de caja (hacen referencia a los flujos de entradas y salidas de efectivo en un periodo de tiempo determinado) y el VAN (valor actual neto, es decir, el valor presente de los flujos de caja netos como consecuencia de una inversión), al cambiar una variable.</a:t>
            </a:r>
          </a:p>
          <a:p>
            <a:pPr marL="0" lvl="0" indent="0">
              <a:buClr>
                <a:schemeClr val="dk1"/>
              </a:buClr>
              <a:buSzPts val="1100"/>
              <a:buNone/>
            </a:pPr>
            <a:endParaRPr lang="es-MX" dirty="0"/>
          </a:p>
          <a:p>
            <a:pPr marL="0" lvl="0" indent="0">
              <a:buClr>
                <a:schemeClr val="dk1"/>
              </a:buClr>
              <a:buSzPts val="1100"/>
              <a:buNone/>
            </a:pPr>
            <a:r>
              <a:rPr lang="es-MX" dirty="0"/>
              <a:t>Así pues, para poder llevar a cabo el análisis de sensibilidad se han de comparar el VAN antiguo y el VAN nuevo, y el resultado que arroje esta operación deberá ser multiplicado por 100. Esta operación dará como resultado un porcentaje de cambio. La fórmula del análisis de sensibilidad es la siguiente:</a:t>
            </a:r>
          </a:p>
          <a:p>
            <a:pPr marL="0" lvl="0" indent="0">
              <a:buClr>
                <a:schemeClr val="dk1"/>
              </a:buClr>
              <a:buSzPts val="1100"/>
              <a:buNone/>
            </a:pPr>
            <a:endParaRPr lang="es-MX" dirty="0"/>
          </a:p>
          <a:p>
            <a:pPr marL="0" lvl="0" indent="0">
              <a:buClr>
                <a:schemeClr val="dk1"/>
              </a:buClr>
              <a:buSzPts val="1100"/>
              <a:buNone/>
            </a:pPr>
            <a:r>
              <a:rPr lang="es-MX" b="1" dirty="0"/>
              <a:t>Análisis de sensibilidad = ((</a:t>
            </a:r>
            <a:r>
              <a:rPr lang="es-MX" b="1" dirty="0" err="1"/>
              <a:t>VANn</a:t>
            </a:r>
            <a:r>
              <a:rPr lang="es-MX" b="1" dirty="0"/>
              <a:t> – </a:t>
            </a:r>
            <a:r>
              <a:rPr lang="es-MX" b="1" dirty="0" err="1"/>
              <a:t>VANe</a:t>
            </a:r>
            <a:r>
              <a:rPr lang="es-MX" b="1" dirty="0"/>
              <a:t>) / </a:t>
            </a:r>
            <a:r>
              <a:rPr lang="es-MX" b="1" dirty="0" err="1"/>
              <a:t>VANe</a:t>
            </a:r>
            <a:r>
              <a:rPr lang="es-MX" b="1" dirty="0"/>
              <a:t>) x 100</a:t>
            </a:r>
          </a:p>
          <a:p>
            <a:pPr marL="0" lvl="0" indent="0">
              <a:buClr>
                <a:schemeClr val="dk1"/>
              </a:buClr>
              <a:buSzPts val="1100"/>
              <a:buNone/>
            </a:pPr>
            <a:endParaRPr lang="es-MX" dirty="0"/>
          </a:p>
          <a:p>
            <a:pPr marL="0" lvl="0" indent="0">
              <a:buClr>
                <a:schemeClr val="dk1"/>
              </a:buClr>
              <a:buSzPts val="1100"/>
              <a:buNone/>
            </a:pPr>
            <a:endParaRPr lang="es-MX" dirty="0"/>
          </a:p>
          <a:p>
            <a:pPr marL="0" lvl="0" indent="0">
              <a:buClr>
                <a:schemeClr val="dk1"/>
              </a:buClr>
              <a:buSzPts val="1100"/>
              <a:buNone/>
            </a:pPr>
            <a:r>
              <a:rPr lang="es-MX" dirty="0"/>
              <a:t>Donde:</a:t>
            </a:r>
          </a:p>
          <a:p>
            <a:pPr marL="0" lvl="0" indent="0">
              <a:buClr>
                <a:schemeClr val="dk1"/>
              </a:buClr>
              <a:buSzPts val="1100"/>
              <a:buNone/>
            </a:pPr>
            <a:endParaRPr lang="es-MX" dirty="0"/>
          </a:p>
          <a:p>
            <a:pPr marL="0" lvl="0" indent="0">
              <a:buClr>
                <a:schemeClr val="dk1"/>
              </a:buClr>
              <a:buSzPts val="1100"/>
              <a:buNone/>
            </a:pPr>
            <a:r>
              <a:rPr lang="es-MX" b="1" dirty="0" err="1"/>
              <a:t>VANn</a:t>
            </a:r>
            <a:r>
              <a:rPr lang="es-MX" dirty="0"/>
              <a:t>: hace referencia al valor actual neto nuevo.</a:t>
            </a:r>
          </a:p>
          <a:p>
            <a:pPr marL="0" lvl="0" indent="0">
              <a:buClr>
                <a:schemeClr val="dk1"/>
              </a:buClr>
              <a:buSzPts val="1100"/>
              <a:buNone/>
            </a:pPr>
            <a:r>
              <a:rPr lang="es-MX" b="1" dirty="0" err="1"/>
              <a:t>VANe</a:t>
            </a:r>
            <a:r>
              <a:rPr lang="es-MX" dirty="0"/>
              <a:t>: hace referencia al valor actual neto que se tenía antes de realizar el cambio en la variable que se está midiendo.</a:t>
            </a:r>
          </a:p>
          <a:p>
            <a:pPr marL="0" lvl="0" indent="0" algn="l" rtl="0">
              <a:spcBef>
                <a:spcPts val="0"/>
              </a:spcBef>
              <a:spcAft>
                <a:spcPts val="0"/>
              </a:spcAft>
              <a:buClr>
                <a:schemeClr val="dk1"/>
              </a:buClr>
              <a:buSzPts val="1100"/>
              <a:buFont typeface="Arial"/>
              <a:buNone/>
            </a:pPr>
            <a:endParaRPr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78297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1268225"/>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1" name="Google Shape;7811;p79"/>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VENTAJAS E INCONVENIENTES</a:t>
            </a:r>
            <a:endParaRPr dirty="0"/>
          </a:p>
        </p:txBody>
      </p:sp>
      <p:sp>
        <p:nvSpPr>
          <p:cNvPr id="7812" name="Google Shape;7812;p79"/>
          <p:cNvSpPr txBox="1"/>
          <p:nvPr/>
        </p:nvSpPr>
        <p:spPr>
          <a:xfrm>
            <a:off x="836600" y="1665520"/>
            <a:ext cx="7590000" cy="29490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dirty="0" smtClean="0">
                <a:solidFill>
                  <a:schemeClr val="dk1"/>
                </a:solidFill>
                <a:latin typeface="Montserrat"/>
                <a:ea typeface="Montserrat"/>
                <a:cs typeface="Montserrat"/>
                <a:sym typeface="Montserrat"/>
              </a:rPr>
              <a:t>Ventajas</a:t>
            </a:r>
            <a:endParaRPr sz="1300" b="1" dirty="0">
              <a:solidFill>
                <a:schemeClr val="dk1"/>
              </a:solidFill>
              <a:latin typeface="Cousine"/>
              <a:ea typeface="Cousine"/>
              <a:cs typeface="Cousine"/>
              <a:sym typeface="Cousine"/>
            </a:endParaRPr>
          </a:p>
          <a:p>
            <a:pPr marL="0" marR="50800" lvl="0" indent="0" algn="l" rtl="0">
              <a:lnSpc>
                <a:spcPct val="100000"/>
              </a:lnSpc>
              <a:spcBef>
                <a:spcPts val="0"/>
              </a:spcBef>
              <a:spcAft>
                <a:spcPts val="0"/>
              </a:spcAft>
              <a:buNone/>
            </a:pPr>
            <a:endParaRPr sz="900" dirty="0"/>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Facilita la toma de decisiones: el análisis de sensibilidad puede resultar de gran utilidad para tomar una decisión, por lo que resulta muy ventajoso para las empresas, sobre todo a la hora de planificar los proyectos que se pretenden llevar a cabo. Esto es así porque el análisis de sensibilidad dará como resultado diversos pronósticos sobre un proyecto concreto que estarán fundamentados en datos</a:t>
            </a:r>
            <a:r>
              <a:rPr lang="es-MX" sz="1200" dirty="0" smtClean="0">
                <a:solidFill>
                  <a:schemeClr val="hlink"/>
                </a:solidFill>
                <a:uFill>
                  <a:noFill/>
                </a:uFill>
                <a:latin typeface="Montserrat"/>
                <a:ea typeface="Montserrat"/>
                <a:cs typeface="Montserrat"/>
                <a:sym typeface="Montserrat"/>
              </a:rPr>
              <a:t>.</a:t>
            </a:r>
          </a:p>
          <a:p>
            <a:pPr marL="457200" marR="50800" lvl="0" indent="-298450">
              <a:buClr>
                <a:schemeClr val="lt1"/>
              </a:buClr>
              <a:buSzPts val="1100"/>
              <a:buFont typeface="Cousine"/>
              <a:buChar char="●"/>
            </a:pPr>
            <a:endParaRPr lang="es-MX" sz="1200" dirty="0">
              <a:solidFill>
                <a:schemeClr val="hlink"/>
              </a:solidFill>
              <a:uFill>
                <a:noFill/>
              </a:uFill>
              <a:latin typeface="Montserrat"/>
              <a:ea typeface="Montserrat"/>
              <a:cs typeface="Montserrat"/>
              <a:sym typeface="Montserrat"/>
            </a:endParaRPr>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Asegura el control de calidad del proyecto: gracias al análisis de sensibilidad, las empresas podrán determinar qué procesos y proyectos no están dando los resultados esperados, es decir, qué proyectos no cumplen con los objetivos que se fijaron en un principio. De esta forma, y gracias al análisis de sensibilidad, las empresas podrán detectar los errores y fallos que se están produciendo, lo cual les permitirá subsanarlos y esto redundará positivamente en la calidad de los productos, así como suponer un ahorro importante de tiempo.</a:t>
            </a:r>
          </a:p>
          <a:p>
            <a:pPr marL="457200" marR="50800" lvl="0" indent="-298450" algn="l" rtl="0">
              <a:spcBef>
                <a:spcPts val="0"/>
              </a:spcBef>
              <a:spcAft>
                <a:spcPts val="0"/>
              </a:spcAft>
              <a:buClr>
                <a:schemeClr val="lt1"/>
              </a:buClr>
              <a:buSzPts val="1100"/>
              <a:buFont typeface="Cousine"/>
              <a:buChar char="●"/>
            </a:pPr>
            <a:endParaRPr dirty="0"/>
          </a:p>
        </p:txBody>
      </p:sp>
      <p:grpSp>
        <p:nvGrpSpPr>
          <p:cNvPr id="8008" name="Google Shape;8008;p79"/>
          <p:cNvGrpSpPr/>
          <p:nvPr/>
        </p:nvGrpSpPr>
        <p:grpSpPr>
          <a:xfrm>
            <a:off x="717431" y="368525"/>
            <a:ext cx="7709100" cy="228900"/>
            <a:chOff x="717431" y="368525"/>
            <a:chExt cx="7709100" cy="228900"/>
          </a:xfrm>
        </p:grpSpPr>
        <p:sp>
          <p:nvSpPr>
            <p:cNvPr id="8009" name="Google Shape;8009;p79"/>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0" name="Google Shape;8010;p79"/>
            <p:cNvGrpSpPr/>
            <p:nvPr/>
          </p:nvGrpSpPr>
          <p:grpSpPr>
            <a:xfrm>
              <a:off x="788613" y="433606"/>
              <a:ext cx="374100" cy="101100"/>
              <a:chOff x="965750" y="594475"/>
              <a:chExt cx="374100" cy="101100"/>
            </a:xfrm>
          </p:grpSpPr>
          <p:grpSp>
            <p:nvGrpSpPr>
              <p:cNvPr id="8011" name="Google Shape;8011;p79"/>
              <p:cNvGrpSpPr/>
              <p:nvPr/>
            </p:nvGrpSpPr>
            <p:grpSpPr>
              <a:xfrm>
                <a:off x="965750" y="594475"/>
                <a:ext cx="101100" cy="101100"/>
                <a:chOff x="965750" y="594475"/>
                <a:chExt cx="101100" cy="101100"/>
              </a:xfrm>
            </p:grpSpPr>
            <p:sp>
              <p:nvSpPr>
                <p:cNvPr id="8012" name="Google Shape;8012;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3" name="Google Shape;8013;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8014" name="Google Shape;8014;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8015" name="Google Shape;8015;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8" name="Google Shape;8018;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206887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842923"/>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2" name="Google Shape;7812;p79"/>
          <p:cNvSpPr txBox="1"/>
          <p:nvPr/>
        </p:nvSpPr>
        <p:spPr>
          <a:xfrm>
            <a:off x="836600" y="1240218"/>
            <a:ext cx="7590000" cy="29490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dirty="0" smtClean="0">
                <a:solidFill>
                  <a:schemeClr val="dk1"/>
                </a:solidFill>
                <a:latin typeface="Montserrat"/>
                <a:ea typeface="Montserrat"/>
                <a:cs typeface="Montserrat"/>
                <a:sym typeface="Montserrat"/>
              </a:rPr>
              <a:t>Ventajas</a:t>
            </a:r>
            <a:endParaRPr sz="1300" b="1" dirty="0">
              <a:solidFill>
                <a:schemeClr val="dk1"/>
              </a:solidFill>
              <a:latin typeface="Cousine"/>
              <a:ea typeface="Cousine"/>
              <a:cs typeface="Cousine"/>
              <a:sym typeface="Cousine"/>
            </a:endParaRPr>
          </a:p>
          <a:p>
            <a:pPr marL="0" marR="50800" lvl="0" indent="0" algn="l" rtl="0">
              <a:lnSpc>
                <a:spcPct val="100000"/>
              </a:lnSpc>
              <a:spcBef>
                <a:spcPts val="0"/>
              </a:spcBef>
              <a:spcAft>
                <a:spcPts val="0"/>
              </a:spcAft>
              <a:buNone/>
            </a:pPr>
            <a:endParaRPr sz="900" dirty="0"/>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Mejora en la asignación de los recursos disponibles: gracias al análisis de sensibilidad, las empresas podrán determinar cuáles son las fortalezas y las flaquezas de un proceso o proyecto y, con base en esta información, podrán asignar de mejor manera los recursos de que disponen. De esta forma, el impacto de los recursos redundará en los resultados del proyecto</a:t>
            </a:r>
            <a:r>
              <a:rPr lang="es-MX" sz="1200" dirty="0" smtClean="0">
                <a:solidFill>
                  <a:schemeClr val="hlink"/>
                </a:solidFill>
                <a:uFill>
                  <a:noFill/>
                </a:uFill>
                <a:latin typeface="Montserrat"/>
                <a:ea typeface="Montserrat"/>
                <a:cs typeface="Montserrat"/>
                <a:sym typeface="Montserrat"/>
              </a:rPr>
              <a:t>.</a:t>
            </a:r>
          </a:p>
          <a:p>
            <a:pPr marL="457200" marR="50800" lvl="0" indent="-298450">
              <a:buClr>
                <a:schemeClr val="lt1"/>
              </a:buClr>
              <a:buSzPts val="1100"/>
              <a:buFont typeface="Cousine"/>
              <a:buChar char="●"/>
            </a:pPr>
            <a:endParaRPr lang="es-MX" sz="1200" dirty="0">
              <a:solidFill>
                <a:schemeClr val="hlink"/>
              </a:solidFill>
              <a:uFill>
                <a:noFill/>
              </a:uFill>
              <a:latin typeface="Montserrat"/>
              <a:ea typeface="Montserrat"/>
              <a:cs typeface="Montserrat"/>
              <a:sym typeface="Montserrat"/>
            </a:endParaRPr>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Pronóstico del éxito o fracaso de un proyecto: el análisis de sensibilidad arroja resultados fiables, ya que estos están basados en datos confiables y certeros. Así, al estudiar las diferentes variables y los eventuales resultados que pueden producirse, las entidades y empresas podrán tomar mejores y más fundamentadas decisiones, lo que facilitará el éxito del proyecto.</a:t>
            </a:r>
          </a:p>
          <a:p>
            <a:pPr marL="457200" marR="50800" lvl="0" indent="-298450" algn="l" rtl="0">
              <a:spcBef>
                <a:spcPts val="0"/>
              </a:spcBef>
              <a:spcAft>
                <a:spcPts val="0"/>
              </a:spcAft>
              <a:buClr>
                <a:schemeClr val="lt1"/>
              </a:buClr>
              <a:buSzPts val="1100"/>
              <a:buFont typeface="Cousine"/>
              <a:buChar char="●"/>
            </a:pPr>
            <a:endParaRPr dirty="0"/>
          </a:p>
        </p:txBody>
      </p:sp>
    </p:spTree>
    <p:extLst>
      <p:ext uri="{BB962C8B-B14F-4D97-AF65-F5344CB8AC3E}">
        <p14:creationId xmlns:p14="http://schemas.microsoft.com/office/powerpoint/2010/main" val="838199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842923"/>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2" name="Google Shape;7812;p79"/>
          <p:cNvSpPr txBox="1"/>
          <p:nvPr/>
        </p:nvSpPr>
        <p:spPr>
          <a:xfrm>
            <a:off x="836600" y="1240218"/>
            <a:ext cx="7590000" cy="29490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dirty="0" smtClean="0">
                <a:solidFill>
                  <a:schemeClr val="dk1"/>
                </a:solidFill>
                <a:latin typeface="Montserrat"/>
                <a:ea typeface="Montserrat"/>
                <a:cs typeface="Montserrat"/>
                <a:sym typeface="Montserrat"/>
              </a:rPr>
              <a:t>Inconvenientes</a:t>
            </a:r>
            <a:endParaRPr sz="1300" b="1" dirty="0">
              <a:solidFill>
                <a:schemeClr val="dk1"/>
              </a:solidFill>
              <a:latin typeface="Cousine"/>
              <a:ea typeface="Cousine"/>
              <a:cs typeface="Cousine"/>
              <a:sym typeface="Cousine"/>
            </a:endParaRPr>
          </a:p>
          <a:p>
            <a:pPr marL="0" marR="50800" lvl="0" indent="0" algn="l" rtl="0">
              <a:lnSpc>
                <a:spcPct val="100000"/>
              </a:lnSpc>
              <a:spcBef>
                <a:spcPts val="0"/>
              </a:spcBef>
              <a:spcAft>
                <a:spcPts val="0"/>
              </a:spcAft>
              <a:buNone/>
            </a:pPr>
            <a:endParaRPr sz="900" dirty="0"/>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Una sola variable cada vez: quizá el inconveniente principal del análisis de sensibilidad es que este tan solo puede estudiar los cambios que se produce en una sola variable cada vez</a:t>
            </a:r>
            <a:r>
              <a:rPr lang="es-MX" sz="1200" dirty="0" smtClean="0">
                <a:solidFill>
                  <a:schemeClr val="hlink"/>
                </a:solidFill>
                <a:uFill>
                  <a:noFill/>
                </a:uFill>
                <a:latin typeface="Montserrat"/>
                <a:ea typeface="Montserrat"/>
                <a:cs typeface="Montserrat"/>
                <a:sym typeface="Montserrat"/>
              </a:rPr>
              <a:t>.</a:t>
            </a:r>
          </a:p>
          <a:p>
            <a:pPr marL="457200" marR="50800" lvl="0" indent="-298450">
              <a:buClr>
                <a:schemeClr val="lt1"/>
              </a:buClr>
              <a:buSzPts val="1100"/>
              <a:buFont typeface="Cousine"/>
              <a:buChar char="●"/>
            </a:pPr>
            <a:endParaRPr lang="es-MX" sz="1200" dirty="0">
              <a:solidFill>
                <a:schemeClr val="hlink"/>
              </a:solidFill>
              <a:uFill>
                <a:noFill/>
              </a:uFill>
              <a:latin typeface="Montserrat"/>
              <a:ea typeface="Montserrat"/>
              <a:cs typeface="Montserrat"/>
              <a:sym typeface="Montserrat"/>
            </a:endParaRPr>
          </a:p>
          <a:p>
            <a:pPr marL="457200" marR="50800" lvl="0" indent="-298450">
              <a:buClr>
                <a:schemeClr val="lt1"/>
              </a:buClr>
              <a:buSzPts val="1100"/>
              <a:buFont typeface="Cousine"/>
              <a:buChar char="●"/>
            </a:pPr>
            <a:r>
              <a:rPr lang="es-MX" sz="1200" dirty="0">
                <a:solidFill>
                  <a:schemeClr val="hlink"/>
                </a:solidFill>
                <a:uFill>
                  <a:noFill/>
                </a:uFill>
                <a:latin typeface="Montserrat"/>
                <a:ea typeface="Montserrat"/>
                <a:cs typeface="Montserrat"/>
                <a:sym typeface="Montserrat"/>
              </a:rPr>
              <a:t>No utilización de distribuciones de probabilidad: esta realidad limita de forma bastante notable la capacidad predictiva del análisis de sensibilidad.</a:t>
            </a:r>
          </a:p>
          <a:p>
            <a:pPr marL="457200" marR="50800" lvl="0" indent="-298450" algn="l" rtl="0">
              <a:spcBef>
                <a:spcPts val="0"/>
              </a:spcBef>
              <a:spcAft>
                <a:spcPts val="0"/>
              </a:spcAft>
              <a:buClr>
                <a:schemeClr val="lt1"/>
              </a:buClr>
              <a:buSzPts val="1100"/>
              <a:buFont typeface="Cousine"/>
              <a:buChar char="●"/>
            </a:pPr>
            <a:endParaRPr dirty="0"/>
          </a:p>
        </p:txBody>
      </p:sp>
    </p:spTree>
    <p:extLst>
      <p:ext uri="{BB962C8B-B14F-4D97-AF65-F5344CB8AC3E}">
        <p14:creationId xmlns:p14="http://schemas.microsoft.com/office/powerpoint/2010/main" val="274975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26163" y="549292"/>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648586" y="1847357"/>
            <a:ext cx="7677472" cy="2905396"/>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17313" y="885517"/>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5.2.4 ANÁLISIS DEL PUNTO EQUILIBRIO</a:t>
            </a:r>
            <a:endParaRPr sz="2000" dirty="0"/>
          </a:p>
        </p:txBody>
      </p:sp>
      <p:sp>
        <p:nvSpPr>
          <p:cNvPr id="1517" name="Google Shape;1517;p47"/>
          <p:cNvSpPr txBox="1">
            <a:spLocks noGrp="1"/>
          </p:cNvSpPr>
          <p:nvPr>
            <p:ph type="subTitle" idx="1"/>
          </p:nvPr>
        </p:nvSpPr>
        <p:spPr>
          <a:xfrm>
            <a:off x="771243" y="2210207"/>
            <a:ext cx="7341399" cy="2182912"/>
          </a:xfrm>
          <a:prstGeom prst="rect">
            <a:avLst/>
          </a:prstGeom>
        </p:spPr>
        <p:txBody>
          <a:bodyPr spcFirstLastPara="1" wrap="square" lIns="91425" tIns="91425" rIns="91425" bIns="91425" anchor="t" anchorCtr="0">
            <a:noAutofit/>
          </a:bodyPr>
          <a:lstStyle/>
          <a:p>
            <a:pPr marL="0" lvl="0" indent="0">
              <a:buNone/>
            </a:pPr>
            <a:r>
              <a:rPr lang="es-MX" dirty="0"/>
              <a:t>Un análisis del punto de equilibrio indica la cantidad de ingresos que necesitará para cubrir gastos antes de poder lograr una ganancia</a:t>
            </a:r>
            <a:r>
              <a:rPr lang="es-MX" dirty="0" smtClean="0"/>
              <a:t>.</a:t>
            </a:r>
          </a:p>
          <a:p>
            <a:pPr marL="0" lvl="0" indent="0">
              <a:buNone/>
            </a:pPr>
            <a:endParaRPr lang="es-MX" dirty="0"/>
          </a:p>
          <a:p>
            <a:pPr marL="0" lvl="0" indent="0">
              <a:buNone/>
            </a:pPr>
            <a:r>
              <a:rPr lang="es-MX" dirty="0"/>
              <a:t>El punto de equilibrio (umbral de rentabilidad / break-</a:t>
            </a:r>
            <a:r>
              <a:rPr lang="es-MX" dirty="0" err="1"/>
              <a:t>even</a:t>
            </a:r>
            <a:r>
              <a:rPr lang="es-MX" dirty="0"/>
              <a:t> </a:t>
            </a:r>
            <a:r>
              <a:rPr lang="es-MX" dirty="0" err="1"/>
              <a:t>point</a:t>
            </a:r>
            <a:r>
              <a:rPr lang="es-MX" dirty="0"/>
              <a:t>) es cuando los ingresos de un negocio son iguales a los gastos. En otras palabras, la empresa gana la misma cantidad de dinero que necesita para operar</a:t>
            </a:r>
            <a:r>
              <a:rPr lang="es-MX" dirty="0" smtClean="0"/>
              <a:t>.</a:t>
            </a:r>
          </a:p>
          <a:p>
            <a:pPr marL="0" lvl="0" indent="0">
              <a:buNone/>
            </a:pPr>
            <a:endParaRPr lang="es-MX" dirty="0"/>
          </a:p>
          <a:p>
            <a:pPr marL="0" lvl="0" indent="0">
              <a:buNone/>
            </a:pPr>
            <a:r>
              <a:rPr lang="es-MX" dirty="0"/>
              <a:t>Un análisis del punto de equilibrio le indica cual es esa cantidad de ingresos que necesitará para cubrir sus gastos antes de que pueda lograr una ganancia. Es un cálculo básico y fácil de hacer, lo único que necesita para llevarlo a cabo es saber cuáles son sus gastos fijos y sus ingresos por ventas.</a:t>
            </a:r>
          </a:p>
          <a:p>
            <a:pPr marL="0" lvl="0" indent="0" rtl="0">
              <a:spcBef>
                <a:spcPts val="0"/>
              </a:spcBef>
              <a:spcAft>
                <a:spcPts val="0"/>
              </a:spcAft>
              <a:buNone/>
            </a:pPr>
            <a:endParaRPr dirty="0"/>
          </a:p>
        </p:txBody>
      </p:sp>
    </p:spTree>
    <p:extLst>
      <p:ext uri="{BB962C8B-B14F-4D97-AF65-F5344CB8AC3E}">
        <p14:creationId xmlns:p14="http://schemas.microsoft.com/office/powerpoint/2010/main" val="2132552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842923"/>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2" name="Google Shape;7812;p79"/>
          <p:cNvSpPr txBox="1"/>
          <p:nvPr/>
        </p:nvSpPr>
        <p:spPr>
          <a:xfrm>
            <a:off x="836600" y="1240218"/>
            <a:ext cx="7590000" cy="2949009"/>
          </a:xfrm>
          <a:prstGeom prst="rect">
            <a:avLst/>
          </a:prstGeom>
          <a:noFill/>
          <a:ln>
            <a:noFill/>
          </a:ln>
        </p:spPr>
        <p:txBody>
          <a:bodyPr spcFirstLastPara="1" wrap="square" lIns="91425" tIns="91425" rIns="91425" bIns="91425" anchor="ctr" anchorCtr="0">
            <a:noAutofit/>
          </a:bodyPr>
          <a:lstStyle/>
          <a:p>
            <a:pPr marL="158750" marR="50800" lvl="0">
              <a:buClr>
                <a:schemeClr val="lt1"/>
              </a:buClr>
              <a:buSzPts val="1100"/>
            </a:pPr>
            <a:r>
              <a:rPr lang="es-MX" sz="1200" b="1" dirty="0" smtClean="0">
                <a:solidFill>
                  <a:schemeClr val="hlink"/>
                </a:solidFill>
                <a:uFill>
                  <a:noFill/>
                </a:uFill>
                <a:latin typeface="Montserrat"/>
                <a:ea typeface="Montserrat"/>
                <a:cs typeface="Montserrat"/>
                <a:sym typeface="Montserrat"/>
              </a:rPr>
              <a:t>El </a:t>
            </a:r>
            <a:r>
              <a:rPr lang="es-MX" sz="1200" b="1" dirty="0">
                <a:solidFill>
                  <a:schemeClr val="hlink"/>
                </a:solidFill>
                <a:uFill>
                  <a:noFill/>
                </a:uFill>
                <a:latin typeface="Montserrat"/>
                <a:ea typeface="Montserrat"/>
                <a:cs typeface="Montserrat"/>
                <a:sym typeface="Montserrat"/>
              </a:rPr>
              <a:t>análisis del equilibrio sirve para</a:t>
            </a:r>
            <a:r>
              <a:rPr lang="es-MX" sz="1200" b="1" dirty="0" smtClean="0">
                <a:solidFill>
                  <a:schemeClr val="hlink"/>
                </a:solidFill>
                <a:uFill>
                  <a:noFill/>
                </a:uFill>
                <a:latin typeface="Montserrat"/>
                <a:ea typeface="Montserrat"/>
                <a:cs typeface="Montserrat"/>
                <a:sym typeface="Montserrat"/>
              </a:rPr>
              <a:t>:</a:t>
            </a:r>
          </a:p>
          <a:p>
            <a:pPr marL="158750" marR="50800" lvl="0">
              <a:buClr>
                <a:schemeClr val="lt1"/>
              </a:buClr>
              <a:buSzPts val="1100"/>
            </a:pPr>
            <a:endParaRPr lang="es-MX" sz="1200" dirty="0">
              <a:solidFill>
                <a:schemeClr val="hlink"/>
              </a:solidFill>
              <a:uFill>
                <a:noFill/>
              </a:uFill>
              <a:latin typeface="Montserrat"/>
              <a:ea typeface="Montserrat"/>
              <a:cs typeface="Montserrat"/>
              <a:sym typeface="Montserrat"/>
            </a:endParaRP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Determinar </a:t>
            </a:r>
            <a:r>
              <a:rPr lang="es-MX" sz="1200" dirty="0">
                <a:solidFill>
                  <a:schemeClr val="hlink"/>
                </a:solidFill>
                <a:uFill>
                  <a:noFill/>
                </a:uFill>
                <a:latin typeface="Montserrat"/>
                <a:ea typeface="Montserrat"/>
                <a:cs typeface="Montserrat"/>
                <a:sym typeface="Montserrat"/>
              </a:rPr>
              <a:t>el nivel de operaciones necesario para cubrir todos los costos relativos a estas</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Evaluar </a:t>
            </a:r>
            <a:r>
              <a:rPr lang="es-MX" sz="1200" dirty="0">
                <a:solidFill>
                  <a:schemeClr val="hlink"/>
                </a:solidFill>
                <a:uFill>
                  <a:noFill/>
                </a:uFill>
                <a:latin typeface="Montserrat"/>
                <a:ea typeface="Montserrat"/>
                <a:cs typeface="Montserrat"/>
                <a:sym typeface="Montserrat"/>
              </a:rPr>
              <a:t>la rentabilidad de los diversos niveles de producción y ventas</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Planear </a:t>
            </a:r>
            <a:r>
              <a:rPr lang="es-MX" sz="1200" dirty="0">
                <a:solidFill>
                  <a:schemeClr val="hlink"/>
                </a:solidFill>
                <a:uFill>
                  <a:noFill/>
                </a:uFill>
                <a:latin typeface="Montserrat"/>
                <a:ea typeface="Montserrat"/>
                <a:cs typeface="Montserrat"/>
                <a:sym typeface="Montserrat"/>
              </a:rPr>
              <a:t>la producción</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Planear </a:t>
            </a:r>
            <a:r>
              <a:rPr lang="es-MX" sz="1200" dirty="0">
                <a:solidFill>
                  <a:schemeClr val="hlink"/>
                </a:solidFill>
                <a:uFill>
                  <a:noFill/>
                </a:uFill>
                <a:latin typeface="Montserrat"/>
                <a:ea typeface="Montserrat"/>
                <a:cs typeface="Montserrat"/>
                <a:sym typeface="Montserrat"/>
              </a:rPr>
              <a:t>las ventas</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Planear </a:t>
            </a:r>
            <a:r>
              <a:rPr lang="es-MX" sz="1200" dirty="0">
                <a:solidFill>
                  <a:schemeClr val="hlink"/>
                </a:solidFill>
                <a:uFill>
                  <a:noFill/>
                </a:uFill>
                <a:latin typeface="Montserrat"/>
                <a:ea typeface="Montserrat"/>
                <a:cs typeface="Montserrat"/>
                <a:sym typeface="Montserrat"/>
              </a:rPr>
              <a:t>resultados antes y después de ISR y PTU</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Controlar </a:t>
            </a:r>
            <a:r>
              <a:rPr lang="es-MX" sz="1200" dirty="0">
                <a:solidFill>
                  <a:schemeClr val="hlink"/>
                </a:solidFill>
                <a:uFill>
                  <a:noFill/>
                </a:uFill>
                <a:latin typeface="Montserrat"/>
                <a:ea typeface="Montserrat"/>
                <a:cs typeface="Montserrat"/>
                <a:sym typeface="Montserrat"/>
              </a:rPr>
              <a:t>costos</a:t>
            </a:r>
          </a:p>
          <a:p>
            <a:pPr marL="457200" marR="50800" lvl="0" indent="-298450">
              <a:buClr>
                <a:schemeClr val="lt1"/>
              </a:buClr>
              <a:buSzPts val="1100"/>
              <a:buFont typeface="Cousine"/>
              <a:buChar char="●"/>
            </a:pPr>
            <a:r>
              <a:rPr lang="es-MX" sz="1200" dirty="0" smtClean="0">
                <a:solidFill>
                  <a:schemeClr val="hlink"/>
                </a:solidFill>
                <a:uFill>
                  <a:noFill/>
                </a:uFill>
                <a:latin typeface="Montserrat"/>
                <a:ea typeface="Montserrat"/>
                <a:cs typeface="Montserrat"/>
                <a:sym typeface="Montserrat"/>
              </a:rPr>
              <a:t>Tomar </a:t>
            </a:r>
            <a:r>
              <a:rPr lang="es-MX" sz="1200" dirty="0">
                <a:solidFill>
                  <a:schemeClr val="hlink"/>
                </a:solidFill>
                <a:uFill>
                  <a:noFill/>
                </a:uFill>
                <a:latin typeface="Montserrat"/>
                <a:ea typeface="Montserrat"/>
                <a:cs typeface="Montserrat"/>
                <a:sym typeface="Montserrat"/>
              </a:rPr>
              <a:t>decisiones mejores decisiones en relación a los costos y gastos.</a:t>
            </a:r>
          </a:p>
          <a:p>
            <a:pPr marL="457200" marR="50800" lvl="0" indent="-298450" algn="l" rtl="0">
              <a:spcBef>
                <a:spcPts val="0"/>
              </a:spcBef>
              <a:spcAft>
                <a:spcPts val="0"/>
              </a:spcAft>
              <a:buClr>
                <a:schemeClr val="lt1"/>
              </a:buClr>
              <a:buSzPts val="1100"/>
              <a:buFont typeface="Cousine"/>
              <a:buChar char="●"/>
            </a:pPr>
            <a:endParaRPr dirty="0"/>
          </a:p>
        </p:txBody>
      </p:sp>
    </p:spTree>
    <p:extLst>
      <p:ext uri="{BB962C8B-B14F-4D97-AF65-F5344CB8AC3E}">
        <p14:creationId xmlns:p14="http://schemas.microsoft.com/office/powerpoint/2010/main" val="2824618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grpSp>
        <p:nvGrpSpPr>
          <p:cNvPr id="1358" name="Google Shape;1358;p45"/>
          <p:cNvGrpSpPr/>
          <p:nvPr/>
        </p:nvGrpSpPr>
        <p:grpSpPr>
          <a:xfrm>
            <a:off x="5362192" y="1619230"/>
            <a:ext cx="3471127" cy="2045281"/>
            <a:chOff x="717108" y="770499"/>
            <a:chExt cx="2614200" cy="1586850"/>
          </a:xfrm>
        </p:grpSpPr>
        <p:sp>
          <p:nvSpPr>
            <p:cNvPr id="1359" name="Google Shape;1359;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45"/>
            <p:cNvGrpSpPr/>
            <p:nvPr/>
          </p:nvGrpSpPr>
          <p:grpSpPr>
            <a:xfrm>
              <a:off x="788325" y="835591"/>
              <a:ext cx="374100" cy="101100"/>
              <a:chOff x="965750" y="594475"/>
              <a:chExt cx="374100" cy="101100"/>
            </a:xfrm>
          </p:grpSpPr>
          <p:grpSp>
            <p:nvGrpSpPr>
              <p:cNvPr id="1362" name="Google Shape;1362;p45"/>
              <p:cNvGrpSpPr/>
              <p:nvPr/>
            </p:nvGrpSpPr>
            <p:grpSpPr>
              <a:xfrm>
                <a:off x="965750" y="594475"/>
                <a:ext cx="101100" cy="101100"/>
                <a:chOff x="965750" y="594475"/>
                <a:chExt cx="101100" cy="101100"/>
              </a:xfrm>
            </p:grpSpPr>
            <p:sp>
              <p:nvSpPr>
                <p:cNvPr id="1363" name="Google Shape;1363;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365" name="Google Shape;1365;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366" name="Google Shape;1366;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9" name="Google Shape;1369;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396" name="Google Shape;1396;p45"/>
          <p:cNvGrpSpPr/>
          <p:nvPr/>
        </p:nvGrpSpPr>
        <p:grpSpPr>
          <a:xfrm>
            <a:off x="599776" y="1619230"/>
            <a:ext cx="3562592" cy="2045281"/>
            <a:chOff x="717108" y="770499"/>
            <a:chExt cx="2614200" cy="1586850"/>
          </a:xfrm>
        </p:grpSpPr>
        <p:sp>
          <p:nvSpPr>
            <p:cNvPr id="1397" name="Google Shape;1397;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399;p45"/>
            <p:cNvGrpSpPr/>
            <p:nvPr/>
          </p:nvGrpSpPr>
          <p:grpSpPr>
            <a:xfrm>
              <a:off x="788325" y="835591"/>
              <a:ext cx="374100" cy="101100"/>
              <a:chOff x="965750" y="594475"/>
              <a:chExt cx="374100" cy="101100"/>
            </a:xfrm>
          </p:grpSpPr>
          <p:grpSp>
            <p:nvGrpSpPr>
              <p:cNvPr id="1400" name="Google Shape;1400;p45"/>
              <p:cNvGrpSpPr/>
              <p:nvPr/>
            </p:nvGrpSpPr>
            <p:grpSpPr>
              <a:xfrm>
                <a:off x="965750" y="594475"/>
                <a:ext cx="101100" cy="101100"/>
                <a:chOff x="965750" y="594475"/>
                <a:chExt cx="101100" cy="101100"/>
              </a:xfrm>
            </p:grpSpPr>
            <p:sp>
              <p:nvSpPr>
                <p:cNvPr id="1401" name="Google Shape;1401;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2" name="Google Shape;1402;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03" name="Google Shape;1403;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04" name="Google Shape;1404;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7" name="Google Shape;1407;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08" name="Google Shape;1408;p45"/>
          <p:cNvSpPr/>
          <p:nvPr/>
        </p:nvSpPr>
        <p:spPr>
          <a:xfrm>
            <a:off x="0" y="2203081"/>
            <a:ext cx="1158299" cy="84487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10" name="Google Shape;1410;p45"/>
          <p:cNvSpPr txBox="1">
            <a:spLocks noGrp="1"/>
          </p:cNvSpPr>
          <p:nvPr>
            <p:ph type="title" idx="2"/>
          </p:nvPr>
        </p:nvSpPr>
        <p:spPr>
          <a:xfrm>
            <a:off x="850801" y="1867214"/>
            <a:ext cx="3220771" cy="978550"/>
          </a:xfrm>
          <a:prstGeom prst="rect">
            <a:avLst/>
          </a:prstGeom>
        </p:spPr>
        <p:txBody>
          <a:bodyPr spcFirstLastPara="1" wrap="square" lIns="91425" tIns="91425" rIns="91425" bIns="91425" anchor="ctr" anchorCtr="0">
            <a:noAutofit/>
          </a:bodyPr>
          <a:lstStyle/>
          <a:p>
            <a:pPr lvl="0" algn="ctr"/>
            <a:r>
              <a:rPr lang="es-MX" sz="2000" dirty="0"/>
              <a:t>MARGEN BRUTO POR CADA VENTA</a:t>
            </a:r>
            <a:endParaRPr sz="2000" dirty="0"/>
          </a:p>
        </p:txBody>
      </p:sp>
      <p:sp>
        <p:nvSpPr>
          <p:cNvPr id="1411" name="Google Shape;1411;p45"/>
          <p:cNvSpPr txBox="1">
            <a:spLocks noGrp="1"/>
          </p:cNvSpPr>
          <p:nvPr>
            <p:ph type="subTitle" idx="1"/>
          </p:nvPr>
        </p:nvSpPr>
        <p:spPr>
          <a:xfrm>
            <a:off x="1168499" y="2558349"/>
            <a:ext cx="2816309" cy="962186"/>
          </a:xfrm>
          <a:prstGeom prst="rect">
            <a:avLst/>
          </a:prstGeom>
        </p:spPr>
        <p:txBody>
          <a:bodyPr spcFirstLastPara="1" wrap="square" lIns="91425" tIns="91425" rIns="91425" bIns="91425" anchor="t" anchorCtr="0">
            <a:noAutofit/>
          </a:bodyPr>
          <a:lstStyle/>
          <a:p>
            <a:pPr marL="0" lvl="0" indent="0" algn="just">
              <a:buSzPts val="1100"/>
            </a:pPr>
            <a:r>
              <a:rPr lang="es-MX" sz="1100" dirty="0"/>
              <a:t>Es el dinero que queda de cada dólar de ingreso por venta después de pagar los costos directos de una venta. Los costos directos son lo que usted paga por proporcionar su producto o servicio.</a:t>
            </a:r>
            <a:endParaRPr sz="1100" dirty="0"/>
          </a:p>
        </p:txBody>
      </p:sp>
      <p:sp>
        <p:nvSpPr>
          <p:cNvPr id="1412" name="Google Shape;1412;p45"/>
          <p:cNvSpPr txBox="1">
            <a:spLocks noGrp="1"/>
          </p:cNvSpPr>
          <p:nvPr>
            <p:ph type="title" idx="3"/>
          </p:nvPr>
        </p:nvSpPr>
        <p:spPr>
          <a:xfrm>
            <a:off x="17851" y="2312280"/>
            <a:ext cx="1109696" cy="563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428" name="Google Shape;1428;p45"/>
          <p:cNvSpPr/>
          <p:nvPr/>
        </p:nvSpPr>
        <p:spPr>
          <a:xfrm>
            <a:off x="4762417" y="2203081"/>
            <a:ext cx="1128561" cy="84487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29" name="Google Shape;1429;p45"/>
          <p:cNvSpPr txBox="1">
            <a:spLocks noGrp="1"/>
          </p:cNvSpPr>
          <p:nvPr>
            <p:ph type="title" idx="7"/>
          </p:nvPr>
        </p:nvSpPr>
        <p:spPr>
          <a:xfrm>
            <a:off x="5929583" y="1957333"/>
            <a:ext cx="2903670" cy="831723"/>
          </a:xfrm>
          <a:prstGeom prst="rect">
            <a:avLst/>
          </a:prstGeom>
        </p:spPr>
        <p:txBody>
          <a:bodyPr spcFirstLastPara="1" wrap="square" lIns="91425" tIns="91425" rIns="91425" bIns="91425" anchor="ctr" anchorCtr="0">
            <a:noAutofit/>
          </a:bodyPr>
          <a:lstStyle/>
          <a:p>
            <a:pPr algn="ctr"/>
            <a:r>
              <a:rPr lang="es-MX" dirty="0"/>
              <a:t>PORCENTAJE DEL MARGEN BRUTO</a:t>
            </a:r>
          </a:p>
        </p:txBody>
      </p:sp>
      <p:sp>
        <p:nvSpPr>
          <p:cNvPr id="1431" name="Google Shape;1431;p45"/>
          <p:cNvSpPr txBox="1">
            <a:spLocks noGrp="1"/>
          </p:cNvSpPr>
          <p:nvPr>
            <p:ph type="title" idx="9"/>
          </p:nvPr>
        </p:nvSpPr>
        <p:spPr>
          <a:xfrm>
            <a:off x="4772618" y="2312280"/>
            <a:ext cx="1081206" cy="563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 name="Google Shape;1411;p45"/>
          <p:cNvSpPr txBox="1">
            <a:spLocks/>
          </p:cNvSpPr>
          <p:nvPr/>
        </p:nvSpPr>
        <p:spPr>
          <a:xfrm>
            <a:off x="5977277" y="2566023"/>
            <a:ext cx="2816309" cy="962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None/>
              <a:defRPr sz="13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s-MX" sz="1100" dirty="0" smtClean="0"/>
              <a:t>Indica </a:t>
            </a:r>
            <a:r>
              <a:rPr lang="es-MX" sz="1100" dirty="0"/>
              <a:t>qué porción de cada dólar </a:t>
            </a:r>
            <a:r>
              <a:rPr lang="es-MX" sz="1100" dirty="0" smtClean="0"/>
              <a:t>de</a:t>
            </a:r>
          </a:p>
          <a:p>
            <a:r>
              <a:rPr lang="es-MX" sz="1100" dirty="0" smtClean="0"/>
              <a:t> </a:t>
            </a:r>
            <a:r>
              <a:rPr lang="es-MX" sz="1100" dirty="0"/>
              <a:t>ingreso por ventas es </a:t>
            </a:r>
            <a:r>
              <a:rPr lang="es-MX" sz="1100" dirty="0" smtClean="0"/>
              <a:t>margen</a:t>
            </a:r>
          </a:p>
          <a:p>
            <a:r>
              <a:rPr lang="es-MX" sz="1100" dirty="0" smtClean="0"/>
              <a:t> </a:t>
            </a:r>
            <a:r>
              <a:rPr lang="es-MX" sz="1100" dirty="0"/>
              <a:t>bruto. Para calcular su porcentaje </a:t>
            </a:r>
            <a:endParaRPr lang="es-MX" sz="1100" dirty="0" smtClean="0"/>
          </a:p>
          <a:p>
            <a:r>
              <a:rPr lang="es-MX" sz="1100" dirty="0" smtClean="0"/>
              <a:t>de </a:t>
            </a:r>
            <a:r>
              <a:rPr lang="es-MX" sz="1100" dirty="0"/>
              <a:t>margen bruto, divida la cifra del </a:t>
            </a:r>
            <a:endParaRPr lang="es-MX" sz="1100" dirty="0" smtClean="0"/>
          </a:p>
          <a:p>
            <a:r>
              <a:rPr lang="es-MX" sz="1100" dirty="0" smtClean="0"/>
              <a:t>margen </a:t>
            </a:r>
            <a:r>
              <a:rPr lang="es-MX" sz="1100" dirty="0"/>
              <a:t>bruto entre el precio de </a:t>
            </a:r>
            <a:endParaRPr lang="es-MX" sz="1100" dirty="0" smtClean="0"/>
          </a:p>
          <a:p>
            <a:r>
              <a:rPr lang="es-MX" sz="1100" dirty="0" smtClean="0"/>
              <a:t>venta</a:t>
            </a:r>
            <a:r>
              <a:rPr lang="es-MX" sz="1100" dirty="0"/>
              <a:t>.</a:t>
            </a:r>
          </a:p>
        </p:txBody>
      </p:sp>
    </p:spTree>
    <p:extLst>
      <p:ext uri="{BB962C8B-B14F-4D97-AF65-F5344CB8AC3E}">
        <p14:creationId xmlns:p14="http://schemas.microsoft.com/office/powerpoint/2010/main" val="1346838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26163" y="549292"/>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648586" y="1847357"/>
            <a:ext cx="7677472" cy="2905396"/>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17313" y="885517"/>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5.2.5 TIR Y VALOR PRESENTE NETO</a:t>
            </a:r>
            <a:endParaRPr sz="2000" dirty="0"/>
          </a:p>
        </p:txBody>
      </p:sp>
      <p:sp>
        <p:nvSpPr>
          <p:cNvPr id="1517" name="Google Shape;1517;p47"/>
          <p:cNvSpPr txBox="1">
            <a:spLocks noGrp="1"/>
          </p:cNvSpPr>
          <p:nvPr>
            <p:ph type="subTitle" idx="1"/>
          </p:nvPr>
        </p:nvSpPr>
        <p:spPr>
          <a:xfrm>
            <a:off x="771243" y="2210207"/>
            <a:ext cx="7341399" cy="2182912"/>
          </a:xfrm>
          <a:prstGeom prst="rect">
            <a:avLst/>
          </a:prstGeom>
        </p:spPr>
        <p:txBody>
          <a:bodyPr spcFirstLastPara="1" wrap="square" lIns="91425" tIns="91425" rIns="91425" bIns="91425" anchor="t" anchorCtr="0">
            <a:noAutofit/>
          </a:bodyPr>
          <a:lstStyle/>
          <a:p>
            <a:pPr marL="114300" indent="0">
              <a:buNone/>
            </a:pPr>
            <a:r>
              <a:rPr lang="es-MX" sz="1100" b="1" dirty="0"/>
              <a:t>¿Qué es el VAN?</a:t>
            </a:r>
            <a:endParaRPr lang="es-MX" sz="1100" dirty="0"/>
          </a:p>
          <a:p>
            <a:pPr marL="114300" indent="0">
              <a:buNone/>
            </a:pPr>
            <a:r>
              <a:rPr lang="es-MX" sz="1100" dirty="0"/>
              <a:t>El VAN es el acrónimo del Valor Actual Neto, también conocido como Valor Presente Neto (VPN). Es uno de los indicadores financieros  para valorar y determinar la viabilidad y la rentabilidad de un proyecto de inversión, más conocidos y utilizados. Se determina mediante la actualización de los flujos de gastos e ingresos futuros del proyecto, menos la inversión inicial. Si el resultado de esta operación es positivo, es decir, si refleja ganancia se puede decir que el proyecto es viable</a:t>
            </a:r>
            <a:r>
              <a:rPr lang="es-MX" sz="1100" dirty="0" smtClean="0"/>
              <a:t>.</a:t>
            </a:r>
          </a:p>
          <a:p>
            <a:pPr marL="114300" indent="0">
              <a:buNone/>
            </a:pPr>
            <a:endParaRPr lang="es-MX" sz="1100" dirty="0"/>
          </a:p>
          <a:p>
            <a:pPr marL="114300" indent="0">
              <a:buNone/>
            </a:pPr>
            <a:r>
              <a:rPr lang="es-MX" sz="1100" b="1" dirty="0"/>
              <a:t>¿Qué es el TIR?</a:t>
            </a:r>
            <a:endParaRPr lang="es-MX" sz="1100" dirty="0"/>
          </a:p>
          <a:p>
            <a:pPr marL="114300" indent="0">
              <a:buNone/>
            </a:pPr>
            <a:r>
              <a:rPr lang="es-MX" sz="1100" dirty="0"/>
              <a:t>TIR o Tasa Interna de Retorno es uno de los métodos de evaluación de proyectos de inversión más recomendables. Se utiliza frecuentemente para analizar la viabilidad de un proyecto y determinar la tasa de beneficio o rentabilidad que se puede obtener de dicha inversión. Estrechamente ligado al VAN, el TIR también es definido como el valor de la tasa de descuento que iguala el VAN a cero, para un determinado proyecto de inversión. Su resultado viene expresado en valor porcentual.</a:t>
            </a:r>
          </a:p>
          <a:p>
            <a:pPr marL="0" lvl="0" indent="0" rtl="0">
              <a:spcBef>
                <a:spcPts val="0"/>
              </a:spcBef>
              <a:spcAft>
                <a:spcPts val="0"/>
              </a:spcAft>
              <a:buNone/>
            </a:pPr>
            <a:endParaRPr sz="1100" dirty="0"/>
          </a:p>
        </p:txBody>
      </p:sp>
    </p:spTree>
    <p:extLst>
      <p:ext uri="{BB962C8B-B14F-4D97-AF65-F5344CB8AC3E}">
        <p14:creationId xmlns:p14="http://schemas.microsoft.com/office/powerpoint/2010/main" val="302168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grpSp>
        <p:nvGrpSpPr>
          <p:cNvPr id="1438" name="Google Shape;1438;p46"/>
          <p:cNvGrpSpPr/>
          <p:nvPr/>
        </p:nvGrpSpPr>
        <p:grpSpPr>
          <a:xfrm>
            <a:off x="914764" y="478488"/>
            <a:ext cx="3999232" cy="1957523"/>
            <a:chOff x="717113" y="770500"/>
            <a:chExt cx="3894092" cy="1906060"/>
          </a:xfrm>
        </p:grpSpPr>
        <p:sp>
          <p:nvSpPr>
            <p:cNvPr id="1439" name="Google Shape;1439;p46"/>
            <p:cNvSpPr/>
            <p:nvPr/>
          </p:nvSpPr>
          <p:spPr>
            <a:xfrm>
              <a:off x="717504" y="1000760"/>
              <a:ext cx="3893700" cy="1675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46"/>
            <p:cNvSpPr/>
            <p:nvPr/>
          </p:nvSpPr>
          <p:spPr>
            <a:xfrm>
              <a:off x="717113" y="770500"/>
              <a:ext cx="3893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1" name="Google Shape;1441;p46"/>
            <p:cNvGrpSpPr/>
            <p:nvPr/>
          </p:nvGrpSpPr>
          <p:grpSpPr>
            <a:xfrm>
              <a:off x="788325" y="835591"/>
              <a:ext cx="374100" cy="101100"/>
              <a:chOff x="965750" y="594475"/>
              <a:chExt cx="374100" cy="101100"/>
            </a:xfrm>
          </p:grpSpPr>
          <p:grpSp>
            <p:nvGrpSpPr>
              <p:cNvPr id="1442" name="Google Shape;1442;p46"/>
              <p:cNvGrpSpPr/>
              <p:nvPr/>
            </p:nvGrpSpPr>
            <p:grpSpPr>
              <a:xfrm>
                <a:off x="965750" y="594475"/>
                <a:ext cx="101100" cy="101100"/>
                <a:chOff x="965750" y="594475"/>
                <a:chExt cx="101100" cy="101100"/>
              </a:xfrm>
            </p:grpSpPr>
            <p:sp>
              <p:nvSpPr>
                <p:cNvPr id="1443" name="Google Shape;1443;p46"/>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4" name="Google Shape;1444;p46"/>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45" name="Google Shape;1445;p46"/>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46" name="Google Shape;1446;p46"/>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46"/>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46"/>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9" name="Google Shape;1449;p46"/>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50" name="Google Shape;1450;p46"/>
          <p:cNvSpPr txBox="1">
            <a:spLocks noGrp="1"/>
          </p:cNvSpPr>
          <p:nvPr>
            <p:ph type="title"/>
          </p:nvPr>
        </p:nvSpPr>
        <p:spPr>
          <a:xfrm>
            <a:off x="914764" y="1128763"/>
            <a:ext cx="3947727" cy="8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5.1.1 ESTADO DE FLUJO DE CAJA (INGRESOS Y EGRESOS)</a:t>
            </a:r>
            <a:endParaRPr sz="2400" dirty="0"/>
          </a:p>
        </p:txBody>
      </p:sp>
      <p:grpSp>
        <p:nvGrpSpPr>
          <p:cNvPr id="1451" name="Google Shape;1451;p46"/>
          <p:cNvGrpSpPr/>
          <p:nvPr/>
        </p:nvGrpSpPr>
        <p:grpSpPr>
          <a:xfrm>
            <a:off x="423553" y="2567347"/>
            <a:ext cx="8061227" cy="2429955"/>
            <a:chOff x="717105" y="770491"/>
            <a:chExt cx="4221365" cy="1537958"/>
          </a:xfrm>
        </p:grpSpPr>
        <p:sp>
          <p:nvSpPr>
            <p:cNvPr id="1452" name="Google Shape;1452;p46"/>
            <p:cNvSpPr/>
            <p:nvPr/>
          </p:nvSpPr>
          <p:spPr>
            <a:xfrm>
              <a:off x="717470" y="1000749"/>
              <a:ext cx="4221000" cy="130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46"/>
            <p:cNvSpPr/>
            <p:nvPr/>
          </p:nvSpPr>
          <p:spPr>
            <a:xfrm>
              <a:off x="717105" y="770491"/>
              <a:ext cx="42213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54" name="Google Shape;1454;p46"/>
            <p:cNvGrpSpPr/>
            <p:nvPr/>
          </p:nvGrpSpPr>
          <p:grpSpPr>
            <a:xfrm>
              <a:off x="788325" y="835591"/>
              <a:ext cx="374100" cy="101100"/>
              <a:chOff x="965750" y="594475"/>
              <a:chExt cx="374100" cy="101100"/>
            </a:xfrm>
          </p:grpSpPr>
          <p:grpSp>
            <p:nvGrpSpPr>
              <p:cNvPr id="1455" name="Google Shape;1455;p46"/>
              <p:cNvGrpSpPr/>
              <p:nvPr/>
            </p:nvGrpSpPr>
            <p:grpSpPr>
              <a:xfrm>
                <a:off x="965750" y="594475"/>
                <a:ext cx="101100" cy="101100"/>
                <a:chOff x="965750" y="594475"/>
                <a:chExt cx="101100" cy="101100"/>
              </a:xfrm>
            </p:grpSpPr>
            <p:sp>
              <p:nvSpPr>
                <p:cNvPr id="1456" name="Google Shape;1456;p46"/>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57" name="Google Shape;1457;p46"/>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58" name="Google Shape;1458;p46"/>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59" name="Google Shape;1459;p46"/>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46"/>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46"/>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62" name="Google Shape;1462;p46"/>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63" name="Google Shape;1463;p46"/>
          <p:cNvSpPr txBox="1">
            <a:spLocks noGrp="1"/>
          </p:cNvSpPr>
          <p:nvPr>
            <p:ph type="subTitle" idx="1"/>
          </p:nvPr>
        </p:nvSpPr>
        <p:spPr>
          <a:xfrm>
            <a:off x="548612" y="3217708"/>
            <a:ext cx="7732824" cy="1638120"/>
          </a:xfrm>
          <a:prstGeom prst="rect">
            <a:avLst/>
          </a:prstGeom>
        </p:spPr>
        <p:txBody>
          <a:bodyPr spcFirstLastPara="1" wrap="square" lIns="91425" tIns="91425" rIns="91425" bIns="91425" anchor="ctr" anchorCtr="0">
            <a:noAutofit/>
          </a:bodyPr>
          <a:lstStyle/>
          <a:p>
            <a:r>
              <a:rPr lang="es-MX" dirty="0" smtClean="0"/>
              <a:t>El flujo de caja, también conocido como flujo de liquidez, es un estado financiero (informe) en el </a:t>
            </a:r>
          </a:p>
          <a:p>
            <a:r>
              <a:rPr lang="es-MX" dirty="0" smtClean="0"/>
              <a:t>cual se detallan los ingresos y egresos de dinero que tuvo una empresa durante un período </a:t>
            </a:r>
          </a:p>
          <a:p>
            <a:r>
              <a:rPr lang="es-MX" dirty="0" smtClean="0"/>
              <a:t>determinado. Es decir, en él se detallan los movimiento de dinero en la caja de una empresa u </a:t>
            </a:r>
          </a:p>
          <a:p>
            <a:r>
              <a:rPr lang="es-MX" dirty="0" smtClean="0"/>
              <a:t>organización.</a:t>
            </a:r>
          </a:p>
          <a:p>
            <a:endParaRPr lang="es-MX" dirty="0" smtClean="0"/>
          </a:p>
          <a:p>
            <a:r>
              <a:rPr lang="es-MX" dirty="0" smtClean="0"/>
              <a:t>Este informe permite ver qué tanta liquidez se maneja en el negocio y si este es viable o no. La </a:t>
            </a:r>
          </a:p>
          <a:p>
            <a:r>
              <a:rPr lang="es-MX" dirty="0" smtClean="0"/>
              <a:t>empresa podrá ser viable cuando el flujo de caja que ingresa sea mayor al que egresa.</a:t>
            </a:r>
          </a:p>
          <a:p>
            <a:endParaRPr lang="es-MX" dirty="0" smtClean="0"/>
          </a:p>
          <a:p>
            <a:r>
              <a:rPr lang="es-MX" dirty="0" smtClean="0"/>
              <a:t>A diferencia del estado de resultado, en el flujo de caja no se analizan las ganancias o pérdidas, </a:t>
            </a:r>
          </a:p>
          <a:p>
            <a:r>
              <a:rPr lang="es-MX" dirty="0" smtClean="0"/>
              <a:t>sino más bien el saldo de una empresa, información que posteriormente se utiliza para la toma </a:t>
            </a:r>
          </a:p>
          <a:p>
            <a:r>
              <a:rPr lang="es-MX" dirty="0" smtClean="0"/>
              <a:t>de decisiones.</a:t>
            </a:r>
          </a:p>
          <a:p>
            <a:pPr marL="0" lvl="0" indent="0" rtl="0">
              <a:spcBef>
                <a:spcPts val="0"/>
              </a:spcBef>
              <a:spcAft>
                <a:spcPts val="0"/>
              </a:spcAft>
              <a:buClr>
                <a:schemeClr val="dk1"/>
              </a:buClr>
              <a:buSzPts val="1100"/>
              <a:buFont typeface="Arial"/>
              <a:buNone/>
            </a:pPr>
            <a:endParaRPr lang="es-MX" dirty="0"/>
          </a:p>
        </p:txBody>
      </p:sp>
      <p:grpSp>
        <p:nvGrpSpPr>
          <p:cNvPr id="1464" name="Google Shape;1464;p46"/>
          <p:cNvGrpSpPr/>
          <p:nvPr/>
        </p:nvGrpSpPr>
        <p:grpSpPr>
          <a:xfrm>
            <a:off x="5262388" y="121075"/>
            <a:ext cx="2839621" cy="2304798"/>
            <a:chOff x="717125" y="770510"/>
            <a:chExt cx="3035134" cy="2896325"/>
          </a:xfrm>
        </p:grpSpPr>
        <p:sp>
          <p:nvSpPr>
            <p:cNvPr id="1465" name="Google Shape;1465;p46"/>
            <p:cNvSpPr/>
            <p:nvPr/>
          </p:nvSpPr>
          <p:spPr>
            <a:xfrm>
              <a:off x="717459" y="1000735"/>
              <a:ext cx="30348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717125" y="770510"/>
              <a:ext cx="3035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7" name="Google Shape;1467;p46"/>
            <p:cNvGrpSpPr/>
            <p:nvPr/>
          </p:nvGrpSpPr>
          <p:grpSpPr>
            <a:xfrm>
              <a:off x="788325" y="835591"/>
              <a:ext cx="374100" cy="101100"/>
              <a:chOff x="965750" y="594475"/>
              <a:chExt cx="374100" cy="101100"/>
            </a:xfrm>
          </p:grpSpPr>
          <p:grpSp>
            <p:nvGrpSpPr>
              <p:cNvPr id="1468" name="Google Shape;1468;p46"/>
              <p:cNvGrpSpPr/>
              <p:nvPr/>
            </p:nvGrpSpPr>
            <p:grpSpPr>
              <a:xfrm>
                <a:off x="965750" y="594475"/>
                <a:ext cx="101100" cy="101100"/>
                <a:chOff x="965750" y="594475"/>
                <a:chExt cx="101100" cy="101100"/>
              </a:xfrm>
            </p:grpSpPr>
            <p:sp>
              <p:nvSpPr>
                <p:cNvPr id="1469" name="Google Shape;1469;p46"/>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0" name="Google Shape;1470;p46"/>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471" name="Google Shape;1471;p46"/>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472" name="Google Shape;1472;p46"/>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5" name="Google Shape;1475;p46"/>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476" name="Google Shape;1476;p46"/>
          <p:cNvGrpSpPr/>
          <p:nvPr/>
        </p:nvGrpSpPr>
        <p:grpSpPr>
          <a:xfrm>
            <a:off x="5476160" y="548892"/>
            <a:ext cx="2437489" cy="1727044"/>
            <a:chOff x="2196450" y="507300"/>
            <a:chExt cx="1326800" cy="1105200"/>
          </a:xfrm>
        </p:grpSpPr>
        <p:sp>
          <p:nvSpPr>
            <p:cNvPr id="1477" name="Google Shape;1477;p46"/>
            <p:cNvSpPr/>
            <p:nvPr/>
          </p:nvSpPr>
          <p:spPr>
            <a:xfrm>
              <a:off x="2338150" y="728900"/>
              <a:ext cx="772325" cy="772325"/>
            </a:xfrm>
            <a:custGeom>
              <a:avLst/>
              <a:gdLst/>
              <a:ahLst/>
              <a:cxnLst/>
              <a:rect l="l" t="t" r="r" b="b"/>
              <a:pathLst>
                <a:path w="30893" h="30893" extrusionOk="0">
                  <a:moveTo>
                    <a:pt x="2664" y="1"/>
                  </a:moveTo>
                  <a:cubicBezTo>
                    <a:pt x="1180" y="1"/>
                    <a:pt x="1" y="1180"/>
                    <a:pt x="1" y="2664"/>
                  </a:cubicBezTo>
                  <a:lnTo>
                    <a:pt x="1" y="28229"/>
                  </a:lnTo>
                  <a:cubicBezTo>
                    <a:pt x="1" y="29713"/>
                    <a:pt x="1180" y="30893"/>
                    <a:pt x="2664" y="30893"/>
                  </a:cubicBezTo>
                  <a:lnTo>
                    <a:pt x="28229" y="30893"/>
                  </a:lnTo>
                  <a:cubicBezTo>
                    <a:pt x="29713" y="30893"/>
                    <a:pt x="30892" y="29713"/>
                    <a:pt x="30892" y="28229"/>
                  </a:cubicBezTo>
                  <a:lnTo>
                    <a:pt x="30892" y="2664"/>
                  </a:lnTo>
                  <a:cubicBezTo>
                    <a:pt x="30892" y="1180"/>
                    <a:pt x="29713" y="1"/>
                    <a:pt x="282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2196450" y="507300"/>
              <a:ext cx="1289700" cy="1105200"/>
            </a:xfrm>
            <a:custGeom>
              <a:avLst/>
              <a:gdLst/>
              <a:ahLst/>
              <a:cxnLst/>
              <a:rect l="l" t="t" r="r" b="b"/>
              <a:pathLst>
                <a:path w="51588" h="44208" extrusionOk="0">
                  <a:moveTo>
                    <a:pt x="32984" y="0"/>
                  </a:moveTo>
                  <a:lnTo>
                    <a:pt x="25490" y="4718"/>
                  </a:lnTo>
                  <a:lnTo>
                    <a:pt x="26136" y="5783"/>
                  </a:lnTo>
                  <a:lnTo>
                    <a:pt x="31957" y="2169"/>
                  </a:lnTo>
                  <a:lnTo>
                    <a:pt x="31957" y="2169"/>
                  </a:lnTo>
                  <a:cubicBezTo>
                    <a:pt x="31767" y="3120"/>
                    <a:pt x="31463" y="4566"/>
                    <a:pt x="31082" y="6430"/>
                  </a:cubicBezTo>
                  <a:cubicBezTo>
                    <a:pt x="26517" y="29104"/>
                    <a:pt x="15446" y="42306"/>
                    <a:pt x="609" y="42762"/>
                  </a:cubicBezTo>
                  <a:lnTo>
                    <a:pt x="609" y="3120"/>
                  </a:lnTo>
                  <a:lnTo>
                    <a:pt x="0" y="3120"/>
                  </a:lnTo>
                  <a:lnTo>
                    <a:pt x="0" y="44132"/>
                  </a:lnTo>
                  <a:lnTo>
                    <a:pt x="38" y="44132"/>
                  </a:lnTo>
                  <a:lnTo>
                    <a:pt x="38" y="44208"/>
                  </a:lnTo>
                  <a:lnTo>
                    <a:pt x="51588" y="44208"/>
                  </a:lnTo>
                  <a:lnTo>
                    <a:pt x="51588" y="43561"/>
                  </a:lnTo>
                  <a:lnTo>
                    <a:pt x="4860" y="43561"/>
                  </a:lnTo>
                  <a:cubicBezTo>
                    <a:pt x="11121" y="42344"/>
                    <a:pt x="16649" y="38832"/>
                    <a:pt x="21229" y="33061"/>
                  </a:cubicBezTo>
                  <a:cubicBezTo>
                    <a:pt x="26327" y="26631"/>
                    <a:pt x="30207" y="17577"/>
                    <a:pt x="32376" y="6658"/>
                  </a:cubicBezTo>
                  <a:cubicBezTo>
                    <a:pt x="32756" y="4870"/>
                    <a:pt x="33060" y="3348"/>
                    <a:pt x="33251" y="2397"/>
                  </a:cubicBezTo>
                  <a:lnTo>
                    <a:pt x="37131" y="7609"/>
                  </a:lnTo>
                  <a:lnTo>
                    <a:pt x="38120" y="6848"/>
                  </a:lnTo>
                  <a:lnTo>
                    <a:pt x="329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3195100" y="1228225"/>
              <a:ext cx="170275" cy="360500"/>
            </a:xfrm>
            <a:custGeom>
              <a:avLst/>
              <a:gdLst/>
              <a:ahLst/>
              <a:cxnLst/>
              <a:rect l="l" t="t" r="r" b="b"/>
              <a:pathLst>
                <a:path w="6811" h="14420" extrusionOk="0">
                  <a:moveTo>
                    <a:pt x="0" y="1"/>
                  </a:moveTo>
                  <a:lnTo>
                    <a:pt x="191" y="14420"/>
                  </a:lnTo>
                  <a:lnTo>
                    <a:pt x="1484" y="14420"/>
                  </a:lnTo>
                  <a:cubicBezTo>
                    <a:pt x="1484" y="14420"/>
                    <a:pt x="2435" y="7153"/>
                    <a:pt x="2816" y="3121"/>
                  </a:cubicBezTo>
                  <a:lnTo>
                    <a:pt x="3691" y="3121"/>
                  </a:lnTo>
                  <a:lnTo>
                    <a:pt x="3995" y="14420"/>
                  </a:lnTo>
                  <a:lnTo>
                    <a:pt x="5289" y="14420"/>
                  </a:lnTo>
                  <a:cubicBezTo>
                    <a:pt x="5289" y="14420"/>
                    <a:pt x="6810" y="3121"/>
                    <a:pt x="6734" y="952"/>
                  </a:cubicBezTo>
                  <a:lnTo>
                    <a:pt x="67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3160850" y="1586800"/>
              <a:ext cx="72325" cy="25700"/>
            </a:xfrm>
            <a:custGeom>
              <a:avLst/>
              <a:gdLst/>
              <a:ahLst/>
              <a:cxnLst/>
              <a:rect l="l" t="t" r="r" b="b"/>
              <a:pathLst>
                <a:path w="2893" h="1028" extrusionOk="0">
                  <a:moveTo>
                    <a:pt x="1561" y="1"/>
                  </a:moveTo>
                  <a:lnTo>
                    <a:pt x="115" y="533"/>
                  </a:lnTo>
                  <a:cubicBezTo>
                    <a:pt x="1" y="647"/>
                    <a:pt x="39" y="1028"/>
                    <a:pt x="229" y="1028"/>
                  </a:cubicBezTo>
                  <a:lnTo>
                    <a:pt x="2892" y="1028"/>
                  </a:lnTo>
                  <a:lnTo>
                    <a:pt x="28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3255975" y="1586800"/>
              <a:ext cx="72300" cy="25700"/>
            </a:xfrm>
            <a:custGeom>
              <a:avLst/>
              <a:gdLst/>
              <a:ahLst/>
              <a:cxnLst/>
              <a:rect l="l" t="t" r="r" b="b"/>
              <a:pathLst>
                <a:path w="2892" h="1028" extrusionOk="0">
                  <a:moveTo>
                    <a:pt x="1560" y="1"/>
                  </a:moveTo>
                  <a:lnTo>
                    <a:pt x="114" y="533"/>
                  </a:lnTo>
                  <a:cubicBezTo>
                    <a:pt x="0" y="647"/>
                    <a:pt x="38" y="1028"/>
                    <a:pt x="229" y="1028"/>
                  </a:cubicBezTo>
                  <a:lnTo>
                    <a:pt x="2892" y="1028"/>
                  </a:lnTo>
                  <a:lnTo>
                    <a:pt x="28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2922125" y="789650"/>
              <a:ext cx="70425" cy="77200"/>
            </a:xfrm>
            <a:custGeom>
              <a:avLst/>
              <a:gdLst/>
              <a:ahLst/>
              <a:cxnLst/>
              <a:rect l="l" t="t" r="r" b="b"/>
              <a:pathLst>
                <a:path w="2817" h="3088" extrusionOk="0">
                  <a:moveTo>
                    <a:pt x="2328" y="1"/>
                  </a:moveTo>
                  <a:cubicBezTo>
                    <a:pt x="1852" y="1"/>
                    <a:pt x="2116" y="766"/>
                    <a:pt x="1789" y="766"/>
                  </a:cubicBezTo>
                  <a:cubicBezTo>
                    <a:pt x="1548" y="766"/>
                    <a:pt x="1326" y="522"/>
                    <a:pt x="1057" y="522"/>
                  </a:cubicBezTo>
                  <a:cubicBezTo>
                    <a:pt x="944" y="522"/>
                    <a:pt x="821" y="566"/>
                    <a:pt x="686" y="690"/>
                  </a:cubicBezTo>
                  <a:cubicBezTo>
                    <a:pt x="191" y="1147"/>
                    <a:pt x="1" y="1641"/>
                    <a:pt x="647" y="2098"/>
                  </a:cubicBezTo>
                  <a:lnTo>
                    <a:pt x="1903" y="3087"/>
                  </a:lnTo>
                  <a:lnTo>
                    <a:pt x="2816" y="1984"/>
                  </a:lnTo>
                  <a:cubicBezTo>
                    <a:pt x="2816" y="1984"/>
                    <a:pt x="2626" y="44"/>
                    <a:pt x="2398" y="6"/>
                  </a:cubicBezTo>
                  <a:cubicBezTo>
                    <a:pt x="2373" y="2"/>
                    <a:pt x="2350" y="1"/>
                    <a:pt x="232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2968725" y="757450"/>
              <a:ext cx="530750" cy="470800"/>
            </a:xfrm>
            <a:custGeom>
              <a:avLst/>
              <a:gdLst/>
              <a:ahLst/>
              <a:cxnLst/>
              <a:rect l="l" t="t" r="r" b="b"/>
              <a:pathLst>
                <a:path w="21230" h="18832" extrusionOk="0">
                  <a:moveTo>
                    <a:pt x="19898" y="0"/>
                  </a:moveTo>
                  <a:lnTo>
                    <a:pt x="17920" y="5745"/>
                  </a:lnTo>
                  <a:lnTo>
                    <a:pt x="15219" y="8522"/>
                  </a:lnTo>
                  <a:lnTo>
                    <a:pt x="9702" y="8522"/>
                  </a:lnTo>
                  <a:cubicBezTo>
                    <a:pt x="9550" y="8522"/>
                    <a:pt x="9474" y="8522"/>
                    <a:pt x="9322" y="8560"/>
                  </a:cubicBezTo>
                  <a:lnTo>
                    <a:pt x="5365" y="7381"/>
                  </a:lnTo>
                  <a:lnTo>
                    <a:pt x="876" y="3272"/>
                  </a:lnTo>
                  <a:lnTo>
                    <a:pt x="1" y="4413"/>
                  </a:lnTo>
                  <a:cubicBezTo>
                    <a:pt x="1" y="4413"/>
                    <a:pt x="3729" y="8940"/>
                    <a:pt x="4110" y="9207"/>
                  </a:cubicBezTo>
                  <a:cubicBezTo>
                    <a:pt x="4338" y="9397"/>
                    <a:pt x="6659" y="10614"/>
                    <a:pt x="8333" y="11489"/>
                  </a:cubicBezTo>
                  <a:lnTo>
                    <a:pt x="8979" y="18832"/>
                  </a:lnTo>
                  <a:lnTo>
                    <a:pt x="15751" y="18832"/>
                  </a:lnTo>
                  <a:lnTo>
                    <a:pt x="16360" y="12288"/>
                  </a:lnTo>
                  <a:cubicBezTo>
                    <a:pt x="16854" y="11604"/>
                    <a:pt x="19746" y="7114"/>
                    <a:pt x="19974" y="6734"/>
                  </a:cubicBezTo>
                  <a:cubicBezTo>
                    <a:pt x="20240" y="6315"/>
                    <a:pt x="21230" y="571"/>
                    <a:pt x="21230" y="571"/>
                  </a:cubicBezTo>
                  <a:lnTo>
                    <a:pt x="198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3446200" y="687725"/>
              <a:ext cx="77050" cy="84000"/>
            </a:xfrm>
            <a:custGeom>
              <a:avLst/>
              <a:gdLst/>
              <a:ahLst/>
              <a:cxnLst/>
              <a:rect l="l" t="t" r="r" b="b"/>
              <a:pathLst>
                <a:path w="3082" h="3360" extrusionOk="0">
                  <a:moveTo>
                    <a:pt x="2076" y="0"/>
                  </a:moveTo>
                  <a:cubicBezTo>
                    <a:pt x="1540" y="0"/>
                    <a:pt x="1354" y="1235"/>
                    <a:pt x="1065" y="1343"/>
                  </a:cubicBezTo>
                  <a:cubicBezTo>
                    <a:pt x="1048" y="1355"/>
                    <a:pt x="1032" y="1360"/>
                    <a:pt x="1015" y="1360"/>
                  </a:cubicBezTo>
                  <a:cubicBezTo>
                    <a:pt x="843" y="1360"/>
                    <a:pt x="700" y="788"/>
                    <a:pt x="403" y="788"/>
                  </a:cubicBezTo>
                  <a:cubicBezTo>
                    <a:pt x="350" y="788"/>
                    <a:pt x="292" y="806"/>
                    <a:pt x="228" y="849"/>
                  </a:cubicBezTo>
                  <a:cubicBezTo>
                    <a:pt x="0" y="963"/>
                    <a:pt x="799" y="2789"/>
                    <a:pt x="799" y="2789"/>
                  </a:cubicBezTo>
                  <a:lnTo>
                    <a:pt x="2131" y="3360"/>
                  </a:lnTo>
                  <a:cubicBezTo>
                    <a:pt x="2321" y="2827"/>
                    <a:pt x="2511" y="2295"/>
                    <a:pt x="2739" y="1838"/>
                  </a:cubicBezTo>
                  <a:cubicBezTo>
                    <a:pt x="3082" y="1153"/>
                    <a:pt x="2777" y="164"/>
                    <a:pt x="2169" y="12"/>
                  </a:cubicBezTo>
                  <a:cubicBezTo>
                    <a:pt x="2137" y="4"/>
                    <a:pt x="2106" y="0"/>
                    <a:pt x="20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3250250" y="928650"/>
              <a:ext cx="58050" cy="86900"/>
            </a:xfrm>
            <a:custGeom>
              <a:avLst/>
              <a:gdLst/>
              <a:ahLst/>
              <a:cxnLst/>
              <a:rect l="l" t="t" r="r" b="b"/>
              <a:pathLst>
                <a:path w="2322" h="3476" extrusionOk="0">
                  <a:moveTo>
                    <a:pt x="724" y="0"/>
                  </a:moveTo>
                  <a:cubicBezTo>
                    <a:pt x="458" y="0"/>
                    <a:pt x="1" y="228"/>
                    <a:pt x="1" y="533"/>
                  </a:cubicBezTo>
                  <a:lnTo>
                    <a:pt x="1" y="1560"/>
                  </a:lnTo>
                  <a:cubicBezTo>
                    <a:pt x="39" y="1788"/>
                    <a:pt x="610" y="2701"/>
                    <a:pt x="838" y="3310"/>
                  </a:cubicBezTo>
                  <a:cubicBezTo>
                    <a:pt x="867" y="3426"/>
                    <a:pt x="985" y="3476"/>
                    <a:pt x="1107" y="3476"/>
                  </a:cubicBezTo>
                  <a:cubicBezTo>
                    <a:pt x="1144" y="3476"/>
                    <a:pt x="1182" y="3471"/>
                    <a:pt x="1218" y="3462"/>
                  </a:cubicBezTo>
                  <a:lnTo>
                    <a:pt x="1371" y="3310"/>
                  </a:lnTo>
                  <a:cubicBezTo>
                    <a:pt x="1637" y="2701"/>
                    <a:pt x="2322" y="1788"/>
                    <a:pt x="2322" y="1598"/>
                  </a:cubicBezTo>
                  <a:lnTo>
                    <a:pt x="2322" y="266"/>
                  </a:lnTo>
                  <a:cubicBezTo>
                    <a:pt x="2322" y="0"/>
                    <a:pt x="1865" y="0"/>
                    <a:pt x="159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3224575" y="835450"/>
              <a:ext cx="118925" cy="116375"/>
            </a:xfrm>
            <a:custGeom>
              <a:avLst/>
              <a:gdLst/>
              <a:ahLst/>
              <a:cxnLst/>
              <a:rect l="l" t="t" r="r" b="b"/>
              <a:pathLst>
                <a:path w="4757" h="4655" extrusionOk="0">
                  <a:moveTo>
                    <a:pt x="2355" y="0"/>
                  </a:moveTo>
                  <a:cubicBezTo>
                    <a:pt x="2219" y="0"/>
                    <a:pt x="2081" y="12"/>
                    <a:pt x="1941" y="38"/>
                  </a:cubicBezTo>
                  <a:lnTo>
                    <a:pt x="1523" y="190"/>
                  </a:lnTo>
                  <a:cubicBezTo>
                    <a:pt x="381" y="532"/>
                    <a:pt x="1" y="2587"/>
                    <a:pt x="305" y="3766"/>
                  </a:cubicBezTo>
                  <a:cubicBezTo>
                    <a:pt x="481" y="4427"/>
                    <a:pt x="901" y="4654"/>
                    <a:pt x="1444" y="4654"/>
                  </a:cubicBezTo>
                  <a:cubicBezTo>
                    <a:pt x="1838" y="4654"/>
                    <a:pt x="2298" y="4535"/>
                    <a:pt x="2778" y="4375"/>
                  </a:cubicBezTo>
                  <a:cubicBezTo>
                    <a:pt x="3957" y="4185"/>
                    <a:pt x="4756" y="3043"/>
                    <a:pt x="4528" y="1826"/>
                  </a:cubicBezTo>
                  <a:cubicBezTo>
                    <a:pt x="4359" y="778"/>
                    <a:pt x="3439" y="0"/>
                    <a:pt x="23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3193200" y="822950"/>
              <a:ext cx="159800" cy="110175"/>
            </a:xfrm>
            <a:custGeom>
              <a:avLst/>
              <a:gdLst/>
              <a:ahLst/>
              <a:cxnLst/>
              <a:rect l="l" t="t" r="r" b="b"/>
              <a:pathLst>
                <a:path w="6392" h="4407" extrusionOk="0">
                  <a:moveTo>
                    <a:pt x="3754" y="0"/>
                  </a:moveTo>
                  <a:cubicBezTo>
                    <a:pt x="3731" y="0"/>
                    <a:pt x="3710" y="2"/>
                    <a:pt x="3691" y="5"/>
                  </a:cubicBezTo>
                  <a:cubicBezTo>
                    <a:pt x="3196" y="43"/>
                    <a:pt x="0" y="1755"/>
                    <a:pt x="0" y="1755"/>
                  </a:cubicBezTo>
                  <a:lnTo>
                    <a:pt x="4033" y="1755"/>
                  </a:lnTo>
                  <a:cubicBezTo>
                    <a:pt x="4033" y="1755"/>
                    <a:pt x="4033" y="2516"/>
                    <a:pt x="4109" y="2516"/>
                  </a:cubicBezTo>
                  <a:cubicBezTo>
                    <a:pt x="4191" y="2485"/>
                    <a:pt x="4272" y="2471"/>
                    <a:pt x="4352" y="2471"/>
                  </a:cubicBezTo>
                  <a:cubicBezTo>
                    <a:pt x="4568" y="2471"/>
                    <a:pt x="4769" y="2577"/>
                    <a:pt x="4908" y="2744"/>
                  </a:cubicBezTo>
                  <a:cubicBezTo>
                    <a:pt x="5212" y="3125"/>
                    <a:pt x="4870" y="3505"/>
                    <a:pt x="4528" y="3543"/>
                  </a:cubicBezTo>
                  <a:cubicBezTo>
                    <a:pt x="4217" y="3647"/>
                    <a:pt x="4407" y="4406"/>
                    <a:pt x="5040" y="4406"/>
                  </a:cubicBezTo>
                  <a:cubicBezTo>
                    <a:pt x="5105" y="4406"/>
                    <a:pt x="5176" y="4398"/>
                    <a:pt x="5250" y="4380"/>
                  </a:cubicBezTo>
                  <a:cubicBezTo>
                    <a:pt x="6049" y="4190"/>
                    <a:pt x="6392" y="2288"/>
                    <a:pt x="5973" y="1527"/>
                  </a:cubicBezTo>
                  <a:cubicBezTo>
                    <a:pt x="5573" y="798"/>
                    <a:pt x="4265" y="0"/>
                    <a:pt x="37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1268225"/>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1" name="Google Shape;7811;p79"/>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800" dirty="0" smtClean="0"/>
              <a:t>¿QUÉ DIFERENCIA HAY ENTRE LOS DOS?</a:t>
            </a:r>
            <a:endParaRPr sz="2800" dirty="0"/>
          </a:p>
        </p:txBody>
      </p:sp>
      <p:sp>
        <p:nvSpPr>
          <p:cNvPr id="7812" name="Google Shape;7812;p79"/>
          <p:cNvSpPr txBox="1"/>
          <p:nvPr/>
        </p:nvSpPr>
        <p:spPr>
          <a:xfrm>
            <a:off x="836600" y="1665520"/>
            <a:ext cx="7590000" cy="29490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b="1" dirty="0" smtClean="0">
              <a:solidFill>
                <a:schemeClr val="dk1"/>
              </a:solidFill>
              <a:latin typeface="Cousine"/>
              <a:ea typeface="Cousine"/>
              <a:cs typeface="Cousine"/>
              <a:sym typeface="Cousine"/>
            </a:endParaRPr>
          </a:p>
          <a:p>
            <a:pPr marL="0" marR="50800" lvl="0" indent="0" algn="l" rtl="0">
              <a:lnSpc>
                <a:spcPct val="100000"/>
              </a:lnSpc>
              <a:spcBef>
                <a:spcPts val="0"/>
              </a:spcBef>
              <a:spcAft>
                <a:spcPts val="0"/>
              </a:spcAft>
              <a:buNone/>
            </a:pPr>
            <a:endParaRPr sz="900" dirty="0" smtClean="0"/>
          </a:p>
          <a:p>
            <a:pPr marL="158750" marR="50800" lvl="0">
              <a:buClr>
                <a:schemeClr val="lt1"/>
              </a:buClr>
              <a:buSzPts val="1100"/>
            </a:pPr>
            <a:r>
              <a:rPr lang="es-MX" dirty="0">
                <a:solidFill>
                  <a:schemeClr val="tx1"/>
                </a:solidFill>
                <a:latin typeface="Montserrat" panose="020B0604020202020204" charset="0"/>
              </a:rPr>
              <a:t>VAN y TIR son dos indicadores de valor muy útiles para determinar qué tan viable es invertir en un nuevo proyecto para la empresa. Sin embargo, presentan diferencias notorias el uno del otro. En principio su mayor diferencia radica en que mientras el VAN calcula la rentabilidad de la inversión y arroja sus resultados en términos de unidades de valor monetario, el TIR realiza el análisis de esa misma rentabilidad, pero expresando sus resultados en términos relativos, en forma de porcentaje.</a:t>
            </a:r>
            <a:endParaRPr dirty="0">
              <a:solidFill>
                <a:schemeClr val="tx1"/>
              </a:solidFill>
              <a:latin typeface="Montserrat" panose="020B0604020202020204" charset="0"/>
            </a:endParaRPr>
          </a:p>
        </p:txBody>
      </p:sp>
      <p:grpSp>
        <p:nvGrpSpPr>
          <p:cNvPr id="8008" name="Google Shape;8008;p79"/>
          <p:cNvGrpSpPr/>
          <p:nvPr/>
        </p:nvGrpSpPr>
        <p:grpSpPr>
          <a:xfrm>
            <a:off x="717431" y="368525"/>
            <a:ext cx="7709100" cy="228900"/>
            <a:chOff x="717431" y="368525"/>
            <a:chExt cx="7709100" cy="228900"/>
          </a:xfrm>
        </p:grpSpPr>
        <p:sp>
          <p:nvSpPr>
            <p:cNvPr id="8009" name="Google Shape;8009;p79"/>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0" name="Google Shape;8010;p79"/>
            <p:cNvGrpSpPr/>
            <p:nvPr/>
          </p:nvGrpSpPr>
          <p:grpSpPr>
            <a:xfrm>
              <a:off x="788613" y="433606"/>
              <a:ext cx="374100" cy="101100"/>
              <a:chOff x="965750" y="594475"/>
              <a:chExt cx="374100" cy="101100"/>
            </a:xfrm>
          </p:grpSpPr>
          <p:grpSp>
            <p:nvGrpSpPr>
              <p:cNvPr id="8011" name="Google Shape;8011;p79"/>
              <p:cNvGrpSpPr/>
              <p:nvPr/>
            </p:nvGrpSpPr>
            <p:grpSpPr>
              <a:xfrm>
                <a:off x="965750" y="594475"/>
                <a:ext cx="101100" cy="101100"/>
                <a:chOff x="965750" y="594475"/>
                <a:chExt cx="101100" cy="101100"/>
              </a:xfrm>
            </p:grpSpPr>
            <p:sp>
              <p:nvSpPr>
                <p:cNvPr id="8012" name="Google Shape;8012;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3" name="Google Shape;8013;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8014" name="Google Shape;8014;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8015" name="Google Shape;8015;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8" name="Google Shape;8018;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grpSp>
        <p:nvGrpSpPr>
          <p:cNvPr id="1757" name="Google Shape;1757;p50"/>
          <p:cNvGrpSpPr/>
          <p:nvPr/>
        </p:nvGrpSpPr>
        <p:grpSpPr>
          <a:xfrm>
            <a:off x="4782431" y="2249788"/>
            <a:ext cx="3478419" cy="1920150"/>
            <a:chOff x="717113" y="770500"/>
            <a:chExt cx="3478419" cy="1920150"/>
          </a:xfrm>
        </p:grpSpPr>
        <p:sp>
          <p:nvSpPr>
            <p:cNvPr id="1758" name="Google Shape;1758;p50"/>
            <p:cNvSpPr/>
            <p:nvPr/>
          </p:nvSpPr>
          <p:spPr>
            <a:xfrm>
              <a:off x="717331"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50"/>
            <p:cNvGrpSpPr/>
            <p:nvPr/>
          </p:nvGrpSpPr>
          <p:grpSpPr>
            <a:xfrm>
              <a:off x="788325" y="835591"/>
              <a:ext cx="374100" cy="101100"/>
              <a:chOff x="965750" y="594475"/>
              <a:chExt cx="374100" cy="101100"/>
            </a:xfrm>
          </p:grpSpPr>
          <p:grpSp>
            <p:nvGrpSpPr>
              <p:cNvPr id="1761" name="Google Shape;1761;p50"/>
              <p:cNvGrpSpPr/>
              <p:nvPr/>
            </p:nvGrpSpPr>
            <p:grpSpPr>
              <a:xfrm>
                <a:off x="965750" y="594475"/>
                <a:ext cx="101100" cy="101100"/>
                <a:chOff x="965750" y="594475"/>
                <a:chExt cx="101100" cy="101100"/>
              </a:xfrm>
            </p:grpSpPr>
            <p:sp>
              <p:nvSpPr>
                <p:cNvPr id="1762" name="Google Shape;1762;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3" name="Google Shape;1763;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64" name="Google Shape;1764;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65" name="Google Shape;1765;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8" name="Google Shape;1768;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769" name="Google Shape;1769;p50"/>
          <p:cNvGrpSpPr/>
          <p:nvPr/>
        </p:nvGrpSpPr>
        <p:grpSpPr>
          <a:xfrm>
            <a:off x="883169" y="2249788"/>
            <a:ext cx="3478381" cy="1920150"/>
            <a:chOff x="717113" y="770500"/>
            <a:chExt cx="3478381" cy="1920150"/>
          </a:xfrm>
        </p:grpSpPr>
        <p:sp>
          <p:nvSpPr>
            <p:cNvPr id="1770" name="Google Shape;1770;p50"/>
            <p:cNvSpPr/>
            <p:nvPr/>
          </p:nvSpPr>
          <p:spPr>
            <a:xfrm>
              <a:off x="717294" y="1000750"/>
              <a:ext cx="3478200" cy="1689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717113" y="770500"/>
              <a:ext cx="3478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50"/>
            <p:cNvGrpSpPr/>
            <p:nvPr/>
          </p:nvGrpSpPr>
          <p:grpSpPr>
            <a:xfrm>
              <a:off x="788325" y="835591"/>
              <a:ext cx="374100" cy="101100"/>
              <a:chOff x="965750" y="594475"/>
              <a:chExt cx="374100" cy="101100"/>
            </a:xfrm>
          </p:grpSpPr>
          <p:grpSp>
            <p:nvGrpSpPr>
              <p:cNvPr id="1773" name="Google Shape;1773;p50"/>
              <p:cNvGrpSpPr/>
              <p:nvPr/>
            </p:nvGrpSpPr>
            <p:grpSpPr>
              <a:xfrm>
                <a:off x="965750" y="594475"/>
                <a:ext cx="101100" cy="101100"/>
                <a:chOff x="965750" y="594475"/>
                <a:chExt cx="101100" cy="101100"/>
              </a:xfrm>
            </p:grpSpPr>
            <p:sp>
              <p:nvSpPr>
                <p:cNvPr id="1774" name="Google Shape;1774;p50"/>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5" name="Google Shape;1775;p50"/>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776" name="Google Shape;1776;p50"/>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777" name="Google Shape;1777;p50"/>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0" name="Google Shape;1780;p50"/>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781" name="Google Shape;1781;p50"/>
          <p:cNvSpPr txBox="1">
            <a:spLocks noGrp="1"/>
          </p:cNvSpPr>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¿CÓMO SE CALCULAN?</a:t>
            </a:r>
            <a:endParaRPr dirty="0"/>
          </a:p>
        </p:txBody>
      </p:sp>
      <p:sp>
        <p:nvSpPr>
          <p:cNvPr id="1782" name="Google Shape;1782;p50"/>
          <p:cNvSpPr txBox="1">
            <a:spLocks noGrp="1"/>
          </p:cNvSpPr>
          <p:nvPr>
            <p:ph type="title"/>
          </p:nvPr>
        </p:nvSpPr>
        <p:spPr>
          <a:xfrm>
            <a:off x="883112" y="2618101"/>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VAN</a:t>
            </a:r>
            <a:endParaRPr sz="2000" dirty="0"/>
          </a:p>
        </p:txBody>
      </p:sp>
      <p:sp>
        <p:nvSpPr>
          <p:cNvPr id="1784" name="Google Shape;1784;p50"/>
          <p:cNvSpPr txBox="1">
            <a:spLocks noGrp="1"/>
          </p:cNvSpPr>
          <p:nvPr>
            <p:ph type="title" idx="3"/>
          </p:nvPr>
        </p:nvSpPr>
        <p:spPr>
          <a:xfrm>
            <a:off x="4782388" y="2671266"/>
            <a:ext cx="3478500"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TIR</a:t>
            </a:r>
            <a:endParaRPr sz="1800" dirty="0"/>
          </a:p>
        </p:txBody>
      </p:sp>
      <p:grpSp>
        <p:nvGrpSpPr>
          <p:cNvPr id="1785" name="Google Shape;1785;p50"/>
          <p:cNvGrpSpPr/>
          <p:nvPr/>
        </p:nvGrpSpPr>
        <p:grpSpPr>
          <a:xfrm>
            <a:off x="717431" y="368525"/>
            <a:ext cx="7709100" cy="228900"/>
            <a:chOff x="717431" y="368525"/>
            <a:chExt cx="7709100" cy="228900"/>
          </a:xfrm>
        </p:grpSpPr>
        <p:sp>
          <p:nvSpPr>
            <p:cNvPr id="1786" name="Google Shape;1786;p50"/>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50"/>
            <p:cNvGrpSpPr/>
            <p:nvPr/>
          </p:nvGrpSpPr>
          <p:grpSpPr>
            <a:xfrm>
              <a:off x="788613" y="433606"/>
              <a:ext cx="374100" cy="101100"/>
              <a:chOff x="965750" y="594475"/>
              <a:chExt cx="374100" cy="101100"/>
            </a:xfrm>
          </p:grpSpPr>
          <p:grpSp>
            <p:nvGrpSpPr>
              <p:cNvPr id="1788" name="Google Shape;1788;p50"/>
              <p:cNvGrpSpPr/>
              <p:nvPr/>
            </p:nvGrpSpPr>
            <p:grpSpPr>
              <a:xfrm>
                <a:off x="965750" y="594475"/>
                <a:ext cx="101100" cy="101100"/>
                <a:chOff x="965750" y="594475"/>
                <a:chExt cx="101100" cy="101100"/>
              </a:xfrm>
            </p:grpSpPr>
            <p:sp>
              <p:nvSpPr>
                <p:cNvPr id="1789" name="Google Shape;1789;p50"/>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0" name="Google Shape;1790;p50"/>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91" name="Google Shape;1791;p50"/>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92" name="Google Shape;1792;p50"/>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5" name="Google Shape;1795;p50"/>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796" name="Google Shape;1796;p50"/>
          <p:cNvSpPr txBox="1">
            <a:spLocks noGrp="1"/>
          </p:cNvSpPr>
          <p:nvPr>
            <p:ph type="subTitle" idx="1"/>
          </p:nvPr>
        </p:nvSpPr>
        <p:spPr>
          <a:xfrm>
            <a:off x="948963" y="2951101"/>
            <a:ext cx="3314693" cy="1013092"/>
          </a:xfrm>
          <a:prstGeom prst="rect">
            <a:avLst/>
          </a:prstGeom>
        </p:spPr>
        <p:txBody>
          <a:bodyPr spcFirstLastPara="1" wrap="square" lIns="91425" tIns="91425" rIns="91425" bIns="91425" anchor="ctr" anchorCtr="0">
            <a:noAutofit/>
          </a:bodyPr>
          <a:lstStyle/>
          <a:p>
            <a:r>
              <a:rPr lang="es-MX" sz="1200" dirty="0"/>
              <a:t>La fórmula más utilizada para calcular el VAN es:</a:t>
            </a:r>
          </a:p>
          <a:p>
            <a:r>
              <a:rPr lang="es-MX" sz="1200" b="1" i="1" dirty="0"/>
              <a:t>VAN = Beneficio Neto Actualizado (BNA) – Inversión Inicial (lo)</a:t>
            </a:r>
            <a:endParaRPr lang="es-MX" sz="1200" dirty="0"/>
          </a:p>
          <a:p>
            <a:pPr marL="0" lvl="0" indent="0">
              <a:buSzPts val="1100"/>
            </a:pPr>
            <a:endParaRPr sz="1200" dirty="0"/>
          </a:p>
        </p:txBody>
      </p:sp>
      <p:pic>
        <p:nvPicPr>
          <p:cNvPr id="57" name="Imagen 56" descr="Fórmula para calcular el TIR"/>
          <p:cNvPicPr/>
          <p:nvPr/>
        </p:nvPicPr>
        <p:blipFill>
          <a:blip r:embed="rId3">
            <a:extLst>
              <a:ext uri="{28A0092B-C50C-407E-A947-70E740481C1C}">
                <a14:useLocalDpi xmlns:a14="http://schemas.microsoft.com/office/drawing/2010/main" val="0"/>
              </a:ext>
            </a:extLst>
          </a:blip>
          <a:srcRect/>
          <a:stretch>
            <a:fillRect/>
          </a:stretch>
        </p:blipFill>
        <p:spPr bwMode="auto">
          <a:xfrm>
            <a:off x="5619586" y="3195494"/>
            <a:ext cx="1760855" cy="709930"/>
          </a:xfrm>
          <a:prstGeom prst="rect">
            <a:avLst/>
          </a:prstGeom>
          <a:noFill/>
          <a:ln>
            <a:noFill/>
          </a:ln>
        </p:spPr>
      </p:pic>
    </p:spTree>
    <p:extLst>
      <p:ext uri="{BB962C8B-B14F-4D97-AF65-F5344CB8AC3E}">
        <p14:creationId xmlns:p14="http://schemas.microsoft.com/office/powerpoint/2010/main" val="1734898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s-MX" sz="3200" dirty="0"/>
              <a:t>¿</a:t>
            </a:r>
            <a:r>
              <a:rPr lang="es-MX" sz="3200" dirty="0" smtClean="0"/>
              <a:t>QUÉ REPRESENTA EL </a:t>
            </a:r>
            <a:r>
              <a:rPr lang="es-MX" sz="3200" dirty="0"/>
              <a:t>VAN</a:t>
            </a:r>
            <a:r>
              <a:rPr lang="es-MX" sz="3200" dirty="0" smtClean="0"/>
              <a:t>?</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indent="0">
              <a:buClr>
                <a:schemeClr val="dk1"/>
              </a:buClr>
              <a:buSzPts val="1100"/>
              <a:buNone/>
            </a:pPr>
            <a:r>
              <a:rPr lang="es-MX" sz="1800" dirty="0"/>
              <a:t>El VAN representa la oportunidad que tiene la empresa de evaluar sus inversiones a mediano o largo plazo, conociendo de antemano las posibilidades reales de maximizar el rendimiento de la inversión. De esta forma determinar su viabilidad o no en función de si se logra superar el mínimo rendimiento esperado, según el capital invertido. Para esto se apoya en el análisis de los valores del flujo de caja, actualizándolos al valor presente y restándoles los montos totales de la inversión inicial realizada.</a:t>
            </a:r>
          </a:p>
          <a:p>
            <a:pPr marL="0" lvl="0" indent="0">
              <a:buClr>
                <a:schemeClr val="dk1"/>
              </a:buClr>
              <a:buSzPts val="1100"/>
              <a:buNone/>
            </a:pPr>
            <a:endParaRPr lang="es-MX" sz="1800"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1258835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s-MX" sz="3200" dirty="0" smtClean="0"/>
              <a:t>¿EN QUÉ NOS BENEFICIA EL </a:t>
            </a:r>
            <a:r>
              <a:rPr lang="es-MX" sz="3200" dirty="0"/>
              <a:t>VAN</a:t>
            </a:r>
            <a:r>
              <a:rPr lang="es-MX" sz="3200" dirty="0" smtClean="0"/>
              <a:t>?</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indent="0">
              <a:buClr>
                <a:schemeClr val="dk1"/>
              </a:buClr>
              <a:buSzPts val="1100"/>
              <a:buNone/>
            </a:pPr>
            <a:r>
              <a:rPr lang="es-MX" sz="1800" dirty="0"/>
              <a:t>El VAN es una herramienta que resulta sumamente beneficiosa a la hora de evaluar posibles proyectos de inversión. Es fácil de calcular y permite actualizar todos los datos de ingresos y egresos futuros al presente, con la ventaja de tomar en cuenta el vencimiento de los diferentes flujos de caja. Esto facilita en gran medida su comparación independientemente del tiempo. El VAN nos posibilita realizar útiles predicciones sobre el comportamiento de los proyectos de inversión y su rentabilidad para la empresa.</a:t>
            </a:r>
          </a:p>
          <a:p>
            <a:pPr marL="0" lvl="0" indent="0">
              <a:buClr>
                <a:schemeClr val="dk1"/>
              </a:buClr>
              <a:buSzPts val="1100"/>
              <a:buNone/>
            </a:pPr>
            <a:endParaRPr lang="es-MX" sz="1800"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3192499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26163" y="549292"/>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648586" y="1847357"/>
            <a:ext cx="7677472" cy="2905396"/>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17313" y="885517"/>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5.2.6 EVALUACIÓN DE RIESGOS</a:t>
            </a:r>
            <a:endParaRPr sz="2400" dirty="0"/>
          </a:p>
        </p:txBody>
      </p:sp>
      <p:sp>
        <p:nvSpPr>
          <p:cNvPr id="1517" name="Google Shape;1517;p47"/>
          <p:cNvSpPr txBox="1">
            <a:spLocks noGrp="1"/>
          </p:cNvSpPr>
          <p:nvPr>
            <p:ph type="subTitle" idx="1"/>
          </p:nvPr>
        </p:nvSpPr>
        <p:spPr>
          <a:xfrm>
            <a:off x="771243" y="2210207"/>
            <a:ext cx="7341399" cy="2182912"/>
          </a:xfrm>
          <a:prstGeom prst="rect">
            <a:avLst/>
          </a:prstGeom>
        </p:spPr>
        <p:txBody>
          <a:bodyPr spcFirstLastPara="1" wrap="square" lIns="91425" tIns="91425" rIns="91425" bIns="91425" anchor="t" anchorCtr="0">
            <a:noAutofit/>
          </a:bodyPr>
          <a:lstStyle/>
          <a:p>
            <a:pPr marL="114300" indent="0">
              <a:buNone/>
            </a:pPr>
            <a:r>
              <a:rPr lang="es-MX" sz="1200" b="1" dirty="0"/>
              <a:t>¿Qué es y cómo debo realizar la evaluación de riesgos?</a:t>
            </a:r>
          </a:p>
          <a:p>
            <a:pPr marL="114300" indent="0">
              <a:buNone/>
            </a:pPr>
            <a:r>
              <a:rPr lang="es-MX" sz="1200" dirty="0"/>
              <a:t>Es una parte fundamental de la gestión de la seguridad y salud en la empresa que ayuda al empresario a controlar los riesgos en el lugar de trabajo. La evaluación de riesgos laborales es el proceso dirigido a estimar la magnitud de los riesgos que no hayan podido evitarse, proporcionando al empresario la información necesaria para decidir sobre la necesidad de adoptar medidas adecuadas para garantizar la seguridad y la protección de la salud de los trabajadores.</a:t>
            </a:r>
          </a:p>
          <a:p>
            <a:pPr marL="114300" indent="0">
              <a:buNone/>
            </a:pPr>
            <a:r>
              <a:rPr lang="es-MX" sz="1200" dirty="0"/>
              <a:t> </a:t>
            </a:r>
          </a:p>
          <a:p>
            <a:pPr marL="114300" indent="0">
              <a:buNone/>
            </a:pPr>
            <a:r>
              <a:rPr lang="es-MX" sz="1200" b="1" dirty="0"/>
              <a:t>¿Cuándo realizar una evaluación de riesgos?</a:t>
            </a:r>
            <a:endParaRPr lang="es-MX" sz="1200" dirty="0"/>
          </a:p>
          <a:p>
            <a:pPr marL="114300" indent="0">
              <a:buNone/>
            </a:pPr>
            <a:r>
              <a:rPr lang="es-MX" sz="1200" dirty="0"/>
              <a:t>Más allá de cumplir con los requisitos legislativos, el propósito de las evaluaciones de riesgos es eliminar los riesgos operativos y mejorar la seguridad general del lugar de trabajo. Es responsabilidad de los empleadores realizar evaluaciones de riesgos cuando:</a:t>
            </a:r>
          </a:p>
          <a:p>
            <a:pPr marL="0" lvl="0" indent="0" rtl="0">
              <a:spcBef>
                <a:spcPts val="0"/>
              </a:spcBef>
              <a:spcAft>
                <a:spcPts val="0"/>
              </a:spcAft>
              <a:buNone/>
            </a:pPr>
            <a:endParaRPr sz="1200" dirty="0"/>
          </a:p>
        </p:txBody>
      </p:sp>
    </p:spTree>
    <p:extLst>
      <p:ext uri="{BB962C8B-B14F-4D97-AF65-F5344CB8AC3E}">
        <p14:creationId xmlns:p14="http://schemas.microsoft.com/office/powerpoint/2010/main" val="3649004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s-MX" sz="2000" dirty="0" smtClean="0"/>
              <a:t>DIFERENCIA ENTRE LA EVALUACIÓN DE RIESGOS Y EL ANÁLISIS DE SEGURIDAD EN EL TRABAJO (AST)</a:t>
            </a:r>
            <a:endParaRPr lang="es-MX" sz="20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indent="0">
              <a:buClr>
                <a:schemeClr val="dk1"/>
              </a:buClr>
              <a:buSzPts val="1100"/>
              <a:buNone/>
            </a:pPr>
            <a:r>
              <a:rPr lang="es-MX" sz="1800" dirty="0"/>
              <a:t>Las evaluaciones de riesgo a menudo se confunden con un Análisis de seguridad en el trabajo (AST) o Análisis de riesgos laborales (ARL). La diferencia clave entre una evaluación de riesgos y un AST es el alcance. Las evaluaciones de riesgos evalúan los peligros para la seguridad en todo el lugar de trabajo y, a menudo, van acompañadas de una matriz de riesgos para priorizar los peligros y los controles. Mientras que un AST se centra en los riesgos específicos del trabajo y, por lo general, se realiza para una sola tarea, evaluando cada paso del trabajo.</a:t>
            </a:r>
          </a:p>
          <a:p>
            <a:pPr marL="0" lvl="0" indent="0">
              <a:buClr>
                <a:schemeClr val="dk1"/>
              </a:buClr>
              <a:buSzPts val="1100"/>
              <a:buNone/>
            </a:pPr>
            <a:endParaRPr lang="es-MX" sz="1800"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4229075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98"/>
        <p:cNvGrpSpPr/>
        <p:nvPr/>
      </p:nvGrpSpPr>
      <p:grpSpPr>
        <a:xfrm>
          <a:off x="0" y="0"/>
          <a:ext cx="0" cy="0"/>
          <a:chOff x="0" y="0"/>
          <a:chExt cx="0" cy="0"/>
        </a:xfrm>
      </p:grpSpPr>
      <p:grpSp>
        <p:nvGrpSpPr>
          <p:cNvPr id="7799" name="Google Shape;7799;p79"/>
          <p:cNvGrpSpPr/>
          <p:nvPr/>
        </p:nvGrpSpPr>
        <p:grpSpPr>
          <a:xfrm>
            <a:off x="720825" y="842923"/>
            <a:ext cx="7709602" cy="3510006"/>
            <a:chOff x="717129" y="770515"/>
            <a:chExt cx="7111523" cy="3237714"/>
          </a:xfrm>
        </p:grpSpPr>
        <p:sp>
          <p:nvSpPr>
            <p:cNvPr id="7800" name="Google Shape;7800;p79"/>
            <p:cNvSpPr/>
            <p:nvPr/>
          </p:nvSpPr>
          <p:spPr>
            <a:xfrm>
              <a:off x="717452" y="1000729"/>
              <a:ext cx="7111200" cy="3007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79"/>
            <p:cNvSpPr/>
            <p:nvPr/>
          </p:nvSpPr>
          <p:spPr>
            <a:xfrm>
              <a:off x="717129" y="770515"/>
              <a:ext cx="71112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2" name="Google Shape;7802;p79"/>
            <p:cNvGrpSpPr/>
            <p:nvPr/>
          </p:nvGrpSpPr>
          <p:grpSpPr>
            <a:xfrm>
              <a:off x="788325" y="835591"/>
              <a:ext cx="374100" cy="101100"/>
              <a:chOff x="965750" y="594475"/>
              <a:chExt cx="374100" cy="101100"/>
            </a:xfrm>
          </p:grpSpPr>
          <p:grpSp>
            <p:nvGrpSpPr>
              <p:cNvPr id="7803" name="Google Shape;7803;p79"/>
              <p:cNvGrpSpPr/>
              <p:nvPr/>
            </p:nvGrpSpPr>
            <p:grpSpPr>
              <a:xfrm>
                <a:off x="965750" y="594475"/>
                <a:ext cx="101100" cy="101100"/>
                <a:chOff x="965750" y="594475"/>
                <a:chExt cx="101100" cy="101100"/>
              </a:xfrm>
            </p:grpSpPr>
            <p:sp>
              <p:nvSpPr>
                <p:cNvPr id="7804" name="Google Shape;7804;p7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5" name="Google Shape;7805;p7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7806" name="Google Shape;7806;p7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7807" name="Google Shape;7807;p7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7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0" name="Google Shape;7810;p7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812" name="Google Shape;7812;p79"/>
          <p:cNvSpPr txBox="1"/>
          <p:nvPr/>
        </p:nvSpPr>
        <p:spPr>
          <a:xfrm>
            <a:off x="836600" y="1240218"/>
            <a:ext cx="7590000" cy="2949009"/>
          </a:xfrm>
          <a:prstGeom prst="rect">
            <a:avLst/>
          </a:prstGeom>
          <a:noFill/>
          <a:ln>
            <a:noFill/>
          </a:ln>
        </p:spPr>
        <p:txBody>
          <a:bodyPr spcFirstLastPara="1" wrap="square" lIns="91425" tIns="91425" rIns="91425" bIns="91425" anchor="ctr" anchorCtr="0">
            <a:noAutofit/>
          </a:bodyPr>
          <a:lstStyle/>
          <a:p>
            <a:pPr marL="158750" marR="50800" lvl="0">
              <a:buClr>
                <a:schemeClr val="lt1"/>
              </a:buClr>
              <a:buSzPts val="1100"/>
            </a:pPr>
            <a:r>
              <a:rPr lang="es-MX" b="1" dirty="0" smtClean="0">
                <a:solidFill>
                  <a:schemeClr val="tx1"/>
                </a:solidFill>
                <a:latin typeface="Montserrat" panose="020B0604020202020204" charset="0"/>
              </a:rPr>
              <a:t>¿</a:t>
            </a:r>
            <a:r>
              <a:rPr lang="es-MX" b="1" dirty="0">
                <a:solidFill>
                  <a:schemeClr val="tx1"/>
                </a:solidFill>
                <a:latin typeface="Montserrat" panose="020B0604020202020204" charset="0"/>
              </a:rPr>
              <a:t>Cómo realizar una evaluación de riesgos?</a:t>
            </a:r>
          </a:p>
          <a:p>
            <a:pPr marL="158750" marR="50800" lvl="0">
              <a:buClr>
                <a:schemeClr val="lt1"/>
              </a:buClr>
              <a:buSzPts val="1100"/>
            </a:pPr>
            <a:r>
              <a:rPr lang="es-MX" dirty="0">
                <a:solidFill>
                  <a:schemeClr val="tx1"/>
                </a:solidFill>
                <a:latin typeface="Montserrat" panose="020B0604020202020204" charset="0"/>
              </a:rPr>
              <a:t>Las evaluaciones de riesgos deben ser realizadas por personas competentes que tengan experiencia en evaluar la gravedad, probabilidad y medidas de control de las lesiones por peligros. Para empezar, una buena planificación será fundamental para implementar una evaluación de riesgos de forma eficaz. Considere los siguientes 4 elementos según lo establecido por la Administración de Salud y Seguridad Ocupacional (OSHA</a:t>
            </a:r>
            <a:r>
              <a:rPr lang="es-MX" dirty="0" smtClean="0">
                <a:solidFill>
                  <a:schemeClr val="tx1"/>
                </a:solidFill>
                <a:latin typeface="Montserrat" panose="020B0604020202020204" charset="0"/>
              </a:rPr>
              <a:t>):</a:t>
            </a:r>
          </a:p>
          <a:p>
            <a:pPr marL="158750" marR="50800" lvl="0">
              <a:buClr>
                <a:schemeClr val="lt1"/>
              </a:buClr>
              <a:buSzPts val="1100"/>
            </a:pPr>
            <a:endParaRPr lang="es-MX" dirty="0">
              <a:solidFill>
                <a:schemeClr val="tx1"/>
              </a:solidFill>
              <a:latin typeface="Montserrat" panose="020B0604020202020204" charset="0"/>
            </a:endParaRPr>
          </a:p>
          <a:p>
            <a:pPr marL="158750" marR="50800" lvl="0">
              <a:buClr>
                <a:schemeClr val="lt1"/>
              </a:buClr>
              <a:buSzPts val="1100"/>
            </a:pPr>
            <a:r>
              <a:rPr lang="es-MX" b="1" dirty="0">
                <a:solidFill>
                  <a:schemeClr val="tx1"/>
                </a:solidFill>
                <a:latin typeface="Montserrat" panose="020B0604020202020204" charset="0"/>
              </a:rPr>
              <a:t>¿Cómo evaluar las consecuencias?</a:t>
            </a:r>
          </a:p>
          <a:p>
            <a:pPr marL="158750" marR="50800" lvl="0">
              <a:buClr>
                <a:schemeClr val="lt1"/>
              </a:buClr>
              <a:buSzPts val="1100"/>
            </a:pPr>
            <a:r>
              <a:rPr lang="es-MX" dirty="0">
                <a:solidFill>
                  <a:schemeClr val="tx1"/>
                </a:solidFill>
                <a:latin typeface="Montserrat" panose="020B0604020202020204" charset="0"/>
              </a:rPr>
              <a:t>Al evaluar las consecuencias de un peligro, debe hacerse la primera pregunta: «Si un trabajador está expuesto a este peligro, ¿cómo de grave sería la lesión grave más probable?». Para esta consideración, asumimos que un peligro y una lesión son inevitables y solo nos preocupa su gravedad.</a:t>
            </a:r>
          </a:p>
          <a:p>
            <a:pPr marL="457200" marR="50800" lvl="0" indent="-298450" algn="l" rtl="0">
              <a:spcBef>
                <a:spcPts val="0"/>
              </a:spcBef>
              <a:spcAft>
                <a:spcPts val="0"/>
              </a:spcAft>
              <a:buClr>
                <a:schemeClr val="lt1"/>
              </a:buClr>
              <a:buSzPts val="1100"/>
              <a:buFont typeface="Cousine"/>
              <a:buChar char="●"/>
            </a:pPr>
            <a:endParaRPr dirty="0">
              <a:solidFill>
                <a:schemeClr val="tx1"/>
              </a:solidFill>
              <a:latin typeface="Montserrat" panose="020B0604020202020204" charset="0"/>
            </a:endParaRPr>
          </a:p>
        </p:txBody>
      </p:sp>
    </p:spTree>
    <p:extLst>
      <p:ext uri="{BB962C8B-B14F-4D97-AF65-F5344CB8AC3E}">
        <p14:creationId xmlns:p14="http://schemas.microsoft.com/office/powerpoint/2010/main" val="1468658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800" dirty="0" smtClean="0"/>
              <a:t>5.3</a:t>
            </a:r>
            <a:br>
              <a:rPr lang="es-MX" sz="4800" dirty="0" smtClean="0"/>
            </a:br>
            <a:r>
              <a:rPr lang="es-MX" sz="4800" dirty="0" smtClean="0"/>
              <a:t>Presentación</a:t>
            </a:r>
            <a:r>
              <a:rPr lang="en" sz="4800" dirty="0" smtClean="0"/>
              <a:t> del plan de negocio</a:t>
            </a:r>
            <a:endParaRPr sz="4800" dirty="0"/>
          </a:p>
        </p:txBody>
      </p:sp>
      <p:grpSp>
        <p:nvGrpSpPr>
          <p:cNvPr id="2192" name="Google Shape;2192;p55"/>
          <p:cNvGrpSpPr/>
          <p:nvPr/>
        </p:nvGrpSpPr>
        <p:grpSpPr>
          <a:xfrm>
            <a:off x="6034022" y="2835025"/>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204" name="Google Shape;2204;p55"/>
          <p:cNvGrpSpPr/>
          <p:nvPr/>
        </p:nvGrpSpPr>
        <p:grpSpPr>
          <a:xfrm>
            <a:off x="6451132" y="3242210"/>
            <a:ext cx="1247663" cy="1114845"/>
            <a:chOff x="1021146" y="3490635"/>
            <a:chExt cx="1247663" cy="1114845"/>
          </a:xfrm>
        </p:grpSpPr>
        <p:sp>
          <p:nvSpPr>
            <p:cNvPr id="2205" name="Google Shape;2205;p55"/>
            <p:cNvSpPr/>
            <p:nvPr/>
          </p:nvSpPr>
          <p:spPr>
            <a:xfrm>
              <a:off x="1153964" y="3490635"/>
              <a:ext cx="1114845" cy="1114845"/>
            </a:xfrm>
            <a:custGeom>
              <a:avLst/>
              <a:gdLst/>
              <a:ahLst/>
              <a:cxnLst/>
              <a:rect l="l" t="t" r="r" b="b"/>
              <a:pathLst>
                <a:path w="54290" h="54290" extrusionOk="0">
                  <a:moveTo>
                    <a:pt x="27164" y="0"/>
                  </a:moveTo>
                  <a:cubicBezTo>
                    <a:pt x="12174" y="0"/>
                    <a:pt x="0" y="12175"/>
                    <a:pt x="0" y="27164"/>
                  </a:cubicBezTo>
                  <a:cubicBezTo>
                    <a:pt x="0" y="42115"/>
                    <a:pt x="12174" y="54289"/>
                    <a:pt x="27164" y="54289"/>
                  </a:cubicBezTo>
                  <a:cubicBezTo>
                    <a:pt x="42115" y="54289"/>
                    <a:pt x="54289" y="42115"/>
                    <a:pt x="54289" y="27164"/>
                  </a:cubicBezTo>
                  <a:cubicBezTo>
                    <a:pt x="54289" y="12099"/>
                    <a:pt x="42115" y="0"/>
                    <a:pt x="271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5"/>
            <p:cNvSpPr/>
            <p:nvPr/>
          </p:nvSpPr>
          <p:spPr>
            <a:xfrm>
              <a:off x="1021146" y="3564845"/>
              <a:ext cx="1245325" cy="1012499"/>
            </a:xfrm>
            <a:custGeom>
              <a:avLst/>
              <a:gdLst/>
              <a:ahLst/>
              <a:cxnLst/>
              <a:rect l="l" t="t" r="r" b="b"/>
              <a:pathLst>
                <a:path w="60644" h="49306" extrusionOk="0">
                  <a:moveTo>
                    <a:pt x="60643" y="1"/>
                  </a:moveTo>
                  <a:lnTo>
                    <a:pt x="40518" y="5707"/>
                  </a:lnTo>
                  <a:lnTo>
                    <a:pt x="46795" y="11490"/>
                  </a:lnTo>
                  <a:lnTo>
                    <a:pt x="24729" y="34431"/>
                  </a:lnTo>
                  <a:lnTo>
                    <a:pt x="17463" y="27050"/>
                  </a:lnTo>
                  <a:lnTo>
                    <a:pt x="1" y="45844"/>
                  </a:lnTo>
                  <a:lnTo>
                    <a:pt x="3843" y="49306"/>
                  </a:lnTo>
                  <a:lnTo>
                    <a:pt x="17577" y="34278"/>
                  </a:lnTo>
                  <a:lnTo>
                    <a:pt x="21343" y="37931"/>
                  </a:lnTo>
                  <a:lnTo>
                    <a:pt x="21305" y="37931"/>
                  </a:lnTo>
                  <a:lnTo>
                    <a:pt x="24920" y="41469"/>
                  </a:lnTo>
                  <a:lnTo>
                    <a:pt x="50409" y="14876"/>
                  </a:lnTo>
                  <a:lnTo>
                    <a:pt x="56763" y="20773"/>
                  </a:lnTo>
                  <a:lnTo>
                    <a:pt x="60643"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3601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000" dirty="0"/>
              <a:t>¿Cómo hacer una presentación del plan de negocio?</a:t>
            </a:r>
            <a:endParaRPr sz="20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171450" lvl="0" indent="-171450">
              <a:buClr>
                <a:schemeClr val="dk1"/>
              </a:buClr>
              <a:buSzPts val="1100"/>
              <a:buFont typeface="Arial" panose="020B0604020202020204" pitchFamily="34" charset="0"/>
              <a:buChar char="•"/>
            </a:pPr>
            <a:r>
              <a:rPr lang="es-MX" sz="1600" dirty="0"/>
              <a:t>Orden de ideas</a:t>
            </a:r>
            <a:r>
              <a:rPr lang="es-MX" sz="1600" dirty="0" smtClean="0"/>
              <a:t>:</a:t>
            </a:r>
          </a:p>
          <a:p>
            <a:pPr marL="171450" lvl="0" indent="-171450">
              <a:buClr>
                <a:schemeClr val="dk1"/>
              </a:buClr>
              <a:buSzPts val="1100"/>
              <a:buFont typeface="Arial" panose="020B0604020202020204" pitchFamily="34" charset="0"/>
              <a:buChar char="•"/>
            </a:pPr>
            <a:endParaRPr lang="es-MX" sz="1600" dirty="0"/>
          </a:p>
          <a:p>
            <a:pPr marL="800100" lvl="1" indent="-342900">
              <a:buClr>
                <a:schemeClr val="dk1"/>
              </a:buClr>
              <a:buSzPts val="1100"/>
              <a:buFont typeface="+mj-lt"/>
              <a:buAutoNum type="arabicPeriod"/>
            </a:pPr>
            <a:r>
              <a:rPr lang="es-MX" dirty="0"/>
              <a:t>Apertura que consiga captar la atención.</a:t>
            </a:r>
          </a:p>
          <a:p>
            <a:pPr marL="800100" lvl="1" indent="-342900">
              <a:buClr>
                <a:schemeClr val="dk1"/>
              </a:buClr>
              <a:buSzPts val="1100"/>
              <a:buFont typeface="+mj-lt"/>
              <a:buAutoNum type="arabicPeriod"/>
            </a:pPr>
            <a:r>
              <a:rPr lang="es-MX" dirty="0"/>
              <a:t>Necesidad descubierta.</a:t>
            </a:r>
          </a:p>
          <a:p>
            <a:pPr marL="800100" lvl="1" indent="-342900">
              <a:buClr>
                <a:schemeClr val="dk1"/>
              </a:buClr>
              <a:buSzPts val="1100"/>
              <a:buFont typeface="+mj-lt"/>
              <a:buAutoNum type="arabicPeriod"/>
            </a:pPr>
            <a:r>
              <a:rPr lang="es-MX" dirty="0"/>
              <a:t>Oportunidad de negocio.</a:t>
            </a:r>
          </a:p>
          <a:p>
            <a:pPr marL="800100" lvl="1" indent="-342900">
              <a:buClr>
                <a:schemeClr val="dk1"/>
              </a:buClr>
              <a:buSzPts val="1100"/>
              <a:buFont typeface="+mj-lt"/>
              <a:buAutoNum type="arabicPeriod"/>
            </a:pPr>
            <a:r>
              <a:rPr lang="es-MX" dirty="0"/>
              <a:t>Producto, operaciones, distribución, promoción y precio.</a:t>
            </a:r>
          </a:p>
          <a:p>
            <a:pPr marL="800100" lvl="1" indent="-342900">
              <a:buClr>
                <a:schemeClr val="dk1"/>
              </a:buClr>
              <a:buSzPts val="1100"/>
              <a:buFont typeface="+mj-lt"/>
              <a:buAutoNum type="arabicPeriod"/>
            </a:pPr>
            <a:r>
              <a:rPr lang="es-MX" dirty="0"/>
              <a:t>Competencia y análisis de mercado.</a:t>
            </a:r>
          </a:p>
          <a:p>
            <a:pPr marL="800100" lvl="1" indent="-342900">
              <a:buClr>
                <a:schemeClr val="dk1"/>
              </a:buClr>
              <a:buSzPts val="1100"/>
              <a:buFont typeface="+mj-lt"/>
              <a:buAutoNum type="arabicPeriod"/>
            </a:pPr>
            <a:r>
              <a:rPr lang="es-MX" dirty="0"/>
              <a:t>Finanzas: rentabilidad, inversión, márgenes y ROE.</a:t>
            </a:r>
          </a:p>
          <a:p>
            <a:pPr marL="800100" lvl="1" indent="-342900">
              <a:buClr>
                <a:schemeClr val="dk1"/>
              </a:buClr>
              <a:buSzPts val="1100"/>
              <a:buFont typeface="+mj-lt"/>
              <a:buAutoNum type="arabicPeriod"/>
            </a:pPr>
            <a:r>
              <a:rPr lang="es-MX" dirty="0"/>
              <a:t>Cierre contundente: ganarse al auditorio.</a:t>
            </a:r>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275845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p>
            <a:pPr lvl="0" algn="ctr"/>
            <a:r>
              <a:rPr lang="es-MX" sz="4800" dirty="0"/>
              <a:t>Reglas para presentar tu Plan de Negocios</a:t>
            </a:r>
            <a:endParaRPr sz="4800" dirty="0"/>
          </a:p>
        </p:txBody>
      </p:sp>
      <p:grpSp>
        <p:nvGrpSpPr>
          <p:cNvPr id="2192" name="Google Shape;2192;p55"/>
          <p:cNvGrpSpPr/>
          <p:nvPr/>
        </p:nvGrpSpPr>
        <p:grpSpPr>
          <a:xfrm>
            <a:off x="6034022" y="2835025"/>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204" name="Google Shape;2204;p55"/>
          <p:cNvGrpSpPr/>
          <p:nvPr/>
        </p:nvGrpSpPr>
        <p:grpSpPr>
          <a:xfrm>
            <a:off x="6451132" y="3242210"/>
            <a:ext cx="1247663" cy="1114845"/>
            <a:chOff x="1021146" y="3490635"/>
            <a:chExt cx="1247663" cy="1114845"/>
          </a:xfrm>
        </p:grpSpPr>
        <p:sp>
          <p:nvSpPr>
            <p:cNvPr id="2205" name="Google Shape;2205;p55"/>
            <p:cNvSpPr/>
            <p:nvPr/>
          </p:nvSpPr>
          <p:spPr>
            <a:xfrm>
              <a:off x="1153964" y="3490635"/>
              <a:ext cx="1114845" cy="1114845"/>
            </a:xfrm>
            <a:custGeom>
              <a:avLst/>
              <a:gdLst/>
              <a:ahLst/>
              <a:cxnLst/>
              <a:rect l="l" t="t" r="r" b="b"/>
              <a:pathLst>
                <a:path w="54290" h="54290" extrusionOk="0">
                  <a:moveTo>
                    <a:pt x="27164" y="0"/>
                  </a:moveTo>
                  <a:cubicBezTo>
                    <a:pt x="12174" y="0"/>
                    <a:pt x="0" y="12175"/>
                    <a:pt x="0" y="27164"/>
                  </a:cubicBezTo>
                  <a:cubicBezTo>
                    <a:pt x="0" y="42115"/>
                    <a:pt x="12174" y="54289"/>
                    <a:pt x="27164" y="54289"/>
                  </a:cubicBezTo>
                  <a:cubicBezTo>
                    <a:pt x="42115" y="54289"/>
                    <a:pt x="54289" y="42115"/>
                    <a:pt x="54289" y="27164"/>
                  </a:cubicBezTo>
                  <a:cubicBezTo>
                    <a:pt x="54289" y="12099"/>
                    <a:pt x="42115" y="0"/>
                    <a:pt x="271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5"/>
            <p:cNvSpPr/>
            <p:nvPr/>
          </p:nvSpPr>
          <p:spPr>
            <a:xfrm>
              <a:off x="1021146" y="3564845"/>
              <a:ext cx="1245325" cy="1012499"/>
            </a:xfrm>
            <a:custGeom>
              <a:avLst/>
              <a:gdLst/>
              <a:ahLst/>
              <a:cxnLst/>
              <a:rect l="l" t="t" r="r" b="b"/>
              <a:pathLst>
                <a:path w="60644" h="49306" extrusionOk="0">
                  <a:moveTo>
                    <a:pt x="60643" y="1"/>
                  </a:moveTo>
                  <a:lnTo>
                    <a:pt x="40518" y="5707"/>
                  </a:lnTo>
                  <a:lnTo>
                    <a:pt x="46795" y="11490"/>
                  </a:lnTo>
                  <a:lnTo>
                    <a:pt x="24729" y="34431"/>
                  </a:lnTo>
                  <a:lnTo>
                    <a:pt x="17463" y="27050"/>
                  </a:lnTo>
                  <a:lnTo>
                    <a:pt x="1" y="45844"/>
                  </a:lnTo>
                  <a:lnTo>
                    <a:pt x="3843" y="49306"/>
                  </a:lnTo>
                  <a:lnTo>
                    <a:pt x="17577" y="34278"/>
                  </a:lnTo>
                  <a:lnTo>
                    <a:pt x="21343" y="37931"/>
                  </a:lnTo>
                  <a:lnTo>
                    <a:pt x="21305" y="37931"/>
                  </a:lnTo>
                  <a:lnTo>
                    <a:pt x="24920" y="41469"/>
                  </a:lnTo>
                  <a:lnTo>
                    <a:pt x="50409" y="14876"/>
                  </a:lnTo>
                  <a:lnTo>
                    <a:pt x="56763" y="20773"/>
                  </a:lnTo>
                  <a:lnTo>
                    <a:pt x="60643"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115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0"/>
        <p:cNvGrpSpPr/>
        <p:nvPr/>
      </p:nvGrpSpPr>
      <p:grpSpPr>
        <a:xfrm>
          <a:off x="0" y="0"/>
          <a:ext cx="0" cy="0"/>
          <a:chOff x="0" y="0"/>
          <a:chExt cx="0" cy="0"/>
        </a:xfrm>
      </p:grpSpPr>
      <p:grpSp>
        <p:nvGrpSpPr>
          <p:cNvPr id="1821" name="Google Shape;1821;p51"/>
          <p:cNvGrpSpPr/>
          <p:nvPr/>
        </p:nvGrpSpPr>
        <p:grpSpPr>
          <a:xfrm>
            <a:off x="5956487" y="1921001"/>
            <a:ext cx="2446698" cy="2821120"/>
            <a:chOff x="717104" y="770500"/>
            <a:chExt cx="2446698" cy="1770455"/>
          </a:xfrm>
        </p:grpSpPr>
        <p:sp>
          <p:nvSpPr>
            <p:cNvPr id="1822" name="Google Shape;1822;p51"/>
            <p:cNvSpPr/>
            <p:nvPr/>
          </p:nvSpPr>
          <p:spPr>
            <a:xfrm>
              <a:off x="717302" y="1000755"/>
              <a:ext cx="24465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717104" y="770500"/>
              <a:ext cx="2446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51"/>
            <p:cNvGrpSpPr/>
            <p:nvPr/>
          </p:nvGrpSpPr>
          <p:grpSpPr>
            <a:xfrm>
              <a:off x="788325" y="835591"/>
              <a:ext cx="374100" cy="101100"/>
              <a:chOff x="965750" y="594475"/>
              <a:chExt cx="374100" cy="101100"/>
            </a:xfrm>
          </p:grpSpPr>
          <p:grpSp>
            <p:nvGrpSpPr>
              <p:cNvPr id="1825" name="Google Shape;1825;p51"/>
              <p:cNvGrpSpPr/>
              <p:nvPr/>
            </p:nvGrpSpPr>
            <p:grpSpPr>
              <a:xfrm>
                <a:off x="965750" y="594475"/>
                <a:ext cx="101100" cy="101100"/>
                <a:chOff x="965750" y="594475"/>
                <a:chExt cx="101100" cy="101100"/>
              </a:xfrm>
            </p:grpSpPr>
            <p:sp>
              <p:nvSpPr>
                <p:cNvPr id="1826" name="Google Shape;1826;p51"/>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7" name="Google Shape;1827;p51"/>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828" name="Google Shape;1828;p51"/>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829" name="Google Shape;1829;p51"/>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2" name="Google Shape;1832;p51"/>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833" name="Google Shape;1833;p51"/>
          <p:cNvGrpSpPr/>
          <p:nvPr/>
        </p:nvGrpSpPr>
        <p:grpSpPr>
          <a:xfrm>
            <a:off x="3372550" y="1921001"/>
            <a:ext cx="2446698" cy="2821120"/>
            <a:chOff x="717104" y="770500"/>
            <a:chExt cx="2446698" cy="1770455"/>
          </a:xfrm>
        </p:grpSpPr>
        <p:sp>
          <p:nvSpPr>
            <p:cNvPr id="1834" name="Google Shape;1834;p51"/>
            <p:cNvSpPr/>
            <p:nvPr/>
          </p:nvSpPr>
          <p:spPr>
            <a:xfrm>
              <a:off x="717302" y="1000755"/>
              <a:ext cx="24465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717104" y="770500"/>
              <a:ext cx="2446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51"/>
            <p:cNvGrpSpPr/>
            <p:nvPr/>
          </p:nvGrpSpPr>
          <p:grpSpPr>
            <a:xfrm>
              <a:off x="788325" y="835591"/>
              <a:ext cx="374100" cy="101100"/>
              <a:chOff x="965750" y="594475"/>
              <a:chExt cx="374100" cy="101100"/>
            </a:xfrm>
          </p:grpSpPr>
          <p:grpSp>
            <p:nvGrpSpPr>
              <p:cNvPr id="1837" name="Google Shape;1837;p51"/>
              <p:cNvGrpSpPr/>
              <p:nvPr/>
            </p:nvGrpSpPr>
            <p:grpSpPr>
              <a:xfrm>
                <a:off x="965750" y="594475"/>
                <a:ext cx="101100" cy="101100"/>
                <a:chOff x="965750" y="594475"/>
                <a:chExt cx="101100" cy="101100"/>
              </a:xfrm>
            </p:grpSpPr>
            <p:sp>
              <p:nvSpPr>
                <p:cNvPr id="1838" name="Google Shape;1838;p51"/>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9" name="Google Shape;1839;p51"/>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840" name="Google Shape;1840;p51"/>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841" name="Google Shape;1841;p51"/>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4" name="Google Shape;1844;p51"/>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845" name="Google Shape;1845;p51"/>
          <p:cNvGrpSpPr/>
          <p:nvPr/>
        </p:nvGrpSpPr>
        <p:grpSpPr>
          <a:xfrm>
            <a:off x="788613" y="1921001"/>
            <a:ext cx="2446696" cy="2821120"/>
            <a:chOff x="717104" y="770500"/>
            <a:chExt cx="2446696" cy="1770455"/>
          </a:xfrm>
        </p:grpSpPr>
        <p:sp>
          <p:nvSpPr>
            <p:cNvPr id="1846" name="Google Shape;1846;p51"/>
            <p:cNvSpPr/>
            <p:nvPr/>
          </p:nvSpPr>
          <p:spPr>
            <a:xfrm>
              <a:off x="717300" y="1000755"/>
              <a:ext cx="24465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717104" y="770500"/>
              <a:ext cx="2446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8" name="Google Shape;1848;p51"/>
            <p:cNvGrpSpPr/>
            <p:nvPr/>
          </p:nvGrpSpPr>
          <p:grpSpPr>
            <a:xfrm>
              <a:off x="788325" y="835591"/>
              <a:ext cx="374100" cy="101100"/>
              <a:chOff x="965750" y="594475"/>
              <a:chExt cx="374100" cy="101100"/>
            </a:xfrm>
          </p:grpSpPr>
          <p:grpSp>
            <p:nvGrpSpPr>
              <p:cNvPr id="1849" name="Google Shape;1849;p51"/>
              <p:cNvGrpSpPr/>
              <p:nvPr/>
            </p:nvGrpSpPr>
            <p:grpSpPr>
              <a:xfrm>
                <a:off x="965750" y="594475"/>
                <a:ext cx="101100" cy="101100"/>
                <a:chOff x="965750" y="594475"/>
                <a:chExt cx="101100" cy="101100"/>
              </a:xfrm>
            </p:grpSpPr>
            <p:sp>
              <p:nvSpPr>
                <p:cNvPr id="1850" name="Google Shape;1850;p51"/>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1" name="Google Shape;1851;p51"/>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852" name="Google Shape;1852;p51"/>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853" name="Google Shape;1853;p51"/>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6" name="Google Shape;1856;p51"/>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857" name="Google Shape;1857;p51"/>
          <p:cNvSpPr txBox="1">
            <a:spLocks noGrp="1"/>
          </p:cNvSpPr>
          <p:nvPr>
            <p:ph type="subTitle" idx="1"/>
          </p:nvPr>
        </p:nvSpPr>
        <p:spPr>
          <a:xfrm>
            <a:off x="883062" y="3012369"/>
            <a:ext cx="2257800" cy="1420215"/>
          </a:xfrm>
          <a:prstGeom prst="rect">
            <a:avLst/>
          </a:prstGeom>
        </p:spPr>
        <p:txBody>
          <a:bodyPr spcFirstLastPara="1" wrap="square" lIns="91425" tIns="91425" rIns="91425" bIns="91425" anchor="ctr" anchorCtr="0">
            <a:noAutofit/>
          </a:bodyPr>
          <a:lstStyle/>
          <a:p>
            <a:pPr marL="0" lvl="0" indent="0" algn="l"/>
            <a:r>
              <a:rPr lang="es-MX" sz="1200" dirty="0" smtClean="0"/>
              <a:t>Contiene los flujos que entran y salen de la empresa por concepto de operaciones o actividad comercial. En él se encuentran los ingresos por ventas y los gastos por pago a proveedores.</a:t>
            </a:r>
            <a:endParaRPr lang="es-MX" sz="1200" dirty="0"/>
          </a:p>
        </p:txBody>
      </p:sp>
      <p:sp>
        <p:nvSpPr>
          <p:cNvPr id="1858" name="Google Shape;1858;p51"/>
          <p:cNvSpPr txBox="1">
            <a:spLocks noGrp="1"/>
          </p:cNvSpPr>
          <p:nvPr>
            <p:ph type="title"/>
          </p:nvPr>
        </p:nvSpPr>
        <p:spPr>
          <a:xfrm>
            <a:off x="883062" y="2369833"/>
            <a:ext cx="2257800" cy="333000"/>
          </a:xfrm>
          <a:prstGeom prst="rect">
            <a:avLst/>
          </a:prstGeom>
        </p:spPr>
        <p:txBody>
          <a:bodyPr spcFirstLastPara="1" wrap="square" lIns="91425" tIns="91425" rIns="91425" bIns="91425" anchor="ctr" anchorCtr="0">
            <a:noAutofit/>
          </a:bodyPr>
          <a:lstStyle/>
          <a:p>
            <a:pPr lvl="0"/>
            <a:r>
              <a:rPr lang="es-MX" sz="1600" dirty="0" smtClean="0">
                <a:latin typeface="Overpass Mono" panose="020B0604020202020204" charset="0"/>
                <a:ea typeface="SimSun" panose="02010600030101010101" pitchFamily="2" charset="-122"/>
                <a:cs typeface="Times New Roman" panose="02020603050405020304" pitchFamily="18" charset="0"/>
              </a:rPr>
              <a:t>Flujo de caja operativo</a:t>
            </a:r>
            <a:endParaRPr lang="es-MX" sz="1600" dirty="0">
              <a:latin typeface="Overpass Mono" panose="020B0604020202020204" charset="0"/>
            </a:endParaRPr>
          </a:p>
        </p:txBody>
      </p:sp>
      <p:sp>
        <p:nvSpPr>
          <p:cNvPr id="1859" name="Google Shape;1859;p51"/>
          <p:cNvSpPr txBox="1">
            <a:spLocks noGrp="1"/>
          </p:cNvSpPr>
          <p:nvPr>
            <p:ph type="subTitle" idx="2"/>
          </p:nvPr>
        </p:nvSpPr>
        <p:spPr>
          <a:xfrm>
            <a:off x="3466998" y="2735057"/>
            <a:ext cx="2352051" cy="2007063"/>
          </a:xfrm>
          <a:prstGeom prst="rect">
            <a:avLst/>
          </a:prstGeom>
        </p:spPr>
        <p:txBody>
          <a:bodyPr spcFirstLastPara="1" wrap="square" lIns="91425" tIns="91425" rIns="91425" bIns="91425" anchor="ctr" anchorCtr="0">
            <a:noAutofit/>
          </a:bodyPr>
          <a:lstStyle/>
          <a:p>
            <a:pPr marL="0" lvl="0" indent="0" algn="l"/>
            <a:r>
              <a:rPr lang="es-MX" sz="1100" dirty="0"/>
              <a:t>I</a:t>
            </a:r>
            <a:r>
              <a:rPr lang="es-MX" sz="1100" dirty="0" smtClean="0"/>
              <a:t>ngresos y egresos que tiene la empresa de acuerdo con las inversiones que ha hecho. En él se reflejan los cobros que se tienen por activos no corrientes y asimismo los pagos que deben hacerse por ellos. También puede entenderse como el dinero que ha ingresado y egresado por concepto de una inversión.</a:t>
            </a:r>
            <a:endParaRPr lang="es-MX" sz="1100" dirty="0"/>
          </a:p>
        </p:txBody>
      </p:sp>
      <p:sp>
        <p:nvSpPr>
          <p:cNvPr id="1860" name="Google Shape;1860;p51"/>
          <p:cNvSpPr txBox="1">
            <a:spLocks noGrp="1"/>
          </p:cNvSpPr>
          <p:nvPr>
            <p:ph type="title" idx="3"/>
          </p:nvPr>
        </p:nvSpPr>
        <p:spPr>
          <a:xfrm>
            <a:off x="3466999" y="2374631"/>
            <a:ext cx="2257800" cy="333000"/>
          </a:xfrm>
          <a:prstGeom prst="rect">
            <a:avLst/>
          </a:prstGeom>
        </p:spPr>
        <p:txBody>
          <a:bodyPr spcFirstLastPara="1" wrap="square" lIns="91425" tIns="91425" rIns="91425" bIns="91425" anchor="ctr" anchorCtr="0">
            <a:noAutofit/>
          </a:bodyPr>
          <a:lstStyle/>
          <a:p>
            <a:pPr lvl="0"/>
            <a:r>
              <a:rPr lang="es-MX" sz="1600" dirty="0" smtClean="0"/>
              <a:t>Flujo de caja de inversión</a:t>
            </a:r>
            <a:endParaRPr lang="es-MX" sz="1600" dirty="0"/>
          </a:p>
        </p:txBody>
      </p:sp>
      <p:sp>
        <p:nvSpPr>
          <p:cNvPr id="1861" name="Google Shape;1861;p51"/>
          <p:cNvSpPr txBox="1">
            <a:spLocks noGrp="1"/>
          </p:cNvSpPr>
          <p:nvPr>
            <p:ph type="subTitle" idx="4"/>
          </p:nvPr>
        </p:nvSpPr>
        <p:spPr>
          <a:xfrm>
            <a:off x="6050936" y="2813556"/>
            <a:ext cx="2257800" cy="1850064"/>
          </a:xfrm>
          <a:prstGeom prst="rect">
            <a:avLst/>
          </a:prstGeom>
        </p:spPr>
        <p:txBody>
          <a:bodyPr spcFirstLastPara="1" wrap="square" lIns="91425" tIns="91425" rIns="91425" bIns="91425" anchor="ctr" anchorCtr="0">
            <a:noAutofit/>
          </a:bodyPr>
          <a:lstStyle/>
          <a:p>
            <a:pPr marL="0" lvl="0" indent="0" algn="l"/>
            <a:r>
              <a:rPr lang="es-MX" sz="1200" dirty="0" smtClean="0"/>
              <a:t>Contiene la cantidad de dinero que ha ingresado por concepto de emisión de acciones o deuda y los egresos que se han tenido que hacer por concepto de pago de dividendos a los accionistas.</a:t>
            </a:r>
            <a:endParaRPr lang="es-MX" sz="1200" dirty="0"/>
          </a:p>
        </p:txBody>
      </p:sp>
      <p:sp>
        <p:nvSpPr>
          <p:cNvPr id="1862" name="Google Shape;1862;p51"/>
          <p:cNvSpPr txBox="1">
            <a:spLocks noGrp="1"/>
          </p:cNvSpPr>
          <p:nvPr>
            <p:ph type="title" idx="5"/>
          </p:nvPr>
        </p:nvSpPr>
        <p:spPr>
          <a:xfrm>
            <a:off x="6050936" y="2369833"/>
            <a:ext cx="2257800" cy="333000"/>
          </a:xfrm>
          <a:prstGeom prst="rect">
            <a:avLst/>
          </a:prstGeom>
        </p:spPr>
        <p:txBody>
          <a:bodyPr spcFirstLastPara="1" wrap="square" lIns="91425" tIns="91425" rIns="91425" bIns="91425" anchor="ctr" anchorCtr="0">
            <a:noAutofit/>
          </a:bodyPr>
          <a:lstStyle/>
          <a:p>
            <a:pPr lvl="0"/>
            <a:r>
              <a:rPr lang="es-MX" sz="1600" dirty="0" smtClean="0"/>
              <a:t>Flujo de caja financiero</a:t>
            </a:r>
            <a:endParaRPr lang="es-MX" sz="1600" dirty="0"/>
          </a:p>
        </p:txBody>
      </p:sp>
      <p:sp>
        <p:nvSpPr>
          <p:cNvPr id="1863" name="Google Shape;1863;p51"/>
          <p:cNvSpPr/>
          <p:nvPr/>
        </p:nvSpPr>
        <p:spPr>
          <a:xfrm>
            <a:off x="4243699" y="1382525"/>
            <a:ext cx="704400" cy="66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1659762" y="1383963"/>
            <a:ext cx="704400" cy="66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6827636" y="1383963"/>
            <a:ext cx="704400" cy="66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1"/>
          <p:cNvSpPr txBox="1">
            <a:spLocks noGrp="1"/>
          </p:cNvSpPr>
          <p:nvPr>
            <p:ph type="title" idx="6"/>
          </p:nvPr>
        </p:nvSpPr>
        <p:spPr>
          <a:xfrm>
            <a:off x="717425" y="597425"/>
            <a:ext cx="7709100" cy="5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TIPOS DE FLUJO DE CAJA</a:t>
            </a:r>
            <a:endParaRPr dirty="0"/>
          </a:p>
        </p:txBody>
      </p:sp>
      <p:grpSp>
        <p:nvGrpSpPr>
          <p:cNvPr id="1887" name="Google Shape;1887;p51"/>
          <p:cNvGrpSpPr/>
          <p:nvPr/>
        </p:nvGrpSpPr>
        <p:grpSpPr>
          <a:xfrm>
            <a:off x="717431" y="368525"/>
            <a:ext cx="7709100" cy="228900"/>
            <a:chOff x="717431" y="368525"/>
            <a:chExt cx="7709100" cy="228900"/>
          </a:xfrm>
        </p:grpSpPr>
        <p:sp>
          <p:nvSpPr>
            <p:cNvPr id="1888" name="Google Shape;1888;p51"/>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9" name="Google Shape;1889;p51"/>
            <p:cNvGrpSpPr/>
            <p:nvPr/>
          </p:nvGrpSpPr>
          <p:grpSpPr>
            <a:xfrm>
              <a:off x="788613" y="433606"/>
              <a:ext cx="374100" cy="101100"/>
              <a:chOff x="965750" y="594475"/>
              <a:chExt cx="374100" cy="101100"/>
            </a:xfrm>
          </p:grpSpPr>
          <p:grpSp>
            <p:nvGrpSpPr>
              <p:cNvPr id="1890" name="Google Shape;1890;p51"/>
              <p:cNvGrpSpPr/>
              <p:nvPr/>
            </p:nvGrpSpPr>
            <p:grpSpPr>
              <a:xfrm>
                <a:off x="965750" y="594475"/>
                <a:ext cx="101100" cy="101100"/>
                <a:chOff x="965750" y="594475"/>
                <a:chExt cx="101100" cy="101100"/>
              </a:xfrm>
            </p:grpSpPr>
            <p:sp>
              <p:nvSpPr>
                <p:cNvPr id="1891" name="Google Shape;1891;p51"/>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2" name="Google Shape;1892;p51"/>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893" name="Google Shape;1893;p51"/>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894" name="Google Shape;1894;p51"/>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1"/>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1"/>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7" name="Google Shape;1897;p51"/>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79" name="Google Shape;1412;p45"/>
          <p:cNvSpPr txBox="1">
            <a:spLocks/>
          </p:cNvSpPr>
          <p:nvPr/>
        </p:nvSpPr>
        <p:spPr>
          <a:xfrm>
            <a:off x="1560835" y="1523287"/>
            <a:ext cx="897286" cy="46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24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r>
              <a:rPr lang="en" dirty="0" smtClean="0">
                <a:solidFill>
                  <a:schemeClr val="bg2"/>
                </a:solidFill>
              </a:rPr>
              <a:t>01</a:t>
            </a:r>
            <a:endParaRPr lang="en" dirty="0">
              <a:solidFill>
                <a:schemeClr val="bg2"/>
              </a:solidFill>
            </a:endParaRPr>
          </a:p>
        </p:txBody>
      </p:sp>
      <p:sp>
        <p:nvSpPr>
          <p:cNvPr id="80" name="Google Shape;1412;p45"/>
          <p:cNvSpPr txBox="1">
            <a:spLocks/>
          </p:cNvSpPr>
          <p:nvPr/>
        </p:nvSpPr>
        <p:spPr>
          <a:xfrm>
            <a:off x="4147157" y="1523287"/>
            <a:ext cx="897286" cy="46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24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r>
              <a:rPr lang="en" dirty="0" smtClean="0">
                <a:solidFill>
                  <a:schemeClr val="bg2"/>
                </a:solidFill>
              </a:rPr>
              <a:t>02</a:t>
            </a:r>
            <a:endParaRPr lang="en" dirty="0">
              <a:solidFill>
                <a:schemeClr val="bg2"/>
              </a:solidFill>
            </a:endParaRPr>
          </a:p>
        </p:txBody>
      </p:sp>
      <p:sp>
        <p:nvSpPr>
          <p:cNvPr id="81" name="Google Shape;1412;p45"/>
          <p:cNvSpPr txBox="1">
            <a:spLocks/>
          </p:cNvSpPr>
          <p:nvPr/>
        </p:nvSpPr>
        <p:spPr>
          <a:xfrm>
            <a:off x="6731094" y="1523287"/>
            <a:ext cx="897286" cy="46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24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r>
              <a:rPr lang="en" dirty="0" smtClean="0">
                <a:solidFill>
                  <a:schemeClr val="bg2"/>
                </a:solidFill>
              </a:rPr>
              <a:t>03</a:t>
            </a:r>
            <a:endParaRPr lang="en" dirty="0">
              <a:solidFill>
                <a:schemeClr val="bg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3200" dirty="0" smtClean="0"/>
              <a:t>1.- Diez </a:t>
            </a:r>
            <a:r>
              <a:rPr lang="es-MX" sz="3200" dirty="0"/>
              <a:t>diapositivas</a:t>
            </a:r>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171450" lvl="0" indent="-171450">
              <a:buClr>
                <a:schemeClr val="dk1"/>
              </a:buClr>
              <a:buSzPts val="1100"/>
              <a:buFont typeface="Arial" panose="020B0604020202020204" pitchFamily="34" charset="0"/>
              <a:buChar char="•"/>
            </a:pPr>
            <a:r>
              <a:rPr lang="es-MX" sz="1600" dirty="0" smtClean="0"/>
              <a:t>Los 10 </a:t>
            </a:r>
            <a:r>
              <a:rPr lang="es-MX" sz="1600" dirty="0"/>
              <a:t>temas que le interesan a un inversor son </a:t>
            </a:r>
            <a:r>
              <a:rPr lang="es-MX" sz="1600" dirty="0" smtClean="0"/>
              <a:t>los siguientes</a:t>
            </a:r>
            <a:r>
              <a:rPr lang="es-MX" sz="1600" dirty="0"/>
              <a:t>:</a:t>
            </a:r>
          </a:p>
          <a:p>
            <a:pPr marL="171450" lvl="0" indent="-171450">
              <a:buClr>
                <a:schemeClr val="dk1"/>
              </a:buClr>
              <a:buSzPts val="1100"/>
              <a:buFont typeface="Arial" panose="020B0604020202020204" pitchFamily="34" charset="0"/>
              <a:buChar char="•"/>
            </a:pPr>
            <a:endParaRPr lang="es-MX" sz="1600" dirty="0"/>
          </a:p>
          <a:p>
            <a:pPr marL="800100" lvl="1" indent="-342900">
              <a:buClr>
                <a:schemeClr val="dk1"/>
              </a:buClr>
              <a:buSzPts val="1100"/>
              <a:buFont typeface="+mj-lt"/>
              <a:buAutoNum type="arabicPeriod"/>
            </a:pPr>
            <a:r>
              <a:rPr lang="es-MX" dirty="0"/>
              <a:t>El Problema</a:t>
            </a:r>
          </a:p>
          <a:p>
            <a:pPr marL="800100" lvl="1" indent="-342900">
              <a:buClr>
                <a:schemeClr val="dk1"/>
              </a:buClr>
              <a:buSzPts val="1100"/>
              <a:buFont typeface="+mj-lt"/>
              <a:buAutoNum type="arabicPeriod"/>
            </a:pPr>
            <a:r>
              <a:rPr lang="es-MX" dirty="0"/>
              <a:t>Tu solución</a:t>
            </a:r>
          </a:p>
          <a:p>
            <a:pPr marL="800100" lvl="1" indent="-342900">
              <a:buClr>
                <a:schemeClr val="dk1"/>
              </a:buClr>
              <a:buSzPts val="1100"/>
              <a:buFont typeface="+mj-lt"/>
              <a:buAutoNum type="arabicPeriod"/>
            </a:pPr>
            <a:r>
              <a:rPr lang="es-MX" dirty="0"/>
              <a:t>El modelo de negocio</a:t>
            </a:r>
          </a:p>
          <a:p>
            <a:pPr marL="800100" lvl="1" indent="-342900">
              <a:buClr>
                <a:schemeClr val="dk1"/>
              </a:buClr>
              <a:buSzPts val="1100"/>
              <a:buFont typeface="+mj-lt"/>
              <a:buAutoNum type="arabicPeriod"/>
            </a:pPr>
            <a:r>
              <a:rPr lang="es-MX" dirty="0"/>
              <a:t>Ventaja Competitiva</a:t>
            </a:r>
          </a:p>
          <a:p>
            <a:pPr marL="800100" lvl="1" indent="-342900">
              <a:buClr>
                <a:schemeClr val="dk1"/>
              </a:buClr>
              <a:buSzPts val="1100"/>
              <a:buFont typeface="+mj-lt"/>
              <a:buAutoNum type="arabicPeriod"/>
            </a:pPr>
            <a:r>
              <a:rPr lang="es-MX" dirty="0"/>
              <a:t>Marketing y ventas</a:t>
            </a:r>
          </a:p>
          <a:p>
            <a:pPr marL="800100" lvl="1" indent="-342900">
              <a:buClr>
                <a:schemeClr val="dk1"/>
              </a:buClr>
              <a:buSzPts val="1100"/>
              <a:buFont typeface="+mj-lt"/>
              <a:buAutoNum type="arabicPeriod"/>
            </a:pPr>
            <a:r>
              <a:rPr lang="es-MX" dirty="0"/>
              <a:t>Competencia</a:t>
            </a:r>
          </a:p>
          <a:p>
            <a:pPr marL="800100" lvl="1" indent="-342900">
              <a:buClr>
                <a:schemeClr val="dk1"/>
              </a:buClr>
              <a:buSzPts val="1100"/>
              <a:buFont typeface="+mj-lt"/>
              <a:buAutoNum type="arabicPeriod"/>
            </a:pPr>
            <a:r>
              <a:rPr lang="es-MX" dirty="0"/>
              <a:t>El Equipo</a:t>
            </a:r>
          </a:p>
          <a:p>
            <a:pPr marL="800100" lvl="1" indent="-342900">
              <a:buClr>
                <a:schemeClr val="dk1"/>
              </a:buClr>
              <a:buSzPts val="1100"/>
              <a:buFont typeface="+mj-lt"/>
              <a:buAutoNum type="arabicPeriod"/>
            </a:pPr>
            <a:r>
              <a:rPr lang="es-MX" dirty="0"/>
              <a:t>Proyecciones Financieras</a:t>
            </a:r>
          </a:p>
          <a:p>
            <a:pPr marL="800100" lvl="1" indent="-342900">
              <a:buClr>
                <a:schemeClr val="dk1"/>
              </a:buClr>
              <a:buSzPts val="1100"/>
              <a:buFont typeface="+mj-lt"/>
              <a:buAutoNum type="arabicPeriod"/>
            </a:pPr>
            <a:r>
              <a:rPr lang="es-MX" dirty="0"/>
              <a:t>Situación Actual y Programa de avance</a:t>
            </a:r>
          </a:p>
          <a:p>
            <a:pPr marL="800100" lvl="1" indent="-342900">
              <a:buClr>
                <a:schemeClr val="dk1"/>
              </a:buClr>
              <a:buSzPts val="1100"/>
              <a:buFont typeface="+mj-lt"/>
              <a:buAutoNum type="arabicPeriod"/>
            </a:pPr>
            <a:r>
              <a:rPr lang="es-MX" dirty="0"/>
              <a:t>El Resumen y la necesidad de la acción</a:t>
            </a:r>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988668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800" dirty="0" smtClean="0"/>
              <a:t>2.- Debes </a:t>
            </a:r>
            <a:r>
              <a:rPr lang="es-MX" sz="2800" dirty="0"/>
              <a:t>exponer en 20 minutos.</a:t>
            </a:r>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241300" marR="5080" indent="-228600" algn="just">
              <a:lnSpc>
                <a:spcPct val="80000"/>
              </a:lnSpc>
              <a:spcBef>
                <a:spcPts val="1670"/>
              </a:spcBef>
              <a:buFont typeface="Arial MT"/>
              <a:buChar char="•"/>
              <a:tabLst>
                <a:tab pos="241300" algn="l"/>
              </a:tabLst>
            </a:pPr>
            <a:r>
              <a:rPr lang="es-MX" sz="2400" dirty="0">
                <a:latin typeface="Montserrat" panose="020B0604020202020204" charset="0"/>
                <a:cs typeface="Calibri"/>
              </a:rPr>
              <a:t>Aunque</a:t>
            </a:r>
            <a:r>
              <a:rPr lang="es-MX" sz="2400" spc="5" dirty="0">
                <a:latin typeface="Montserrat" panose="020B0604020202020204" charset="0"/>
                <a:cs typeface="Calibri"/>
              </a:rPr>
              <a:t> </a:t>
            </a:r>
            <a:r>
              <a:rPr lang="es-MX" sz="2400" spc="-5" dirty="0">
                <a:latin typeface="Montserrat" panose="020B0604020202020204" charset="0"/>
                <a:cs typeface="Calibri"/>
              </a:rPr>
              <a:t>cuentes</a:t>
            </a:r>
            <a:r>
              <a:rPr lang="es-MX" sz="2400" dirty="0">
                <a:latin typeface="Montserrat" panose="020B0604020202020204" charset="0"/>
                <a:cs typeface="Calibri"/>
              </a:rPr>
              <a:t> </a:t>
            </a:r>
            <a:r>
              <a:rPr lang="es-MX" sz="2400" spc="-10" dirty="0">
                <a:latin typeface="Montserrat" panose="020B0604020202020204" charset="0"/>
                <a:cs typeface="Calibri"/>
              </a:rPr>
              <a:t>con</a:t>
            </a:r>
            <a:r>
              <a:rPr lang="es-MX" sz="2400" spc="-5" dirty="0">
                <a:latin typeface="Montserrat" panose="020B0604020202020204" charset="0"/>
                <a:cs typeface="Calibri"/>
              </a:rPr>
              <a:t> </a:t>
            </a:r>
            <a:r>
              <a:rPr lang="es-MX" sz="2400" spc="-10" dirty="0">
                <a:latin typeface="Montserrat" panose="020B0604020202020204" charset="0"/>
                <a:cs typeface="Calibri"/>
              </a:rPr>
              <a:t>margen</a:t>
            </a:r>
            <a:r>
              <a:rPr lang="es-MX" sz="2400" spc="385" dirty="0">
                <a:latin typeface="Montserrat" panose="020B0604020202020204" charset="0"/>
                <a:cs typeface="Calibri"/>
              </a:rPr>
              <a:t> </a:t>
            </a:r>
            <a:r>
              <a:rPr lang="es-MX" sz="2400" dirty="0">
                <a:latin typeface="Montserrat" panose="020B0604020202020204" charset="0"/>
                <a:cs typeface="Calibri"/>
              </a:rPr>
              <a:t>de</a:t>
            </a:r>
            <a:r>
              <a:rPr lang="es-MX" sz="2400" spc="405" dirty="0">
                <a:latin typeface="Montserrat" panose="020B0604020202020204" charset="0"/>
                <a:cs typeface="Calibri"/>
              </a:rPr>
              <a:t> </a:t>
            </a:r>
            <a:r>
              <a:rPr lang="es-MX" sz="2400" spc="-5" dirty="0">
                <a:latin typeface="Montserrat" panose="020B0604020202020204" charset="0"/>
                <a:cs typeface="Calibri"/>
              </a:rPr>
              <a:t>tiempo </a:t>
            </a:r>
            <a:r>
              <a:rPr lang="es-MX" sz="2400" spc="-395" dirty="0">
                <a:latin typeface="Montserrat" panose="020B0604020202020204" charset="0"/>
                <a:cs typeface="Calibri"/>
              </a:rPr>
              <a:t> </a:t>
            </a:r>
            <a:r>
              <a:rPr lang="es-MX" sz="2400" dirty="0">
                <a:latin typeface="Montserrat" panose="020B0604020202020204" charset="0"/>
                <a:cs typeface="Calibri"/>
              </a:rPr>
              <a:t>de una </a:t>
            </a:r>
            <a:r>
              <a:rPr lang="es-MX" sz="2400" spc="-10" dirty="0">
                <a:latin typeface="Montserrat" panose="020B0604020202020204" charset="0"/>
                <a:cs typeface="Calibri"/>
              </a:rPr>
              <a:t>hora, recuerda </a:t>
            </a:r>
            <a:r>
              <a:rPr lang="es-MX" sz="2400" dirty="0">
                <a:latin typeface="Montserrat" panose="020B0604020202020204" charset="0"/>
                <a:cs typeface="Calibri"/>
              </a:rPr>
              <a:t>que </a:t>
            </a:r>
            <a:r>
              <a:rPr lang="es-MX" sz="2400" spc="-10" dirty="0">
                <a:latin typeface="Montserrat" panose="020B0604020202020204" charset="0"/>
                <a:cs typeface="Calibri"/>
              </a:rPr>
              <a:t>estás </a:t>
            </a:r>
            <a:r>
              <a:rPr lang="es-MX" sz="2400" dirty="0">
                <a:latin typeface="Montserrat" panose="020B0604020202020204" charset="0"/>
                <a:cs typeface="Calibri"/>
              </a:rPr>
              <a:t>usando </a:t>
            </a:r>
            <a:r>
              <a:rPr lang="es-MX" sz="2400" spc="5" dirty="0">
                <a:latin typeface="Montserrat" panose="020B0604020202020204" charset="0"/>
                <a:cs typeface="Calibri"/>
              </a:rPr>
              <a:t> </a:t>
            </a:r>
            <a:r>
              <a:rPr lang="es-MX" sz="2400" dirty="0">
                <a:latin typeface="Montserrat" panose="020B0604020202020204" charset="0"/>
                <a:cs typeface="Calibri"/>
              </a:rPr>
              <a:t>una </a:t>
            </a:r>
            <a:r>
              <a:rPr lang="es-MX" sz="2400" spc="-10" dirty="0">
                <a:latin typeface="Montserrat" panose="020B0604020202020204" charset="0"/>
                <a:cs typeface="Calibri"/>
              </a:rPr>
              <a:t>laptop con </a:t>
            </a:r>
            <a:r>
              <a:rPr lang="es-MX" sz="2400" spc="-5" dirty="0">
                <a:latin typeface="Montserrat" panose="020B0604020202020204" charset="0"/>
                <a:cs typeface="Calibri"/>
              </a:rPr>
              <a:t>Windows, por </a:t>
            </a:r>
            <a:r>
              <a:rPr lang="es-MX" sz="2400" dirty="0">
                <a:latin typeface="Montserrat" panose="020B0604020202020204" charset="0"/>
                <a:cs typeface="Calibri"/>
              </a:rPr>
              <a:t>lo </a:t>
            </a:r>
            <a:r>
              <a:rPr lang="es-MX" sz="2400" spc="-15" dirty="0">
                <a:latin typeface="Montserrat" panose="020B0604020202020204" charset="0"/>
                <a:cs typeface="Calibri"/>
              </a:rPr>
              <a:t>tanto </a:t>
            </a:r>
            <a:r>
              <a:rPr lang="es-MX" sz="2400" spc="-30" dirty="0">
                <a:latin typeface="Montserrat" panose="020B0604020202020204" charset="0"/>
                <a:cs typeface="Calibri"/>
              </a:rPr>
              <a:t>te </a:t>
            </a:r>
            <a:r>
              <a:rPr lang="es-MX" sz="2400" spc="-25" dirty="0">
                <a:latin typeface="Montserrat" panose="020B0604020202020204" charset="0"/>
                <a:cs typeface="Calibri"/>
              </a:rPr>
              <a:t> </a:t>
            </a:r>
            <a:r>
              <a:rPr lang="es-MX" sz="2400" spc="-15" dirty="0">
                <a:latin typeface="Montserrat" panose="020B0604020202020204" charset="0"/>
                <a:cs typeface="Calibri"/>
              </a:rPr>
              <a:t>llevará</a:t>
            </a:r>
            <a:r>
              <a:rPr lang="es-MX" sz="2400" spc="-10" dirty="0">
                <a:latin typeface="Montserrat" panose="020B0604020202020204" charset="0"/>
                <a:cs typeface="Calibri"/>
              </a:rPr>
              <a:t> </a:t>
            </a:r>
            <a:r>
              <a:rPr lang="es-MX" sz="2400" spc="-5" dirty="0">
                <a:latin typeface="Montserrat" panose="020B0604020202020204" charset="0"/>
                <a:cs typeface="Calibri"/>
              </a:rPr>
              <a:t>alrededor</a:t>
            </a:r>
            <a:r>
              <a:rPr lang="es-MX" sz="2400" dirty="0">
                <a:latin typeface="Montserrat" panose="020B0604020202020204" charset="0"/>
                <a:cs typeface="Calibri"/>
              </a:rPr>
              <a:t> de</a:t>
            </a:r>
            <a:r>
              <a:rPr lang="es-MX" sz="2400" spc="5" dirty="0">
                <a:latin typeface="Montserrat" panose="020B0604020202020204" charset="0"/>
                <a:cs typeface="Calibri"/>
              </a:rPr>
              <a:t> </a:t>
            </a:r>
            <a:r>
              <a:rPr lang="es-MX" sz="2400" spc="-10" dirty="0">
                <a:latin typeface="Montserrat" panose="020B0604020202020204" charset="0"/>
                <a:cs typeface="Calibri"/>
              </a:rPr>
              <a:t>cuarenta</a:t>
            </a:r>
            <a:r>
              <a:rPr lang="es-MX" sz="2400" spc="390" dirty="0">
                <a:latin typeface="Montserrat" panose="020B0604020202020204" charset="0"/>
                <a:cs typeface="Calibri"/>
              </a:rPr>
              <a:t> </a:t>
            </a:r>
            <a:r>
              <a:rPr lang="es-MX" sz="2400" spc="-5" dirty="0">
                <a:latin typeface="Montserrat" panose="020B0604020202020204" charset="0"/>
                <a:cs typeface="Calibri"/>
              </a:rPr>
              <a:t>minutos </a:t>
            </a:r>
            <a:r>
              <a:rPr lang="es-MX" sz="2400" dirty="0">
                <a:latin typeface="Montserrat" panose="020B0604020202020204" charset="0"/>
                <a:cs typeface="Calibri"/>
              </a:rPr>
              <a:t> </a:t>
            </a:r>
            <a:r>
              <a:rPr lang="es-MX" sz="2400" spc="-15" dirty="0">
                <a:latin typeface="Montserrat" panose="020B0604020202020204" charset="0"/>
                <a:cs typeface="Calibri"/>
              </a:rPr>
              <a:t>para </a:t>
            </a:r>
            <a:r>
              <a:rPr lang="es-MX" sz="2400" spc="-10" dirty="0">
                <a:latin typeface="Montserrat" panose="020B0604020202020204" charset="0"/>
                <a:cs typeface="Calibri"/>
              </a:rPr>
              <a:t>lograr </a:t>
            </a:r>
            <a:r>
              <a:rPr lang="es-MX" sz="2400" dirty="0">
                <a:latin typeface="Montserrat" panose="020B0604020202020204" charset="0"/>
                <a:cs typeface="Calibri"/>
              </a:rPr>
              <a:t>que </a:t>
            </a:r>
            <a:r>
              <a:rPr lang="es-MX" sz="2400" spc="-5" dirty="0">
                <a:latin typeface="Montserrat" panose="020B0604020202020204" charset="0"/>
                <a:cs typeface="Calibri"/>
              </a:rPr>
              <a:t>funcione </a:t>
            </a:r>
            <a:r>
              <a:rPr lang="es-MX" sz="2400" spc="-10" dirty="0">
                <a:latin typeface="Montserrat" panose="020B0604020202020204" charset="0"/>
                <a:cs typeface="Calibri"/>
              </a:rPr>
              <a:t>con </a:t>
            </a:r>
            <a:r>
              <a:rPr lang="es-MX" sz="2400" dirty="0">
                <a:latin typeface="Montserrat" panose="020B0604020202020204" charset="0"/>
                <a:cs typeface="Calibri"/>
              </a:rPr>
              <a:t>el </a:t>
            </a:r>
            <a:r>
              <a:rPr lang="es-MX" sz="2400" spc="-30" dirty="0">
                <a:latin typeface="Montserrat" panose="020B0604020202020204" charset="0"/>
                <a:cs typeface="Calibri"/>
              </a:rPr>
              <a:t>proyector. </a:t>
            </a:r>
            <a:r>
              <a:rPr lang="es-MX" sz="2400" spc="-25" dirty="0">
                <a:latin typeface="Montserrat" panose="020B0604020202020204" charset="0"/>
                <a:cs typeface="Calibri"/>
              </a:rPr>
              <a:t> </a:t>
            </a:r>
            <a:r>
              <a:rPr lang="es-MX" sz="2400" spc="-5" dirty="0">
                <a:latin typeface="Montserrat" panose="020B0604020202020204" charset="0"/>
                <a:cs typeface="Calibri"/>
              </a:rPr>
              <a:t>Incluso</a:t>
            </a:r>
            <a:r>
              <a:rPr lang="es-MX" sz="2400" dirty="0">
                <a:latin typeface="Montserrat" panose="020B0604020202020204" charset="0"/>
                <a:cs typeface="Calibri"/>
              </a:rPr>
              <a:t> si</a:t>
            </a:r>
            <a:r>
              <a:rPr lang="es-MX" sz="2400" spc="5" dirty="0">
                <a:latin typeface="Montserrat" panose="020B0604020202020204" charset="0"/>
                <a:cs typeface="Calibri"/>
              </a:rPr>
              <a:t> </a:t>
            </a:r>
            <a:r>
              <a:rPr lang="es-MX" sz="2400" spc="-5" dirty="0">
                <a:latin typeface="Montserrat" panose="020B0604020202020204" charset="0"/>
                <a:cs typeface="Calibri"/>
              </a:rPr>
              <a:t>la</a:t>
            </a:r>
            <a:r>
              <a:rPr lang="es-MX" sz="2400" dirty="0">
                <a:latin typeface="Montserrat" panose="020B0604020202020204" charset="0"/>
                <a:cs typeface="Calibri"/>
              </a:rPr>
              <a:t> </a:t>
            </a:r>
            <a:r>
              <a:rPr lang="es-MX" sz="2400" spc="-10" dirty="0">
                <a:latin typeface="Montserrat" panose="020B0604020202020204" charset="0"/>
                <a:cs typeface="Calibri"/>
              </a:rPr>
              <a:t>configuración</a:t>
            </a:r>
            <a:r>
              <a:rPr lang="es-MX" sz="2400" spc="-5" dirty="0">
                <a:latin typeface="Montserrat" panose="020B0604020202020204" charset="0"/>
                <a:cs typeface="Calibri"/>
              </a:rPr>
              <a:t> </a:t>
            </a:r>
            <a:r>
              <a:rPr lang="es-MX" sz="2400" spc="-25" dirty="0">
                <a:latin typeface="Montserrat" panose="020B0604020202020204" charset="0"/>
                <a:cs typeface="Calibri"/>
              </a:rPr>
              <a:t>va </a:t>
            </a:r>
            <a:r>
              <a:rPr lang="es-MX" sz="2400" spc="-20" dirty="0">
                <a:latin typeface="Montserrat" panose="020B0604020202020204" charset="0"/>
                <a:cs typeface="Calibri"/>
              </a:rPr>
              <a:t> </a:t>
            </a:r>
            <a:r>
              <a:rPr lang="es-MX" sz="2400" spc="-10" dirty="0">
                <a:latin typeface="Montserrat" panose="020B0604020202020204" charset="0"/>
                <a:cs typeface="Calibri"/>
              </a:rPr>
              <a:t>perfectamente,</a:t>
            </a:r>
            <a:r>
              <a:rPr lang="es-MX" sz="2400" spc="-5" dirty="0">
                <a:latin typeface="Montserrat" panose="020B0604020202020204" charset="0"/>
                <a:cs typeface="Calibri"/>
              </a:rPr>
              <a:t> la</a:t>
            </a:r>
            <a:r>
              <a:rPr lang="es-MX" sz="2400" dirty="0">
                <a:latin typeface="Montserrat" panose="020B0604020202020204" charset="0"/>
                <a:cs typeface="Calibri"/>
              </a:rPr>
              <a:t> </a:t>
            </a:r>
            <a:r>
              <a:rPr lang="es-MX" sz="2400" spc="-10" dirty="0">
                <a:latin typeface="Montserrat" panose="020B0604020202020204" charset="0"/>
                <a:cs typeface="Calibri"/>
              </a:rPr>
              <a:t>gente</a:t>
            </a:r>
            <a:r>
              <a:rPr lang="es-MX" sz="2400" spc="-5" dirty="0">
                <a:latin typeface="Montserrat" panose="020B0604020202020204" charset="0"/>
                <a:cs typeface="Calibri"/>
              </a:rPr>
              <a:t> llega</a:t>
            </a:r>
            <a:r>
              <a:rPr lang="es-MX" sz="2400" dirty="0">
                <a:latin typeface="Montserrat" panose="020B0604020202020204" charset="0"/>
                <a:cs typeface="Calibri"/>
              </a:rPr>
              <a:t> </a:t>
            </a:r>
            <a:r>
              <a:rPr lang="es-MX" sz="2400" spc="-15" dirty="0">
                <a:latin typeface="Montserrat" panose="020B0604020202020204" charset="0"/>
                <a:cs typeface="Calibri"/>
              </a:rPr>
              <a:t>tarde</a:t>
            </a:r>
            <a:r>
              <a:rPr lang="es-MX" sz="2400" spc="-10" dirty="0">
                <a:latin typeface="Montserrat" panose="020B0604020202020204" charset="0"/>
                <a:cs typeface="Calibri"/>
              </a:rPr>
              <a:t> </a:t>
            </a:r>
            <a:r>
              <a:rPr lang="es-MX" sz="2400" dirty="0">
                <a:latin typeface="Montserrat" panose="020B0604020202020204" charset="0"/>
                <a:cs typeface="Calibri"/>
              </a:rPr>
              <a:t>y </a:t>
            </a:r>
            <a:r>
              <a:rPr lang="es-MX" sz="2400" spc="-395" dirty="0">
                <a:latin typeface="Montserrat" panose="020B0604020202020204" charset="0"/>
                <a:cs typeface="Calibri"/>
              </a:rPr>
              <a:t> </a:t>
            </a:r>
            <a:r>
              <a:rPr lang="es-MX" sz="2400" spc="-5" dirty="0">
                <a:latin typeface="Montserrat" panose="020B0604020202020204" charset="0"/>
                <a:cs typeface="Calibri"/>
              </a:rPr>
              <a:t>tienen</a:t>
            </a:r>
            <a:r>
              <a:rPr lang="es-MX" sz="2400" spc="10" dirty="0">
                <a:latin typeface="Montserrat" panose="020B0604020202020204" charset="0"/>
                <a:cs typeface="Calibri"/>
              </a:rPr>
              <a:t> </a:t>
            </a:r>
            <a:r>
              <a:rPr lang="es-MX" sz="2400" dirty="0">
                <a:latin typeface="Montserrat" panose="020B0604020202020204" charset="0"/>
                <a:cs typeface="Calibri"/>
              </a:rPr>
              <a:t>que</a:t>
            </a:r>
            <a:r>
              <a:rPr lang="es-MX" sz="2400" spc="15" dirty="0">
                <a:latin typeface="Montserrat" panose="020B0604020202020204" charset="0"/>
                <a:cs typeface="Calibri"/>
              </a:rPr>
              <a:t> </a:t>
            </a:r>
            <a:r>
              <a:rPr lang="es-MX" sz="2400" spc="-5" dirty="0">
                <a:latin typeface="Montserrat" panose="020B0604020202020204" charset="0"/>
                <a:cs typeface="Calibri"/>
              </a:rPr>
              <a:t>salir </a:t>
            </a:r>
            <a:r>
              <a:rPr lang="es-MX" sz="2400" spc="-10" dirty="0">
                <a:latin typeface="Montserrat" panose="020B0604020202020204" charset="0"/>
                <a:cs typeface="Calibri"/>
              </a:rPr>
              <a:t>temprano.</a:t>
            </a:r>
            <a:endParaRPr lang="es-MX" sz="2400" dirty="0">
              <a:latin typeface="Montserrat" panose="020B0604020202020204" charset="0"/>
              <a:cs typeface="Calibri"/>
            </a:endParaRPr>
          </a:p>
          <a:p>
            <a:pPr marL="241300" marR="5080" indent="-228600" algn="just">
              <a:lnSpc>
                <a:spcPct val="80000"/>
              </a:lnSpc>
              <a:spcBef>
                <a:spcPts val="994"/>
              </a:spcBef>
              <a:buFont typeface="Arial MT"/>
              <a:buChar char="•"/>
              <a:tabLst>
                <a:tab pos="241300" algn="l"/>
              </a:tabLst>
            </a:pPr>
            <a:r>
              <a:rPr lang="es-MX" sz="2400" spc="-20" dirty="0">
                <a:latin typeface="Montserrat" panose="020B0604020202020204" charset="0"/>
                <a:cs typeface="Calibri"/>
              </a:rPr>
              <a:t>Por</a:t>
            </a:r>
            <a:r>
              <a:rPr lang="es-MX" sz="2400" spc="370" dirty="0">
                <a:latin typeface="Montserrat" panose="020B0604020202020204" charset="0"/>
                <a:cs typeface="Calibri"/>
              </a:rPr>
              <a:t> </a:t>
            </a:r>
            <a:r>
              <a:rPr lang="es-MX" sz="2400" spc="-5" dirty="0">
                <a:latin typeface="Montserrat" panose="020B0604020202020204" charset="0"/>
                <a:cs typeface="Calibri"/>
              </a:rPr>
              <a:t>lo</a:t>
            </a:r>
            <a:r>
              <a:rPr lang="es-MX" sz="2400" dirty="0">
                <a:latin typeface="Montserrat" panose="020B0604020202020204" charset="0"/>
                <a:cs typeface="Calibri"/>
              </a:rPr>
              <a:t> </a:t>
            </a:r>
            <a:r>
              <a:rPr lang="es-MX" sz="2400" spc="-20" dirty="0">
                <a:latin typeface="Montserrat" panose="020B0604020202020204" charset="0"/>
                <a:cs typeface="Calibri"/>
              </a:rPr>
              <a:t>tanto,</a:t>
            </a:r>
            <a:r>
              <a:rPr lang="es-MX" sz="2400" spc="370" dirty="0">
                <a:latin typeface="Montserrat" panose="020B0604020202020204" charset="0"/>
                <a:cs typeface="Calibri"/>
              </a:rPr>
              <a:t> </a:t>
            </a:r>
            <a:r>
              <a:rPr lang="es-MX" sz="2400" dirty="0">
                <a:latin typeface="Montserrat" panose="020B0604020202020204" charset="0"/>
                <a:cs typeface="Calibri"/>
              </a:rPr>
              <a:t>debes</a:t>
            </a:r>
            <a:r>
              <a:rPr lang="es-MX" sz="2400" spc="5" dirty="0">
                <a:latin typeface="Montserrat" panose="020B0604020202020204" charset="0"/>
                <a:cs typeface="Calibri"/>
              </a:rPr>
              <a:t> </a:t>
            </a:r>
            <a:r>
              <a:rPr lang="es-MX" sz="2400" spc="-10" dirty="0">
                <a:latin typeface="Montserrat" panose="020B0604020202020204" charset="0"/>
                <a:cs typeface="Calibri"/>
              </a:rPr>
              <a:t>intentar</a:t>
            </a:r>
            <a:r>
              <a:rPr lang="es-MX" sz="2400" spc="-5" dirty="0">
                <a:latin typeface="Montserrat" panose="020B0604020202020204" charset="0"/>
                <a:cs typeface="Calibri"/>
              </a:rPr>
              <a:t> hacer</a:t>
            </a:r>
            <a:r>
              <a:rPr lang="es-MX" sz="2400" dirty="0">
                <a:latin typeface="Montserrat" panose="020B0604020202020204" charset="0"/>
                <a:cs typeface="Calibri"/>
              </a:rPr>
              <a:t> </a:t>
            </a:r>
            <a:r>
              <a:rPr lang="es-MX" sz="2400" spc="-5" dirty="0">
                <a:latin typeface="Montserrat" panose="020B0604020202020204" charset="0"/>
                <a:cs typeface="Calibri"/>
              </a:rPr>
              <a:t>tu </a:t>
            </a:r>
            <a:r>
              <a:rPr lang="es-MX" sz="2400" dirty="0">
                <a:latin typeface="Montserrat" panose="020B0604020202020204" charset="0"/>
                <a:cs typeface="Calibri"/>
              </a:rPr>
              <a:t> </a:t>
            </a:r>
            <a:r>
              <a:rPr lang="es-MX" sz="2400" spc="-10" dirty="0">
                <a:latin typeface="Montserrat" panose="020B0604020202020204" charset="0"/>
                <a:cs typeface="Calibri"/>
              </a:rPr>
              <a:t>exposición </a:t>
            </a:r>
            <a:r>
              <a:rPr lang="es-MX" sz="2400" dirty="0">
                <a:latin typeface="Montserrat" panose="020B0604020202020204" charset="0"/>
                <a:cs typeface="Calibri"/>
              </a:rPr>
              <a:t>en </a:t>
            </a:r>
            <a:r>
              <a:rPr lang="es-MX" sz="2400" spc="-10" dirty="0">
                <a:latin typeface="Montserrat" panose="020B0604020202020204" charset="0"/>
                <a:cs typeface="Calibri"/>
              </a:rPr>
              <a:t>veinte </a:t>
            </a:r>
            <a:r>
              <a:rPr lang="es-MX" sz="2400" spc="-5" dirty="0">
                <a:latin typeface="Montserrat" panose="020B0604020202020204" charset="0"/>
                <a:cs typeface="Calibri"/>
              </a:rPr>
              <a:t>minutos, </a:t>
            </a:r>
            <a:r>
              <a:rPr lang="es-MX" sz="2400" spc="-15" dirty="0">
                <a:latin typeface="Montserrat" panose="020B0604020202020204" charset="0"/>
                <a:cs typeface="Calibri"/>
              </a:rPr>
              <a:t>para </a:t>
            </a:r>
            <a:r>
              <a:rPr lang="es-MX" sz="2400" spc="-5" dirty="0">
                <a:latin typeface="Montserrat" panose="020B0604020202020204" charset="0"/>
                <a:cs typeface="Calibri"/>
              </a:rPr>
              <a:t>tener </a:t>
            </a:r>
            <a:r>
              <a:rPr lang="es-MX" sz="2400" dirty="0">
                <a:latin typeface="Montserrat" panose="020B0604020202020204" charset="0"/>
                <a:cs typeface="Calibri"/>
              </a:rPr>
              <a:t> </a:t>
            </a:r>
            <a:r>
              <a:rPr lang="es-MX" sz="2400" spc="-10" dirty="0">
                <a:latin typeface="Montserrat" panose="020B0604020202020204" charset="0"/>
                <a:cs typeface="Calibri"/>
              </a:rPr>
              <a:t>cuarenta</a:t>
            </a:r>
            <a:r>
              <a:rPr lang="es-MX" sz="2400" spc="10" dirty="0">
                <a:latin typeface="Montserrat" panose="020B0604020202020204" charset="0"/>
                <a:cs typeface="Calibri"/>
              </a:rPr>
              <a:t> </a:t>
            </a:r>
            <a:r>
              <a:rPr lang="es-MX" sz="2400" dirty="0">
                <a:latin typeface="Montserrat" panose="020B0604020202020204" charset="0"/>
                <a:cs typeface="Calibri"/>
              </a:rPr>
              <a:t>de </a:t>
            </a:r>
            <a:r>
              <a:rPr lang="es-MX" sz="2400" spc="-10" dirty="0">
                <a:latin typeface="Montserrat" panose="020B0604020202020204" charset="0"/>
                <a:cs typeface="Calibri"/>
              </a:rPr>
              <a:t>sobra</a:t>
            </a:r>
            <a:r>
              <a:rPr lang="es-MX" sz="2400" dirty="0">
                <a:latin typeface="Montserrat" panose="020B0604020202020204" charset="0"/>
                <a:cs typeface="Calibri"/>
              </a:rPr>
              <a:t> </a:t>
            </a:r>
            <a:r>
              <a:rPr lang="es-MX" sz="2400" spc="-15" dirty="0">
                <a:latin typeface="Montserrat" panose="020B0604020202020204" charset="0"/>
                <a:cs typeface="Calibri"/>
              </a:rPr>
              <a:t>para</a:t>
            </a:r>
            <a:r>
              <a:rPr lang="es-MX" sz="2400" spc="10" dirty="0">
                <a:latin typeface="Montserrat" panose="020B0604020202020204" charset="0"/>
                <a:cs typeface="Calibri"/>
              </a:rPr>
              <a:t> </a:t>
            </a:r>
            <a:r>
              <a:rPr lang="es-MX" sz="2400" dirty="0">
                <a:latin typeface="Montserrat" panose="020B0604020202020204" charset="0"/>
                <a:cs typeface="Calibri"/>
              </a:rPr>
              <a:t>el</a:t>
            </a:r>
            <a:r>
              <a:rPr lang="es-MX" sz="2400" spc="-5" dirty="0">
                <a:latin typeface="Montserrat" panose="020B0604020202020204" charset="0"/>
                <a:cs typeface="Calibri"/>
              </a:rPr>
              <a:t> </a:t>
            </a:r>
            <a:r>
              <a:rPr lang="es-MX" sz="2400" spc="-10" dirty="0">
                <a:latin typeface="Montserrat" panose="020B0604020202020204" charset="0"/>
                <a:cs typeface="Calibri"/>
              </a:rPr>
              <a:t>debate</a:t>
            </a:r>
            <a:r>
              <a:rPr lang="es-MX" sz="2400" spc="-10" dirty="0" smtClean="0">
                <a:latin typeface="Montserrat" panose="020B0604020202020204" charset="0"/>
                <a:cs typeface="Calibri"/>
              </a:rPr>
              <a:t>.</a:t>
            </a:r>
            <a:endParaRPr lang="es-MX" sz="2400" dirty="0">
              <a:latin typeface="Montserrat" panose="020B0604020202020204" charset="0"/>
              <a:cs typeface="Calibri"/>
            </a:endParaRPr>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2175999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000" dirty="0" smtClean="0"/>
              <a:t>3.- Usa </a:t>
            </a:r>
            <a:r>
              <a:rPr lang="es-MX" sz="2000" dirty="0"/>
              <a:t>una fuente en tamaño de treinta puntos</a:t>
            </a:r>
            <a:r>
              <a:rPr lang="es-MX" sz="2000" dirty="0" smtClean="0"/>
              <a:t>.</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Esfuérzate por no utilizar una fuente más pequeña que  treinta puntos. Te garantizo que va a mejorar tu  presentación, ya que te exige encontrar los puntos más  importantes y saber cómo explicarlos bien.</a:t>
            </a:r>
          </a:p>
          <a:p>
            <a:pPr marL="0" lvl="0" indent="0">
              <a:buClr>
                <a:schemeClr val="dk1"/>
              </a:buClr>
              <a:buSzPts val="1100"/>
              <a:buNone/>
            </a:pPr>
            <a:r>
              <a:rPr lang="es-MX" sz="2000" dirty="0"/>
              <a:t>Si "treinta puntos", te parece demasiado dogmático, te  ofrezco un algoritmo: averigua la edad de la mayor  persona de tu público y divídelo entre dos. Ése es el  tamaño óptimo de fuente que debes usar.</a:t>
            </a:r>
          </a:p>
          <a:p>
            <a:pPr marL="0" lvl="0" indent="0">
              <a:buClr>
                <a:schemeClr val="dk1"/>
              </a:buClr>
              <a:buSzPts val="1100"/>
              <a:buNone/>
            </a:pPr>
            <a:endParaRPr lang="es-MX"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2563748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p>
            <a:pPr lvl="0" algn="ctr"/>
            <a:r>
              <a:rPr lang="es-MX" sz="4800" dirty="0"/>
              <a:t>Plan de negocios: 5 pasos para elaborarlo</a:t>
            </a:r>
            <a:endParaRPr sz="4800" dirty="0"/>
          </a:p>
        </p:txBody>
      </p:sp>
      <p:grpSp>
        <p:nvGrpSpPr>
          <p:cNvPr id="2192" name="Google Shape;2192;p55"/>
          <p:cNvGrpSpPr/>
          <p:nvPr/>
        </p:nvGrpSpPr>
        <p:grpSpPr>
          <a:xfrm>
            <a:off x="6034022" y="2835025"/>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204" name="Google Shape;2204;p55"/>
          <p:cNvGrpSpPr/>
          <p:nvPr/>
        </p:nvGrpSpPr>
        <p:grpSpPr>
          <a:xfrm>
            <a:off x="6451132" y="3242210"/>
            <a:ext cx="1247663" cy="1114845"/>
            <a:chOff x="1021146" y="3490635"/>
            <a:chExt cx="1247663" cy="1114845"/>
          </a:xfrm>
        </p:grpSpPr>
        <p:sp>
          <p:nvSpPr>
            <p:cNvPr id="2205" name="Google Shape;2205;p55"/>
            <p:cNvSpPr/>
            <p:nvPr/>
          </p:nvSpPr>
          <p:spPr>
            <a:xfrm>
              <a:off x="1153964" y="3490635"/>
              <a:ext cx="1114845" cy="1114845"/>
            </a:xfrm>
            <a:custGeom>
              <a:avLst/>
              <a:gdLst/>
              <a:ahLst/>
              <a:cxnLst/>
              <a:rect l="l" t="t" r="r" b="b"/>
              <a:pathLst>
                <a:path w="54290" h="54290" extrusionOk="0">
                  <a:moveTo>
                    <a:pt x="27164" y="0"/>
                  </a:moveTo>
                  <a:cubicBezTo>
                    <a:pt x="12174" y="0"/>
                    <a:pt x="0" y="12175"/>
                    <a:pt x="0" y="27164"/>
                  </a:cubicBezTo>
                  <a:cubicBezTo>
                    <a:pt x="0" y="42115"/>
                    <a:pt x="12174" y="54289"/>
                    <a:pt x="27164" y="54289"/>
                  </a:cubicBezTo>
                  <a:cubicBezTo>
                    <a:pt x="42115" y="54289"/>
                    <a:pt x="54289" y="42115"/>
                    <a:pt x="54289" y="27164"/>
                  </a:cubicBezTo>
                  <a:cubicBezTo>
                    <a:pt x="54289" y="12099"/>
                    <a:pt x="42115" y="0"/>
                    <a:pt x="271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5"/>
            <p:cNvSpPr/>
            <p:nvPr/>
          </p:nvSpPr>
          <p:spPr>
            <a:xfrm>
              <a:off x="1021146" y="3564845"/>
              <a:ext cx="1245325" cy="1012499"/>
            </a:xfrm>
            <a:custGeom>
              <a:avLst/>
              <a:gdLst/>
              <a:ahLst/>
              <a:cxnLst/>
              <a:rect l="l" t="t" r="r" b="b"/>
              <a:pathLst>
                <a:path w="60644" h="49306" extrusionOk="0">
                  <a:moveTo>
                    <a:pt x="60643" y="1"/>
                  </a:moveTo>
                  <a:lnTo>
                    <a:pt x="40518" y="5707"/>
                  </a:lnTo>
                  <a:lnTo>
                    <a:pt x="46795" y="11490"/>
                  </a:lnTo>
                  <a:lnTo>
                    <a:pt x="24729" y="34431"/>
                  </a:lnTo>
                  <a:lnTo>
                    <a:pt x="17463" y="27050"/>
                  </a:lnTo>
                  <a:lnTo>
                    <a:pt x="1" y="45844"/>
                  </a:lnTo>
                  <a:lnTo>
                    <a:pt x="3843" y="49306"/>
                  </a:lnTo>
                  <a:lnTo>
                    <a:pt x="17577" y="34278"/>
                  </a:lnTo>
                  <a:lnTo>
                    <a:pt x="21343" y="37931"/>
                  </a:lnTo>
                  <a:lnTo>
                    <a:pt x="21305" y="37931"/>
                  </a:lnTo>
                  <a:lnTo>
                    <a:pt x="24920" y="41469"/>
                  </a:lnTo>
                  <a:lnTo>
                    <a:pt x="50409" y="14876"/>
                  </a:lnTo>
                  <a:lnTo>
                    <a:pt x="56763" y="20773"/>
                  </a:lnTo>
                  <a:lnTo>
                    <a:pt x="60643"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5096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000" dirty="0" smtClean="0"/>
              <a:t>1</a:t>
            </a:r>
            <a:r>
              <a:rPr lang="es-MX" sz="2000" dirty="0"/>
              <a:t>.- Comienza con tu </a:t>
            </a:r>
            <a:r>
              <a:rPr lang="es-MX" sz="2000" dirty="0" smtClean="0"/>
              <a:t>visión</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Comienza el plan pensando en el final. Debes  comunicar de frente a dónde quieres llevar tu  negocio para fijar el tono de tu plan. ¿Quieres  hacerlo crecer para que venda? ¿Quieres que sea un  legado que dure toda una vida? ¿Cuál es tu gran  enfoque para la meta final? Es importante comenzar  con la última etapa en mente. Tu visión debe resumir  eso también.</a:t>
            </a:r>
          </a:p>
          <a:p>
            <a:pPr marL="0" lvl="0" indent="0">
              <a:buClr>
                <a:schemeClr val="dk1"/>
              </a:buClr>
              <a:buSzPts val="1100"/>
              <a:buNone/>
            </a:pPr>
            <a:endParaRPr lang="es-MX"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15" name="object 4"/>
          <p:cNvPicPr/>
          <p:nvPr/>
        </p:nvPicPr>
        <p:blipFill>
          <a:blip r:embed="rId3" cstate="print"/>
          <a:stretch>
            <a:fillRect/>
          </a:stretch>
        </p:blipFill>
        <p:spPr>
          <a:xfrm>
            <a:off x="6544639" y="3154165"/>
            <a:ext cx="2599362" cy="1979685"/>
          </a:xfrm>
          <a:prstGeom prst="rect">
            <a:avLst/>
          </a:prstGeom>
        </p:spPr>
      </p:pic>
    </p:spTree>
    <p:extLst>
      <p:ext uri="{BB962C8B-B14F-4D97-AF65-F5344CB8AC3E}">
        <p14:creationId xmlns:p14="http://schemas.microsoft.com/office/powerpoint/2010/main" val="70961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000" dirty="0"/>
              <a:t>2. Formaliza tu misión</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Sabes cuál es tu visión, ahora  necesitas describir lo que vas a hacer  para conseguirla de una manera  breve y accesible. Debes mostrar  esta declaración para que tú y tu  equipo puedan verla y recordar  porqué hacen lo que hacen todos los  días.</a:t>
            </a:r>
          </a:p>
          <a:p>
            <a:pPr marL="0" lvl="0" indent="0">
              <a:buClr>
                <a:schemeClr val="dk1"/>
              </a:buClr>
              <a:buSzPts val="1100"/>
              <a:buNone/>
            </a:pPr>
            <a:endParaRPr lang="es-MX"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2" name="Imagen 1"/>
          <p:cNvPicPr>
            <a:picLocks noChangeAspect="1"/>
          </p:cNvPicPr>
          <p:nvPr/>
        </p:nvPicPr>
        <p:blipFill>
          <a:blip r:embed="rId3"/>
          <a:stretch>
            <a:fillRect/>
          </a:stretch>
        </p:blipFill>
        <p:spPr>
          <a:xfrm>
            <a:off x="2845334" y="2876875"/>
            <a:ext cx="3761558" cy="2030144"/>
          </a:xfrm>
          <a:prstGeom prst="rect">
            <a:avLst/>
          </a:prstGeom>
        </p:spPr>
      </p:pic>
    </p:spTree>
    <p:extLst>
      <p:ext uri="{BB962C8B-B14F-4D97-AF65-F5344CB8AC3E}">
        <p14:creationId xmlns:p14="http://schemas.microsoft.com/office/powerpoint/2010/main" val="393885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2000" dirty="0"/>
              <a:t>3. Enlista tus objetivos</a:t>
            </a:r>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Piensa en ellos como viñetas que piensas  cumplir. Por ejemplo, “Dominar al menos 10%  del mercado de mi nicho para el 2016” u objetivos </a:t>
            </a:r>
            <a:r>
              <a:rPr lang="es-MX" sz="2000" dirty="0" smtClean="0"/>
              <a:t>de recursos humanos como *Contratar un diseñador gráficos de tiempo completo para el final del año *. Deben ser las metas grandes que quieras lograr con un tiempo específico para hacerlo.</a:t>
            </a:r>
            <a:endParaRPr lang="es-MX" sz="2000" dirty="0"/>
          </a:p>
          <a:p>
            <a:pPr marL="0" lvl="0" indent="0">
              <a:buClr>
                <a:schemeClr val="dk1"/>
              </a:buClr>
              <a:buSzPts val="1100"/>
              <a:buNone/>
            </a:pPr>
            <a:endParaRPr lang="es-MX"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16" name="object 10"/>
          <p:cNvPicPr/>
          <p:nvPr/>
        </p:nvPicPr>
        <p:blipFill>
          <a:blip r:embed="rId3" cstate="print"/>
          <a:stretch>
            <a:fillRect/>
          </a:stretch>
        </p:blipFill>
        <p:spPr>
          <a:xfrm>
            <a:off x="6997316" y="3072520"/>
            <a:ext cx="2146684" cy="2064560"/>
          </a:xfrm>
          <a:prstGeom prst="rect">
            <a:avLst/>
          </a:prstGeom>
        </p:spPr>
      </p:pic>
    </p:spTree>
    <p:extLst>
      <p:ext uri="{BB962C8B-B14F-4D97-AF65-F5344CB8AC3E}">
        <p14:creationId xmlns:p14="http://schemas.microsoft.com/office/powerpoint/2010/main" val="269598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3200" dirty="0"/>
              <a:t>4. Establece tus estrategias</a:t>
            </a:r>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Éstas describirán cómo piensas lograr  tus objetivos. ¿Qué es un plan de  marketing? ¿Estrategias de venta?</a:t>
            </a:r>
          </a:p>
          <a:p>
            <a:pPr marL="0" lvl="0" indent="0">
              <a:buClr>
                <a:schemeClr val="dk1"/>
              </a:buClr>
              <a:buSzPts val="1100"/>
              <a:buNone/>
            </a:pPr>
            <a:r>
              <a:rPr lang="es-MX" sz="2000" dirty="0"/>
              <a:t>¿Dedicarías tu tiempo a la  investigación y desarrollo? ¿Cuáles  son las estrategias que seguirás para  lograr tus objetivos?</a:t>
            </a:r>
          </a:p>
          <a:p>
            <a:pPr marL="0" lvl="0" indent="0">
              <a:buClr>
                <a:schemeClr val="dk1"/>
              </a:buClr>
              <a:buSzPts val="1100"/>
              <a:buNone/>
            </a:pPr>
            <a:endParaRPr lang="es-MX"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17" name="object 4"/>
          <p:cNvPicPr/>
          <p:nvPr/>
        </p:nvPicPr>
        <p:blipFill>
          <a:blip r:embed="rId3" cstate="print"/>
          <a:stretch>
            <a:fillRect/>
          </a:stretch>
        </p:blipFill>
        <p:spPr>
          <a:xfrm>
            <a:off x="2449033" y="2588142"/>
            <a:ext cx="3845442" cy="1888165"/>
          </a:xfrm>
          <a:prstGeom prst="rect">
            <a:avLst/>
          </a:prstGeom>
        </p:spPr>
      </p:pic>
    </p:spTree>
    <p:extLst>
      <p:ext uri="{BB962C8B-B14F-4D97-AF65-F5344CB8AC3E}">
        <p14:creationId xmlns:p14="http://schemas.microsoft.com/office/powerpoint/2010/main" val="2938588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MX" sz="3200" dirty="0"/>
              <a:t>5. Crea un plan de </a:t>
            </a:r>
            <a:r>
              <a:rPr lang="es-MX" sz="3200" dirty="0" smtClean="0"/>
              <a:t>acción</a:t>
            </a:r>
            <a:endParaRPr lang="es-MX" sz="32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t" anchorCtr="0">
            <a:noAutofit/>
          </a:bodyPr>
          <a:lstStyle/>
          <a:p>
            <a:pPr marL="0" lvl="0" indent="0">
              <a:buClr>
                <a:schemeClr val="dk1"/>
              </a:buClr>
              <a:buSzPts val="1100"/>
              <a:buNone/>
            </a:pPr>
            <a:r>
              <a:rPr lang="es-MX" sz="2000" dirty="0"/>
              <a:t>Tienes el objetivo, has decidido usar una estrategia,</a:t>
            </a:r>
          </a:p>
          <a:p>
            <a:pPr marL="0" lvl="0" indent="0">
              <a:buClr>
                <a:schemeClr val="dk1"/>
              </a:buClr>
              <a:buSzPts val="1100"/>
              <a:buNone/>
            </a:pPr>
            <a:r>
              <a:rPr lang="es-MX" sz="2000" dirty="0"/>
              <a:t>¿qué pasos seguirás para asegurar que tu negocio  mantenga ese impulso para alcanzarlo y logres la  manifestación de tu gran visión? Deben ser acciones a  corto plazo y tareas diarias, cosas que puedas comenzar  a hacer ahora para llegar a tu meta final.</a:t>
            </a:r>
          </a:p>
          <a:p>
            <a:pPr marL="0" lvl="0" indent="0">
              <a:buClr>
                <a:schemeClr val="dk1"/>
              </a:buClr>
              <a:buSzPts val="1100"/>
              <a:buNone/>
            </a:pPr>
            <a:endParaRPr lang="es-MX" sz="2000" dirty="0"/>
          </a:p>
        </p:txBody>
      </p:sp>
      <p:grpSp>
        <p:nvGrpSpPr>
          <p:cNvPr id="1343" name="Google Shape;1343;p44"/>
          <p:cNvGrpSpPr/>
          <p:nvPr/>
        </p:nvGrpSpPr>
        <p:grpSpPr>
          <a:xfrm>
            <a:off x="717431" y="36852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16" name="object 6"/>
          <p:cNvPicPr/>
          <p:nvPr/>
        </p:nvPicPr>
        <p:blipFill>
          <a:blip r:embed="rId3" cstate="print"/>
          <a:stretch>
            <a:fillRect/>
          </a:stretch>
        </p:blipFill>
        <p:spPr>
          <a:xfrm>
            <a:off x="6174114" y="3021205"/>
            <a:ext cx="2555216" cy="1837874"/>
          </a:xfrm>
          <a:prstGeom prst="rect">
            <a:avLst/>
          </a:prstGeom>
        </p:spPr>
      </p:pic>
    </p:spTree>
    <p:extLst>
      <p:ext uri="{BB962C8B-B14F-4D97-AF65-F5344CB8AC3E}">
        <p14:creationId xmlns:p14="http://schemas.microsoft.com/office/powerpoint/2010/main" val="406124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4"/>
            <a:ext cx="6780209" cy="3636195"/>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31" name="Image1"/>
          <p:cNvPicPr/>
          <p:nvPr/>
        </p:nvPicPr>
        <p:blipFill>
          <a:blip r:embed="rId3" cstate="print"/>
          <a:srcRect/>
          <a:stretch/>
        </p:blipFill>
        <p:spPr>
          <a:xfrm>
            <a:off x="2097045" y="1259426"/>
            <a:ext cx="4641850" cy="3159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2238683" y="2081140"/>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125704" y="1661509"/>
            <a:ext cx="4539705" cy="294660"/>
          </a:xfrm>
          <a:prstGeom prst="rect">
            <a:avLst/>
          </a:prstGeom>
        </p:spPr>
        <p:txBody>
          <a:bodyPr spcFirstLastPara="1" wrap="square" lIns="91425" tIns="91425" rIns="91425" bIns="91425" anchor="ctr" anchorCtr="0">
            <a:noAutofit/>
          </a:bodyPr>
          <a:lstStyle/>
          <a:p>
            <a:r>
              <a:rPr lang="en-US" sz="3200" dirty="0" smtClean="0"/>
              <a:t>IMPORTANCIA DEL FLUJO DE EFECTIVO</a:t>
            </a:r>
            <a:r>
              <a:rPr lang="es-MX" sz="3200" dirty="0"/>
              <a:t/>
            </a:r>
            <a:br>
              <a:rPr lang="es-MX" sz="3200" dirty="0"/>
            </a:br>
            <a:endParaRPr sz="3200" dirty="0"/>
          </a:p>
        </p:txBody>
      </p:sp>
      <p:sp>
        <p:nvSpPr>
          <p:cNvPr id="1517" name="Google Shape;1517;p47"/>
          <p:cNvSpPr txBox="1">
            <a:spLocks noGrp="1"/>
          </p:cNvSpPr>
          <p:nvPr>
            <p:ph type="subTitle" idx="1"/>
          </p:nvPr>
        </p:nvSpPr>
        <p:spPr>
          <a:xfrm>
            <a:off x="2312723" y="2551502"/>
            <a:ext cx="4539634" cy="2075400"/>
          </a:xfrm>
          <a:prstGeom prst="rect">
            <a:avLst/>
          </a:prstGeom>
        </p:spPr>
        <p:txBody>
          <a:bodyPr spcFirstLastPara="1" wrap="square" lIns="91425" tIns="91425" rIns="91425" bIns="91425" anchor="t" anchorCtr="0">
            <a:noAutofit/>
          </a:bodyPr>
          <a:lstStyle/>
          <a:p>
            <a:pPr marL="114300" indent="0">
              <a:buNone/>
            </a:pPr>
            <a:r>
              <a:rPr lang="es-MX" dirty="0" smtClean="0"/>
              <a:t>Debes cerciorarte de generar suficiente efectivo y tener una liquidez de caja operativa estable, para que tu empresa se mantenga fluida y funcionando sin inconvenientes.</a:t>
            </a:r>
          </a:p>
          <a:p>
            <a:pPr marL="114300" indent="0">
              <a:buNone/>
            </a:pPr>
            <a:endParaRPr lang="es-MX" dirty="0" smtClean="0"/>
          </a:p>
          <a:p>
            <a:pPr marL="114300" indent="0">
              <a:buNone/>
            </a:pPr>
            <a:r>
              <a:rPr lang="es-MX" dirty="0" smtClean="0"/>
              <a:t>Revisar y analizar los datos en el estado de flujo de efectivo de la empresa te permite identificar cuánto gastas en la operación, las inversiones y la financiación de tu negocio.</a:t>
            </a:r>
          </a:p>
          <a:p>
            <a:pPr marL="0" lvl="0" indent="0" algn="ctr" rtl="0">
              <a:spcBef>
                <a:spcPts val="0"/>
              </a:spcBef>
              <a:spcAft>
                <a:spcPts val="0"/>
              </a:spcAft>
              <a:buNone/>
            </a:pP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048255" y="1149872"/>
            <a:ext cx="471273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5.1.2 PRESUPUESTO DE VENTAS</a:t>
            </a:r>
            <a:endParaRPr sz="3200" dirty="0"/>
          </a:p>
        </p:txBody>
      </p:sp>
      <p:sp>
        <p:nvSpPr>
          <p:cNvPr id="1517" name="Google Shape;1517;p47"/>
          <p:cNvSpPr txBox="1">
            <a:spLocks noGrp="1"/>
          </p:cNvSpPr>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p>
            <a:pPr marL="0" indent="0">
              <a:buNone/>
            </a:pPr>
            <a:r>
              <a:rPr lang="es-MX" dirty="0" smtClean="0"/>
              <a:t>El presupuesto de ventas se define como un plan financiero que estima la rentabilidad de una compañía para un período determinado. Se centra en el número de productos vendidos y en el precio al que se venden, lo que se traduce en un pronóstico de ventas y registro de gastos.</a:t>
            </a:r>
          </a:p>
          <a:p>
            <a:pPr marL="0" lvl="0" indent="0" rtl="0">
              <a:spcBef>
                <a:spcPts val="0"/>
              </a:spcBef>
              <a:spcAft>
                <a:spcPts val="0"/>
              </a:spcAft>
              <a:buNone/>
            </a:pPr>
            <a:endParaRPr lang="es-MX" dirty="0"/>
          </a:p>
        </p:txBody>
      </p:sp>
      <p:grpSp>
        <p:nvGrpSpPr>
          <p:cNvPr id="1518" name="Google Shape;1518;p47"/>
          <p:cNvGrpSpPr/>
          <p:nvPr/>
        </p:nvGrpSpPr>
        <p:grpSpPr>
          <a:xfrm>
            <a:off x="817942" y="2366875"/>
            <a:ext cx="2752560" cy="2217903"/>
            <a:chOff x="606600" y="2359850"/>
            <a:chExt cx="2752560" cy="2217903"/>
          </a:xfrm>
        </p:grpSpPr>
        <p:grpSp>
          <p:nvGrpSpPr>
            <p:cNvPr id="1519" name="Google Shape;1519;p47"/>
            <p:cNvGrpSpPr/>
            <p:nvPr/>
          </p:nvGrpSpPr>
          <p:grpSpPr>
            <a:xfrm>
              <a:off x="606600" y="2359850"/>
              <a:ext cx="2752560" cy="2217903"/>
              <a:chOff x="717136" y="770509"/>
              <a:chExt cx="2767227" cy="2229720"/>
            </a:xfrm>
          </p:grpSpPr>
          <p:sp>
            <p:nvSpPr>
              <p:cNvPr id="1520" name="Google Shape;1520;p47"/>
              <p:cNvSpPr/>
              <p:nvPr/>
            </p:nvSpPr>
            <p:spPr>
              <a:xfrm>
                <a:off x="717463" y="1000729"/>
                <a:ext cx="2766900" cy="1999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717136" y="770509"/>
                <a:ext cx="27669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7"/>
              <p:cNvGrpSpPr/>
              <p:nvPr/>
            </p:nvGrpSpPr>
            <p:grpSpPr>
              <a:xfrm>
                <a:off x="788325" y="835591"/>
                <a:ext cx="374100" cy="101100"/>
                <a:chOff x="965750" y="594475"/>
                <a:chExt cx="374100" cy="101100"/>
              </a:xfrm>
            </p:grpSpPr>
            <p:grpSp>
              <p:nvGrpSpPr>
                <p:cNvPr id="1523" name="Google Shape;1523;p47"/>
                <p:cNvGrpSpPr/>
                <p:nvPr/>
              </p:nvGrpSpPr>
              <p:grpSpPr>
                <a:xfrm>
                  <a:off x="965750" y="594475"/>
                  <a:ext cx="101100" cy="101100"/>
                  <a:chOff x="965750" y="594475"/>
                  <a:chExt cx="101100" cy="101100"/>
                </a:xfrm>
              </p:grpSpPr>
              <p:sp>
                <p:nvSpPr>
                  <p:cNvPr id="1524" name="Google Shape;1524;p47"/>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47"/>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526" name="Google Shape;1526;p47"/>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527" name="Google Shape;1527;p47"/>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0" name="Google Shape;1530;p47"/>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531" name="Google Shape;1531;p47"/>
            <p:cNvGrpSpPr/>
            <p:nvPr/>
          </p:nvGrpSpPr>
          <p:grpSpPr>
            <a:xfrm>
              <a:off x="956857" y="2754742"/>
              <a:ext cx="2052030" cy="1575169"/>
              <a:chOff x="5972325" y="2490350"/>
              <a:chExt cx="1268800" cy="973950"/>
            </a:xfrm>
          </p:grpSpPr>
          <p:sp>
            <p:nvSpPr>
              <p:cNvPr id="1532" name="Google Shape;1532;p47"/>
              <p:cNvSpPr/>
              <p:nvPr/>
            </p:nvSpPr>
            <p:spPr>
              <a:xfrm>
                <a:off x="5992300" y="2839400"/>
                <a:ext cx="319600" cy="624900"/>
              </a:xfrm>
              <a:custGeom>
                <a:avLst/>
                <a:gdLst/>
                <a:ahLst/>
                <a:cxnLst/>
                <a:rect l="l" t="t" r="r" b="b"/>
                <a:pathLst>
                  <a:path w="12784" h="24996" extrusionOk="0">
                    <a:moveTo>
                      <a:pt x="6392" y="1"/>
                    </a:moveTo>
                    <a:cubicBezTo>
                      <a:pt x="2816" y="1"/>
                      <a:pt x="0" y="3501"/>
                      <a:pt x="0" y="7838"/>
                    </a:cubicBezTo>
                    <a:cubicBezTo>
                      <a:pt x="0" y="9778"/>
                      <a:pt x="571" y="11528"/>
                      <a:pt x="1560" y="12936"/>
                    </a:cubicBezTo>
                    <a:cubicBezTo>
                      <a:pt x="1522" y="13050"/>
                      <a:pt x="1484" y="13202"/>
                      <a:pt x="1484" y="13392"/>
                    </a:cubicBezTo>
                    <a:lnTo>
                      <a:pt x="1484" y="15485"/>
                    </a:lnTo>
                    <a:cubicBezTo>
                      <a:pt x="1484" y="16093"/>
                      <a:pt x="2017" y="16626"/>
                      <a:pt x="2625" y="16626"/>
                    </a:cubicBezTo>
                    <a:lnTo>
                      <a:pt x="6316" y="16626"/>
                    </a:lnTo>
                    <a:lnTo>
                      <a:pt x="6316" y="22713"/>
                    </a:lnTo>
                    <a:cubicBezTo>
                      <a:pt x="5174" y="22751"/>
                      <a:pt x="4299" y="23702"/>
                      <a:pt x="4299" y="24843"/>
                    </a:cubicBezTo>
                    <a:lnTo>
                      <a:pt x="4299" y="24996"/>
                    </a:lnTo>
                    <a:lnTo>
                      <a:pt x="8560" y="24996"/>
                    </a:lnTo>
                    <a:lnTo>
                      <a:pt x="8560" y="24843"/>
                    </a:lnTo>
                    <a:cubicBezTo>
                      <a:pt x="8560" y="23778"/>
                      <a:pt x="7761" y="22903"/>
                      <a:pt x="6696" y="22751"/>
                    </a:cubicBezTo>
                    <a:lnTo>
                      <a:pt x="6696" y="16626"/>
                    </a:lnTo>
                    <a:lnTo>
                      <a:pt x="10234" y="16626"/>
                    </a:lnTo>
                    <a:cubicBezTo>
                      <a:pt x="10843" y="16626"/>
                      <a:pt x="11376" y="16093"/>
                      <a:pt x="11376" y="15485"/>
                    </a:cubicBezTo>
                    <a:lnTo>
                      <a:pt x="11376" y="13392"/>
                    </a:lnTo>
                    <a:cubicBezTo>
                      <a:pt x="11376" y="13240"/>
                      <a:pt x="11300" y="13050"/>
                      <a:pt x="11262" y="12974"/>
                    </a:cubicBezTo>
                    <a:cubicBezTo>
                      <a:pt x="12213" y="11528"/>
                      <a:pt x="12783" y="9778"/>
                      <a:pt x="12783" y="7838"/>
                    </a:cubicBezTo>
                    <a:cubicBezTo>
                      <a:pt x="12783" y="3501"/>
                      <a:pt x="9930" y="1"/>
                      <a:pt x="63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6066475" y="2916450"/>
                <a:ext cx="172175" cy="236850"/>
              </a:xfrm>
              <a:custGeom>
                <a:avLst/>
                <a:gdLst/>
                <a:ahLst/>
                <a:cxnLst/>
                <a:rect l="l" t="t" r="r" b="b"/>
                <a:pathLst>
                  <a:path w="6887" h="9474" extrusionOk="0">
                    <a:moveTo>
                      <a:pt x="1218" y="0"/>
                    </a:moveTo>
                    <a:cubicBezTo>
                      <a:pt x="572" y="0"/>
                      <a:pt x="1" y="571"/>
                      <a:pt x="1" y="1218"/>
                    </a:cubicBezTo>
                    <a:lnTo>
                      <a:pt x="1" y="1332"/>
                    </a:lnTo>
                    <a:lnTo>
                      <a:pt x="686" y="9473"/>
                    </a:lnTo>
                    <a:lnTo>
                      <a:pt x="6164" y="9473"/>
                    </a:lnTo>
                    <a:lnTo>
                      <a:pt x="6849" y="1332"/>
                    </a:lnTo>
                    <a:cubicBezTo>
                      <a:pt x="6887" y="647"/>
                      <a:pt x="6392" y="38"/>
                      <a:pt x="57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6083600" y="3153275"/>
                <a:ext cx="247325" cy="285350"/>
              </a:xfrm>
              <a:custGeom>
                <a:avLst/>
                <a:gdLst/>
                <a:ahLst/>
                <a:cxnLst/>
                <a:rect l="l" t="t" r="r" b="b"/>
                <a:pathLst>
                  <a:path w="9893" h="11414" extrusionOk="0">
                    <a:moveTo>
                      <a:pt x="1" y="0"/>
                    </a:moveTo>
                    <a:lnTo>
                      <a:pt x="1" y="1750"/>
                    </a:lnTo>
                    <a:cubicBezTo>
                      <a:pt x="1" y="2701"/>
                      <a:pt x="647" y="3120"/>
                      <a:pt x="1599" y="3120"/>
                    </a:cubicBezTo>
                    <a:lnTo>
                      <a:pt x="2245" y="3120"/>
                    </a:lnTo>
                    <a:cubicBezTo>
                      <a:pt x="2588" y="5517"/>
                      <a:pt x="4376" y="11413"/>
                      <a:pt x="4376" y="11413"/>
                    </a:cubicBezTo>
                    <a:lnTo>
                      <a:pt x="5707" y="11413"/>
                    </a:lnTo>
                    <a:lnTo>
                      <a:pt x="4946" y="3120"/>
                    </a:lnTo>
                    <a:lnTo>
                      <a:pt x="6468" y="3120"/>
                    </a:lnTo>
                    <a:lnTo>
                      <a:pt x="6468" y="3310"/>
                    </a:lnTo>
                    <a:cubicBezTo>
                      <a:pt x="6696" y="5402"/>
                      <a:pt x="8561" y="11413"/>
                      <a:pt x="8561" y="11413"/>
                    </a:cubicBezTo>
                    <a:lnTo>
                      <a:pt x="9892" y="11413"/>
                    </a:lnTo>
                    <a:lnTo>
                      <a:pt x="9055" y="1979"/>
                    </a:lnTo>
                    <a:cubicBezTo>
                      <a:pt x="9055" y="1902"/>
                      <a:pt x="9093" y="1826"/>
                      <a:pt x="9093" y="1750"/>
                    </a:cubicBezTo>
                    <a:lnTo>
                      <a:pt x="9093" y="1712"/>
                    </a:lnTo>
                    <a:cubicBezTo>
                      <a:pt x="9093" y="761"/>
                      <a:pt x="8332" y="0"/>
                      <a:pt x="7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6297600" y="3439550"/>
                <a:ext cx="72300" cy="24750"/>
              </a:xfrm>
              <a:custGeom>
                <a:avLst/>
                <a:gdLst/>
                <a:ahLst/>
                <a:cxnLst/>
                <a:rect l="l" t="t" r="r" b="b"/>
                <a:pathLst>
                  <a:path w="2892" h="990" extrusionOk="0">
                    <a:moveTo>
                      <a:pt x="1" y="1"/>
                    </a:moveTo>
                    <a:lnTo>
                      <a:pt x="1" y="990"/>
                    </a:lnTo>
                    <a:lnTo>
                      <a:pt x="2664" y="990"/>
                    </a:lnTo>
                    <a:cubicBezTo>
                      <a:pt x="2854" y="990"/>
                      <a:pt x="2892" y="609"/>
                      <a:pt x="2778" y="533"/>
                    </a:cubicBezTo>
                    <a:lnTo>
                      <a:pt x="12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6192025" y="3439550"/>
                <a:ext cx="72325" cy="24750"/>
              </a:xfrm>
              <a:custGeom>
                <a:avLst/>
                <a:gdLst/>
                <a:ahLst/>
                <a:cxnLst/>
                <a:rect l="l" t="t" r="r" b="b"/>
                <a:pathLst>
                  <a:path w="2893" h="990" extrusionOk="0">
                    <a:moveTo>
                      <a:pt x="1" y="1"/>
                    </a:moveTo>
                    <a:lnTo>
                      <a:pt x="1" y="990"/>
                    </a:lnTo>
                    <a:lnTo>
                      <a:pt x="2664" y="990"/>
                    </a:lnTo>
                    <a:cubicBezTo>
                      <a:pt x="2854" y="990"/>
                      <a:pt x="2892" y="609"/>
                      <a:pt x="2778" y="533"/>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6066475" y="3045800"/>
                <a:ext cx="83725" cy="31400"/>
              </a:xfrm>
              <a:custGeom>
                <a:avLst/>
                <a:gdLst/>
                <a:ahLst/>
                <a:cxnLst/>
                <a:rect l="l" t="t" r="r" b="b"/>
                <a:pathLst>
                  <a:path w="3349" h="1256" extrusionOk="0">
                    <a:moveTo>
                      <a:pt x="39" y="0"/>
                    </a:moveTo>
                    <a:lnTo>
                      <a:pt x="1" y="114"/>
                    </a:lnTo>
                    <a:lnTo>
                      <a:pt x="3311" y="1256"/>
                    </a:lnTo>
                    <a:lnTo>
                      <a:pt x="3349" y="1104"/>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6045550" y="3089550"/>
                <a:ext cx="95150" cy="11425"/>
              </a:xfrm>
              <a:custGeom>
                <a:avLst/>
                <a:gdLst/>
                <a:ahLst/>
                <a:cxnLst/>
                <a:rect l="l" t="t" r="r" b="b"/>
                <a:pathLst>
                  <a:path w="3806" h="457" extrusionOk="0">
                    <a:moveTo>
                      <a:pt x="1" y="0"/>
                    </a:moveTo>
                    <a:lnTo>
                      <a:pt x="1" y="152"/>
                    </a:lnTo>
                    <a:lnTo>
                      <a:pt x="3805" y="457"/>
                    </a:lnTo>
                    <a:lnTo>
                      <a:pt x="3805" y="34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6118800" y="3097150"/>
                <a:ext cx="214025" cy="18100"/>
              </a:xfrm>
              <a:custGeom>
                <a:avLst/>
                <a:gdLst/>
                <a:ahLst/>
                <a:cxnLst/>
                <a:rect l="l" t="t" r="r" b="b"/>
                <a:pathLst>
                  <a:path w="8561" h="724" extrusionOk="0">
                    <a:moveTo>
                      <a:pt x="0" y="1"/>
                    </a:moveTo>
                    <a:lnTo>
                      <a:pt x="0" y="723"/>
                    </a:lnTo>
                    <a:lnTo>
                      <a:pt x="8560" y="723"/>
                    </a:lnTo>
                    <a:lnTo>
                      <a:pt x="85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5983750" y="2915500"/>
                <a:ext cx="299600" cy="237800"/>
              </a:xfrm>
              <a:custGeom>
                <a:avLst/>
                <a:gdLst/>
                <a:ahLst/>
                <a:cxnLst/>
                <a:rect l="l" t="t" r="r" b="b"/>
                <a:pathLst>
                  <a:path w="11984" h="9512" extrusionOk="0">
                    <a:moveTo>
                      <a:pt x="3538" y="4261"/>
                    </a:moveTo>
                    <a:lnTo>
                      <a:pt x="3614" y="5364"/>
                    </a:lnTo>
                    <a:lnTo>
                      <a:pt x="2777" y="5022"/>
                    </a:lnTo>
                    <a:lnTo>
                      <a:pt x="3538" y="4261"/>
                    </a:lnTo>
                    <a:close/>
                    <a:moveTo>
                      <a:pt x="4527" y="0"/>
                    </a:moveTo>
                    <a:cubicBezTo>
                      <a:pt x="4147" y="0"/>
                      <a:pt x="3804" y="114"/>
                      <a:pt x="3614" y="419"/>
                    </a:cubicBezTo>
                    <a:cubicBezTo>
                      <a:pt x="3576" y="457"/>
                      <a:pt x="3538" y="571"/>
                      <a:pt x="3500" y="647"/>
                    </a:cubicBezTo>
                    <a:lnTo>
                      <a:pt x="190" y="5364"/>
                    </a:lnTo>
                    <a:cubicBezTo>
                      <a:pt x="0" y="5745"/>
                      <a:pt x="152" y="6163"/>
                      <a:pt x="533" y="6354"/>
                    </a:cubicBezTo>
                    <a:lnTo>
                      <a:pt x="3804" y="7114"/>
                    </a:lnTo>
                    <a:lnTo>
                      <a:pt x="3995" y="9511"/>
                    </a:lnTo>
                    <a:lnTo>
                      <a:pt x="9473" y="9511"/>
                    </a:lnTo>
                    <a:lnTo>
                      <a:pt x="9892" y="4299"/>
                    </a:lnTo>
                    <a:lnTo>
                      <a:pt x="11984" y="4451"/>
                    </a:lnTo>
                    <a:lnTo>
                      <a:pt x="10082" y="875"/>
                    </a:lnTo>
                    <a:cubicBezTo>
                      <a:pt x="9968" y="419"/>
                      <a:pt x="9511" y="38"/>
                      <a:pt x="90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5972325" y="3113325"/>
                <a:ext cx="1266900" cy="14300"/>
              </a:xfrm>
              <a:custGeom>
                <a:avLst/>
                <a:gdLst/>
                <a:ahLst/>
                <a:cxnLst/>
                <a:rect l="l" t="t" r="r" b="b"/>
                <a:pathLst>
                  <a:path w="50676" h="572" extrusionOk="0">
                    <a:moveTo>
                      <a:pt x="1" y="0"/>
                    </a:moveTo>
                    <a:lnTo>
                      <a:pt x="1" y="571"/>
                    </a:lnTo>
                    <a:lnTo>
                      <a:pt x="50675" y="571"/>
                    </a:lnTo>
                    <a:lnTo>
                      <a:pt x="506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234450" y="3117125"/>
                <a:ext cx="6675" cy="346225"/>
              </a:xfrm>
              <a:custGeom>
                <a:avLst/>
                <a:gdLst/>
                <a:ahLst/>
                <a:cxnLst/>
                <a:rect l="l" t="t" r="r" b="b"/>
                <a:pathLst>
                  <a:path w="267" h="13849" extrusionOk="0">
                    <a:moveTo>
                      <a:pt x="0" y="1"/>
                    </a:moveTo>
                    <a:lnTo>
                      <a:pt x="0" y="13849"/>
                    </a:lnTo>
                    <a:lnTo>
                      <a:pt x="266" y="13849"/>
                    </a:lnTo>
                    <a:lnTo>
                      <a:pt x="2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5972325" y="3117125"/>
                <a:ext cx="5725" cy="346225"/>
              </a:xfrm>
              <a:custGeom>
                <a:avLst/>
                <a:gdLst/>
                <a:ahLst/>
                <a:cxnLst/>
                <a:rect l="l" t="t" r="r" b="b"/>
                <a:pathLst>
                  <a:path w="229" h="13849" extrusionOk="0">
                    <a:moveTo>
                      <a:pt x="1" y="1"/>
                    </a:moveTo>
                    <a:lnTo>
                      <a:pt x="1" y="13849"/>
                    </a:lnTo>
                    <a:lnTo>
                      <a:pt x="229" y="13849"/>
                    </a:lnTo>
                    <a:lnTo>
                      <a:pt x="22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6131150" y="3073375"/>
                <a:ext cx="59000" cy="23800"/>
              </a:xfrm>
              <a:custGeom>
                <a:avLst/>
                <a:gdLst/>
                <a:ahLst/>
                <a:cxnLst/>
                <a:rect l="l" t="t" r="r" b="b"/>
                <a:pathLst>
                  <a:path w="2360" h="952" extrusionOk="0">
                    <a:moveTo>
                      <a:pt x="686" y="1"/>
                    </a:moveTo>
                    <a:cubicBezTo>
                      <a:pt x="381" y="1"/>
                      <a:pt x="115" y="229"/>
                      <a:pt x="77" y="533"/>
                    </a:cubicBezTo>
                    <a:lnTo>
                      <a:pt x="1" y="952"/>
                    </a:lnTo>
                    <a:lnTo>
                      <a:pt x="2207" y="952"/>
                    </a:lnTo>
                    <a:lnTo>
                      <a:pt x="23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6159700" y="2991575"/>
                <a:ext cx="195000" cy="105600"/>
              </a:xfrm>
              <a:custGeom>
                <a:avLst/>
                <a:gdLst/>
                <a:ahLst/>
                <a:cxnLst/>
                <a:rect l="l" t="t" r="r" b="b"/>
                <a:pathLst>
                  <a:path w="7800" h="4224" extrusionOk="0">
                    <a:moveTo>
                      <a:pt x="951" y="1"/>
                    </a:moveTo>
                    <a:lnTo>
                      <a:pt x="0" y="4224"/>
                    </a:lnTo>
                    <a:lnTo>
                      <a:pt x="6924" y="4224"/>
                    </a:lnTo>
                    <a:lnTo>
                      <a:pt x="77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6250050" y="3036175"/>
                <a:ext cx="22850" cy="22950"/>
              </a:xfrm>
              <a:custGeom>
                <a:avLst/>
                <a:gdLst/>
                <a:ahLst/>
                <a:cxnLst/>
                <a:rect l="l" t="t" r="r" b="b"/>
                <a:pathLst>
                  <a:path w="914" h="918" extrusionOk="0">
                    <a:moveTo>
                      <a:pt x="429" y="1"/>
                    </a:moveTo>
                    <a:cubicBezTo>
                      <a:pt x="163" y="1"/>
                      <a:pt x="0" y="212"/>
                      <a:pt x="0" y="423"/>
                    </a:cubicBezTo>
                    <a:cubicBezTo>
                      <a:pt x="0" y="728"/>
                      <a:pt x="191" y="918"/>
                      <a:pt x="457" y="918"/>
                    </a:cubicBezTo>
                    <a:cubicBezTo>
                      <a:pt x="723" y="918"/>
                      <a:pt x="913" y="728"/>
                      <a:pt x="913" y="499"/>
                    </a:cubicBezTo>
                    <a:cubicBezTo>
                      <a:pt x="913" y="233"/>
                      <a:pt x="723" y="5"/>
                      <a:pt x="495" y="5"/>
                    </a:cubicBezTo>
                    <a:cubicBezTo>
                      <a:pt x="472" y="2"/>
                      <a:pt x="450" y="1"/>
                      <a:pt x="4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6124500" y="2872700"/>
                <a:ext cx="46625" cy="52325"/>
              </a:xfrm>
              <a:custGeom>
                <a:avLst/>
                <a:gdLst/>
                <a:ahLst/>
                <a:cxnLst/>
                <a:rect l="l" t="t" r="r" b="b"/>
                <a:pathLst>
                  <a:path w="1865" h="2093" extrusionOk="0">
                    <a:moveTo>
                      <a:pt x="457" y="0"/>
                    </a:moveTo>
                    <a:cubicBezTo>
                      <a:pt x="191" y="0"/>
                      <a:pt x="1" y="228"/>
                      <a:pt x="1" y="495"/>
                    </a:cubicBezTo>
                    <a:lnTo>
                      <a:pt x="1" y="1560"/>
                    </a:lnTo>
                    <a:cubicBezTo>
                      <a:pt x="1" y="1788"/>
                      <a:pt x="191" y="2093"/>
                      <a:pt x="457" y="2093"/>
                    </a:cubicBezTo>
                    <a:lnTo>
                      <a:pt x="1332" y="2093"/>
                    </a:lnTo>
                    <a:cubicBezTo>
                      <a:pt x="1598" y="2017"/>
                      <a:pt x="1865" y="1788"/>
                      <a:pt x="1789" y="1560"/>
                    </a:cubicBezTo>
                    <a:lnTo>
                      <a:pt x="1789" y="495"/>
                    </a:lnTo>
                    <a:cubicBezTo>
                      <a:pt x="1789" y="267"/>
                      <a:pt x="1598"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6086450" y="2778950"/>
                <a:ext cx="116075" cy="114675"/>
              </a:xfrm>
              <a:custGeom>
                <a:avLst/>
                <a:gdLst/>
                <a:ahLst/>
                <a:cxnLst/>
                <a:rect l="l" t="t" r="r" b="b"/>
                <a:pathLst>
                  <a:path w="4643" h="4587" extrusionOk="0">
                    <a:moveTo>
                      <a:pt x="2415" y="1"/>
                    </a:moveTo>
                    <a:cubicBezTo>
                      <a:pt x="1444" y="1"/>
                      <a:pt x="526" y="623"/>
                      <a:pt x="267" y="1658"/>
                    </a:cubicBezTo>
                    <a:cubicBezTo>
                      <a:pt x="1" y="2799"/>
                      <a:pt x="648" y="4017"/>
                      <a:pt x="1865" y="4321"/>
                    </a:cubicBezTo>
                    <a:cubicBezTo>
                      <a:pt x="2329" y="4476"/>
                      <a:pt x="2769" y="4586"/>
                      <a:pt x="3149" y="4586"/>
                    </a:cubicBezTo>
                    <a:cubicBezTo>
                      <a:pt x="3704" y="4586"/>
                      <a:pt x="4135" y="4351"/>
                      <a:pt x="4338" y="3674"/>
                    </a:cubicBezTo>
                    <a:cubicBezTo>
                      <a:pt x="4642" y="2533"/>
                      <a:pt x="4224" y="440"/>
                      <a:pt x="3082" y="136"/>
                    </a:cubicBezTo>
                    <a:cubicBezTo>
                      <a:pt x="3044" y="136"/>
                      <a:pt x="3006" y="60"/>
                      <a:pt x="2930" y="60"/>
                    </a:cubicBezTo>
                    <a:cubicBezTo>
                      <a:pt x="2759" y="20"/>
                      <a:pt x="2586" y="1"/>
                      <a:pt x="24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6118800" y="2757725"/>
                <a:ext cx="134125" cy="59300"/>
              </a:xfrm>
              <a:custGeom>
                <a:avLst/>
                <a:gdLst/>
                <a:ahLst/>
                <a:cxnLst/>
                <a:rect l="l" t="t" r="r" b="b"/>
                <a:pathLst>
                  <a:path w="5365" h="2372" extrusionOk="0">
                    <a:moveTo>
                      <a:pt x="3437" y="1"/>
                    </a:moveTo>
                    <a:cubicBezTo>
                      <a:pt x="2703" y="1"/>
                      <a:pt x="1869" y="389"/>
                      <a:pt x="1066" y="909"/>
                    </a:cubicBezTo>
                    <a:cubicBezTo>
                      <a:pt x="647" y="1289"/>
                      <a:pt x="267" y="1746"/>
                      <a:pt x="0" y="2202"/>
                    </a:cubicBezTo>
                    <a:cubicBezTo>
                      <a:pt x="0" y="2202"/>
                      <a:pt x="1404" y="2372"/>
                      <a:pt x="2621" y="2372"/>
                    </a:cubicBezTo>
                    <a:cubicBezTo>
                      <a:pt x="3230" y="2372"/>
                      <a:pt x="3792" y="2329"/>
                      <a:pt x="4109" y="2202"/>
                    </a:cubicBezTo>
                    <a:cubicBezTo>
                      <a:pt x="5060" y="1822"/>
                      <a:pt x="5365" y="1213"/>
                      <a:pt x="4642" y="490"/>
                    </a:cubicBezTo>
                    <a:cubicBezTo>
                      <a:pt x="4296" y="145"/>
                      <a:pt x="3885" y="1"/>
                      <a:pt x="34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6139725" y="2842250"/>
                <a:ext cx="76100" cy="76125"/>
              </a:xfrm>
              <a:custGeom>
                <a:avLst/>
                <a:gdLst/>
                <a:ahLst/>
                <a:cxnLst/>
                <a:rect l="l" t="t" r="r" b="b"/>
                <a:pathLst>
                  <a:path w="3044" h="3045" extrusionOk="0">
                    <a:moveTo>
                      <a:pt x="1522" y="1"/>
                    </a:moveTo>
                    <a:cubicBezTo>
                      <a:pt x="685" y="1"/>
                      <a:pt x="0" y="686"/>
                      <a:pt x="0" y="1523"/>
                    </a:cubicBezTo>
                    <a:cubicBezTo>
                      <a:pt x="0" y="2398"/>
                      <a:pt x="685" y="3044"/>
                      <a:pt x="1522" y="3044"/>
                    </a:cubicBezTo>
                    <a:cubicBezTo>
                      <a:pt x="2397" y="3044"/>
                      <a:pt x="3044" y="2398"/>
                      <a:pt x="3044" y="1523"/>
                    </a:cubicBezTo>
                    <a:cubicBezTo>
                      <a:pt x="3044" y="686"/>
                      <a:pt x="2321" y="1"/>
                      <a:pt x="15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6162550" y="2856525"/>
                <a:ext cx="28550" cy="14300"/>
              </a:xfrm>
              <a:custGeom>
                <a:avLst/>
                <a:gdLst/>
                <a:ahLst/>
                <a:cxnLst/>
                <a:rect l="l" t="t" r="r" b="b"/>
                <a:pathLst>
                  <a:path w="1142" h="572" extrusionOk="0">
                    <a:moveTo>
                      <a:pt x="229" y="0"/>
                    </a:moveTo>
                    <a:cubicBezTo>
                      <a:pt x="153" y="0"/>
                      <a:pt x="0" y="115"/>
                      <a:pt x="0" y="267"/>
                    </a:cubicBezTo>
                    <a:lnTo>
                      <a:pt x="0" y="343"/>
                    </a:lnTo>
                    <a:cubicBezTo>
                      <a:pt x="0" y="495"/>
                      <a:pt x="76" y="571"/>
                      <a:pt x="229" y="571"/>
                    </a:cubicBezTo>
                    <a:lnTo>
                      <a:pt x="913" y="571"/>
                    </a:lnTo>
                    <a:cubicBezTo>
                      <a:pt x="1028" y="571"/>
                      <a:pt x="1142" y="495"/>
                      <a:pt x="1142" y="343"/>
                    </a:cubicBezTo>
                    <a:lnTo>
                      <a:pt x="1142" y="267"/>
                    </a:lnTo>
                    <a:cubicBezTo>
                      <a:pt x="1142" y="115"/>
                      <a:pt x="1028" y="0"/>
                      <a:pt x="9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6376550" y="2912650"/>
                <a:ext cx="88475" cy="200700"/>
              </a:xfrm>
              <a:custGeom>
                <a:avLst/>
                <a:gdLst/>
                <a:ahLst/>
                <a:cxnLst/>
                <a:rect l="l" t="t" r="r" b="b"/>
                <a:pathLst>
                  <a:path w="3539" h="8028" extrusionOk="0">
                    <a:moveTo>
                      <a:pt x="0" y="0"/>
                    </a:moveTo>
                    <a:lnTo>
                      <a:pt x="0" y="8027"/>
                    </a:lnTo>
                    <a:lnTo>
                      <a:pt x="3538" y="8027"/>
                    </a:lnTo>
                    <a:lnTo>
                      <a:pt x="353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6486875" y="2959250"/>
                <a:ext cx="89425" cy="153150"/>
              </a:xfrm>
              <a:custGeom>
                <a:avLst/>
                <a:gdLst/>
                <a:ahLst/>
                <a:cxnLst/>
                <a:rect l="l" t="t" r="r" b="b"/>
                <a:pathLst>
                  <a:path w="3577" h="6126" extrusionOk="0">
                    <a:moveTo>
                      <a:pt x="0" y="0"/>
                    </a:moveTo>
                    <a:lnTo>
                      <a:pt x="0" y="6125"/>
                    </a:lnTo>
                    <a:lnTo>
                      <a:pt x="3577" y="6125"/>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6597200" y="2675825"/>
                <a:ext cx="89425" cy="437525"/>
              </a:xfrm>
              <a:custGeom>
                <a:avLst/>
                <a:gdLst/>
                <a:ahLst/>
                <a:cxnLst/>
                <a:rect l="l" t="t" r="r" b="b"/>
                <a:pathLst>
                  <a:path w="3577" h="17501" extrusionOk="0">
                    <a:moveTo>
                      <a:pt x="1" y="0"/>
                    </a:moveTo>
                    <a:lnTo>
                      <a:pt x="1" y="17500"/>
                    </a:lnTo>
                    <a:lnTo>
                      <a:pt x="3577" y="17500"/>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a:off x="6708475" y="2726225"/>
                <a:ext cx="88475" cy="386175"/>
              </a:xfrm>
              <a:custGeom>
                <a:avLst/>
                <a:gdLst/>
                <a:ahLst/>
                <a:cxnLst/>
                <a:rect l="l" t="t" r="r" b="b"/>
                <a:pathLst>
                  <a:path w="3539" h="15447" extrusionOk="0">
                    <a:moveTo>
                      <a:pt x="1" y="0"/>
                    </a:moveTo>
                    <a:lnTo>
                      <a:pt x="1" y="15446"/>
                    </a:lnTo>
                    <a:lnTo>
                      <a:pt x="3539" y="15446"/>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a:off x="6817850" y="2850825"/>
                <a:ext cx="88475" cy="262525"/>
              </a:xfrm>
              <a:custGeom>
                <a:avLst/>
                <a:gdLst/>
                <a:ahLst/>
                <a:cxnLst/>
                <a:rect l="l" t="t" r="r" b="b"/>
                <a:pathLst>
                  <a:path w="3539" h="10501" extrusionOk="0">
                    <a:moveTo>
                      <a:pt x="1" y="0"/>
                    </a:moveTo>
                    <a:lnTo>
                      <a:pt x="1" y="10500"/>
                    </a:lnTo>
                    <a:lnTo>
                      <a:pt x="3539" y="10500"/>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a:off x="6928175" y="2656800"/>
                <a:ext cx="89450" cy="455600"/>
              </a:xfrm>
              <a:custGeom>
                <a:avLst/>
                <a:gdLst/>
                <a:ahLst/>
                <a:cxnLst/>
                <a:rect l="l" t="t" r="r" b="b"/>
                <a:pathLst>
                  <a:path w="3578" h="18224" extrusionOk="0">
                    <a:moveTo>
                      <a:pt x="1" y="0"/>
                    </a:moveTo>
                    <a:lnTo>
                      <a:pt x="1" y="18223"/>
                    </a:lnTo>
                    <a:lnTo>
                      <a:pt x="3577" y="18223"/>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a:off x="7038525" y="2583550"/>
                <a:ext cx="89425" cy="528850"/>
              </a:xfrm>
              <a:custGeom>
                <a:avLst/>
                <a:gdLst/>
                <a:ahLst/>
                <a:cxnLst/>
                <a:rect l="l" t="t" r="r" b="b"/>
                <a:pathLst>
                  <a:path w="3577" h="21154" extrusionOk="0">
                    <a:moveTo>
                      <a:pt x="0" y="1"/>
                    </a:moveTo>
                    <a:lnTo>
                      <a:pt x="0" y="21153"/>
                    </a:lnTo>
                    <a:lnTo>
                      <a:pt x="3576" y="21153"/>
                    </a:lnTo>
                    <a:lnTo>
                      <a:pt x="35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a:off x="7148850" y="2490350"/>
                <a:ext cx="89425" cy="622050"/>
              </a:xfrm>
              <a:custGeom>
                <a:avLst/>
                <a:gdLst/>
                <a:ahLst/>
                <a:cxnLst/>
                <a:rect l="l" t="t" r="r" b="b"/>
                <a:pathLst>
                  <a:path w="3577" h="24882" extrusionOk="0">
                    <a:moveTo>
                      <a:pt x="0" y="0"/>
                    </a:moveTo>
                    <a:lnTo>
                      <a:pt x="0" y="24881"/>
                    </a:lnTo>
                    <a:lnTo>
                      <a:pt x="3576" y="24881"/>
                    </a:lnTo>
                    <a:lnTo>
                      <a:pt x="35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a:off x="6076000" y="2764150"/>
                <a:ext cx="83725" cy="110150"/>
              </a:xfrm>
              <a:custGeom>
                <a:avLst/>
                <a:gdLst/>
                <a:ahLst/>
                <a:cxnLst/>
                <a:rect l="l" t="t" r="r" b="b"/>
                <a:pathLst>
                  <a:path w="3349" h="4406" extrusionOk="0">
                    <a:moveTo>
                      <a:pt x="2595" y="0"/>
                    </a:moveTo>
                    <a:cubicBezTo>
                      <a:pt x="2051" y="0"/>
                      <a:pt x="745" y="799"/>
                      <a:pt x="381" y="1527"/>
                    </a:cubicBezTo>
                    <a:cubicBezTo>
                      <a:pt x="0" y="2288"/>
                      <a:pt x="267" y="4190"/>
                      <a:pt x="1066" y="4380"/>
                    </a:cubicBezTo>
                    <a:cubicBezTo>
                      <a:pt x="1142" y="4398"/>
                      <a:pt x="1213" y="4405"/>
                      <a:pt x="1279" y="4405"/>
                    </a:cubicBezTo>
                    <a:cubicBezTo>
                      <a:pt x="1946" y="4405"/>
                      <a:pt x="2134" y="3616"/>
                      <a:pt x="1788" y="3581"/>
                    </a:cubicBezTo>
                    <a:cubicBezTo>
                      <a:pt x="1408" y="3505"/>
                      <a:pt x="1142" y="3125"/>
                      <a:pt x="1408" y="2744"/>
                    </a:cubicBezTo>
                    <a:cubicBezTo>
                      <a:pt x="1549" y="2603"/>
                      <a:pt x="1774" y="2525"/>
                      <a:pt x="1989" y="2525"/>
                    </a:cubicBezTo>
                    <a:cubicBezTo>
                      <a:pt x="2064" y="2525"/>
                      <a:pt x="2138" y="2534"/>
                      <a:pt x="2207" y="2554"/>
                    </a:cubicBezTo>
                    <a:cubicBezTo>
                      <a:pt x="2321" y="2554"/>
                      <a:pt x="2321" y="1793"/>
                      <a:pt x="2321" y="1793"/>
                    </a:cubicBezTo>
                    <a:lnTo>
                      <a:pt x="3348" y="1185"/>
                    </a:lnTo>
                    <a:cubicBezTo>
                      <a:pt x="3348" y="1185"/>
                      <a:pt x="3120" y="43"/>
                      <a:pt x="2663" y="5"/>
                    </a:cubicBezTo>
                    <a:cubicBezTo>
                      <a:pt x="2642" y="2"/>
                      <a:pt x="2620" y="0"/>
                      <a:pt x="25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9590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grpSp>
        <p:nvGrpSpPr>
          <p:cNvPr id="1685" name="Google Shape;1685;p49"/>
          <p:cNvGrpSpPr/>
          <p:nvPr/>
        </p:nvGrpSpPr>
        <p:grpSpPr>
          <a:xfrm>
            <a:off x="870539" y="1272699"/>
            <a:ext cx="4815011" cy="3426892"/>
            <a:chOff x="717113" y="770500"/>
            <a:chExt cx="4815011" cy="3100350"/>
          </a:xfrm>
        </p:grpSpPr>
        <p:sp>
          <p:nvSpPr>
            <p:cNvPr id="1686" name="Google Shape;1686;p49"/>
            <p:cNvSpPr/>
            <p:nvPr/>
          </p:nvSpPr>
          <p:spPr>
            <a:xfrm>
              <a:off x="717723" y="1000750"/>
              <a:ext cx="4814400" cy="287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9"/>
            <p:cNvSpPr/>
            <p:nvPr/>
          </p:nvSpPr>
          <p:spPr>
            <a:xfrm>
              <a:off x="717113" y="770500"/>
              <a:ext cx="48144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49"/>
            <p:cNvGrpSpPr/>
            <p:nvPr/>
          </p:nvGrpSpPr>
          <p:grpSpPr>
            <a:xfrm>
              <a:off x="788325" y="835591"/>
              <a:ext cx="374100" cy="101100"/>
              <a:chOff x="965750" y="594475"/>
              <a:chExt cx="374100" cy="101100"/>
            </a:xfrm>
          </p:grpSpPr>
          <p:grpSp>
            <p:nvGrpSpPr>
              <p:cNvPr id="1689" name="Google Shape;1689;p49"/>
              <p:cNvGrpSpPr/>
              <p:nvPr/>
            </p:nvGrpSpPr>
            <p:grpSpPr>
              <a:xfrm>
                <a:off x="965750" y="594475"/>
                <a:ext cx="101100" cy="101100"/>
                <a:chOff x="965750" y="594475"/>
                <a:chExt cx="101100" cy="101100"/>
              </a:xfrm>
            </p:grpSpPr>
            <p:sp>
              <p:nvSpPr>
                <p:cNvPr id="1690" name="Google Shape;1690;p49"/>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1" name="Google Shape;1691;p49"/>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92" name="Google Shape;1692;p49"/>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93" name="Google Shape;1693;p49"/>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9"/>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6" name="Google Shape;1696;p49"/>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97" name="Google Shape;1697;p49"/>
          <p:cNvSpPr txBox="1">
            <a:spLocks noGrp="1"/>
          </p:cNvSpPr>
          <p:nvPr>
            <p:ph type="body" idx="1"/>
          </p:nvPr>
        </p:nvSpPr>
        <p:spPr>
          <a:xfrm>
            <a:off x="986685" y="1520966"/>
            <a:ext cx="4419600" cy="2852202"/>
          </a:xfrm>
          <a:prstGeom prst="rect">
            <a:avLst/>
          </a:prstGeom>
        </p:spPr>
        <p:txBody>
          <a:bodyPr spcFirstLastPara="1" wrap="square" lIns="91425" tIns="91425" rIns="91425" bIns="91425" anchor="t" anchorCtr="0">
            <a:noAutofit/>
          </a:bodyPr>
          <a:lstStyle/>
          <a:p>
            <a:pPr marL="152400" indent="0">
              <a:buNone/>
            </a:pPr>
            <a:r>
              <a:rPr lang="es-MX" dirty="0">
                <a:solidFill>
                  <a:schemeClr val="bg2"/>
                </a:solidFill>
              </a:rPr>
              <a:t>El presupuesto de ventas sirve para mostrar el camino que debe recorrer una empresa para cumplir con el objetivo financiero, e incluso, superarlo. Con este informe, la empresa optimiza el control de gastos y la reinversión del excedente que pueda conseguir en un periodo. </a:t>
            </a:r>
            <a:endParaRPr lang="es-MX" dirty="0" smtClean="0">
              <a:solidFill>
                <a:schemeClr val="bg2"/>
              </a:solidFill>
            </a:endParaRPr>
          </a:p>
          <a:p>
            <a:pPr marL="152400" indent="0">
              <a:buNone/>
            </a:pPr>
            <a:endParaRPr lang="es-MX" dirty="0">
              <a:solidFill>
                <a:schemeClr val="bg2"/>
              </a:solidFill>
            </a:endParaRPr>
          </a:p>
          <a:p>
            <a:pPr marL="152400" indent="0">
              <a:buNone/>
            </a:pPr>
            <a:r>
              <a:rPr lang="es-MX" dirty="0">
                <a:solidFill>
                  <a:schemeClr val="bg2"/>
                </a:solidFill>
              </a:rPr>
              <a:t>En resumen, un presupuesto de ventas sirve para</a:t>
            </a:r>
            <a:r>
              <a:rPr lang="es-MX" dirty="0" smtClean="0">
                <a:solidFill>
                  <a:schemeClr val="bg2"/>
                </a:solidFill>
              </a:rPr>
              <a:t>:</a:t>
            </a:r>
          </a:p>
          <a:p>
            <a:pPr marL="152400" indent="0">
              <a:buNone/>
            </a:pPr>
            <a:endParaRPr lang="es-MX" dirty="0" smtClean="0">
              <a:solidFill>
                <a:schemeClr val="bg2"/>
              </a:solidFill>
            </a:endParaRPr>
          </a:p>
          <a:p>
            <a:pPr lvl="0"/>
            <a:r>
              <a:rPr lang="es-MX" dirty="0" smtClean="0">
                <a:solidFill>
                  <a:schemeClr val="bg2"/>
                </a:solidFill>
              </a:rPr>
              <a:t>Evitar </a:t>
            </a:r>
            <a:r>
              <a:rPr lang="es-MX" dirty="0">
                <a:solidFill>
                  <a:schemeClr val="bg2"/>
                </a:solidFill>
              </a:rPr>
              <a:t>gastos innecesarios;</a:t>
            </a:r>
          </a:p>
          <a:p>
            <a:pPr lvl="0"/>
            <a:r>
              <a:rPr lang="es-MX" dirty="0">
                <a:solidFill>
                  <a:schemeClr val="bg2"/>
                </a:solidFill>
              </a:rPr>
              <a:t>Calcular mejor las inversiones;</a:t>
            </a:r>
          </a:p>
          <a:p>
            <a:pPr lvl="0"/>
            <a:r>
              <a:rPr lang="es-MX" dirty="0">
                <a:solidFill>
                  <a:schemeClr val="bg2"/>
                </a:solidFill>
              </a:rPr>
              <a:t>Fijar objetivos reales;</a:t>
            </a:r>
          </a:p>
          <a:p>
            <a:pPr lvl="0"/>
            <a:r>
              <a:rPr lang="es-MX" dirty="0">
                <a:solidFill>
                  <a:schemeClr val="bg2"/>
                </a:solidFill>
              </a:rPr>
              <a:t>Optimizar la gestión de actividades de toda la empresa.</a:t>
            </a:r>
          </a:p>
          <a:p>
            <a:pPr marL="0" lvl="0" indent="0" algn="l" rtl="0">
              <a:spcBef>
                <a:spcPts val="0"/>
              </a:spcBef>
              <a:spcAft>
                <a:spcPts val="0"/>
              </a:spcAft>
              <a:buNone/>
            </a:pPr>
            <a:endParaRPr dirty="0">
              <a:solidFill>
                <a:schemeClr val="bg2"/>
              </a:solidFill>
            </a:endParaRPr>
          </a:p>
        </p:txBody>
      </p:sp>
      <p:sp>
        <p:nvSpPr>
          <p:cNvPr id="1698" name="Google Shape;1698;p49"/>
          <p:cNvSpPr txBox="1">
            <a:spLocks noGrp="1"/>
          </p:cNvSpPr>
          <p:nvPr>
            <p:ph type="title"/>
          </p:nvPr>
        </p:nvSpPr>
        <p:spPr>
          <a:xfrm>
            <a:off x="717425" y="597425"/>
            <a:ext cx="770811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smtClean="0"/>
              <a:t>¿PARA QUÉ SIRVE UN PRESUPUESTO DE VENTAS?</a:t>
            </a:r>
            <a:endParaRPr sz="2400" dirty="0"/>
          </a:p>
        </p:txBody>
      </p:sp>
      <p:grpSp>
        <p:nvGrpSpPr>
          <p:cNvPr id="1699" name="Google Shape;1699;p49"/>
          <p:cNvGrpSpPr/>
          <p:nvPr/>
        </p:nvGrpSpPr>
        <p:grpSpPr>
          <a:xfrm>
            <a:off x="717431" y="368525"/>
            <a:ext cx="7709100" cy="228900"/>
            <a:chOff x="717431" y="368525"/>
            <a:chExt cx="7709100" cy="228900"/>
          </a:xfrm>
        </p:grpSpPr>
        <p:sp>
          <p:nvSpPr>
            <p:cNvPr id="1700" name="Google Shape;1700;p49"/>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49"/>
            <p:cNvGrpSpPr/>
            <p:nvPr/>
          </p:nvGrpSpPr>
          <p:grpSpPr>
            <a:xfrm>
              <a:off x="788613" y="433606"/>
              <a:ext cx="374100" cy="101100"/>
              <a:chOff x="965750" y="594475"/>
              <a:chExt cx="374100" cy="101100"/>
            </a:xfrm>
          </p:grpSpPr>
          <p:grpSp>
            <p:nvGrpSpPr>
              <p:cNvPr id="1702" name="Google Shape;1702;p49"/>
              <p:cNvGrpSpPr/>
              <p:nvPr/>
            </p:nvGrpSpPr>
            <p:grpSpPr>
              <a:xfrm>
                <a:off x="965750" y="594475"/>
                <a:ext cx="101100" cy="101100"/>
                <a:chOff x="965750" y="594475"/>
                <a:chExt cx="101100" cy="101100"/>
              </a:xfrm>
            </p:grpSpPr>
            <p:sp>
              <p:nvSpPr>
                <p:cNvPr id="1703" name="Google Shape;1703;p4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4" name="Google Shape;1704;p4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05" name="Google Shape;1705;p4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06" name="Google Shape;1706;p4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9" name="Google Shape;1709;p4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710" name="Google Shape;1710;p49"/>
          <p:cNvGrpSpPr/>
          <p:nvPr/>
        </p:nvGrpSpPr>
        <p:grpSpPr>
          <a:xfrm>
            <a:off x="5608235" y="1699750"/>
            <a:ext cx="2817626" cy="2896325"/>
            <a:chOff x="717126" y="770507"/>
            <a:chExt cx="2817626" cy="2896325"/>
          </a:xfrm>
        </p:grpSpPr>
        <p:sp>
          <p:nvSpPr>
            <p:cNvPr id="1711" name="Google Shape;1711;p49"/>
            <p:cNvSpPr/>
            <p:nvPr/>
          </p:nvSpPr>
          <p:spPr>
            <a:xfrm>
              <a:off x="717452" y="1000732"/>
              <a:ext cx="28173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717126" y="770507"/>
              <a:ext cx="28173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3" name="Google Shape;1713;p49"/>
            <p:cNvGrpSpPr/>
            <p:nvPr/>
          </p:nvGrpSpPr>
          <p:grpSpPr>
            <a:xfrm>
              <a:off x="788325" y="835591"/>
              <a:ext cx="374100" cy="101100"/>
              <a:chOff x="965750" y="594475"/>
              <a:chExt cx="374100" cy="101100"/>
            </a:xfrm>
          </p:grpSpPr>
          <p:grpSp>
            <p:nvGrpSpPr>
              <p:cNvPr id="1714" name="Google Shape;1714;p49"/>
              <p:cNvGrpSpPr/>
              <p:nvPr/>
            </p:nvGrpSpPr>
            <p:grpSpPr>
              <a:xfrm>
                <a:off x="965750" y="594475"/>
                <a:ext cx="101100" cy="101100"/>
                <a:chOff x="965750" y="594475"/>
                <a:chExt cx="101100" cy="101100"/>
              </a:xfrm>
            </p:grpSpPr>
            <p:sp>
              <p:nvSpPr>
                <p:cNvPr id="1715" name="Google Shape;1715;p49"/>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6" name="Google Shape;1716;p49"/>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717" name="Google Shape;1717;p49"/>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718" name="Google Shape;1718;p49"/>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9"/>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1" name="Google Shape;1721;p49"/>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722" name="Google Shape;1722;p49"/>
          <p:cNvGrpSpPr/>
          <p:nvPr/>
        </p:nvGrpSpPr>
        <p:grpSpPr>
          <a:xfrm>
            <a:off x="5915670" y="2155833"/>
            <a:ext cx="2202764" cy="2217335"/>
            <a:chOff x="6143202" y="1657115"/>
            <a:chExt cx="2386010" cy="2401792"/>
          </a:xfrm>
        </p:grpSpPr>
        <p:sp>
          <p:nvSpPr>
            <p:cNvPr id="1723" name="Google Shape;1723;p49"/>
            <p:cNvSpPr/>
            <p:nvPr/>
          </p:nvSpPr>
          <p:spPr>
            <a:xfrm flipH="1">
              <a:off x="6158404" y="3179119"/>
              <a:ext cx="594718" cy="358356"/>
            </a:xfrm>
            <a:custGeom>
              <a:avLst/>
              <a:gdLst/>
              <a:ahLst/>
              <a:cxnLst/>
              <a:rect l="l" t="t" r="r" b="b"/>
              <a:pathLst>
                <a:path w="15751" h="9491" extrusionOk="0">
                  <a:moveTo>
                    <a:pt x="10404" y="0"/>
                  </a:moveTo>
                  <a:cubicBezTo>
                    <a:pt x="10331" y="0"/>
                    <a:pt x="10247" y="17"/>
                    <a:pt x="10196" y="17"/>
                  </a:cubicBezTo>
                  <a:cubicBezTo>
                    <a:pt x="10082" y="17"/>
                    <a:pt x="10006" y="17"/>
                    <a:pt x="9892" y="93"/>
                  </a:cubicBezTo>
                  <a:cubicBezTo>
                    <a:pt x="8598" y="588"/>
                    <a:pt x="5935" y="3974"/>
                    <a:pt x="5935" y="3974"/>
                  </a:cubicBezTo>
                  <a:lnTo>
                    <a:pt x="0" y="5800"/>
                  </a:lnTo>
                  <a:lnTo>
                    <a:pt x="152" y="7017"/>
                  </a:lnTo>
                  <a:lnTo>
                    <a:pt x="7228" y="5610"/>
                  </a:lnTo>
                  <a:cubicBezTo>
                    <a:pt x="7228" y="5610"/>
                    <a:pt x="7533" y="5343"/>
                    <a:pt x="7875" y="5039"/>
                  </a:cubicBezTo>
                  <a:lnTo>
                    <a:pt x="7875" y="5039"/>
                  </a:lnTo>
                  <a:lnTo>
                    <a:pt x="7609" y="6447"/>
                  </a:lnTo>
                  <a:lnTo>
                    <a:pt x="4603" y="7246"/>
                  </a:lnTo>
                  <a:lnTo>
                    <a:pt x="4756" y="8501"/>
                  </a:lnTo>
                  <a:lnTo>
                    <a:pt x="7228" y="8197"/>
                  </a:lnTo>
                  <a:lnTo>
                    <a:pt x="7228" y="8197"/>
                  </a:lnTo>
                  <a:lnTo>
                    <a:pt x="6924" y="9490"/>
                  </a:lnTo>
                  <a:lnTo>
                    <a:pt x="12707" y="9490"/>
                  </a:lnTo>
                  <a:lnTo>
                    <a:pt x="15066" y="3517"/>
                  </a:lnTo>
                  <a:cubicBezTo>
                    <a:pt x="15104" y="3403"/>
                    <a:pt x="15180" y="3327"/>
                    <a:pt x="15218" y="3251"/>
                  </a:cubicBezTo>
                  <a:cubicBezTo>
                    <a:pt x="15750" y="2186"/>
                    <a:pt x="15408" y="1425"/>
                    <a:pt x="14761" y="1273"/>
                  </a:cubicBezTo>
                  <a:cubicBezTo>
                    <a:pt x="14685" y="1273"/>
                    <a:pt x="14685" y="1235"/>
                    <a:pt x="14647" y="1235"/>
                  </a:cubicBezTo>
                  <a:lnTo>
                    <a:pt x="10500" y="17"/>
                  </a:lnTo>
                  <a:cubicBezTo>
                    <a:pt x="10475" y="5"/>
                    <a:pt x="10441" y="0"/>
                    <a:pt x="104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4" name="Google Shape;1724;p49"/>
            <p:cNvGrpSpPr/>
            <p:nvPr/>
          </p:nvGrpSpPr>
          <p:grpSpPr>
            <a:xfrm>
              <a:off x="6143202" y="1657115"/>
              <a:ext cx="2386010" cy="2401792"/>
              <a:chOff x="2017625" y="3631675"/>
              <a:chExt cx="1579825" cy="1590275"/>
            </a:xfrm>
          </p:grpSpPr>
          <p:sp>
            <p:nvSpPr>
              <p:cNvPr id="1725" name="Google Shape;1725;p49"/>
              <p:cNvSpPr/>
              <p:nvPr/>
            </p:nvSpPr>
            <p:spPr>
              <a:xfrm>
                <a:off x="3186550" y="4639425"/>
                <a:ext cx="393775" cy="237275"/>
              </a:xfrm>
              <a:custGeom>
                <a:avLst/>
                <a:gdLst/>
                <a:ahLst/>
                <a:cxnLst/>
                <a:rect l="l" t="t" r="r" b="b"/>
                <a:pathLst>
                  <a:path w="15751" h="9491" extrusionOk="0">
                    <a:moveTo>
                      <a:pt x="10404" y="0"/>
                    </a:moveTo>
                    <a:cubicBezTo>
                      <a:pt x="10331" y="0"/>
                      <a:pt x="10247" y="17"/>
                      <a:pt x="10196" y="17"/>
                    </a:cubicBezTo>
                    <a:cubicBezTo>
                      <a:pt x="10082" y="17"/>
                      <a:pt x="10006" y="17"/>
                      <a:pt x="9892" y="93"/>
                    </a:cubicBezTo>
                    <a:cubicBezTo>
                      <a:pt x="8598" y="588"/>
                      <a:pt x="5935" y="3974"/>
                      <a:pt x="5935" y="3974"/>
                    </a:cubicBezTo>
                    <a:lnTo>
                      <a:pt x="0" y="5800"/>
                    </a:lnTo>
                    <a:lnTo>
                      <a:pt x="152" y="7017"/>
                    </a:lnTo>
                    <a:lnTo>
                      <a:pt x="7228" y="5610"/>
                    </a:lnTo>
                    <a:cubicBezTo>
                      <a:pt x="7228" y="5610"/>
                      <a:pt x="7533" y="5343"/>
                      <a:pt x="7875" y="5039"/>
                    </a:cubicBezTo>
                    <a:lnTo>
                      <a:pt x="7875" y="5039"/>
                    </a:lnTo>
                    <a:lnTo>
                      <a:pt x="7609" y="6447"/>
                    </a:lnTo>
                    <a:lnTo>
                      <a:pt x="4603" y="7246"/>
                    </a:lnTo>
                    <a:lnTo>
                      <a:pt x="4756" y="8501"/>
                    </a:lnTo>
                    <a:lnTo>
                      <a:pt x="7228" y="8197"/>
                    </a:lnTo>
                    <a:lnTo>
                      <a:pt x="7228" y="8197"/>
                    </a:lnTo>
                    <a:lnTo>
                      <a:pt x="6924" y="9490"/>
                    </a:lnTo>
                    <a:lnTo>
                      <a:pt x="12707" y="9490"/>
                    </a:lnTo>
                    <a:lnTo>
                      <a:pt x="15066" y="3517"/>
                    </a:lnTo>
                    <a:cubicBezTo>
                      <a:pt x="15104" y="3403"/>
                      <a:pt x="15180" y="3327"/>
                      <a:pt x="15218" y="3251"/>
                    </a:cubicBezTo>
                    <a:cubicBezTo>
                      <a:pt x="15750" y="2186"/>
                      <a:pt x="15408" y="1425"/>
                      <a:pt x="14761" y="1273"/>
                    </a:cubicBezTo>
                    <a:cubicBezTo>
                      <a:pt x="14685" y="1273"/>
                      <a:pt x="14685" y="1235"/>
                      <a:pt x="14647" y="1235"/>
                    </a:cubicBezTo>
                    <a:lnTo>
                      <a:pt x="10500" y="17"/>
                    </a:lnTo>
                    <a:cubicBezTo>
                      <a:pt x="10475" y="5"/>
                      <a:pt x="10441" y="0"/>
                      <a:pt x="104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2328650" y="3631675"/>
                <a:ext cx="951125" cy="1435225"/>
              </a:xfrm>
              <a:custGeom>
                <a:avLst/>
                <a:gdLst/>
                <a:ahLst/>
                <a:cxnLst/>
                <a:rect l="l" t="t" r="r" b="b"/>
                <a:pathLst>
                  <a:path w="38045" h="57409" extrusionOk="0">
                    <a:moveTo>
                      <a:pt x="0" y="0"/>
                    </a:moveTo>
                    <a:lnTo>
                      <a:pt x="0" y="57409"/>
                    </a:lnTo>
                    <a:lnTo>
                      <a:pt x="38044" y="57409"/>
                    </a:lnTo>
                    <a:lnTo>
                      <a:pt x="38044" y="8294"/>
                    </a:lnTo>
                    <a:lnTo>
                      <a:pt x="3005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3080025" y="3631675"/>
                <a:ext cx="199750" cy="207375"/>
              </a:xfrm>
              <a:custGeom>
                <a:avLst/>
                <a:gdLst/>
                <a:ahLst/>
                <a:cxnLst/>
                <a:rect l="l" t="t" r="r" b="b"/>
                <a:pathLst>
                  <a:path w="7990" h="8295" extrusionOk="0">
                    <a:moveTo>
                      <a:pt x="0" y="0"/>
                    </a:moveTo>
                    <a:lnTo>
                      <a:pt x="38" y="8294"/>
                    </a:lnTo>
                    <a:lnTo>
                      <a:pt x="7989" y="8294"/>
                    </a:ln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2426600" y="4213750"/>
                <a:ext cx="318650" cy="326250"/>
              </a:xfrm>
              <a:custGeom>
                <a:avLst/>
                <a:gdLst/>
                <a:ahLst/>
                <a:cxnLst/>
                <a:rect l="l" t="t" r="r" b="b"/>
                <a:pathLst>
                  <a:path w="12746" h="13050" extrusionOk="0">
                    <a:moveTo>
                      <a:pt x="9968" y="0"/>
                    </a:moveTo>
                    <a:lnTo>
                      <a:pt x="1" y="1066"/>
                    </a:lnTo>
                    <a:cubicBezTo>
                      <a:pt x="647" y="6316"/>
                      <a:pt x="3957" y="10843"/>
                      <a:pt x="8713" y="13050"/>
                    </a:cubicBezTo>
                    <a:lnTo>
                      <a:pt x="12746" y="3881"/>
                    </a:lnTo>
                    <a:cubicBezTo>
                      <a:pt x="11224" y="3120"/>
                      <a:pt x="10197" y="1636"/>
                      <a:pt x="99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2657725" y="3853275"/>
                <a:ext cx="566875" cy="720650"/>
              </a:xfrm>
              <a:custGeom>
                <a:avLst/>
                <a:gdLst/>
                <a:ahLst/>
                <a:cxnLst/>
                <a:rect l="l" t="t" r="r" b="b"/>
                <a:pathLst>
                  <a:path w="22675" h="28826" extrusionOk="0">
                    <a:moveTo>
                      <a:pt x="12365" y="1"/>
                    </a:moveTo>
                    <a:lnTo>
                      <a:pt x="8370" y="9169"/>
                    </a:lnTo>
                    <a:cubicBezTo>
                      <a:pt x="10843" y="10539"/>
                      <a:pt x="11756" y="13735"/>
                      <a:pt x="10348" y="16208"/>
                    </a:cubicBezTo>
                    <a:cubicBezTo>
                      <a:pt x="9434" y="17894"/>
                      <a:pt x="7660" y="18850"/>
                      <a:pt x="5834" y="18850"/>
                    </a:cubicBezTo>
                    <a:cubicBezTo>
                      <a:pt x="5229" y="18850"/>
                      <a:pt x="4620" y="18746"/>
                      <a:pt x="4033" y="18528"/>
                    </a:cubicBezTo>
                    <a:lnTo>
                      <a:pt x="0" y="27735"/>
                    </a:lnTo>
                    <a:cubicBezTo>
                      <a:pt x="1852" y="28475"/>
                      <a:pt x="3760" y="28826"/>
                      <a:pt x="5637" y="28826"/>
                    </a:cubicBezTo>
                    <a:cubicBezTo>
                      <a:pt x="11666" y="28826"/>
                      <a:pt x="17357" y="25208"/>
                      <a:pt x="19707" y="19289"/>
                    </a:cubicBezTo>
                    <a:cubicBezTo>
                      <a:pt x="22675" y="11947"/>
                      <a:pt x="19479" y="3501"/>
                      <a:pt x="123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2419950" y="3815725"/>
                <a:ext cx="533600" cy="410400"/>
              </a:xfrm>
              <a:custGeom>
                <a:avLst/>
                <a:gdLst/>
                <a:ahLst/>
                <a:cxnLst/>
                <a:rect l="l" t="t" r="r" b="b"/>
                <a:pathLst>
                  <a:path w="21344" h="16416" extrusionOk="0">
                    <a:moveTo>
                      <a:pt x="15369" y="1"/>
                    </a:moveTo>
                    <a:cubicBezTo>
                      <a:pt x="9485" y="1"/>
                      <a:pt x="3869" y="3441"/>
                      <a:pt x="1370" y="9150"/>
                    </a:cubicBezTo>
                    <a:cubicBezTo>
                      <a:pt x="381" y="11432"/>
                      <a:pt x="0" y="13905"/>
                      <a:pt x="191" y="16416"/>
                    </a:cubicBezTo>
                    <a:lnTo>
                      <a:pt x="10158" y="15275"/>
                    </a:lnTo>
                    <a:cubicBezTo>
                      <a:pt x="10120" y="12421"/>
                      <a:pt x="12365" y="10063"/>
                      <a:pt x="15218" y="9987"/>
                    </a:cubicBezTo>
                    <a:cubicBezTo>
                      <a:pt x="15941" y="9987"/>
                      <a:pt x="16702" y="10139"/>
                      <a:pt x="17349" y="10443"/>
                    </a:cubicBezTo>
                    <a:lnTo>
                      <a:pt x="21343" y="1236"/>
                    </a:lnTo>
                    <a:cubicBezTo>
                      <a:pt x="19395" y="397"/>
                      <a:pt x="17367" y="1"/>
                      <a:pt x="153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9"/>
              <p:cNvSpPr/>
              <p:nvPr/>
            </p:nvSpPr>
            <p:spPr>
              <a:xfrm>
                <a:off x="2424700" y="4817700"/>
                <a:ext cx="78025" cy="115100"/>
              </a:xfrm>
              <a:custGeom>
                <a:avLst/>
                <a:gdLst/>
                <a:ahLst/>
                <a:cxnLst/>
                <a:rect l="l" t="t" r="r" b="b"/>
                <a:pathLst>
                  <a:path w="3121" h="4604" extrusionOk="0">
                    <a:moveTo>
                      <a:pt x="1" y="0"/>
                    </a:moveTo>
                    <a:lnTo>
                      <a:pt x="1" y="4604"/>
                    </a:lnTo>
                    <a:lnTo>
                      <a:pt x="3120" y="4604"/>
                    </a:lnTo>
                    <a:lnTo>
                      <a:pt x="31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9"/>
              <p:cNvSpPr/>
              <p:nvPr/>
            </p:nvSpPr>
            <p:spPr>
              <a:xfrm>
                <a:off x="2520775" y="4768250"/>
                <a:ext cx="78000" cy="164550"/>
              </a:xfrm>
              <a:custGeom>
                <a:avLst/>
                <a:gdLst/>
                <a:ahLst/>
                <a:cxnLst/>
                <a:rect l="l" t="t" r="r" b="b"/>
                <a:pathLst>
                  <a:path w="3120" h="6582" extrusionOk="0">
                    <a:moveTo>
                      <a:pt x="0" y="0"/>
                    </a:moveTo>
                    <a:lnTo>
                      <a:pt x="0" y="6582"/>
                    </a:lnTo>
                    <a:lnTo>
                      <a:pt x="3120" y="6582"/>
                    </a:lnTo>
                    <a:lnTo>
                      <a:pt x="31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9"/>
              <p:cNvSpPr/>
              <p:nvPr/>
            </p:nvSpPr>
            <p:spPr>
              <a:xfrm>
                <a:off x="2617775" y="4722600"/>
                <a:ext cx="78975" cy="209250"/>
              </a:xfrm>
              <a:custGeom>
                <a:avLst/>
                <a:gdLst/>
                <a:ahLst/>
                <a:cxnLst/>
                <a:rect l="l" t="t" r="r" b="b"/>
                <a:pathLst>
                  <a:path w="3159" h="8370" extrusionOk="0">
                    <a:moveTo>
                      <a:pt x="1" y="0"/>
                    </a:moveTo>
                    <a:lnTo>
                      <a:pt x="1" y="8370"/>
                    </a:lnTo>
                    <a:lnTo>
                      <a:pt x="3158" y="8370"/>
                    </a:lnTo>
                    <a:lnTo>
                      <a:pt x="315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9"/>
              <p:cNvSpPr/>
              <p:nvPr/>
            </p:nvSpPr>
            <p:spPr>
              <a:xfrm>
                <a:off x="2715750" y="4761575"/>
                <a:ext cx="78000" cy="171225"/>
              </a:xfrm>
              <a:custGeom>
                <a:avLst/>
                <a:gdLst/>
                <a:ahLst/>
                <a:cxnLst/>
                <a:rect l="l" t="t" r="r" b="b"/>
                <a:pathLst>
                  <a:path w="3120" h="6849" extrusionOk="0">
                    <a:moveTo>
                      <a:pt x="0" y="1"/>
                    </a:moveTo>
                    <a:lnTo>
                      <a:pt x="0" y="6849"/>
                    </a:lnTo>
                    <a:lnTo>
                      <a:pt x="3120" y="6849"/>
                    </a:lnTo>
                    <a:lnTo>
                      <a:pt x="31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9"/>
              <p:cNvSpPr/>
              <p:nvPr/>
            </p:nvSpPr>
            <p:spPr>
              <a:xfrm>
                <a:off x="2813700" y="4741600"/>
                <a:ext cx="78025" cy="191200"/>
              </a:xfrm>
              <a:custGeom>
                <a:avLst/>
                <a:gdLst/>
                <a:ahLst/>
                <a:cxnLst/>
                <a:rect l="l" t="t" r="r" b="b"/>
                <a:pathLst>
                  <a:path w="3121" h="7648" extrusionOk="0">
                    <a:moveTo>
                      <a:pt x="1" y="1"/>
                    </a:moveTo>
                    <a:lnTo>
                      <a:pt x="1" y="7648"/>
                    </a:lnTo>
                    <a:lnTo>
                      <a:pt x="3120" y="7648"/>
                    </a:lnTo>
                    <a:lnTo>
                      <a:pt x="31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9"/>
              <p:cNvSpPr/>
              <p:nvPr/>
            </p:nvSpPr>
            <p:spPr>
              <a:xfrm>
                <a:off x="2910725" y="4696900"/>
                <a:ext cx="78950" cy="235900"/>
              </a:xfrm>
              <a:custGeom>
                <a:avLst/>
                <a:gdLst/>
                <a:ahLst/>
                <a:cxnLst/>
                <a:rect l="l" t="t" r="r" b="b"/>
                <a:pathLst>
                  <a:path w="3158" h="9436" extrusionOk="0">
                    <a:moveTo>
                      <a:pt x="0" y="1"/>
                    </a:moveTo>
                    <a:lnTo>
                      <a:pt x="0" y="9436"/>
                    </a:lnTo>
                    <a:lnTo>
                      <a:pt x="3158" y="9436"/>
                    </a:lnTo>
                    <a:lnTo>
                      <a:pt x="31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9"/>
              <p:cNvSpPr/>
              <p:nvPr/>
            </p:nvSpPr>
            <p:spPr>
              <a:xfrm>
                <a:off x="3006775" y="4656950"/>
                <a:ext cx="78975" cy="275850"/>
              </a:xfrm>
              <a:custGeom>
                <a:avLst/>
                <a:gdLst/>
                <a:ahLst/>
                <a:cxnLst/>
                <a:rect l="l" t="t" r="r" b="b"/>
                <a:pathLst>
                  <a:path w="3159" h="11034" extrusionOk="0">
                    <a:moveTo>
                      <a:pt x="1" y="1"/>
                    </a:moveTo>
                    <a:lnTo>
                      <a:pt x="1" y="11034"/>
                    </a:lnTo>
                    <a:lnTo>
                      <a:pt x="3158" y="11034"/>
                    </a:lnTo>
                    <a:lnTo>
                      <a:pt x="31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9"/>
              <p:cNvSpPr/>
              <p:nvPr/>
            </p:nvSpPr>
            <p:spPr>
              <a:xfrm>
                <a:off x="3104750" y="4615125"/>
                <a:ext cx="78000" cy="316725"/>
              </a:xfrm>
              <a:custGeom>
                <a:avLst/>
                <a:gdLst/>
                <a:ahLst/>
                <a:cxnLst/>
                <a:rect l="l" t="t" r="r" b="b"/>
                <a:pathLst>
                  <a:path w="3120" h="12669" extrusionOk="0">
                    <a:moveTo>
                      <a:pt x="0" y="0"/>
                    </a:moveTo>
                    <a:lnTo>
                      <a:pt x="0" y="12669"/>
                    </a:lnTo>
                    <a:lnTo>
                      <a:pt x="3120" y="12669"/>
                    </a:lnTo>
                    <a:lnTo>
                      <a:pt x="31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9"/>
              <p:cNvSpPr/>
              <p:nvPr/>
            </p:nvSpPr>
            <p:spPr>
              <a:xfrm>
                <a:off x="2072800" y="4618750"/>
                <a:ext cx="47575" cy="51550"/>
              </a:xfrm>
              <a:custGeom>
                <a:avLst/>
                <a:gdLst/>
                <a:ahLst/>
                <a:cxnLst/>
                <a:rect l="l" t="t" r="r" b="b"/>
                <a:pathLst>
                  <a:path w="1903" h="2062" extrusionOk="0">
                    <a:moveTo>
                      <a:pt x="1125" y="0"/>
                    </a:moveTo>
                    <a:cubicBezTo>
                      <a:pt x="1093" y="0"/>
                      <a:pt x="1061" y="2"/>
                      <a:pt x="1027" y="7"/>
                    </a:cubicBezTo>
                    <a:lnTo>
                      <a:pt x="343" y="235"/>
                    </a:lnTo>
                    <a:cubicBezTo>
                      <a:pt x="76" y="350"/>
                      <a:pt x="0" y="578"/>
                      <a:pt x="38" y="806"/>
                    </a:cubicBezTo>
                    <a:lnTo>
                      <a:pt x="343" y="1719"/>
                    </a:lnTo>
                    <a:cubicBezTo>
                      <a:pt x="381" y="1909"/>
                      <a:pt x="609" y="2062"/>
                      <a:pt x="837" y="2062"/>
                    </a:cubicBezTo>
                    <a:lnTo>
                      <a:pt x="1560" y="1795"/>
                    </a:lnTo>
                    <a:cubicBezTo>
                      <a:pt x="1788" y="1719"/>
                      <a:pt x="1902" y="1491"/>
                      <a:pt x="1826" y="1225"/>
                    </a:cubicBezTo>
                    <a:lnTo>
                      <a:pt x="1560" y="350"/>
                    </a:lnTo>
                    <a:cubicBezTo>
                      <a:pt x="1527" y="117"/>
                      <a:pt x="1348" y="0"/>
                      <a:pt x="112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9"/>
              <p:cNvSpPr/>
              <p:nvPr/>
            </p:nvSpPr>
            <p:spPr>
              <a:xfrm>
                <a:off x="2035700" y="4539975"/>
                <a:ext cx="98000" cy="98000"/>
              </a:xfrm>
              <a:custGeom>
                <a:avLst/>
                <a:gdLst/>
                <a:ahLst/>
                <a:cxnLst/>
                <a:rect l="l" t="t" r="r" b="b"/>
                <a:pathLst>
                  <a:path w="3920" h="3920" extrusionOk="0">
                    <a:moveTo>
                      <a:pt x="1941" y="1"/>
                    </a:moveTo>
                    <a:cubicBezTo>
                      <a:pt x="876" y="1"/>
                      <a:pt x="1" y="876"/>
                      <a:pt x="1" y="1941"/>
                    </a:cubicBezTo>
                    <a:cubicBezTo>
                      <a:pt x="1" y="3044"/>
                      <a:pt x="876" y="3919"/>
                      <a:pt x="1941" y="3919"/>
                    </a:cubicBezTo>
                    <a:cubicBezTo>
                      <a:pt x="3044" y="3919"/>
                      <a:pt x="3919" y="3805"/>
                      <a:pt x="3919" y="2740"/>
                    </a:cubicBezTo>
                    <a:cubicBezTo>
                      <a:pt x="3919" y="1675"/>
                      <a:pt x="3006" y="1"/>
                      <a:pt x="1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9"/>
              <p:cNvSpPr/>
              <p:nvPr/>
            </p:nvSpPr>
            <p:spPr>
              <a:xfrm>
                <a:off x="2036650" y="4875725"/>
                <a:ext cx="208325" cy="324350"/>
              </a:xfrm>
              <a:custGeom>
                <a:avLst/>
                <a:gdLst/>
                <a:ahLst/>
                <a:cxnLst/>
                <a:rect l="l" t="t" r="r" b="b"/>
                <a:pathLst>
                  <a:path w="8333" h="12974" extrusionOk="0">
                    <a:moveTo>
                      <a:pt x="2588" y="0"/>
                    </a:moveTo>
                    <a:cubicBezTo>
                      <a:pt x="2550" y="343"/>
                      <a:pt x="2473" y="723"/>
                      <a:pt x="2550" y="1027"/>
                    </a:cubicBezTo>
                    <a:cubicBezTo>
                      <a:pt x="2550" y="1940"/>
                      <a:pt x="3082" y="7076"/>
                      <a:pt x="3082" y="7076"/>
                    </a:cubicBezTo>
                    <a:lnTo>
                      <a:pt x="1" y="11071"/>
                    </a:lnTo>
                    <a:lnTo>
                      <a:pt x="647" y="12136"/>
                    </a:lnTo>
                    <a:lnTo>
                      <a:pt x="5251" y="8065"/>
                    </a:lnTo>
                    <a:lnTo>
                      <a:pt x="5175" y="3044"/>
                    </a:lnTo>
                    <a:lnTo>
                      <a:pt x="6012" y="3044"/>
                    </a:lnTo>
                    <a:cubicBezTo>
                      <a:pt x="6316" y="6544"/>
                      <a:pt x="7191" y="12973"/>
                      <a:pt x="7191" y="12973"/>
                    </a:cubicBezTo>
                    <a:lnTo>
                      <a:pt x="8332" y="12973"/>
                    </a:lnTo>
                    <a:lnTo>
                      <a:pt x="83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a:off x="2216400" y="5199100"/>
                <a:ext cx="62800" cy="22850"/>
              </a:xfrm>
              <a:custGeom>
                <a:avLst/>
                <a:gdLst/>
                <a:ahLst/>
                <a:cxnLst/>
                <a:rect l="l" t="t" r="r" b="b"/>
                <a:pathLst>
                  <a:path w="2512" h="914" extrusionOk="0">
                    <a:moveTo>
                      <a:pt x="1" y="0"/>
                    </a:moveTo>
                    <a:lnTo>
                      <a:pt x="1" y="913"/>
                    </a:lnTo>
                    <a:lnTo>
                      <a:pt x="2322" y="913"/>
                    </a:lnTo>
                    <a:cubicBezTo>
                      <a:pt x="2474" y="913"/>
                      <a:pt x="2512" y="571"/>
                      <a:pt x="2436" y="457"/>
                    </a:cubicBezTo>
                    <a:lnTo>
                      <a:pt x="114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9"/>
              <p:cNvSpPr/>
              <p:nvPr/>
            </p:nvSpPr>
            <p:spPr>
              <a:xfrm>
                <a:off x="2017625" y="5152475"/>
                <a:ext cx="42550" cy="62450"/>
              </a:xfrm>
              <a:custGeom>
                <a:avLst/>
                <a:gdLst/>
                <a:ahLst/>
                <a:cxnLst/>
                <a:rect l="l" t="t" r="r" b="b"/>
                <a:pathLst>
                  <a:path w="1702" h="2498" extrusionOk="0">
                    <a:moveTo>
                      <a:pt x="762" y="1"/>
                    </a:moveTo>
                    <a:lnTo>
                      <a:pt x="1" y="496"/>
                    </a:lnTo>
                    <a:lnTo>
                      <a:pt x="1294" y="2436"/>
                    </a:lnTo>
                    <a:cubicBezTo>
                      <a:pt x="1316" y="2479"/>
                      <a:pt x="1359" y="2498"/>
                      <a:pt x="1410" y="2498"/>
                    </a:cubicBezTo>
                    <a:cubicBezTo>
                      <a:pt x="1535" y="2498"/>
                      <a:pt x="1702" y="2381"/>
                      <a:pt x="1675" y="2246"/>
                    </a:cubicBezTo>
                    <a:lnTo>
                      <a:pt x="1408" y="952"/>
                    </a:lnTo>
                    <a:lnTo>
                      <a:pt x="76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9"/>
              <p:cNvSpPr/>
              <p:nvPr/>
            </p:nvSpPr>
            <p:spPr>
              <a:xfrm>
                <a:off x="2299150" y="4817750"/>
                <a:ext cx="55200" cy="33875"/>
              </a:xfrm>
              <a:custGeom>
                <a:avLst/>
                <a:gdLst/>
                <a:ahLst/>
                <a:cxnLst/>
                <a:rect l="l" t="t" r="r" b="b"/>
                <a:pathLst>
                  <a:path w="2208" h="1355" extrusionOk="0">
                    <a:moveTo>
                      <a:pt x="1251" y="0"/>
                    </a:moveTo>
                    <a:cubicBezTo>
                      <a:pt x="733" y="0"/>
                      <a:pt x="153" y="75"/>
                      <a:pt x="153" y="75"/>
                    </a:cubicBezTo>
                    <a:lnTo>
                      <a:pt x="1" y="1330"/>
                    </a:lnTo>
                    <a:cubicBezTo>
                      <a:pt x="1" y="1330"/>
                      <a:pt x="341" y="1354"/>
                      <a:pt x="726" y="1354"/>
                    </a:cubicBezTo>
                    <a:cubicBezTo>
                      <a:pt x="1176" y="1354"/>
                      <a:pt x="1686" y="1321"/>
                      <a:pt x="1789" y="1178"/>
                    </a:cubicBezTo>
                    <a:cubicBezTo>
                      <a:pt x="2207" y="645"/>
                      <a:pt x="2207" y="265"/>
                      <a:pt x="1979" y="113"/>
                    </a:cubicBezTo>
                    <a:cubicBezTo>
                      <a:pt x="1851" y="27"/>
                      <a:pt x="1562" y="0"/>
                      <a:pt x="12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9"/>
              <p:cNvSpPr/>
              <p:nvPr/>
            </p:nvSpPr>
            <p:spPr>
              <a:xfrm>
                <a:off x="2017650" y="4514875"/>
                <a:ext cx="122700" cy="110100"/>
              </a:xfrm>
              <a:custGeom>
                <a:avLst/>
                <a:gdLst/>
                <a:ahLst/>
                <a:cxnLst/>
                <a:rect l="l" t="t" r="r" b="b"/>
                <a:pathLst>
                  <a:path w="4908" h="4404" extrusionOk="0">
                    <a:moveTo>
                      <a:pt x="3726" y="0"/>
                    </a:moveTo>
                    <a:cubicBezTo>
                      <a:pt x="3710" y="0"/>
                      <a:pt x="3698" y="5"/>
                      <a:pt x="3690" y="15"/>
                    </a:cubicBezTo>
                    <a:cubicBezTo>
                      <a:pt x="3538" y="168"/>
                      <a:pt x="3880" y="548"/>
                      <a:pt x="2967" y="814"/>
                    </a:cubicBezTo>
                    <a:cubicBezTo>
                      <a:pt x="2625" y="928"/>
                      <a:pt x="1636" y="624"/>
                      <a:pt x="761" y="1765"/>
                    </a:cubicBezTo>
                    <a:cubicBezTo>
                      <a:pt x="0" y="2802"/>
                      <a:pt x="935" y="4404"/>
                      <a:pt x="1227" y="4404"/>
                    </a:cubicBezTo>
                    <a:cubicBezTo>
                      <a:pt x="1256" y="4404"/>
                      <a:pt x="1279" y="4387"/>
                      <a:pt x="1293" y="4352"/>
                    </a:cubicBezTo>
                    <a:cubicBezTo>
                      <a:pt x="1293" y="4255"/>
                      <a:pt x="1293" y="3604"/>
                      <a:pt x="1553" y="3604"/>
                    </a:cubicBezTo>
                    <a:cubicBezTo>
                      <a:pt x="1598" y="3604"/>
                      <a:pt x="1650" y="3623"/>
                      <a:pt x="1712" y="3668"/>
                    </a:cubicBezTo>
                    <a:cubicBezTo>
                      <a:pt x="2022" y="3900"/>
                      <a:pt x="2209" y="3975"/>
                      <a:pt x="2357" y="3975"/>
                    </a:cubicBezTo>
                    <a:cubicBezTo>
                      <a:pt x="2427" y="3975"/>
                      <a:pt x="2488" y="3958"/>
                      <a:pt x="2549" y="3934"/>
                    </a:cubicBezTo>
                    <a:cubicBezTo>
                      <a:pt x="2739" y="3820"/>
                      <a:pt x="2625" y="3668"/>
                      <a:pt x="2282" y="3401"/>
                    </a:cubicBezTo>
                    <a:cubicBezTo>
                      <a:pt x="1978" y="3097"/>
                      <a:pt x="1636" y="2640"/>
                      <a:pt x="2168" y="2602"/>
                    </a:cubicBezTo>
                    <a:cubicBezTo>
                      <a:pt x="3043" y="2526"/>
                      <a:pt x="3804" y="2793"/>
                      <a:pt x="4375" y="1842"/>
                    </a:cubicBezTo>
                    <a:cubicBezTo>
                      <a:pt x="4907" y="954"/>
                      <a:pt x="3949" y="0"/>
                      <a:pt x="37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9"/>
              <p:cNvSpPr/>
              <p:nvPr/>
            </p:nvSpPr>
            <p:spPr>
              <a:xfrm>
                <a:off x="3484225" y="4618750"/>
                <a:ext cx="47600" cy="51550"/>
              </a:xfrm>
              <a:custGeom>
                <a:avLst/>
                <a:gdLst/>
                <a:ahLst/>
                <a:cxnLst/>
                <a:rect l="l" t="t" r="r" b="b"/>
                <a:pathLst>
                  <a:path w="1904" h="2062" extrusionOk="0">
                    <a:moveTo>
                      <a:pt x="753" y="0"/>
                    </a:moveTo>
                    <a:cubicBezTo>
                      <a:pt x="555" y="0"/>
                      <a:pt x="372" y="117"/>
                      <a:pt x="305" y="350"/>
                    </a:cubicBezTo>
                    <a:lnTo>
                      <a:pt x="39" y="1225"/>
                    </a:lnTo>
                    <a:cubicBezTo>
                      <a:pt x="1" y="1491"/>
                      <a:pt x="77" y="1719"/>
                      <a:pt x="305" y="1795"/>
                    </a:cubicBezTo>
                    <a:lnTo>
                      <a:pt x="1028" y="2062"/>
                    </a:lnTo>
                    <a:cubicBezTo>
                      <a:pt x="1256" y="2062"/>
                      <a:pt x="1523" y="1909"/>
                      <a:pt x="1561" y="1719"/>
                    </a:cubicBezTo>
                    <a:lnTo>
                      <a:pt x="1827" y="806"/>
                    </a:lnTo>
                    <a:cubicBezTo>
                      <a:pt x="1903" y="578"/>
                      <a:pt x="1789" y="350"/>
                      <a:pt x="1561" y="235"/>
                    </a:cubicBezTo>
                    <a:lnTo>
                      <a:pt x="838" y="7"/>
                    </a:lnTo>
                    <a:cubicBezTo>
                      <a:pt x="809" y="2"/>
                      <a:pt x="781" y="0"/>
                      <a:pt x="75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9"/>
              <p:cNvSpPr/>
              <p:nvPr/>
            </p:nvSpPr>
            <p:spPr>
              <a:xfrm>
                <a:off x="3471875" y="4539975"/>
                <a:ext cx="97975" cy="98000"/>
              </a:xfrm>
              <a:custGeom>
                <a:avLst/>
                <a:gdLst/>
                <a:ahLst/>
                <a:cxnLst/>
                <a:rect l="l" t="t" r="r" b="b"/>
                <a:pathLst>
                  <a:path w="3919" h="3920" extrusionOk="0">
                    <a:moveTo>
                      <a:pt x="1941" y="1"/>
                    </a:moveTo>
                    <a:cubicBezTo>
                      <a:pt x="875" y="1"/>
                      <a:pt x="0" y="1675"/>
                      <a:pt x="0" y="2740"/>
                    </a:cubicBezTo>
                    <a:cubicBezTo>
                      <a:pt x="0" y="3805"/>
                      <a:pt x="875" y="3919"/>
                      <a:pt x="1941" y="3919"/>
                    </a:cubicBezTo>
                    <a:cubicBezTo>
                      <a:pt x="3044" y="3919"/>
                      <a:pt x="3919" y="3044"/>
                      <a:pt x="3919" y="1941"/>
                    </a:cubicBezTo>
                    <a:cubicBezTo>
                      <a:pt x="3919" y="876"/>
                      <a:pt x="3044" y="1"/>
                      <a:pt x="1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9"/>
              <p:cNvSpPr/>
              <p:nvPr/>
            </p:nvSpPr>
            <p:spPr>
              <a:xfrm>
                <a:off x="3359650" y="4875725"/>
                <a:ext cx="208300" cy="324350"/>
              </a:xfrm>
              <a:custGeom>
                <a:avLst/>
                <a:gdLst/>
                <a:ahLst/>
                <a:cxnLst/>
                <a:rect l="l" t="t" r="r" b="b"/>
                <a:pathLst>
                  <a:path w="8332" h="12974" extrusionOk="0">
                    <a:moveTo>
                      <a:pt x="0" y="0"/>
                    </a:moveTo>
                    <a:lnTo>
                      <a:pt x="0" y="12973"/>
                    </a:lnTo>
                    <a:lnTo>
                      <a:pt x="1141" y="12973"/>
                    </a:lnTo>
                    <a:cubicBezTo>
                      <a:pt x="1141" y="12973"/>
                      <a:pt x="2016" y="6544"/>
                      <a:pt x="2359" y="3044"/>
                    </a:cubicBezTo>
                    <a:lnTo>
                      <a:pt x="3158" y="3044"/>
                    </a:lnTo>
                    <a:lnTo>
                      <a:pt x="3120" y="8065"/>
                    </a:lnTo>
                    <a:lnTo>
                      <a:pt x="7723" y="12136"/>
                    </a:lnTo>
                    <a:lnTo>
                      <a:pt x="8332" y="11071"/>
                    </a:lnTo>
                    <a:lnTo>
                      <a:pt x="5250" y="7076"/>
                    </a:lnTo>
                    <a:cubicBezTo>
                      <a:pt x="5250" y="7076"/>
                      <a:pt x="5821" y="1940"/>
                      <a:pt x="5821" y="1027"/>
                    </a:cubicBezTo>
                    <a:cubicBezTo>
                      <a:pt x="5821" y="723"/>
                      <a:pt x="5821" y="343"/>
                      <a:pt x="578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9"/>
              <p:cNvSpPr/>
              <p:nvPr/>
            </p:nvSpPr>
            <p:spPr>
              <a:xfrm>
                <a:off x="3325400" y="5199100"/>
                <a:ext cx="63750" cy="22850"/>
              </a:xfrm>
              <a:custGeom>
                <a:avLst/>
                <a:gdLst/>
                <a:ahLst/>
                <a:cxnLst/>
                <a:rect l="l" t="t" r="r" b="b"/>
                <a:pathLst>
                  <a:path w="2550" h="914" extrusionOk="0">
                    <a:moveTo>
                      <a:pt x="1408" y="0"/>
                    </a:moveTo>
                    <a:lnTo>
                      <a:pt x="153" y="457"/>
                    </a:lnTo>
                    <a:cubicBezTo>
                      <a:pt x="0" y="571"/>
                      <a:pt x="77" y="913"/>
                      <a:pt x="191" y="913"/>
                    </a:cubicBezTo>
                    <a:lnTo>
                      <a:pt x="2549" y="913"/>
                    </a:lnTo>
                    <a:lnTo>
                      <a:pt x="254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9"/>
              <p:cNvSpPr/>
              <p:nvPr/>
            </p:nvSpPr>
            <p:spPr>
              <a:xfrm>
                <a:off x="3543475" y="5152475"/>
                <a:ext cx="42550" cy="62450"/>
              </a:xfrm>
              <a:custGeom>
                <a:avLst/>
                <a:gdLst/>
                <a:ahLst/>
                <a:cxnLst/>
                <a:rect l="l" t="t" r="r" b="b"/>
                <a:pathLst>
                  <a:path w="1702" h="2498" extrusionOk="0">
                    <a:moveTo>
                      <a:pt x="979" y="1"/>
                    </a:moveTo>
                    <a:lnTo>
                      <a:pt x="332" y="952"/>
                    </a:lnTo>
                    <a:lnTo>
                      <a:pt x="28" y="2246"/>
                    </a:lnTo>
                    <a:cubicBezTo>
                      <a:pt x="0" y="2381"/>
                      <a:pt x="167" y="2498"/>
                      <a:pt x="293" y="2498"/>
                    </a:cubicBezTo>
                    <a:cubicBezTo>
                      <a:pt x="343" y="2498"/>
                      <a:pt x="386" y="2479"/>
                      <a:pt x="408" y="2436"/>
                    </a:cubicBezTo>
                    <a:lnTo>
                      <a:pt x="1702" y="496"/>
                    </a:lnTo>
                    <a:lnTo>
                      <a:pt x="97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9"/>
              <p:cNvSpPr/>
              <p:nvPr/>
            </p:nvSpPr>
            <p:spPr>
              <a:xfrm>
                <a:off x="3249300" y="4817750"/>
                <a:ext cx="56150" cy="33875"/>
              </a:xfrm>
              <a:custGeom>
                <a:avLst/>
                <a:gdLst/>
                <a:ahLst/>
                <a:cxnLst/>
                <a:rect l="l" t="t" r="r" b="b"/>
                <a:pathLst>
                  <a:path w="2246" h="1355" extrusionOk="0">
                    <a:moveTo>
                      <a:pt x="1012" y="0"/>
                    </a:moveTo>
                    <a:cubicBezTo>
                      <a:pt x="702" y="0"/>
                      <a:pt x="410" y="27"/>
                      <a:pt x="267" y="113"/>
                    </a:cubicBezTo>
                    <a:cubicBezTo>
                      <a:pt x="1" y="265"/>
                      <a:pt x="1" y="645"/>
                      <a:pt x="457" y="1178"/>
                    </a:cubicBezTo>
                    <a:cubicBezTo>
                      <a:pt x="580" y="1321"/>
                      <a:pt x="1089" y="1354"/>
                      <a:pt x="1533" y="1354"/>
                    </a:cubicBezTo>
                    <a:cubicBezTo>
                      <a:pt x="1913" y="1354"/>
                      <a:pt x="2246" y="1330"/>
                      <a:pt x="2246" y="1330"/>
                    </a:cubicBezTo>
                    <a:lnTo>
                      <a:pt x="2093" y="75"/>
                    </a:lnTo>
                    <a:cubicBezTo>
                      <a:pt x="2093" y="75"/>
                      <a:pt x="1529" y="0"/>
                      <a:pt x="1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9"/>
              <p:cNvSpPr/>
              <p:nvPr/>
            </p:nvSpPr>
            <p:spPr>
              <a:xfrm>
                <a:off x="3476625" y="4519975"/>
                <a:ext cx="120825" cy="124300"/>
              </a:xfrm>
              <a:custGeom>
                <a:avLst/>
                <a:gdLst/>
                <a:ahLst/>
                <a:cxnLst/>
                <a:rect l="l" t="t" r="r" b="b"/>
                <a:pathLst>
                  <a:path w="4833" h="4972" extrusionOk="0">
                    <a:moveTo>
                      <a:pt x="1082" y="0"/>
                    </a:moveTo>
                    <a:cubicBezTo>
                      <a:pt x="898" y="0"/>
                      <a:pt x="710" y="54"/>
                      <a:pt x="533" y="192"/>
                    </a:cubicBezTo>
                    <a:cubicBezTo>
                      <a:pt x="457" y="230"/>
                      <a:pt x="381" y="306"/>
                      <a:pt x="343" y="344"/>
                    </a:cubicBezTo>
                    <a:cubicBezTo>
                      <a:pt x="1" y="724"/>
                      <a:pt x="1" y="1295"/>
                      <a:pt x="381" y="1676"/>
                    </a:cubicBezTo>
                    <a:cubicBezTo>
                      <a:pt x="670" y="1834"/>
                      <a:pt x="920" y="1884"/>
                      <a:pt x="1130" y="1884"/>
                    </a:cubicBezTo>
                    <a:cubicBezTo>
                      <a:pt x="1473" y="1884"/>
                      <a:pt x="1709" y="1752"/>
                      <a:pt x="1827" y="1752"/>
                    </a:cubicBezTo>
                    <a:cubicBezTo>
                      <a:pt x="1979" y="1752"/>
                      <a:pt x="1674" y="2132"/>
                      <a:pt x="1903" y="2665"/>
                    </a:cubicBezTo>
                    <a:cubicBezTo>
                      <a:pt x="2093" y="3083"/>
                      <a:pt x="2778" y="3197"/>
                      <a:pt x="2778" y="3311"/>
                    </a:cubicBezTo>
                    <a:cubicBezTo>
                      <a:pt x="2778" y="3464"/>
                      <a:pt x="2321" y="3311"/>
                      <a:pt x="1979" y="3806"/>
                    </a:cubicBezTo>
                    <a:cubicBezTo>
                      <a:pt x="1903" y="3958"/>
                      <a:pt x="1865" y="4148"/>
                      <a:pt x="1903" y="4339"/>
                    </a:cubicBezTo>
                    <a:cubicBezTo>
                      <a:pt x="1935" y="4697"/>
                      <a:pt x="2247" y="4972"/>
                      <a:pt x="2622" y="4972"/>
                    </a:cubicBezTo>
                    <a:cubicBezTo>
                      <a:pt x="2685" y="4972"/>
                      <a:pt x="2750" y="4964"/>
                      <a:pt x="2816" y="4947"/>
                    </a:cubicBezTo>
                    <a:cubicBezTo>
                      <a:pt x="3653" y="4795"/>
                      <a:pt x="3386" y="3958"/>
                      <a:pt x="3463" y="3806"/>
                    </a:cubicBezTo>
                    <a:cubicBezTo>
                      <a:pt x="3577" y="3654"/>
                      <a:pt x="4376" y="3730"/>
                      <a:pt x="4566" y="3083"/>
                    </a:cubicBezTo>
                    <a:cubicBezTo>
                      <a:pt x="4832" y="2132"/>
                      <a:pt x="3957" y="2056"/>
                      <a:pt x="3881" y="1904"/>
                    </a:cubicBezTo>
                    <a:cubicBezTo>
                      <a:pt x="3843" y="1752"/>
                      <a:pt x="4566" y="915"/>
                      <a:pt x="3729" y="420"/>
                    </a:cubicBezTo>
                    <a:cubicBezTo>
                      <a:pt x="3543" y="323"/>
                      <a:pt x="3377" y="286"/>
                      <a:pt x="3230" y="286"/>
                    </a:cubicBezTo>
                    <a:cubicBezTo>
                      <a:pt x="2768" y="286"/>
                      <a:pt x="2489" y="649"/>
                      <a:pt x="2323" y="649"/>
                    </a:cubicBezTo>
                    <a:cubicBezTo>
                      <a:pt x="2294" y="649"/>
                      <a:pt x="2268" y="638"/>
                      <a:pt x="2245" y="610"/>
                    </a:cubicBezTo>
                    <a:cubicBezTo>
                      <a:pt x="2104" y="441"/>
                      <a:pt x="1608" y="0"/>
                      <a:pt x="10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a:spLocks noGrp="1"/>
          </p:cNvSpPr>
          <p:nvPr>
            <p:ph type="title"/>
          </p:nvPr>
        </p:nvSpPr>
        <p:spPr>
          <a:xfrm>
            <a:off x="1221280" y="1119300"/>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¿POR QUÉ ES IMPORTANTE HACER UN PRESUPUESTO DE VENTAS?</a:t>
            </a:r>
            <a:endParaRPr sz="2000" dirty="0"/>
          </a:p>
        </p:txBody>
      </p:sp>
      <p:sp>
        <p:nvSpPr>
          <p:cNvPr id="1517" name="Google Shape;1517;p47"/>
          <p:cNvSpPr txBox="1">
            <a:spLocks noGrp="1"/>
          </p:cNvSpPr>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p>
            <a:pPr marL="0" indent="0">
              <a:buNone/>
            </a:pPr>
            <a:r>
              <a:rPr lang="es-MX" dirty="0"/>
              <a:t>Un presupuesto es importante porque te permite crear estabilidad financiera. Al final, no es otra cosa que un plan y registro de gastos. Así, el presupuesto de ventas sirve para pagar las cuentas a tiempo, gestionar tus recursos, atender emergencias y ahorrar para alcanzar metas.</a:t>
            </a:r>
          </a:p>
          <a:p>
            <a:pPr marL="0" lvl="0" indent="0" rtl="0">
              <a:spcBef>
                <a:spcPts val="0"/>
              </a:spcBef>
              <a:spcAft>
                <a:spcPts val="0"/>
              </a:spcAft>
              <a:buNone/>
            </a:pPr>
            <a:endParaRPr dirty="0"/>
          </a:p>
        </p:txBody>
      </p:sp>
    </p:spTree>
    <p:extLst>
      <p:ext uri="{BB962C8B-B14F-4D97-AF65-F5344CB8AC3E}">
        <p14:creationId xmlns:p14="http://schemas.microsoft.com/office/powerpoint/2010/main" val="1062949927"/>
      </p:ext>
    </p:extLst>
  </p:cSld>
  <p:clrMapOvr>
    <a:masterClrMapping/>
  </p:clrMapOvr>
</p:sld>
</file>

<file path=ppt/theme/theme1.xml><?xml version="1.0" encoding="utf-8"?>
<a:theme xmlns:a="http://schemas.openxmlformats.org/drawingml/2006/main" name="Sales Planning Process by Slidesgo">
  <a:themeElements>
    <a:clrScheme name="Simple Light">
      <a:dk1>
        <a:srgbClr val="1155CC"/>
      </a:dk1>
      <a:lt1>
        <a:srgbClr val="EEDCC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155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3540</Words>
  <Application>Microsoft Office PowerPoint</Application>
  <PresentationFormat>Presentación en pantalla (16:9)</PresentationFormat>
  <Paragraphs>240</Paragraphs>
  <Slides>48</Slides>
  <Notes>48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48</vt:i4>
      </vt:variant>
    </vt:vector>
  </HeadingPairs>
  <TitlesOfParts>
    <vt:vector size="59" baseType="lpstr">
      <vt:lpstr>Cousine</vt:lpstr>
      <vt:lpstr>Roboto Condensed Light</vt:lpstr>
      <vt:lpstr>Overpass Mono</vt:lpstr>
      <vt:lpstr>Anaheim</vt:lpstr>
      <vt:lpstr>SimSun</vt:lpstr>
      <vt:lpstr>Montserrat</vt:lpstr>
      <vt:lpstr>Calibri</vt:lpstr>
      <vt:lpstr>Times New Roman</vt:lpstr>
      <vt:lpstr>Arial</vt:lpstr>
      <vt:lpstr>Arial MT</vt:lpstr>
      <vt:lpstr>Sales Planning Process by Slidesgo</vt:lpstr>
      <vt:lpstr>      INSTITUTO TECNOLÓGICO DE CUIDAD MADERO  </vt:lpstr>
      <vt:lpstr>5.1 ESTADOS CONTABLES</vt:lpstr>
      <vt:lpstr>5.1.1 ESTADO DE FLUJO DE CAJA (INGRESOS Y EGRESOS)</vt:lpstr>
      <vt:lpstr>Flujo de caja operativo</vt:lpstr>
      <vt:lpstr>Presentación de PowerPoint</vt:lpstr>
      <vt:lpstr>IMPORTANCIA DEL FLUJO DE EFECTIVO </vt:lpstr>
      <vt:lpstr>5.1.2 PRESUPUESTO DE VENTAS</vt:lpstr>
      <vt:lpstr>¿PARA QUÉ SIRVE UN PRESUPUESTO DE VENTAS?</vt:lpstr>
      <vt:lpstr>¿POR QUÉ ES IMPORTANTE HACER UN PRESUPUESTO DE VENTAS?</vt:lpstr>
      <vt:lpstr>¿CÓMO SE COMPONE EL PRESUPUESTO DE VENTAS?</vt:lpstr>
      <vt:lpstr>Presentación de PowerPoint</vt:lpstr>
      <vt:lpstr>5.1.3 BALANCE GENERAL</vt:lpstr>
      <vt:lpstr>5.1.4 ESTADO DE RESULTADOS</vt:lpstr>
      <vt:lpstr>5.2 ESTADOS FINANCIEROS</vt:lpstr>
      <vt:lpstr>5.2.1 PRESUPUESTO DE INVERSIÓN</vt:lpstr>
      <vt:lpstr>TIPOS DE INVERSIÓN</vt:lpstr>
      <vt:lpstr>¿POR QUÉ ES IMPORTANTE UN PRESUPUESTO DE INVERSIÓN?</vt:lpstr>
      <vt:lpstr>¿CÓMO SE HACE UN PRESUPUESTO DE INVERSIÓN</vt:lpstr>
      <vt:lpstr>5.2.2 RAZONES DE LIQUIDEZ Y RENTABILIDAD</vt:lpstr>
      <vt:lpstr>RAZONES FINANCIERAS</vt:lpstr>
      <vt:lpstr>5.2.3 ANÁLISIS DE SENSIBILIDAD</vt:lpstr>
      <vt:lpstr>¿CÓMO SE LLEVA A CABO UN ANÁLISIS DE SENSIBILIDAD?</vt:lpstr>
      <vt:lpstr>VENTAJAS E INCONVENIENTES</vt:lpstr>
      <vt:lpstr>Presentación de PowerPoint</vt:lpstr>
      <vt:lpstr>Presentación de PowerPoint</vt:lpstr>
      <vt:lpstr>5.2.4 ANÁLISIS DEL PUNTO EQUILIBRIO</vt:lpstr>
      <vt:lpstr>Presentación de PowerPoint</vt:lpstr>
      <vt:lpstr>MARGEN BRUTO POR CADA VENTA</vt:lpstr>
      <vt:lpstr>5.2.5 TIR Y VALOR PRESENTE NETO</vt:lpstr>
      <vt:lpstr>¿QUÉ DIFERENCIA HAY ENTRE LOS DOS?</vt:lpstr>
      <vt:lpstr>¿CÓMO SE CALCULAN?</vt:lpstr>
      <vt:lpstr>¿QUÉ REPRESENTA EL VAN?</vt:lpstr>
      <vt:lpstr>¿EN QUÉ NOS BENEFICIA EL VAN?</vt:lpstr>
      <vt:lpstr>5.2.6 EVALUACIÓN DE RIESGOS</vt:lpstr>
      <vt:lpstr>DIFERENCIA ENTRE LA EVALUACIÓN DE RIESGOS Y EL ANÁLISIS DE SEGURIDAD EN EL TRABAJO (AST)</vt:lpstr>
      <vt:lpstr>Presentación de PowerPoint</vt:lpstr>
      <vt:lpstr>5.3 Presentación del plan de negocio</vt:lpstr>
      <vt:lpstr>¿Cómo hacer una presentación del plan de negocio?</vt:lpstr>
      <vt:lpstr>Reglas para presentar tu Plan de Negocios</vt:lpstr>
      <vt:lpstr>1.- Diez diapositivas</vt:lpstr>
      <vt:lpstr>2.- Debes exponer en 20 minutos.</vt:lpstr>
      <vt:lpstr>3.- Usa una fuente en tamaño de treinta puntos.</vt:lpstr>
      <vt:lpstr>Plan de negocios: 5 pasos para elaborarlo</vt:lpstr>
      <vt:lpstr>1.- Comienza con tu visión</vt:lpstr>
      <vt:lpstr>2. Formaliza tu misión</vt:lpstr>
      <vt:lpstr>3. Enlista tus objetivos</vt:lpstr>
      <vt:lpstr>4. Establece tus estrategias</vt:lpstr>
      <vt:lpstr>5. Crea un plan de acción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INSTITUTO TECNOLÓGICO DE CUIDAD MADERO  </dc:title>
  <cp:lastModifiedBy>Cuenta Microsoft</cp:lastModifiedBy>
  <cp:revision>24</cp:revision>
  <dcterms:modified xsi:type="dcterms:W3CDTF">2022-11-22T01:19:57Z</dcterms:modified>
</cp:coreProperties>
</file>