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4C2"/>
    <a:srgbClr val="99D8DD"/>
    <a:srgbClr val="02587B"/>
    <a:srgbClr val="C2E4E6"/>
    <a:srgbClr val="E0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9B6E1-64E4-46DA-80F7-ABEA2FB62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FF2365-4C35-4898-90BA-AB14AFC21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1439EE-EAFA-43CB-95AD-8B4CFF43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6B3D-E271-4D79-A62C-5C83DD7ABC2C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B40180-07A3-40FB-917F-B8E1D1CE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3C286C-EFBC-4F2C-A5B3-7E8A3762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EF27-CD1F-4E13-A1C8-8E075F384B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296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E4C20-169C-4820-94F2-B2AF00CC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BFFDB5-1E71-4C06-9E0D-89EB9D785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8D1D69-BD34-479D-8AFE-03939BEB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6B3D-E271-4D79-A62C-5C83DD7ABC2C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756380-52CE-4FC7-8B6C-8BBD4711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117444-302A-47E8-8092-6E61BDB1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EF27-CD1F-4E13-A1C8-8E075F384B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955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A601DE-EC36-485B-9046-2C730FB2F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9F0BBD-8862-4C36-ABED-6F12120F6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38AFE9-506A-457A-A045-056491EE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6B3D-E271-4D79-A62C-5C83DD7ABC2C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61772A-1568-40DC-B9B5-D5665DDC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0A253E-DC87-44E1-848F-6397CBAE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EF27-CD1F-4E13-A1C8-8E075F384B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794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87DAA-C1E0-4649-8379-91FDE1E5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958D37-1D9D-45F3-827C-3E443814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EFC1AE-7926-4B39-95D9-89E1BCAA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6B3D-E271-4D79-A62C-5C83DD7ABC2C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9B74EE-1D93-4563-82FA-91B05452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3F5541-5609-4911-B006-5F5FF8D0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EF27-CD1F-4E13-A1C8-8E075F384B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81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B4FCE-A882-483D-B5B7-542287C0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9C6372-AECF-485D-98CD-58DA533AC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A4BC0-E2B8-4B86-A535-F929F564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6B3D-E271-4D79-A62C-5C83DD7ABC2C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0BA2E5-49B3-4FFA-8B09-9324CAB3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2C0498-52AF-46CD-8031-8D3608A9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EF27-CD1F-4E13-A1C8-8E075F384B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339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4C313-54E0-411F-B476-E605D4AA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8D4C9-845D-4CBA-A96B-9F2E33FD8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95D7CE-D0F7-43BE-9A86-680257FFB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CB3960-E8D5-4D1B-81F3-A9F5D2A0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6B3D-E271-4D79-A62C-5C83DD7ABC2C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861E62-BA53-4D28-A47A-2F0CE24F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09FFA9-6B35-40B9-9E67-9870EAD6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EF27-CD1F-4E13-A1C8-8E075F384B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480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E2540-B566-4FE9-BED0-CEB5BB764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FD3EDA-228B-4D26-A73F-4E10C782C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537CCE-B9B9-4B7F-BBD7-15942062B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343722-49B2-4239-8B17-D2B79E55F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6B2D44-8CB3-43CD-A914-9E2EFF78A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C7CEC3-8B19-4922-8AB0-1622B346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6B3D-E271-4D79-A62C-5C83DD7ABC2C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5F14D-6F66-439E-BF66-02324015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C91BE19-FDC9-4AE4-B078-05D13F45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EF27-CD1F-4E13-A1C8-8E075F384B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23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85A7F-65D5-40A0-B572-128736C2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7CD387-E8E8-4EB6-9B83-C301CB5B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6B3D-E271-4D79-A62C-5C83DD7ABC2C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BF6427-0232-4C95-9AC4-FE2C8DF7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FFC29-B3F1-4330-8E64-DAA98802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EF27-CD1F-4E13-A1C8-8E075F384B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73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1A1E60-5600-4B67-BBFA-DB8E1258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6B3D-E271-4D79-A62C-5C83DD7ABC2C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EC9194-1177-4315-BBC3-1614BB3F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F6D081-F2D6-4E10-B289-D22D9044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EF27-CD1F-4E13-A1C8-8E075F384B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164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30913-B7F2-4B09-A5C5-7DECB00D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9B21C8-1ED3-4B70-B656-8EB2A48B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4959B7-2E5E-46A5-99E2-47DF93A13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A18FDE-FD7C-4751-AB7E-41605257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6B3D-E271-4D79-A62C-5C83DD7ABC2C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E908D3-FCF3-4BE8-AD98-9A651042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898A4E-8FDA-4EFA-A953-B3E4D5A4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EF27-CD1F-4E13-A1C8-8E075F384B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350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1339-1869-4159-87EE-6C8EED62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092622-0D1B-4332-8A4F-8C699B7C7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E9659D-9808-40EB-8725-431AB4864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AD5811-1F87-4330-9DDC-077A95C0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6B3D-E271-4D79-A62C-5C83DD7ABC2C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38B3B7-D940-4CC5-B012-26106460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D46D10-894C-4F18-BCE4-9B2338DB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EF27-CD1F-4E13-A1C8-8E075F384B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560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4163E6-D52A-455A-B511-BEBFD89A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317ED9-1D38-49DD-ADC5-F0615A593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892C7B-C48D-4BA2-BFD6-173F3E3D2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6B3D-E271-4D79-A62C-5C83DD7ABC2C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934600-E1B7-4249-86EB-986F6D719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C9DC85-699F-4B6F-9DA9-4A960B4EF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4EF27-CD1F-4E13-A1C8-8E075F384B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022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E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0C9640C-FD24-4AF5-B0B2-8A494825D213}"/>
              </a:ext>
            </a:extLst>
          </p:cNvPr>
          <p:cNvSpPr txBox="1"/>
          <p:nvPr/>
        </p:nvSpPr>
        <p:spPr>
          <a:xfrm>
            <a:off x="3153228" y="290285"/>
            <a:ext cx="588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02587B"/>
                </a:solidFill>
                <a:latin typeface="Bahnschrift" panose="020B0502040204020203" pitchFamily="34" charset="0"/>
              </a:rPr>
              <a:t>Análisis de Algoritmos y problemas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7D62350-83DA-486B-83F9-078417CDDE15}"/>
              </a:ext>
            </a:extLst>
          </p:cNvPr>
          <p:cNvSpPr txBox="1"/>
          <p:nvPr/>
        </p:nvSpPr>
        <p:spPr>
          <a:xfrm>
            <a:off x="1248228" y="1129734"/>
            <a:ext cx="143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rgbClr val="02587B"/>
                </a:solidFill>
                <a:latin typeface="Bahnschrift" panose="020B0502040204020203" pitchFamily="34" charset="0"/>
              </a:rPr>
              <a:t>Corrección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4F56849-4415-4853-981C-DB642C08FD75}"/>
              </a:ext>
            </a:extLst>
          </p:cNvPr>
          <p:cNvSpPr txBox="1"/>
          <p:nvPr/>
        </p:nvSpPr>
        <p:spPr>
          <a:xfrm>
            <a:off x="4317165" y="1129734"/>
            <a:ext cx="3557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rgbClr val="02587B"/>
                </a:solidFill>
                <a:latin typeface="Bahnschrift" panose="020B0502040204020203" pitchFamily="34" charset="0"/>
              </a:rPr>
              <a:t>Cantidad de trabajo realizado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AD9ECC1-9C49-44C2-A9AB-29A3C4297C59}"/>
              </a:ext>
            </a:extLst>
          </p:cNvPr>
          <p:cNvSpPr txBox="1"/>
          <p:nvPr/>
        </p:nvSpPr>
        <p:spPr>
          <a:xfrm>
            <a:off x="8554384" y="975846"/>
            <a:ext cx="2793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rgbClr val="02587B"/>
                </a:solidFill>
                <a:latin typeface="Bahnschrift" panose="020B0502040204020203" pitchFamily="34" charset="0"/>
              </a:rPr>
              <a:t>Análisis promedio y de peor caso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4E41F5E-BB47-4C76-A23B-10E40C3A7870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flipH="1">
            <a:off x="6095999" y="813505"/>
            <a:ext cx="1" cy="3162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36B671F7-DFC2-40D1-820D-5BD3BBCCF558}"/>
              </a:ext>
            </a:extLst>
          </p:cNvPr>
          <p:cNvCxnSpPr>
            <a:stCxn id="6" idx="3"/>
            <a:endCxn id="17" idx="0"/>
          </p:cNvCxnSpPr>
          <p:nvPr/>
        </p:nvCxnSpPr>
        <p:spPr>
          <a:xfrm>
            <a:off x="9038771" y="551895"/>
            <a:ext cx="912198" cy="423951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78BAE33-B0C6-4B7B-B2EB-EB50565964BB}"/>
              </a:ext>
            </a:extLst>
          </p:cNvPr>
          <p:cNvCxnSpPr>
            <a:stCxn id="6" idx="1"/>
            <a:endCxn id="15" idx="0"/>
          </p:cNvCxnSpPr>
          <p:nvPr/>
        </p:nvCxnSpPr>
        <p:spPr>
          <a:xfrm rot="10800000" flipV="1">
            <a:off x="1964814" y="551894"/>
            <a:ext cx="1188415" cy="57783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7A38067-A338-437A-B28E-AE33D76D255D}"/>
              </a:ext>
            </a:extLst>
          </p:cNvPr>
          <p:cNvSpPr/>
          <p:nvPr/>
        </p:nvSpPr>
        <p:spPr>
          <a:xfrm>
            <a:off x="310899" y="1811922"/>
            <a:ext cx="3307828" cy="1349641"/>
          </a:xfrm>
          <a:prstGeom prst="roundRect">
            <a:avLst/>
          </a:prstGeom>
          <a:solidFill>
            <a:srgbClr val="5CB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preciso de las características de las entradas: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Condiciones previas </a:t>
            </a:r>
          </a:p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resultado esperado de las entradas:</a:t>
            </a:r>
            <a:r>
              <a:rPr lang="es-MX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Condiciones posteriores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3BCB118-EFBF-4A51-806F-1F4A8EEBB46E}"/>
              </a:ext>
            </a:extLst>
          </p:cNvPr>
          <p:cNvCxnSpPr/>
          <p:nvPr/>
        </p:nvCxnSpPr>
        <p:spPr>
          <a:xfrm flipH="1">
            <a:off x="1964813" y="1495693"/>
            <a:ext cx="1" cy="3162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BCA4449-8682-4E61-A17D-5D20CB47D948}"/>
              </a:ext>
            </a:extLst>
          </p:cNvPr>
          <p:cNvCxnSpPr/>
          <p:nvPr/>
        </p:nvCxnSpPr>
        <p:spPr>
          <a:xfrm flipH="1">
            <a:off x="1980905" y="3161563"/>
            <a:ext cx="1" cy="3162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A7ACAAAD-63B7-431B-8F64-1608E15056A8}"/>
              </a:ext>
            </a:extLst>
          </p:cNvPr>
          <p:cNvSpPr/>
          <p:nvPr/>
        </p:nvSpPr>
        <p:spPr>
          <a:xfrm>
            <a:off x="335040" y="3477792"/>
            <a:ext cx="3291729" cy="898365"/>
          </a:xfrm>
          <a:prstGeom prst="roundRect">
            <a:avLst/>
          </a:prstGeom>
          <a:solidFill>
            <a:srgbClr val="5CB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Teniendo ambas se puede demostrar que ambas se cumplen para el algoritmo.</a:t>
            </a:r>
            <a:endParaRPr lang="es-MX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CFB1718-6F04-4725-8EC1-9FC5842D4118}"/>
              </a:ext>
            </a:extLst>
          </p:cNvPr>
          <p:cNvSpPr txBox="1"/>
          <p:nvPr/>
        </p:nvSpPr>
        <p:spPr>
          <a:xfrm>
            <a:off x="196949" y="4574589"/>
            <a:ext cx="164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rgbClr val="02587B"/>
                </a:solidFill>
                <a:latin typeface="Bahnschrift" panose="020B0502040204020203" pitchFamily="34" charset="0"/>
              </a:rPr>
              <a:t>Método de solución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68EC9DE-2E70-4894-971C-28D46AAA6A94}"/>
              </a:ext>
            </a:extLst>
          </p:cNvPr>
          <p:cNvSpPr txBox="1"/>
          <p:nvPr/>
        </p:nvSpPr>
        <p:spPr>
          <a:xfrm>
            <a:off x="2087527" y="4569275"/>
            <a:ext cx="19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rgbClr val="02587B"/>
                </a:solidFill>
                <a:latin typeface="Bahnschrift" panose="020B0502040204020203" pitchFamily="34" charset="0"/>
              </a:rPr>
              <a:t>Sucesión de instrucciones</a:t>
            </a: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9707C632-AF47-42F3-A2D2-A620D321CD1A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 rot="16200000" flipH="1">
            <a:off x="2417405" y="3939657"/>
            <a:ext cx="193118" cy="106611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738DF8D2-AFC1-402C-9A91-80E6B082A634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rot="5400000">
            <a:off x="1401941" y="3995625"/>
            <a:ext cx="198432" cy="95949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2C3275E1-03DD-4D23-82B4-800021426421}"/>
              </a:ext>
            </a:extLst>
          </p:cNvPr>
          <p:cNvSpPr/>
          <p:nvPr/>
        </p:nvSpPr>
        <p:spPr>
          <a:xfrm>
            <a:off x="279520" y="5411448"/>
            <a:ext cx="3557962" cy="1304145"/>
          </a:xfrm>
          <a:prstGeom prst="roundRect">
            <a:avLst/>
          </a:prstGeom>
          <a:solidFill>
            <a:srgbClr val="5CB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implementar estos aspectos se sigue una serie de pasos: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corrección del método.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Implementarlo en el programa.</a:t>
            </a:r>
          </a:p>
        </p:txBody>
      </p: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4CFB28DC-8628-4F0F-B696-82DED61BB023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rot="5400000">
            <a:off x="2424063" y="4788488"/>
            <a:ext cx="257398" cy="98852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AD546D9E-4DA3-4B6B-BE09-F96DFBBB6429}"/>
              </a:ext>
            </a:extLst>
          </p:cNvPr>
          <p:cNvCxnSpPr>
            <a:cxnSpLocks/>
            <a:stCxn id="32" idx="2"/>
            <a:endCxn id="46" idx="0"/>
          </p:cNvCxnSpPr>
          <p:nvPr/>
        </p:nvCxnSpPr>
        <p:spPr>
          <a:xfrm rot="16200000" flipH="1">
            <a:off x="1413912" y="4766859"/>
            <a:ext cx="252084" cy="103709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8C522F8B-1710-4943-A3E8-11D7D640B1FB}"/>
              </a:ext>
            </a:extLst>
          </p:cNvPr>
          <p:cNvCxnSpPr>
            <a:cxnSpLocks/>
            <a:stCxn id="16" idx="2"/>
            <a:endCxn id="69" idx="0"/>
          </p:cNvCxnSpPr>
          <p:nvPr/>
        </p:nvCxnSpPr>
        <p:spPr>
          <a:xfrm flipH="1">
            <a:off x="6095998" y="1529844"/>
            <a:ext cx="1" cy="3235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EEF4E088-0235-491A-81B1-F8F6475E7966}"/>
              </a:ext>
            </a:extLst>
          </p:cNvPr>
          <p:cNvSpPr/>
          <p:nvPr/>
        </p:nvSpPr>
        <p:spPr>
          <a:xfrm>
            <a:off x="4442084" y="1853378"/>
            <a:ext cx="3307828" cy="1308185"/>
          </a:xfrm>
          <a:prstGeom prst="roundRect">
            <a:avLst/>
          </a:prstGeom>
          <a:solidFill>
            <a:srgbClr val="5CB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 que informe acerca de la eficiencia del método empleado por un algoritmo con independencia de la computadora, el lenguaje de programación, el programador y los múltiples detalles de implementación.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C21C46BE-4C53-4936-9671-2099BFC4BE0A}"/>
              </a:ext>
            </a:extLst>
          </p:cNvPr>
          <p:cNvSpPr/>
          <p:nvPr/>
        </p:nvSpPr>
        <p:spPr>
          <a:xfrm>
            <a:off x="4514174" y="3485097"/>
            <a:ext cx="3163647" cy="898365"/>
          </a:xfrm>
          <a:prstGeom prst="roundRect">
            <a:avLst/>
          </a:prstGeom>
          <a:solidFill>
            <a:srgbClr val="5CB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analizar un algoritmo se puede aislar una operación especifica fundamental para el problema que se estudia.</a:t>
            </a:r>
            <a:endParaRPr lang="es-MX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A31DA17B-AFFF-44F1-BA1F-C7FA448DDA44}"/>
              </a:ext>
            </a:extLst>
          </p:cNvPr>
          <p:cNvCxnSpPr>
            <a:cxnSpLocks/>
            <a:stCxn id="69" idx="2"/>
            <a:endCxn id="77" idx="0"/>
          </p:cNvCxnSpPr>
          <p:nvPr/>
        </p:nvCxnSpPr>
        <p:spPr>
          <a:xfrm>
            <a:off x="6095998" y="3161563"/>
            <a:ext cx="0" cy="3235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843F0D7A-830C-454A-A069-3B20A5C461CE}"/>
              </a:ext>
            </a:extLst>
          </p:cNvPr>
          <p:cNvSpPr/>
          <p:nvPr/>
        </p:nvSpPr>
        <p:spPr>
          <a:xfrm>
            <a:off x="4514173" y="4706996"/>
            <a:ext cx="3163647" cy="898365"/>
          </a:xfrm>
          <a:prstGeom prst="roundRect">
            <a:avLst/>
          </a:prstGeom>
          <a:solidFill>
            <a:srgbClr val="5CB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medida de trabajo permite: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Flexibilidad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Adaptación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37C7FE67-1A7D-4991-9A88-EEF8D025EAF3}"/>
              </a:ext>
            </a:extLst>
          </p:cNvPr>
          <p:cNvCxnSpPr>
            <a:cxnSpLocks/>
            <a:stCxn id="77" idx="2"/>
            <a:endCxn id="88" idx="0"/>
          </p:cNvCxnSpPr>
          <p:nvPr/>
        </p:nvCxnSpPr>
        <p:spPr>
          <a:xfrm flipH="1">
            <a:off x="6095997" y="4383462"/>
            <a:ext cx="1" cy="3235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57AC6C39-6824-49F1-9143-6A8D0EDBF1A9}"/>
              </a:ext>
            </a:extLst>
          </p:cNvPr>
          <p:cNvSpPr/>
          <p:nvPr/>
        </p:nvSpPr>
        <p:spPr>
          <a:xfrm>
            <a:off x="4514173" y="5831974"/>
            <a:ext cx="3163647" cy="898365"/>
          </a:xfrm>
          <a:prstGeom prst="roundRect">
            <a:avLst/>
          </a:prstGeom>
          <a:solidFill>
            <a:srgbClr val="5CB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Así se podría definir la </a:t>
            </a:r>
            <a:r>
              <a:rPr lang="es-MX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“complejidad de un algoritmo”.</a:t>
            </a:r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D48A26CA-630F-4501-A5D2-240A082F29DB}"/>
              </a:ext>
            </a:extLst>
          </p:cNvPr>
          <p:cNvCxnSpPr>
            <a:cxnSpLocks/>
            <a:stCxn id="88" idx="2"/>
            <a:endCxn id="94" idx="0"/>
          </p:cNvCxnSpPr>
          <p:nvPr/>
        </p:nvCxnSpPr>
        <p:spPr>
          <a:xfrm>
            <a:off x="6095997" y="5605361"/>
            <a:ext cx="0" cy="22661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C9C58B74-B277-4E8E-80EF-030E00A49A6C}"/>
              </a:ext>
            </a:extLst>
          </p:cNvPr>
          <p:cNvSpPr/>
          <p:nvPr/>
        </p:nvSpPr>
        <p:spPr>
          <a:xfrm>
            <a:off x="8300802" y="1853378"/>
            <a:ext cx="3300331" cy="1308185"/>
          </a:xfrm>
          <a:prstGeom prst="roundRect">
            <a:avLst/>
          </a:prstGeom>
          <a:solidFill>
            <a:srgbClr val="5CB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Casi siempre se describe el comportamiento de un algoritmo dando su complejidad del peor caso</a:t>
            </a:r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6237892A-D08B-49F9-A61C-40CB5CF9A91A}"/>
              </a:ext>
            </a:extLst>
          </p:cNvPr>
          <p:cNvCxnSpPr>
            <a:cxnSpLocks/>
            <a:stCxn id="17" idx="2"/>
            <a:endCxn id="101" idx="0"/>
          </p:cNvCxnSpPr>
          <p:nvPr/>
        </p:nvCxnSpPr>
        <p:spPr>
          <a:xfrm flipH="1">
            <a:off x="9950968" y="1683732"/>
            <a:ext cx="1" cy="1696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: esquinas redondeadas 105">
            <a:extLst>
              <a:ext uri="{FF2B5EF4-FFF2-40B4-BE49-F238E27FC236}">
                <a16:creationId xmlns:a16="http://schemas.microsoft.com/office/drawing/2014/main" id="{A0857275-8041-4B46-8558-A3FC4DFE8C63}"/>
              </a:ext>
            </a:extLst>
          </p:cNvPr>
          <p:cNvSpPr/>
          <p:nvPr/>
        </p:nvSpPr>
        <p:spPr>
          <a:xfrm>
            <a:off x="8300803" y="3429001"/>
            <a:ext cx="3300330" cy="954462"/>
          </a:xfrm>
          <a:prstGeom prst="roundRect">
            <a:avLst/>
          </a:prstGeom>
          <a:solidFill>
            <a:srgbClr val="5CB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complejidad del peor caso es valiosa porque proporciona un caso superior del trabajo efectuado por un algoritmo.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C64D5FF9-9FA1-4010-8556-B553C9989349}"/>
              </a:ext>
            </a:extLst>
          </p:cNvPr>
          <p:cNvCxnSpPr>
            <a:cxnSpLocks/>
            <a:stCxn id="101" idx="2"/>
            <a:endCxn id="106" idx="0"/>
          </p:cNvCxnSpPr>
          <p:nvPr/>
        </p:nvCxnSpPr>
        <p:spPr>
          <a:xfrm>
            <a:off x="9950968" y="3161563"/>
            <a:ext cx="0" cy="2674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C4132FE7-60B7-4EA7-9E08-2023732111F3}"/>
              </a:ext>
            </a:extLst>
          </p:cNvPr>
          <p:cNvSpPr/>
          <p:nvPr/>
        </p:nvSpPr>
        <p:spPr>
          <a:xfrm>
            <a:off x="8300803" y="4676819"/>
            <a:ext cx="3300330" cy="954462"/>
          </a:xfrm>
          <a:prstGeom prst="roundRect">
            <a:avLst/>
          </a:prstGeom>
          <a:solidFill>
            <a:srgbClr val="5CB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análisis del peor caso puede ayudar a estimar un limite de tiempo para una implementación dada de un algoritmo.</a:t>
            </a:r>
          </a:p>
        </p:txBody>
      </p: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13289A55-F1F6-4D92-8EEB-492ABE72C4D8}"/>
              </a:ext>
            </a:extLst>
          </p:cNvPr>
          <p:cNvCxnSpPr>
            <a:cxnSpLocks/>
            <a:stCxn id="106" idx="2"/>
            <a:endCxn id="112" idx="0"/>
          </p:cNvCxnSpPr>
          <p:nvPr/>
        </p:nvCxnSpPr>
        <p:spPr>
          <a:xfrm>
            <a:off x="9950968" y="4383463"/>
            <a:ext cx="0" cy="2933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329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203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Ricardo Reyes Villar</dc:creator>
  <cp:lastModifiedBy>Luis Ricardo Reyes Villar</cp:lastModifiedBy>
  <cp:revision>12</cp:revision>
  <dcterms:created xsi:type="dcterms:W3CDTF">2022-08-28T21:06:24Z</dcterms:created>
  <dcterms:modified xsi:type="dcterms:W3CDTF">2022-08-28T23:50:37Z</dcterms:modified>
</cp:coreProperties>
</file>