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8" r:id="rId3"/>
    <p:sldId id="259" r:id="rId4"/>
    <p:sldId id="268"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D18BEBD-B19B-4A5A-BFF2-BFAC0556445E}" type="datetimeFigureOut">
              <a:rPr lang="es-MX" smtClean="0"/>
              <a:t>29/08/2023</a:t>
            </a:fld>
            <a:endParaRPr lang="es-MX"/>
          </a:p>
        </p:txBody>
      </p:sp>
      <p:sp>
        <p:nvSpPr>
          <p:cNvPr id="5" name="Footer Placeholder 4"/>
          <p:cNvSpPr>
            <a:spLocks noGrp="1"/>
          </p:cNvSpPr>
          <p:nvPr>
            <p:ph type="ftr" sz="quarter" idx="11"/>
          </p:nvPr>
        </p:nvSpPr>
        <p:spPr>
          <a:xfrm>
            <a:off x="2416500" y="329307"/>
            <a:ext cx="4973915" cy="309201"/>
          </a:xfrm>
        </p:spPr>
        <p:txBody>
          <a:bodyPr/>
          <a:lstStyle/>
          <a:p>
            <a:endParaRPr lang="es-MX"/>
          </a:p>
        </p:txBody>
      </p:sp>
      <p:sp>
        <p:nvSpPr>
          <p:cNvPr id="6" name="Slide Number Placeholder 5"/>
          <p:cNvSpPr>
            <a:spLocks noGrp="1"/>
          </p:cNvSpPr>
          <p:nvPr>
            <p:ph type="sldNum" sz="quarter" idx="12"/>
          </p:nvPr>
        </p:nvSpPr>
        <p:spPr>
          <a:xfrm>
            <a:off x="1437664" y="798973"/>
            <a:ext cx="811019" cy="503578"/>
          </a:xfrm>
        </p:spPr>
        <p:txBody>
          <a:bodyPr/>
          <a:lstStyle/>
          <a:p>
            <a:fld id="{F1183AAC-ADE1-4B5B-A77B-D98713BA0AB9}" type="slidenum">
              <a:rPr lang="es-MX" smtClean="0"/>
              <a:t>‹Nº›</a:t>
            </a:fld>
            <a:endParaRPr lang="es-MX"/>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8802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D18BEBD-B19B-4A5A-BFF2-BFAC0556445E}" type="datetimeFigureOut">
              <a:rPr lang="es-MX" smtClean="0"/>
              <a:t>29/08/2023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1183AAC-ADE1-4B5B-A77B-D98713BA0AB9}" type="slidenum">
              <a:rPr lang="es-MX" smtClean="0"/>
              <a:t>‹Nº›</a:t>
            </a:fld>
            <a:endParaRPr lang="es-MX"/>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0211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D18BEBD-B19B-4A5A-BFF2-BFAC0556445E}" type="datetimeFigureOut">
              <a:rPr lang="es-MX" smtClean="0"/>
              <a:t>29/08/2023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1183AAC-ADE1-4B5B-A77B-D98713BA0AB9}" type="slidenum">
              <a:rPr lang="es-MX" smtClean="0"/>
              <a:t>‹Nº›</a:t>
            </a:fld>
            <a:endParaRPr lang="es-MX"/>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7304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D18BEBD-B19B-4A5A-BFF2-BFAC0556445E}" type="datetimeFigureOut">
              <a:rPr lang="es-MX" smtClean="0"/>
              <a:t>29/08/2023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1183AAC-ADE1-4B5B-A77B-D98713BA0AB9}" type="slidenum">
              <a:rPr lang="es-MX" smtClean="0"/>
              <a:t>‹Nº›</a:t>
            </a:fld>
            <a:endParaRPr lang="es-MX"/>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169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D18BEBD-B19B-4A5A-BFF2-BFAC0556445E}" type="datetimeFigureOut">
              <a:rPr lang="es-MX" smtClean="0"/>
              <a:t>29/08/2023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1183AAC-ADE1-4B5B-A77B-D98713BA0AB9}" type="slidenum">
              <a:rPr lang="es-MX" smtClean="0"/>
              <a:t>‹Nº›</a:t>
            </a:fld>
            <a:endParaRPr lang="es-MX"/>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4960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D18BEBD-B19B-4A5A-BFF2-BFAC0556445E}" type="datetimeFigureOut">
              <a:rPr lang="es-MX" smtClean="0"/>
              <a:t>29/08/2023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1183AAC-ADE1-4B5B-A77B-D98713BA0AB9}" type="slidenum">
              <a:rPr lang="es-MX" smtClean="0"/>
              <a:t>‹Nº›</a:t>
            </a:fld>
            <a:endParaRPr lang="es-MX"/>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7507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D18BEBD-B19B-4A5A-BFF2-BFAC0556445E}" type="datetimeFigureOut">
              <a:rPr lang="es-MX" smtClean="0"/>
              <a:t>29/08/2023</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F1183AAC-ADE1-4B5B-A77B-D98713BA0AB9}" type="slidenum">
              <a:rPr lang="es-MX" smtClean="0"/>
              <a:t>‹Nº›</a:t>
            </a:fld>
            <a:endParaRPr lang="es-MX"/>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1802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D18BEBD-B19B-4A5A-BFF2-BFAC0556445E}" type="datetimeFigureOut">
              <a:rPr lang="es-MX" smtClean="0"/>
              <a:t>29/08/2023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F1183AAC-ADE1-4B5B-A77B-D98713BA0AB9}" type="slidenum">
              <a:rPr lang="es-MX" smtClean="0"/>
              <a:t>‹Nº›</a:t>
            </a:fld>
            <a:endParaRPr lang="es-MX"/>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8909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18BEBD-B19B-4A5A-BFF2-BFAC0556445E}" type="datetimeFigureOut">
              <a:rPr lang="es-MX" smtClean="0"/>
              <a:t>29/08/2023</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F1183AAC-ADE1-4B5B-A77B-D98713BA0AB9}" type="slidenum">
              <a:rPr lang="es-MX" smtClean="0"/>
              <a:t>‹Nº›</a:t>
            </a:fld>
            <a:endParaRPr lang="es-MX"/>
          </a:p>
        </p:txBody>
      </p:sp>
    </p:spTree>
    <p:extLst>
      <p:ext uri="{BB962C8B-B14F-4D97-AF65-F5344CB8AC3E}">
        <p14:creationId xmlns:p14="http://schemas.microsoft.com/office/powerpoint/2010/main" val="3655836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D18BEBD-B19B-4A5A-BFF2-BFAC0556445E}" type="datetimeFigureOut">
              <a:rPr lang="es-MX" smtClean="0"/>
              <a:t>29/08/2023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1183AAC-ADE1-4B5B-A77B-D98713BA0AB9}" type="slidenum">
              <a:rPr lang="es-MX" smtClean="0"/>
              <a:t>‹Nº›</a:t>
            </a:fld>
            <a:endParaRPr lang="es-MX"/>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3587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D18BEBD-B19B-4A5A-BFF2-BFAC0556445E}" type="datetimeFigureOut">
              <a:rPr lang="es-MX" smtClean="0"/>
              <a:t>29/08/2023</a:t>
            </a:fld>
            <a:endParaRPr lang="es-MX"/>
          </a:p>
        </p:txBody>
      </p:sp>
      <p:sp>
        <p:nvSpPr>
          <p:cNvPr id="6" name="Footer Placeholder 5"/>
          <p:cNvSpPr>
            <a:spLocks noGrp="1"/>
          </p:cNvSpPr>
          <p:nvPr>
            <p:ph type="ftr" sz="quarter" idx="11"/>
          </p:nvPr>
        </p:nvSpPr>
        <p:spPr>
          <a:xfrm>
            <a:off x="1447382" y="318640"/>
            <a:ext cx="5541004" cy="320931"/>
          </a:xfrm>
        </p:spPr>
        <p:txBody>
          <a:bodyPr/>
          <a:lstStyle/>
          <a:p>
            <a:endParaRPr lang="es-MX"/>
          </a:p>
        </p:txBody>
      </p:sp>
      <p:sp>
        <p:nvSpPr>
          <p:cNvPr id="7" name="Slide Number Placeholder 6"/>
          <p:cNvSpPr>
            <a:spLocks noGrp="1"/>
          </p:cNvSpPr>
          <p:nvPr>
            <p:ph type="sldNum" sz="quarter" idx="12"/>
          </p:nvPr>
        </p:nvSpPr>
        <p:spPr/>
        <p:txBody>
          <a:bodyPr/>
          <a:lstStyle/>
          <a:p>
            <a:fld id="{F1183AAC-ADE1-4B5B-A77B-D98713BA0AB9}" type="slidenum">
              <a:rPr lang="es-MX" smtClean="0"/>
              <a:t>‹Nº›</a:t>
            </a:fld>
            <a:endParaRPr lang="es-MX"/>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2586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D18BEBD-B19B-4A5A-BFF2-BFAC0556445E}" type="datetimeFigureOut">
              <a:rPr lang="es-MX" smtClean="0"/>
              <a:t>29/08/2023</a:t>
            </a:fld>
            <a:endParaRPr lang="es-MX"/>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1183AAC-ADE1-4B5B-A77B-D98713BA0AB9}" type="slidenum">
              <a:rPr lang="es-MX" smtClean="0"/>
              <a:t>‹Nº›</a:t>
            </a:fld>
            <a:endParaRPr lang="es-MX"/>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3318225"/>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6E12D8-8DCC-4D67-9E16-AF5876F76F62}"/>
              </a:ext>
            </a:extLst>
          </p:cNvPr>
          <p:cNvSpPr>
            <a:spLocks noGrp="1"/>
          </p:cNvSpPr>
          <p:nvPr>
            <p:ph type="ctrTitle"/>
          </p:nvPr>
        </p:nvSpPr>
        <p:spPr/>
        <p:txBody>
          <a:bodyPr>
            <a:normAutofit/>
          </a:bodyPr>
          <a:lstStyle/>
          <a:p>
            <a:pPr algn="ctr"/>
            <a:r>
              <a:rPr lang="es-MX" dirty="0">
                <a:latin typeface="Algerian" panose="04020705040A02060702" pitchFamily="82" charset="0"/>
              </a:rPr>
              <a:t>1.4 análisis del programa fuente</a:t>
            </a:r>
          </a:p>
        </p:txBody>
      </p:sp>
      <p:sp>
        <p:nvSpPr>
          <p:cNvPr id="3" name="Subtítulo 2">
            <a:extLst>
              <a:ext uri="{FF2B5EF4-FFF2-40B4-BE49-F238E27FC236}">
                <a16:creationId xmlns:a16="http://schemas.microsoft.com/office/drawing/2014/main" id="{733E06EA-B525-46A7-BEF3-77DB825EEE9F}"/>
              </a:ext>
            </a:extLst>
          </p:cNvPr>
          <p:cNvSpPr>
            <a:spLocks noGrp="1"/>
          </p:cNvSpPr>
          <p:nvPr>
            <p:ph type="subTitle" idx="1"/>
          </p:nvPr>
        </p:nvSpPr>
        <p:spPr/>
        <p:txBody>
          <a:bodyPr/>
          <a:lstStyle/>
          <a:p>
            <a:endParaRPr lang="es-MX"/>
          </a:p>
        </p:txBody>
      </p:sp>
    </p:spTree>
    <p:extLst>
      <p:ext uri="{BB962C8B-B14F-4D97-AF65-F5344CB8AC3E}">
        <p14:creationId xmlns:p14="http://schemas.microsoft.com/office/powerpoint/2010/main" val="2888935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F459C6-B704-4408-B5ED-692B95C4A275}"/>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845A5EF7-9FCB-45CD-8B1E-3859BA66B859}"/>
              </a:ext>
            </a:extLst>
          </p:cNvPr>
          <p:cNvSpPr>
            <a:spLocks noGrp="1"/>
          </p:cNvSpPr>
          <p:nvPr>
            <p:ph idx="1"/>
          </p:nvPr>
        </p:nvSpPr>
        <p:spPr/>
        <p:txBody>
          <a:bodyPr>
            <a:normAutofit/>
          </a:bodyPr>
          <a:lstStyle/>
          <a:p>
            <a:pPr algn="just"/>
            <a:r>
              <a:rPr lang="es-MX" sz="3200" b="1" dirty="0">
                <a:latin typeface="Times New Roman" panose="02020603050405020304" pitchFamily="18" charset="0"/>
                <a:cs typeface="Times New Roman" panose="02020603050405020304" pitchFamily="18" charset="0"/>
              </a:rPr>
              <a:t>Generación de  código objeto: </a:t>
            </a:r>
            <a:r>
              <a:rPr lang="es-MX" sz="3200" dirty="0">
                <a:latin typeface="Times New Roman" panose="02020603050405020304" pitchFamily="18" charset="0"/>
                <a:cs typeface="Times New Roman" panose="02020603050405020304" pitchFamily="18" charset="0"/>
              </a:rPr>
              <a:t>Es la fase final en la que se genera el código objeto el cual utiliza el conjunto de instrucciones especifico del CPU que por lo general es código maquina o código en lenguaje ensamblador.</a:t>
            </a:r>
          </a:p>
        </p:txBody>
      </p:sp>
    </p:spTree>
    <p:extLst>
      <p:ext uri="{BB962C8B-B14F-4D97-AF65-F5344CB8AC3E}">
        <p14:creationId xmlns:p14="http://schemas.microsoft.com/office/powerpoint/2010/main" val="2185430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1C23AA-A158-40DA-ADFD-01C4C81C53D2}"/>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52B52A91-1842-4EE5-8302-B3DA2AA7ED03}"/>
              </a:ext>
            </a:extLst>
          </p:cNvPr>
          <p:cNvSpPr>
            <a:spLocks noGrp="1"/>
          </p:cNvSpPr>
          <p:nvPr>
            <p:ph idx="1"/>
          </p:nvPr>
        </p:nvSpPr>
        <p:spPr/>
        <p:txBody>
          <a:bodyPr>
            <a:normAutofit fontScale="92500" lnSpcReduction="10000"/>
          </a:bodyPr>
          <a:lstStyle/>
          <a:p>
            <a:pPr fontAlgn="base"/>
            <a:r>
              <a:rPr lang="es-MX" sz="2800" b="1" dirty="0">
                <a:latin typeface="Times New Roman" panose="02020603050405020304" pitchFamily="18" charset="0"/>
                <a:cs typeface="Times New Roman" panose="02020603050405020304" pitchFamily="18" charset="0"/>
              </a:rPr>
              <a:t>Administrador de la tabla de símbolos</a:t>
            </a:r>
          </a:p>
          <a:p>
            <a:pPr marL="0" indent="0" algn="just" fontAlgn="base">
              <a:buNone/>
            </a:pPr>
            <a:r>
              <a:rPr lang="es-MX" sz="2800" dirty="0">
                <a:latin typeface="Times New Roman" panose="02020603050405020304" pitchFamily="18" charset="0"/>
                <a:cs typeface="Times New Roman" panose="02020603050405020304" pitchFamily="18" charset="0"/>
              </a:rPr>
              <a:t>	Una tabla de símbolos es una estructura de datos que contiene un registro por cada identificador. El registro incluye los campos para los atributos del identificador.</a:t>
            </a:r>
          </a:p>
          <a:p>
            <a:pPr marL="0" indent="0" algn="just" fontAlgn="base">
              <a:buNone/>
            </a:pPr>
            <a:r>
              <a:rPr lang="es-MX" sz="2800" dirty="0">
                <a:latin typeface="Times New Roman" panose="02020603050405020304" pitchFamily="18" charset="0"/>
                <a:cs typeface="Times New Roman" panose="02020603050405020304" pitchFamily="18" charset="0"/>
              </a:rPr>
              <a:t>	El administrador de la tabla de símbolos se encarga de manejar los accesos a la tabla de símbolos, en cada una de las etapas de compilación de un programa.</a:t>
            </a:r>
          </a:p>
          <a:p>
            <a:endParaRPr lang="es-MX" dirty="0"/>
          </a:p>
        </p:txBody>
      </p:sp>
    </p:spTree>
    <p:extLst>
      <p:ext uri="{BB962C8B-B14F-4D97-AF65-F5344CB8AC3E}">
        <p14:creationId xmlns:p14="http://schemas.microsoft.com/office/powerpoint/2010/main" val="2237821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2B5106-9278-4F78-A0B0-10C6EB9C9027}"/>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620794FB-6D73-4322-BA0F-36B8D91FEAA8}"/>
              </a:ext>
            </a:extLst>
          </p:cNvPr>
          <p:cNvSpPr>
            <a:spLocks noGrp="1"/>
          </p:cNvSpPr>
          <p:nvPr>
            <p:ph idx="1"/>
          </p:nvPr>
        </p:nvSpPr>
        <p:spPr/>
        <p:txBody>
          <a:bodyPr>
            <a:normAutofit fontScale="92500" lnSpcReduction="20000"/>
          </a:bodyPr>
          <a:lstStyle/>
          <a:p>
            <a:pPr fontAlgn="base"/>
            <a:r>
              <a:rPr lang="es-MX" sz="3200" b="1" dirty="0">
                <a:latin typeface="Times New Roman" panose="02020603050405020304" pitchFamily="18" charset="0"/>
                <a:cs typeface="Times New Roman" panose="02020603050405020304" pitchFamily="18" charset="0"/>
              </a:rPr>
              <a:t>Manejador de errores</a:t>
            </a:r>
          </a:p>
          <a:p>
            <a:pPr marL="0" indent="0" algn="just" fontAlgn="base">
              <a:buNone/>
            </a:pPr>
            <a:r>
              <a:rPr lang="es-MX" sz="3200" dirty="0">
                <a:latin typeface="Times New Roman" panose="02020603050405020304" pitchFamily="18" charset="0"/>
                <a:cs typeface="Times New Roman" panose="02020603050405020304" pitchFamily="18" charset="0"/>
              </a:rPr>
              <a:t>	En cada fase del proceso de compilación es posibles encontrar errores. Es conveniente que el tratamiento de los errores se haga de manera centralizada a través de un manejador de errores. De esta forma podrán controlarse más eficientemente los errores encontrados en cada una de las fases de la compilación de un programa.</a:t>
            </a:r>
          </a:p>
          <a:p>
            <a:endParaRPr lang="es-MX" dirty="0"/>
          </a:p>
        </p:txBody>
      </p:sp>
    </p:spTree>
    <p:extLst>
      <p:ext uri="{BB962C8B-B14F-4D97-AF65-F5344CB8AC3E}">
        <p14:creationId xmlns:p14="http://schemas.microsoft.com/office/powerpoint/2010/main" val="1308375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C3A544-1D4A-4A8D-A1A5-32C4CFF6E921}"/>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8B6A3F53-6B80-477A-981D-2D4D702E7184}"/>
              </a:ext>
            </a:extLst>
          </p:cNvPr>
          <p:cNvSpPr>
            <a:spLocks noGrp="1"/>
          </p:cNvSpPr>
          <p:nvPr>
            <p:ph idx="1"/>
          </p:nvPr>
        </p:nvSpPr>
        <p:spPr/>
        <p:txBody>
          <a:bodyPr/>
          <a:lstStyle/>
          <a:p>
            <a:endParaRPr lang="es-MX" dirty="0"/>
          </a:p>
          <a:p>
            <a:endParaRPr lang="es-MX" dirty="0"/>
          </a:p>
          <a:p>
            <a:pPr marL="0" indent="0">
              <a:buNone/>
            </a:pPr>
            <a:endParaRPr lang="es-MX" dirty="0"/>
          </a:p>
          <a:p>
            <a:endParaRPr lang="es-MX" dirty="0"/>
          </a:p>
          <a:p>
            <a:pPr marL="0" indent="0">
              <a:buNone/>
            </a:pPr>
            <a:r>
              <a:rPr lang="es-MX" dirty="0"/>
              <a:t>                   Programa                                                                        </a:t>
            </a:r>
            <a:r>
              <a:rPr lang="es-MX" dirty="0" err="1"/>
              <a:t>Programa</a:t>
            </a:r>
            <a:r>
              <a:rPr lang="es-MX" dirty="0"/>
              <a:t> </a:t>
            </a:r>
          </a:p>
          <a:p>
            <a:pPr marL="0" indent="0">
              <a:buNone/>
            </a:pPr>
            <a:r>
              <a:rPr lang="es-MX" dirty="0"/>
              <a:t>                     Fuente                                                                          Objeto</a:t>
            </a:r>
          </a:p>
        </p:txBody>
      </p:sp>
      <p:sp>
        <p:nvSpPr>
          <p:cNvPr id="4" name="Rectángulo 3">
            <a:extLst>
              <a:ext uri="{FF2B5EF4-FFF2-40B4-BE49-F238E27FC236}">
                <a16:creationId xmlns:a16="http://schemas.microsoft.com/office/drawing/2014/main" id="{FB05DB8B-D0A2-4097-BA92-A089F66E6CD1}"/>
              </a:ext>
            </a:extLst>
          </p:cNvPr>
          <p:cNvSpPr/>
          <p:nvPr/>
        </p:nvSpPr>
        <p:spPr>
          <a:xfrm>
            <a:off x="4890052" y="3750366"/>
            <a:ext cx="3034748"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Compilador</a:t>
            </a:r>
          </a:p>
        </p:txBody>
      </p:sp>
      <p:sp>
        <p:nvSpPr>
          <p:cNvPr id="10" name="Flecha: a la derecha 9">
            <a:extLst>
              <a:ext uri="{FF2B5EF4-FFF2-40B4-BE49-F238E27FC236}">
                <a16:creationId xmlns:a16="http://schemas.microsoft.com/office/drawing/2014/main" id="{8120DF53-17BF-4583-8937-566CC9E31B4F}"/>
              </a:ext>
            </a:extLst>
          </p:cNvPr>
          <p:cNvSpPr/>
          <p:nvPr/>
        </p:nvSpPr>
        <p:spPr>
          <a:xfrm>
            <a:off x="3949148" y="4413147"/>
            <a:ext cx="622852"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Flecha: a la derecha 10">
            <a:extLst>
              <a:ext uri="{FF2B5EF4-FFF2-40B4-BE49-F238E27FC236}">
                <a16:creationId xmlns:a16="http://schemas.microsoft.com/office/drawing/2014/main" id="{D7DF49CB-1F02-411A-B022-9670432D1194}"/>
              </a:ext>
            </a:extLst>
          </p:cNvPr>
          <p:cNvSpPr/>
          <p:nvPr/>
        </p:nvSpPr>
        <p:spPr>
          <a:xfrm>
            <a:off x="8017565" y="4413147"/>
            <a:ext cx="675861"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372239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15EB2108-08E9-4F79-B893-21AA5068A79C}"/>
              </a:ext>
            </a:extLst>
          </p:cNvPr>
          <p:cNvSpPr/>
          <p:nvPr/>
        </p:nvSpPr>
        <p:spPr>
          <a:xfrm>
            <a:off x="2637183" y="3244334"/>
            <a:ext cx="7769559" cy="646331"/>
          </a:xfrm>
          <a:prstGeom prst="rect">
            <a:avLst/>
          </a:prstGeom>
        </p:spPr>
        <p:txBody>
          <a:bodyPr wrap="square">
            <a:spAutoFit/>
          </a:bodyPr>
          <a:lstStyle/>
          <a:p>
            <a:r>
              <a:rPr lang="es-MX" sz="3600" b="1" dirty="0">
                <a:latin typeface="Algerian" panose="04020705040A02060702" pitchFamily="82" charset="0"/>
              </a:rPr>
              <a:t>1.5 las Fases de un Compilador</a:t>
            </a:r>
          </a:p>
        </p:txBody>
      </p:sp>
    </p:spTree>
    <p:extLst>
      <p:ext uri="{BB962C8B-B14F-4D97-AF65-F5344CB8AC3E}">
        <p14:creationId xmlns:p14="http://schemas.microsoft.com/office/powerpoint/2010/main" val="848000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MX" dirty="0"/>
          </a:p>
        </p:txBody>
      </p:sp>
      <p:sp>
        <p:nvSpPr>
          <p:cNvPr id="3" name="Subtítulo 2"/>
          <p:cNvSpPr>
            <a:spLocks noGrp="1"/>
          </p:cNvSpPr>
          <p:nvPr>
            <p:ph type="subTitle" idx="1"/>
          </p:nvPr>
        </p:nvSpPr>
        <p:spPr/>
        <p:txBody>
          <a:bodyPr/>
          <a:lstStyle/>
          <a:p>
            <a:endParaRPr lang="es-MX"/>
          </a:p>
        </p:txBody>
      </p:sp>
      <p:pic>
        <p:nvPicPr>
          <p:cNvPr id="4" name="Imagen 3" descr="PPT - Compiladores PowerPoint Presentation, free download - ID:3874740"/>
          <p:cNvPicPr/>
          <p:nvPr/>
        </p:nvPicPr>
        <p:blipFill>
          <a:blip r:embed="rId2">
            <a:extLst>
              <a:ext uri="{28A0092B-C50C-407E-A947-70E740481C1C}">
                <a14:useLocalDpi xmlns:a14="http://schemas.microsoft.com/office/drawing/2010/main" val="0"/>
              </a:ext>
            </a:extLst>
          </a:blip>
          <a:srcRect/>
          <a:stretch>
            <a:fillRect/>
          </a:stretch>
        </p:blipFill>
        <p:spPr bwMode="auto">
          <a:xfrm>
            <a:off x="0" y="-39756"/>
            <a:ext cx="12192000" cy="6135757"/>
          </a:xfrm>
          <a:prstGeom prst="rect">
            <a:avLst/>
          </a:prstGeom>
          <a:noFill/>
          <a:ln>
            <a:noFill/>
          </a:ln>
        </p:spPr>
      </p:pic>
    </p:spTree>
    <p:extLst>
      <p:ext uri="{BB962C8B-B14F-4D97-AF65-F5344CB8AC3E}">
        <p14:creationId xmlns:p14="http://schemas.microsoft.com/office/powerpoint/2010/main" val="2651181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6F0928-F7CC-4004-A2EA-09725DEA4286}"/>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380CC072-6029-4832-BCF1-C2A429DBDE3A}"/>
              </a:ext>
            </a:extLst>
          </p:cNvPr>
          <p:cNvSpPr>
            <a:spLocks noGrp="1"/>
          </p:cNvSpPr>
          <p:nvPr>
            <p:ph idx="1"/>
          </p:nvPr>
        </p:nvSpPr>
        <p:spPr/>
        <p:txBody>
          <a:bodyPr/>
          <a:lstStyle/>
          <a:p>
            <a:endParaRPr lang="es-MX" dirty="0"/>
          </a:p>
          <a:p>
            <a:pPr algn="just"/>
            <a:r>
              <a:rPr lang="es-MX" sz="2800" b="1" dirty="0">
                <a:latin typeface="Times New Roman" panose="02020603050405020304" pitchFamily="18" charset="0"/>
                <a:cs typeface="Times New Roman" panose="02020603050405020304" pitchFamily="18" charset="0"/>
              </a:rPr>
              <a:t>Análisis Léxico: </a:t>
            </a:r>
            <a:r>
              <a:rPr lang="es-MX" sz="2800" dirty="0">
                <a:latin typeface="Times New Roman" panose="02020603050405020304" pitchFamily="18" charset="0"/>
                <a:cs typeface="Times New Roman" panose="02020603050405020304" pitchFamily="18" charset="0"/>
              </a:rPr>
              <a:t>Esta fase se encarga de verificar si una cadena de entrada del código fuente pertenece o no al lenguaje, es decir se realiza un análisis símbolo a símbolo indicando el </a:t>
            </a:r>
            <a:r>
              <a:rPr lang="es-MX" sz="2800" dirty="0" err="1">
                <a:latin typeface="Times New Roman" panose="02020603050405020304" pitchFamily="18" charset="0"/>
                <a:cs typeface="Times New Roman" panose="02020603050405020304" pitchFamily="18" charset="0"/>
              </a:rPr>
              <a:t>tóken</a:t>
            </a:r>
            <a:r>
              <a:rPr lang="es-MX" sz="2800" dirty="0">
                <a:latin typeface="Times New Roman" panose="02020603050405020304" pitchFamily="18" charset="0"/>
                <a:cs typeface="Times New Roman" panose="02020603050405020304" pitchFamily="18" charset="0"/>
              </a:rPr>
              <a:t> para cada una de las cadenas reconocidas o un error en caso de no reconocer la cadena.</a:t>
            </a:r>
          </a:p>
          <a:p>
            <a:endParaRPr lang="es-MX" dirty="0"/>
          </a:p>
        </p:txBody>
      </p:sp>
    </p:spTree>
    <p:extLst>
      <p:ext uri="{BB962C8B-B14F-4D97-AF65-F5344CB8AC3E}">
        <p14:creationId xmlns:p14="http://schemas.microsoft.com/office/powerpoint/2010/main" val="2923944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3C7EE8-92C3-4345-AB14-21B1717575D9}"/>
              </a:ext>
            </a:extLst>
          </p:cNvPr>
          <p:cNvSpPr>
            <a:spLocks noGrp="1"/>
          </p:cNvSpPr>
          <p:nvPr>
            <p:ph type="ctrTitle"/>
          </p:nvPr>
        </p:nvSpPr>
        <p:spPr/>
        <p:txBody>
          <a:bodyPr/>
          <a:lstStyle/>
          <a:p>
            <a:endParaRPr lang="es-MX"/>
          </a:p>
        </p:txBody>
      </p:sp>
      <p:sp>
        <p:nvSpPr>
          <p:cNvPr id="3" name="Subtítulo 2">
            <a:extLst>
              <a:ext uri="{FF2B5EF4-FFF2-40B4-BE49-F238E27FC236}">
                <a16:creationId xmlns:a16="http://schemas.microsoft.com/office/drawing/2014/main" id="{81A5DE0E-8414-40E7-A976-0C278C0DE57D}"/>
              </a:ext>
            </a:extLst>
          </p:cNvPr>
          <p:cNvSpPr>
            <a:spLocks noGrp="1"/>
          </p:cNvSpPr>
          <p:nvPr>
            <p:ph type="subTitle" idx="1"/>
          </p:nvPr>
        </p:nvSpPr>
        <p:spPr/>
        <p:txBody>
          <a:bodyPr>
            <a:normAutofit fontScale="25000" lnSpcReduction="20000"/>
          </a:bodyPr>
          <a:lstStyle/>
          <a:p>
            <a:pPr algn="just"/>
            <a:r>
              <a:rPr lang="es-MX" sz="7400" b="1" dirty="0">
                <a:latin typeface="Times New Roman" panose="02020603050405020304" pitchFamily="18" charset="0"/>
                <a:cs typeface="Times New Roman" panose="02020603050405020304" pitchFamily="18" charset="0"/>
              </a:rPr>
              <a:t>Análisis Sintáctico:</a:t>
            </a:r>
            <a:r>
              <a:rPr lang="es-MX" sz="7400" dirty="0">
                <a:latin typeface="Times New Roman" panose="02020603050405020304" pitchFamily="18" charset="0"/>
                <a:cs typeface="Times New Roman" panose="02020603050405020304" pitchFamily="18" charset="0"/>
              </a:rPr>
              <a:t> En esta fase se analiza la estructura de las expresiones en base a gramáticas en base a reglas que determinar si una cadena de entrada del código fuente es valida. El  análisis que se realiza es jerárquico ya que se obtiene arboles de derivación de las mismas gramáticas especificadas en el lenguaje.</a:t>
            </a:r>
          </a:p>
          <a:p>
            <a:endParaRPr lang="es-MX" dirty="0"/>
          </a:p>
        </p:txBody>
      </p:sp>
    </p:spTree>
    <p:extLst>
      <p:ext uri="{BB962C8B-B14F-4D97-AF65-F5344CB8AC3E}">
        <p14:creationId xmlns:p14="http://schemas.microsoft.com/office/powerpoint/2010/main" val="4127998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C00A8F-3881-49A2-852A-84B287914A7C}"/>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0DFC9764-6065-4991-8373-E282ACF3C4FC}"/>
              </a:ext>
            </a:extLst>
          </p:cNvPr>
          <p:cNvSpPr>
            <a:spLocks noGrp="1"/>
          </p:cNvSpPr>
          <p:nvPr>
            <p:ph idx="1"/>
          </p:nvPr>
        </p:nvSpPr>
        <p:spPr/>
        <p:txBody>
          <a:bodyPr>
            <a:normAutofit lnSpcReduction="10000"/>
          </a:bodyPr>
          <a:lstStyle/>
          <a:p>
            <a:pPr algn="just"/>
            <a:r>
              <a:rPr lang="es-MX" sz="2400" b="1" dirty="0">
                <a:latin typeface="Times New Roman" panose="02020603050405020304" pitchFamily="18" charset="0"/>
                <a:cs typeface="Times New Roman" panose="02020603050405020304" pitchFamily="18" charset="0"/>
              </a:rPr>
              <a:t>Análisis Semántico: </a:t>
            </a:r>
            <a:r>
              <a:rPr lang="es-MX" sz="2400" dirty="0">
                <a:latin typeface="Times New Roman" panose="02020603050405020304" pitchFamily="18" charset="0"/>
                <a:cs typeface="Times New Roman" panose="02020603050405020304" pitchFamily="18" charset="0"/>
              </a:rPr>
              <a:t>Este análisis es mucho mas difícil de formalizar que el sintáctico ya que tiene que verificar que el árbol sintáctico tenga un significado valido dentro de las reglas  especificadas en el  lenguaje. El análisis semántico verifica que:</a:t>
            </a:r>
          </a:p>
          <a:p>
            <a:pPr marL="0" indent="0" algn="just">
              <a:buNone/>
            </a:pPr>
            <a:r>
              <a:rPr lang="es-MX" sz="2400" dirty="0">
                <a:latin typeface="Times New Roman" panose="02020603050405020304" pitchFamily="18" charset="0"/>
                <a:cs typeface="Times New Roman" panose="02020603050405020304" pitchFamily="18" charset="0"/>
              </a:rPr>
              <a:t>   En una asignación, el tipo de la variable concuerde con el tipo de la     </a:t>
            </a:r>
          </a:p>
          <a:p>
            <a:pPr marL="0" indent="0" algn="just">
              <a:buNone/>
            </a:pPr>
            <a:r>
              <a:rPr lang="es-MX" sz="2400" dirty="0">
                <a:latin typeface="Times New Roman" panose="02020603050405020304" pitchFamily="18" charset="0"/>
                <a:cs typeface="Times New Roman" panose="02020603050405020304" pitchFamily="18" charset="0"/>
              </a:rPr>
              <a:t>   expresión asignada.</a:t>
            </a:r>
          </a:p>
          <a:p>
            <a:pPr marL="0" indent="0" algn="just">
              <a:buNone/>
            </a:pPr>
            <a:r>
              <a:rPr lang="es-MX" sz="2400" dirty="0">
                <a:latin typeface="Times New Roman" panose="02020603050405020304" pitchFamily="18" charset="0"/>
                <a:cs typeface="Times New Roman" panose="02020603050405020304" pitchFamily="18" charset="0"/>
              </a:rPr>
              <a:t>   Que las variables estén declaradas antes de ser usadas.</a:t>
            </a:r>
          </a:p>
          <a:p>
            <a:endParaRPr lang="es-MX" dirty="0"/>
          </a:p>
        </p:txBody>
      </p:sp>
    </p:spTree>
    <p:extLst>
      <p:ext uri="{BB962C8B-B14F-4D97-AF65-F5344CB8AC3E}">
        <p14:creationId xmlns:p14="http://schemas.microsoft.com/office/powerpoint/2010/main" val="3828383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6FA761-8E88-42AB-9822-16E4EEBB180A}"/>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2226BE83-9825-4E5E-820E-DCB7B3521ECD}"/>
              </a:ext>
            </a:extLst>
          </p:cNvPr>
          <p:cNvSpPr>
            <a:spLocks noGrp="1"/>
          </p:cNvSpPr>
          <p:nvPr>
            <p:ph idx="1"/>
          </p:nvPr>
        </p:nvSpPr>
        <p:spPr/>
        <p:txBody>
          <a:bodyPr/>
          <a:lstStyle/>
          <a:p>
            <a:endParaRPr lang="es-MX" dirty="0"/>
          </a:p>
          <a:p>
            <a:pPr algn="just"/>
            <a:r>
              <a:rPr lang="es-MX" sz="2800" b="1" dirty="0">
                <a:latin typeface="Times New Roman" panose="02020603050405020304" pitchFamily="18" charset="0"/>
                <a:cs typeface="Times New Roman" panose="02020603050405020304" pitchFamily="18" charset="0"/>
              </a:rPr>
              <a:t>Generación de código intermedio: </a:t>
            </a:r>
            <a:r>
              <a:rPr lang="es-MX" sz="2800" dirty="0">
                <a:latin typeface="Times New Roman" panose="02020603050405020304" pitchFamily="18" charset="0"/>
                <a:cs typeface="Times New Roman" panose="02020603050405020304" pitchFamily="18" charset="0"/>
              </a:rPr>
              <a:t>Esta fase se ocupa de generar instrucciones para la </a:t>
            </a:r>
            <a:r>
              <a:rPr lang="es-MX" sz="2800" b="1" dirty="0">
                <a:latin typeface="Times New Roman" panose="02020603050405020304" pitchFamily="18" charset="0"/>
                <a:cs typeface="Times New Roman" panose="02020603050405020304" pitchFamily="18" charset="0"/>
              </a:rPr>
              <a:t>maquina virtual genérica </a:t>
            </a:r>
            <a:r>
              <a:rPr lang="es-MX" sz="2800" dirty="0">
                <a:latin typeface="Times New Roman" panose="02020603050405020304" pitchFamily="18" charset="0"/>
                <a:cs typeface="Times New Roman" panose="02020603050405020304" pitchFamily="18" charset="0"/>
              </a:rPr>
              <a:t>a partir del análisis de las primeras tres fases.</a:t>
            </a:r>
          </a:p>
        </p:txBody>
      </p:sp>
    </p:spTree>
    <p:extLst>
      <p:ext uri="{BB962C8B-B14F-4D97-AF65-F5344CB8AC3E}">
        <p14:creationId xmlns:p14="http://schemas.microsoft.com/office/powerpoint/2010/main" val="46362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B57876-9EB9-46B2-943C-52D4DB7E408C}"/>
              </a:ext>
            </a:extLst>
          </p:cNvPr>
          <p:cNvSpPr>
            <a:spLocks noGrp="1"/>
          </p:cNvSpPr>
          <p:nvPr>
            <p:ph type="ctrTitle"/>
          </p:nvPr>
        </p:nvSpPr>
        <p:spPr/>
        <p:txBody>
          <a:bodyPr/>
          <a:lstStyle/>
          <a:p>
            <a:endParaRPr lang="es-MX"/>
          </a:p>
        </p:txBody>
      </p:sp>
      <p:sp>
        <p:nvSpPr>
          <p:cNvPr id="3" name="Subtítulo 2">
            <a:extLst>
              <a:ext uri="{FF2B5EF4-FFF2-40B4-BE49-F238E27FC236}">
                <a16:creationId xmlns:a16="http://schemas.microsoft.com/office/drawing/2014/main" id="{95B8862E-6602-4C7F-821E-2BBD55438DEB}"/>
              </a:ext>
            </a:extLst>
          </p:cNvPr>
          <p:cNvSpPr>
            <a:spLocks noGrp="1"/>
          </p:cNvSpPr>
          <p:nvPr>
            <p:ph type="subTitle" idx="1"/>
          </p:nvPr>
        </p:nvSpPr>
        <p:spPr/>
        <p:txBody>
          <a:bodyPr>
            <a:noAutofit/>
          </a:bodyPr>
          <a:lstStyle/>
          <a:p>
            <a:pPr algn="just"/>
            <a:r>
              <a:rPr lang="es-MX" sz="2800" b="1" dirty="0">
                <a:latin typeface="Times New Roman" panose="02020603050405020304" pitchFamily="18" charset="0"/>
                <a:cs typeface="Times New Roman" panose="02020603050405020304" pitchFamily="18" charset="0"/>
              </a:rPr>
              <a:t>Optimización: </a:t>
            </a:r>
            <a:r>
              <a:rPr lang="es-MX" sz="2800" dirty="0">
                <a:latin typeface="Times New Roman" panose="02020603050405020304" pitchFamily="18" charset="0"/>
                <a:cs typeface="Times New Roman" panose="02020603050405020304" pitchFamily="18" charset="0"/>
              </a:rPr>
              <a:t>Se encarga de transformar el código intermedio en uno equivalente que tenga menos </a:t>
            </a:r>
            <a:r>
              <a:rPr lang="es-MX" sz="2800" dirty="0" err="1">
                <a:latin typeface="Times New Roman" panose="02020603050405020304" pitchFamily="18" charset="0"/>
                <a:cs typeface="Times New Roman" panose="02020603050405020304" pitchFamily="18" charset="0"/>
              </a:rPr>
              <a:t>lineas</a:t>
            </a:r>
            <a:r>
              <a:rPr lang="es-MX" sz="2800" dirty="0">
                <a:latin typeface="Times New Roman" panose="02020603050405020304" pitchFamily="18" charset="0"/>
                <a:cs typeface="Times New Roman" panose="02020603050405020304" pitchFamily="18" charset="0"/>
              </a:rPr>
              <a:t> de código de menor tamaño y menor tiempo de ejecución.</a:t>
            </a:r>
          </a:p>
        </p:txBody>
      </p:sp>
    </p:spTree>
    <p:extLst>
      <p:ext uri="{BB962C8B-B14F-4D97-AF65-F5344CB8AC3E}">
        <p14:creationId xmlns:p14="http://schemas.microsoft.com/office/powerpoint/2010/main" val="1673233370"/>
      </p:ext>
    </p:extLst>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111</TotalTime>
  <Words>62</Words>
  <Application>Microsoft Office PowerPoint</Application>
  <PresentationFormat>Panorámica</PresentationFormat>
  <Paragraphs>25</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Algerian</vt:lpstr>
      <vt:lpstr>Arial</vt:lpstr>
      <vt:lpstr>Gill Sans MT</vt:lpstr>
      <vt:lpstr>Times New Roman</vt:lpstr>
      <vt:lpstr>Galería</vt:lpstr>
      <vt:lpstr>1.4 análisis del programa fuente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Lenovo</dc:creator>
  <cp:lastModifiedBy>Becerra</cp:lastModifiedBy>
  <cp:revision>12</cp:revision>
  <dcterms:created xsi:type="dcterms:W3CDTF">2020-02-04T21:29:41Z</dcterms:created>
  <dcterms:modified xsi:type="dcterms:W3CDTF">2023-08-30T03:53:05Z</dcterms:modified>
</cp:coreProperties>
</file>