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58" r:id="rId4"/>
    <p:sldId id="259" r:id="rId5"/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2160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35FA-70EC-104B-AB71-44D69E6DB1CA}" type="datetimeFigureOut">
              <a:rPr lang="en-US" smtClean="0"/>
              <a:t>22/04/20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FA59-97B4-6340-A745-58CEBD65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2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35FA-70EC-104B-AB71-44D69E6DB1CA}" type="datetimeFigureOut">
              <a:rPr lang="en-US" smtClean="0"/>
              <a:t>22/04/20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FA59-97B4-6340-A745-58CEBD65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8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35FA-70EC-104B-AB71-44D69E6DB1CA}" type="datetimeFigureOut">
              <a:rPr lang="en-US" smtClean="0"/>
              <a:t>22/04/20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FA59-97B4-6340-A745-58CEBD65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6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35FA-70EC-104B-AB71-44D69E6DB1CA}" type="datetimeFigureOut">
              <a:rPr lang="en-US" smtClean="0"/>
              <a:t>22/04/20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FA59-97B4-6340-A745-58CEBD65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9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35FA-70EC-104B-AB71-44D69E6DB1CA}" type="datetimeFigureOut">
              <a:rPr lang="en-US" smtClean="0"/>
              <a:t>22/04/20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FA59-97B4-6340-A745-58CEBD65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4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35FA-70EC-104B-AB71-44D69E6DB1CA}" type="datetimeFigureOut">
              <a:rPr lang="en-US" smtClean="0"/>
              <a:t>22/04/20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FA59-97B4-6340-A745-58CEBD65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4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35FA-70EC-104B-AB71-44D69E6DB1CA}" type="datetimeFigureOut">
              <a:rPr lang="en-US" smtClean="0"/>
              <a:t>22/04/20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FA59-97B4-6340-A745-58CEBD65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6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35FA-70EC-104B-AB71-44D69E6DB1CA}" type="datetimeFigureOut">
              <a:rPr lang="en-US" smtClean="0"/>
              <a:t>22/04/20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FA59-97B4-6340-A745-58CEBD65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35FA-70EC-104B-AB71-44D69E6DB1CA}" type="datetimeFigureOut">
              <a:rPr lang="en-US" smtClean="0"/>
              <a:t>22/04/20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FA59-97B4-6340-A745-58CEBD65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3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35FA-70EC-104B-AB71-44D69E6DB1CA}" type="datetimeFigureOut">
              <a:rPr lang="en-US" smtClean="0"/>
              <a:t>22/04/20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FA59-97B4-6340-A745-58CEBD65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8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35FA-70EC-104B-AB71-44D69E6DB1CA}" type="datetimeFigureOut">
              <a:rPr lang="en-US" smtClean="0"/>
              <a:t>22/04/20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FA59-97B4-6340-A745-58CEBD65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5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D35FA-70EC-104B-AB71-44D69E6DB1CA}" type="datetimeFigureOut">
              <a:rPr lang="en-US" smtClean="0"/>
              <a:t>22/04/20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DFA59-97B4-6340-A745-58CEBD65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0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urworldindata.org/coronavir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aily-cases-covid-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1" y="2680027"/>
            <a:ext cx="4836612" cy="3414079"/>
          </a:xfrm>
          <a:prstGeom prst="rect">
            <a:avLst/>
          </a:prstGeom>
          <a:ln w="38100" cmpd="sng">
            <a:solidFill>
              <a:srgbClr val="FF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208648" y="2677786"/>
            <a:ext cx="3524410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Pq</a:t>
            </a:r>
            <a:r>
              <a:rPr lang="en-US" dirty="0" smtClean="0"/>
              <a:t> </a:t>
            </a:r>
            <a:r>
              <a:rPr lang="en-US" dirty="0" err="1" smtClean="0"/>
              <a:t>diminuem</a:t>
            </a:r>
            <a:r>
              <a:rPr lang="en-US" dirty="0" smtClean="0"/>
              <a:t> </a:t>
            </a:r>
            <a:r>
              <a:rPr lang="en-US" dirty="0" err="1" smtClean="0"/>
              <a:t>pontualmente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Falta</a:t>
            </a:r>
            <a:r>
              <a:rPr lang="en-US" dirty="0" smtClean="0"/>
              <a:t> de testes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Isolamento</a:t>
            </a:r>
            <a:r>
              <a:rPr lang="en-US" dirty="0" smtClean="0"/>
              <a:t> </a:t>
            </a:r>
            <a:r>
              <a:rPr lang="en-US" dirty="0" err="1" smtClean="0"/>
              <a:t>flutua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 typeface="Wingdings" charset="0"/>
              <a:buChar char="è"/>
            </a:pPr>
            <a:r>
              <a:rPr lang="en-US" dirty="0" err="1" smtClean="0">
                <a:sym typeface="Wingdings"/>
              </a:rPr>
              <a:t>Que</a:t>
            </a:r>
            <a:r>
              <a:rPr lang="en-US" dirty="0" smtClean="0">
                <a:sym typeface="Wingdings"/>
              </a:rPr>
              <a:t> um </a:t>
            </a:r>
            <a:r>
              <a:rPr lang="en-US" dirty="0" err="1" smtClean="0">
                <a:sym typeface="Wingdings"/>
              </a:rPr>
              <a:t>fator</a:t>
            </a:r>
            <a:r>
              <a:rPr lang="en-US" dirty="0" smtClean="0">
                <a:sym typeface="Wingdings"/>
              </a:rPr>
              <a:t> de </a:t>
            </a:r>
            <a:r>
              <a:rPr lang="en-US" dirty="0" err="1" smtClean="0">
                <a:sym typeface="Wingdings"/>
              </a:rPr>
              <a:t>transmissão</a:t>
            </a:r>
            <a:endParaRPr lang="en-US" dirty="0" smtClean="0">
              <a:sym typeface="Wingdings"/>
            </a:endParaRPr>
          </a:p>
          <a:p>
            <a:r>
              <a:rPr lang="en-US" dirty="0">
                <a:sym typeface="Wingdings"/>
              </a:rPr>
              <a:t>g</a:t>
            </a:r>
            <a:r>
              <a:rPr lang="en-US" dirty="0" smtClean="0">
                <a:sym typeface="Wingdings"/>
              </a:rPr>
              <a:t>(N) </a:t>
            </a:r>
            <a:r>
              <a:rPr lang="en-US" dirty="0" err="1" smtClean="0">
                <a:sym typeface="Wingdings"/>
              </a:rPr>
              <a:t>deve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ser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função</a:t>
            </a:r>
            <a:r>
              <a:rPr lang="en-US" dirty="0" smtClean="0">
                <a:sym typeface="Wingdings"/>
              </a:rPr>
              <a:t>  </a:t>
            </a:r>
            <a:r>
              <a:rPr lang="en-US" dirty="0" err="1" smtClean="0">
                <a:sym typeface="Wingdings"/>
              </a:rPr>
              <a:t>tambem</a:t>
            </a:r>
            <a:r>
              <a:rPr lang="en-US" dirty="0" smtClean="0">
                <a:sym typeface="Wingdings"/>
              </a:rPr>
              <a:t> de </a:t>
            </a:r>
          </a:p>
          <a:p>
            <a:r>
              <a:rPr lang="en-US" dirty="0" smtClean="0">
                <a:sym typeface="Wingdings"/>
              </a:rPr>
              <a:t>1 e 2.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E </a:t>
            </a:r>
            <a:r>
              <a:rPr lang="en-US" dirty="0" err="1" smtClean="0">
                <a:sym typeface="Wingdings"/>
              </a:rPr>
              <a:t>pq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flutuam</a:t>
            </a:r>
            <a:r>
              <a:rPr lang="en-US" dirty="0" smtClean="0">
                <a:sym typeface="Wingdings"/>
              </a:rPr>
              <a:t> de </a:t>
            </a:r>
            <a:r>
              <a:rPr lang="en-US" dirty="0" err="1" smtClean="0">
                <a:sym typeface="Wingdings"/>
              </a:rPr>
              <a:t>maneira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diferente</a:t>
            </a:r>
            <a:r>
              <a:rPr lang="en-US" dirty="0" smtClean="0">
                <a:sym typeface="Wingdings"/>
              </a:rPr>
              <a:t>?</a:t>
            </a:r>
          </a:p>
          <a:p>
            <a:endParaRPr lang="en-US" dirty="0">
              <a:sym typeface="Wingdings"/>
            </a:endParaRPr>
          </a:p>
          <a:p>
            <a:pPr marL="285750" indent="-285750">
              <a:buFont typeface="Wingdings" charset="0"/>
              <a:buChar char="è"/>
            </a:pPr>
            <a:r>
              <a:rPr lang="en-US" dirty="0" err="1" smtClean="0">
                <a:sym typeface="Wingdings"/>
              </a:rPr>
              <a:t>Modelos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não-homogêneos</a:t>
            </a:r>
            <a:r>
              <a:rPr lang="en-US" dirty="0" smtClean="0">
                <a:sym typeface="Wingdings"/>
              </a:rPr>
              <a:t> </a:t>
            </a:r>
          </a:p>
          <a:p>
            <a:r>
              <a:rPr lang="en-US" dirty="0" smtClean="0">
                <a:sym typeface="Wingdings"/>
              </a:rPr>
              <a:t>de </a:t>
            </a:r>
            <a:r>
              <a:rPr lang="en-US" dirty="0" err="1" smtClean="0">
                <a:sym typeface="Wingdings"/>
              </a:rPr>
              <a:t>transmissão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na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fase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comunitária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6388" y="1844712"/>
            <a:ext cx="854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Motivações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implementar</a:t>
            </a:r>
            <a:r>
              <a:rPr lang="en-US" dirty="0" smtClean="0"/>
              <a:t> um </a:t>
            </a:r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cascata</a:t>
            </a:r>
            <a:r>
              <a:rPr lang="en-US" dirty="0" smtClean="0"/>
              <a:t> </a:t>
            </a:r>
            <a:r>
              <a:rPr lang="en-US" dirty="0" err="1" smtClean="0"/>
              <a:t>multiplicativa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homogenea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endParaRPr lang="en-US" dirty="0" smtClean="0"/>
          </a:p>
          <a:p>
            <a:r>
              <a:rPr lang="en-US" dirty="0" err="1"/>
              <a:t>o</a:t>
            </a:r>
            <a:r>
              <a:rPr lang="en-US" dirty="0" err="1" smtClean="0"/>
              <a:t>s</a:t>
            </a:r>
            <a:r>
              <a:rPr lang="en-US" dirty="0" smtClean="0"/>
              <a:t> dados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apresentam</a:t>
            </a:r>
            <a:r>
              <a:rPr lang="en-US" dirty="0" smtClean="0"/>
              <a:t> </a:t>
            </a:r>
            <a:r>
              <a:rPr lang="en-US" dirty="0" err="1" smtClean="0"/>
              <a:t>flutuação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131" name="Group 130"/>
          <p:cNvGrpSpPr/>
          <p:nvPr/>
        </p:nvGrpSpPr>
        <p:grpSpPr>
          <a:xfrm>
            <a:off x="656811" y="534154"/>
            <a:ext cx="4945467" cy="755025"/>
            <a:chOff x="656811" y="534154"/>
            <a:chExt cx="4945467" cy="755025"/>
          </a:xfrm>
          <a:noFill/>
        </p:grpSpPr>
        <p:grpSp>
          <p:nvGrpSpPr>
            <p:cNvPr id="45" name="Group 44"/>
            <p:cNvGrpSpPr/>
            <p:nvPr/>
          </p:nvGrpSpPr>
          <p:grpSpPr>
            <a:xfrm>
              <a:off x="705606" y="558274"/>
              <a:ext cx="1709790" cy="467941"/>
              <a:chOff x="705606" y="558274"/>
              <a:chExt cx="1709790" cy="467941"/>
            </a:xfrm>
            <a:grpFill/>
          </p:grpSpPr>
          <p:grpSp>
            <p:nvGrpSpPr>
              <p:cNvPr id="29" name="Group 28"/>
              <p:cNvGrpSpPr/>
              <p:nvPr/>
            </p:nvGrpSpPr>
            <p:grpSpPr>
              <a:xfrm>
                <a:off x="705606" y="588538"/>
                <a:ext cx="316073" cy="437677"/>
                <a:chOff x="846725" y="588538"/>
                <a:chExt cx="316073" cy="437677"/>
              </a:xfrm>
              <a:grpFill/>
            </p:grpSpPr>
            <p:sp>
              <p:nvSpPr>
                <p:cNvPr id="11" name="Oval 10"/>
                <p:cNvSpPr/>
                <p:nvPr/>
              </p:nvSpPr>
              <p:spPr>
                <a:xfrm>
                  <a:off x="919044" y="588538"/>
                  <a:ext cx="192438" cy="192415"/>
                </a:xfrm>
                <a:prstGeom prst="ellips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846725" y="752774"/>
                  <a:ext cx="316073" cy="273441"/>
                  <a:chOff x="795409" y="752774"/>
                  <a:chExt cx="316073" cy="273441"/>
                </a:xfrm>
                <a:grpFill/>
              </p:grpSpPr>
              <p:cxnSp>
                <p:nvCxnSpPr>
                  <p:cNvPr id="13" name="Straight Arrow Connector 12"/>
                  <p:cNvCxnSpPr>
                    <a:stCxn id="11" idx="3"/>
                  </p:cNvCxnSpPr>
                  <p:nvPr/>
                </p:nvCxnSpPr>
                <p:spPr>
                  <a:xfrm flipH="1">
                    <a:off x="795409" y="752774"/>
                    <a:ext cx="151817" cy="273441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Arrow Connector 13"/>
                  <p:cNvCxnSpPr>
                    <a:stCxn id="11" idx="4"/>
                  </p:cNvCxnSpPr>
                  <p:nvPr/>
                </p:nvCxnSpPr>
                <p:spPr>
                  <a:xfrm>
                    <a:off x="1015263" y="780953"/>
                    <a:ext cx="96219" cy="245262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" name="Group 29"/>
              <p:cNvGrpSpPr/>
              <p:nvPr/>
            </p:nvGrpSpPr>
            <p:grpSpPr>
              <a:xfrm>
                <a:off x="1165902" y="574174"/>
                <a:ext cx="316073" cy="437677"/>
                <a:chOff x="846725" y="588538"/>
                <a:chExt cx="316073" cy="437677"/>
              </a:xfrm>
              <a:grpFill/>
            </p:grpSpPr>
            <p:sp>
              <p:nvSpPr>
                <p:cNvPr id="31" name="Oval 30"/>
                <p:cNvSpPr/>
                <p:nvPr/>
              </p:nvSpPr>
              <p:spPr>
                <a:xfrm>
                  <a:off x="919044" y="588538"/>
                  <a:ext cx="192438" cy="192415"/>
                </a:xfrm>
                <a:prstGeom prst="ellips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846725" y="752774"/>
                  <a:ext cx="316073" cy="273441"/>
                  <a:chOff x="795409" y="752774"/>
                  <a:chExt cx="316073" cy="273441"/>
                </a:xfrm>
                <a:grpFill/>
              </p:grpSpPr>
              <p:cxnSp>
                <p:nvCxnSpPr>
                  <p:cNvPr id="33" name="Straight Arrow Connector 32"/>
                  <p:cNvCxnSpPr>
                    <a:stCxn id="31" idx="3"/>
                  </p:cNvCxnSpPr>
                  <p:nvPr/>
                </p:nvCxnSpPr>
                <p:spPr>
                  <a:xfrm flipH="1">
                    <a:off x="795409" y="752774"/>
                    <a:ext cx="151817" cy="273441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>
                    <a:stCxn id="31" idx="4"/>
                  </p:cNvCxnSpPr>
                  <p:nvPr/>
                </p:nvCxnSpPr>
                <p:spPr>
                  <a:xfrm>
                    <a:off x="1015263" y="780953"/>
                    <a:ext cx="96219" cy="245262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5" name="Group 34"/>
              <p:cNvGrpSpPr/>
              <p:nvPr/>
            </p:nvGrpSpPr>
            <p:grpSpPr>
              <a:xfrm>
                <a:off x="1639027" y="559810"/>
                <a:ext cx="316073" cy="437677"/>
                <a:chOff x="846725" y="588538"/>
                <a:chExt cx="316073" cy="437677"/>
              </a:xfrm>
              <a:grpFill/>
            </p:grpSpPr>
            <p:sp>
              <p:nvSpPr>
                <p:cNvPr id="36" name="Oval 35"/>
                <p:cNvSpPr/>
                <p:nvPr/>
              </p:nvSpPr>
              <p:spPr>
                <a:xfrm>
                  <a:off x="919044" y="588538"/>
                  <a:ext cx="192438" cy="192415"/>
                </a:xfrm>
                <a:prstGeom prst="ellips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846725" y="752774"/>
                  <a:ext cx="316073" cy="273441"/>
                  <a:chOff x="795409" y="752774"/>
                  <a:chExt cx="316073" cy="273441"/>
                </a:xfrm>
                <a:grpFill/>
              </p:grpSpPr>
              <p:cxnSp>
                <p:nvCxnSpPr>
                  <p:cNvPr id="38" name="Straight Arrow Connector 37"/>
                  <p:cNvCxnSpPr>
                    <a:stCxn id="36" idx="3"/>
                  </p:cNvCxnSpPr>
                  <p:nvPr/>
                </p:nvCxnSpPr>
                <p:spPr>
                  <a:xfrm flipH="1">
                    <a:off x="795409" y="752774"/>
                    <a:ext cx="151817" cy="273441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/>
                  <p:cNvCxnSpPr>
                    <a:stCxn id="36" idx="4"/>
                  </p:cNvCxnSpPr>
                  <p:nvPr/>
                </p:nvCxnSpPr>
                <p:spPr>
                  <a:xfrm>
                    <a:off x="1015263" y="780953"/>
                    <a:ext cx="96219" cy="245262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0" name="Group 39"/>
              <p:cNvGrpSpPr/>
              <p:nvPr/>
            </p:nvGrpSpPr>
            <p:grpSpPr>
              <a:xfrm>
                <a:off x="2099323" y="558274"/>
                <a:ext cx="316073" cy="437677"/>
                <a:chOff x="846725" y="588538"/>
                <a:chExt cx="316073" cy="437677"/>
              </a:xfrm>
              <a:grpFill/>
            </p:grpSpPr>
            <p:sp>
              <p:nvSpPr>
                <p:cNvPr id="41" name="Oval 40"/>
                <p:cNvSpPr/>
                <p:nvPr/>
              </p:nvSpPr>
              <p:spPr>
                <a:xfrm>
                  <a:off x="919044" y="588538"/>
                  <a:ext cx="192438" cy="192415"/>
                </a:xfrm>
                <a:prstGeom prst="ellips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846725" y="752774"/>
                  <a:ext cx="316073" cy="273441"/>
                  <a:chOff x="795409" y="752774"/>
                  <a:chExt cx="316073" cy="273441"/>
                </a:xfrm>
                <a:grpFill/>
              </p:grpSpPr>
              <p:cxnSp>
                <p:nvCxnSpPr>
                  <p:cNvPr id="43" name="Straight Arrow Connector 42"/>
                  <p:cNvCxnSpPr>
                    <a:stCxn id="41" idx="3"/>
                  </p:cNvCxnSpPr>
                  <p:nvPr/>
                </p:nvCxnSpPr>
                <p:spPr>
                  <a:xfrm flipH="1">
                    <a:off x="795409" y="752774"/>
                    <a:ext cx="151817" cy="273441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Arrow Connector 43"/>
                  <p:cNvCxnSpPr>
                    <a:stCxn id="41" idx="4"/>
                  </p:cNvCxnSpPr>
                  <p:nvPr/>
                </p:nvCxnSpPr>
                <p:spPr>
                  <a:xfrm>
                    <a:off x="1015263" y="780953"/>
                    <a:ext cx="96219" cy="245262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96" name="Group 95"/>
            <p:cNvGrpSpPr/>
            <p:nvPr/>
          </p:nvGrpSpPr>
          <p:grpSpPr>
            <a:xfrm>
              <a:off x="656811" y="1095228"/>
              <a:ext cx="419288" cy="193951"/>
              <a:chOff x="656811" y="1095228"/>
              <a:chExt cx="419288" cy="193951"/>
            </a:xfrm>
            <a:grpFill/>
          </p:grpSpPr>
          <p:sp>
            <p:nvSpPr>
              <p:cNvPr id="93" name="Oval 92"/>
              <p:cNvSpPr/>
              <p:nvPr/>
            </p:nvSpPr>
            <p:spPr>
              <a:xfrm>
                <a:off x="656811" y="1096764"/>
                <a:ext cx="164256" cy="192415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911843" y="1095228"/>
                <a:ext cx="164256" cy="192415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182990" y="560359"/>
              <a:ext cx="419288" cy="664685"/>
              <a:chOff x="6698004" y="560359"/>
              <a:chExt cx="419288" cy="664685"/>
            </a:xfrm>
            <a:grpFill/>
          </p:grpSpPr>
          <p:grpSp>
            <p:nvGrpSpPr>
              <p:cNvPr id="88" name="Group 87"/>
              <p:cNvGrpSpPr/>
              <p:nvPr/>
            </p:nvGrpSpPr>
            <p:grpSpPr>
              <a:xfrm>
                <a:off x="6745044" y="560359"/>
                <a:ext cx="316073" cy="437677"/>
                <a:chOff x="846725" y="588538"/>
                <a:chExt cx="316073" cy="437677"/>
              </a:xfrm>
              <a:grpFill/>
            </p:grpSpPr>
            <p:sp>
              <p:nvSpPr>
                <p:cNvPr id="89" name="Oval 88"/>
                <p:cNvSpPr/>
                <p:nvPr/>
              </p:nvSpPr>
              <p:spPr>
                <a:xfrm>
                  <a:off x="919044" y="588538"/>
                  <a:ext cx="192438" cy="192415"/>
                </a:xfrm>
                <a:prstGeom prst="ellips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0" name="Group 89"/>
                <p:cNvGrpSpPr/>
                <p:nvPr/>
              </p:nvGrpSpPr>
              <p:grpSpPr>
                <a:xfrm>
                  <a:off x="846725" y="752774"/>
                  <a:ext cx="316073" cy="273441"/>
                  <a:chOff x="795409" y="752774"/>
                  <a:chExt cx="316073" cy="273441"/>
                </a:xfrm>
                <a:grpFill/>
              </p:grpSpPr>
              <p:cxnSp>
                <p:nvCxnSpPr>
                  <p:cNvPr id="91" name="Straight Arrow Connector 90"/>
                  <p:cNvCxnSpPr>
                    <a:stCxn id="89" idx="3"/>
                  </p:cNvCxnSpPr>
                  <p:nvPr/>
                </p:nvCxnSpPr>
                <p:spPr>
                  <a:xfrm flipH="1">
                    <a:off x="795409" y="752774"/>
                    <a:ext cx="151817" cy="273441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Arrow Connector 91"/>
                  <p:cNvCxnSpPr>
                    <a:stCxn id="89" idx="4"/>
                  </p:cNvCxnSpPr>
                  <p:nvPr/>
                </p:nvCxnSpPr>
                <p:spPr>
                  <a:xfrm>
                    <a:off x="1015263" y="780953"/>
                    <a:ext cx="96219" cy="245262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3" name="Group 102"/>
              <p:cNvGrpSpPr/>
              <p:nvPr/>
            </p:nvGrpSpPr>
            <p:grpSpPr>
              <a:xfrm>
                <a:off x="6698004" y="1031093"/>
                <a:ext cx="419288" cy="193951"/>
                <a:chOff x="656811" y="1095228"/>
                <a:chExt cx="419288" cy="193951"/>
              </a:xfrm>
              <a:grpFill/>
            </p:grpSpPr>
            <p:sp>
              <p:nvSpPr>
                <p:cNvPr id="104" name="Oval 103"/>
                <p:cNvSpPr/>
                <p:nvPr/>
              </p:nvSpPr>
              <p:spPr>
                <a:xfrm>
                  <a:off x="656811" y="1096764"/>
                  <a:ext cx="164256" cy="192415"/>
                </a:xfrm>
                <a:prstGeom prst="ellips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911843" y="1095228"/>
                  <a:ext cx="164256" cy="192415"/>
                </a:xfrm>
                <a:prstGeom prst="ellips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9" name="Group 108"/>
            <p:cNvGrpSpPr/>
            <p:nvPr/>
          </p:nvGrpSpPr>
          <p:grpSpPr>
            <a:xfrm>
              <a:off x="1403652" y="1177842"/>
              <a:ext cx="364896" cy="65675"/>
              <a:chOff x="6698004" y="1435164"/>
              <a:chExt cx="364896" cy="65675"/>
            </a:xfrm>
            <a:grpFill/>
          </p:grpSpPr>
          <p:sp>
            <p:nvSpPr>
              <p:cNvPr id="106" name="Oval 105"/>
              <p:cNvSpPr/>
              <p:nvPr/>
            </p:nvSpPr>
            <p:spPr>
              <a:xfrm>
                <a:off x="6698004" y="1436700"/>
                <a:ext cx="45719" cy="64139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6850404" y="1435164"/>
                <a:ext cx="45719" cy="64139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7017181" y="1435164"/>
                <a:ext cx="45719" cy="64139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2041496" y="1080869"/>
              <a:ext cx="419288" cy="193951"/>
              <a:chOff x="656811" y="1095228"/>
              <a:chExt cx="419288" cy="193951"/>
            </a:xfrm>
            <a:grpFill/>
          </p:grpSpPr>
          <p:sp>
            <p:nvSpPr>
              <p:cNvPr id="119" name="Oval 118"/>
              <p:cNvSpPr/>
              <p:nvPr/>
            </p:nvSpPr>
            <p:spPr>
              <a:xfrm>
                <a:off x="656811" y="1096764"/>
                <a:ext cx="164256" cy="192415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911843" y="1095228"/>
                <a:ext cx="164256" cy="192415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4176521" y="534154"/>
              <a:ext cx="916773" cy="695761"/>
              <a:chOff x="5150821" y="534154"/>
              <a:chExt cx="916773" cy="695761"/>
            </a:xfrm>
            <a:grpFill/>
          </p:grpSpPr>
          <p:grpSp>
            <p:nvGrpSpPr>
              <p:cNvPr id="68" name="Group 67"/>
              <p:cNvGrpSpPr/>
              <p:nvPr/>
            </p:nvGrpSpPr>
            <p:grpSpPr>
              <a:xfrm>
                <a:off x="5208648" y="548518"/>
                <a:ext cx="316073" cy="437677"/>
                <a:chOff x="846725" y="588538"/>
                <a:chExt cx="316073" cy="437677"/>
              </a:xfrm>
              <a:grpFill/>
            </p:grpSpPr>
            <p:sp>
              <p:nvSpPr>
                <p:cNvPr id="84" name="Oval 83"/>
                <p:cNvSpPr/>
                <p:nvPr/>
              </p:nvSpPr>
              <p:spPr>
                <a:xfrm>
                  <a:off x="919044" y="588538"/>
                  <a:ext cx="192438" cy="192415"/>
                </a:xfrm>
                <a:prstGeom prst="ellips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5" name="Group 84"/>
                <p:cNvGrpSpPr/>
                <p:nvPr/>
              </p:nvGrpSpPr>
              <p:grpSpPr>
                <a:xfrm>
                  <a:off x="846725" y="752774"/>
                  <a:ext cx="316073" cy="273441"/>
                  <a:chOff x="795409" y="752774"/>
                  <a:chExt cx="316073" cy="273441"/>
                </a:xfrm>
                <a:grpFill/>
              </p:grpSpPr>
              <p:cxnSp>
                <p:nvCxnSpPr>
                  <p:cNvPr id="86" name="Straight Arrow Connector 85"/>
                  <p:cNvCxnSpPr>
                    <a:stCxn id="84" idx="3"/>
                  </p:cNvCxnSpPr>
                  <p:nvPr/>
                </p:nvCxnSpPr>
                <p:spPr>
                  <a:xfrm flipH="1">
                    <a:off x="795409" y="752774"/>
                    <a:ext cx="151817" cy="273441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Arrow Connector 86"/>
                  <p:cNvCxnSpPr>
                    <a:stCxn id="84" idx="4"/>
                  </p:cNvCxnSpPr>
                  <p:nvPr/>
                </p:nvCxnSpPr>
                <p:spPr>
                  <a:xfrm>
                    <a:off x="1015263" y="780953"/>
                    <a:ext cx="96219" cy="245262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9" name="Group 68"/>
              <p:cNvGrpSpPr/>
              <p:nvPr/>
            </p:nvGrpSpPr>
            <p:grpSpPr>
              <a:xfrm>
                <a:off x="5668944" y="534154"/>
                <a:ext cx="316073" cy="437677"/>
                <a:chOff x="846725" y="588538"/>
                <a:chExt cx="316073" cy="437677"/>
              </a:xfrm>
              <a:grpFill/>
            </p:grpSpPr>
            <p:sp>
              <p:nvSpPr>
                <p:cNvPr id="80" name="Oval 79"/>
                <p:cNvSpPr/>
                <p:nvPr/>
              </p:nvSpPr>
              <p:spPr>
                <a:xfrm>
                  <a:off x="919044" y="588538"/>
                  <a:ext cx="192438" cy="192415"/>
                </a:xfrm>
                <a:prstGeom prst="ellips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1" name="Group 80"/>
                <p:cNvGrpSpPr/>
                <p:nvPr/>
              </p:nvGrpSpPr>
              <p:grpSpPr>
                <a:xfrm>
                  <a:off x="846725" y="752774"/>
                  <a:ext cx="316073" cy="273441"/>
                  <a:chOff x="795409" y="752774"/>
                  <a:chExt cx="316073" cy="273441"/>
                </a:xfrm>
                <a:grpFill/>
              </p:grpSpPr>
              <p:cxnSp>
                <p:nvCxnSpPr>
                  <p:cNvPr id="82" name="Straight Arrow Connector 81"/>
                  <p:cNvCxnSpPr>
                    <a:stCxn id="80" idx="3"/>
                  </p:cNvCxnSpPr>
                  <p:nvPr/>
                </p:nvCxnSpPr>
                <p:spPr>
                  <a:xfrm flipH="1">
                    <a:off x="795409" y="752774"/>
                    <a:ext cx="151817" cy="273441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Arrow Connector 82"/>
                  <p:cNvCxnSpPr>
                    <a:stCxn id="80" idx="4"/>
                  </p:cNvCxnSpPr>
                  <p:nvPr/>
                </p:nvCxnSpPr>
                <p:spPr>
                  <a:xfrm>
                    <a:off x="1015263" y="780953"/>
                    <a:ext cx="96219" cy="245262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0" name="Group 99"/>
              <p:cNvGrpSpPr/>
              <p:nvPr/>
            </p:nvGrpSpPr>
            <p:grpSpPr>
              <a:xfrm>
                <a:off x="5150821" y="1035964"/>
                <a:ext cx="419288" cy="193951"/>
                <a:chOff x="656811" y="1095228"/>
                <a:chExt cx="419288" cy="193951"/>
              </a:xfrm>
              <a:grpFill/>
            </p:grpSpPr>
            <p:sp>
              <p:nvSpPr>
                <p:cNvPr id="101" name="Oval 100"/>
                <p:cNvSpPr/>
                <p:nvPr/>
              </p:nvSpPr>
              <p:spPr>
                <a:xfrm>
                  <a:off x="656811" y="1096764"/>
                  <a:ext cx="164256" cy="192415"/>
                </a:xfrm>
                <a:prstGeom prst="ellips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911843" y="1095228"/>
                  <a:ext cx="164256" cy="192415"/>
                </a:xfrm>
                <a:prstGeom prst="ellips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1" name="Group 120"/>
              <p:cNvGrpSpPr/>
              <p:nvPr/>
            </p:nvGrpSpPr>
            <p:grpSpPr>
              <a:xfrm>
                <a:off x="5648306" y="1032901"/>
                <a:ext cx="419288" cy="193951"/>
                <a:chOff x="656811" y="1095228"/>
                <a:chExt cx="419288" cy="193951"/>
              </a:xfrm>
              <a:grpFill/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656811" y="1096764"/>
                  <a:ext cx="164256" cy="192415"/>
                </a:xfrm>
                <a:prstGeom prst="ellips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911843" y="1095228"/>
                  <a:ext cx="164256" cy="192415"/>
                </a:xfrm>
                <a:prstGeom prst="ellips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7" name="Group 126"/>
            <p:cNvGrpSpPr/>
            <p:nvPr/>
          </p:nvGrpSpPr>
          <p:grpSpPr>
            <a:xfrm>
              <a:off x="2643708" y="536239"/>
              <a:ext cx="1396152" cy="712925"/>
              <a:chOff x="2951604" y="536239"/>
              <a:chExt cx="1396152" cy="712925"/>
            </a:xfrm>
            <a:grpFill/>
          </p:grpSpPr>
          <p:grpSp>
            <p:nvGrpSpPr>
              <p:cNvPr id="47" name="Group 46"/>
              <p:cNvGrpSpPr/>
              <p:nvPr/>
            </p:nvGrpSpPr>
            <p:grpSpPr>
              <a:xfrm>
                <a:off x="3009431" y="564967"/>
                <a:ext cx="316073" cy="437677"/>
                <a:chOff x="846725" y="588538"/>
                <a:chExt cx="316073" cy="437677"/>
              </a:xfrm>
              <a:grpFill/>
            </p:grpSpPr>
            <p:sp>
              <p:nvSpPr>
                <p:cNvPr id="63" name="Oval 62"/>
                <p:cNvSpPr/>
                <p:nvPr/>
              </p:nvSpPr>
              <p:spPr>
                <a:xfrm>
                  <a:off x="919044" y="588538"/>
                  <a:ext cx="192438" cy="192415"/>
                </a:xfrm>
                <a:prstGeom prst="ellips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" name="Group 63"/>
                <p:cNvGrpSpPr/>
                <p:nvPr/>
              </p:nvGrpSpPr>
              <p:grpSpPr>
                <a:xfrm>
                  <a:off x="846725" y="752774"/>
                  <a:ext cx="316073" cy="273441"/>
                  <a:chOff x="795409" y="752774"/>
                  <a:chExt cx="316073" cy="273441"/>
                </a:xfrm>
                <a:grpFill/>
              </p:grpSpPr>
              <p:cxnSp>
                <p:nvCxnSpPr>
                  <p:cNvPr id="65" name="Straight Arrow Connector 64"/>
                  <p:cNvCxnSpPr>
                    <a:stCxn id="63" idx="3"/>
                  </p:cNvCxnSpPr>
                  <p:nvPr/>
                </p:nvCxnSpPr>
                <p:spPr>
                  <a:xfrm flipH="1">
                    <a:off x="795409" y="752774"/>
                    <a:ext cx="151817" cy="273441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Arrow Connector 65"/>
                  <p:cNvCxnSpPr>
                    <a:stCxn id="63" idx="4"/>
                  </p:cNvCxnSpPr>
                  <p:nvPr/>
                </p:nvCxnSpPr>
                <p:spPr>
                  <a:xfrm>
                    <a:off x="1015263" y="780953"/>
                    <a:ext cx="96219" cy="245262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" name="Group 47"/>
              <p:cNvGrpSpPr/>
              <p:nvPr/>
            </p:nvGrpSpPr>
            <p:grpSpPr>
              <a:xfrm>
                <a:off x="3469727" y="550603"/>
                <a:ext cx="316073" cy="437677"/>
                <a:chOff x="846725" y="588538"/>
                <a:chExt cx="316073" cy="437677"/>
              </a:xfrm>
              <a:grpFill/>
            </p:grpSpPr>
            <p:sp>
              <p:nvSpPr>
                <p:cNvPr id="59" name="Oval 58"/>
                <p:cNvSpPr/>
                <p:nvPr/>
              </p:nvSpPr>
              <p:spPr>
                <a:xfrm>
                  <a:off x="919044" y="588538"/>
                  <a:ext cx="192438" cy="192415"/>
                </a:xfrm>
                <a:prstGeom prst="ellips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0" name="Group 59"/>
                <p:cNvGrpSpPr/>
                <p:nvPr/>
              </p:nvGrpSpPr>
              <p:grpSpPr>
                <a:xfrm>
                  <a:off x="846725" y="752774"/>
                  <a:ext cx="316073" cy="273441"/>
                  <a:chOff x="795409" y="752774"/>
                  <a:chExt cx="316073" cy="273441"/>
                </a:xfrm>
                <a:grpFill/>
              </p:grpSpPr>
              <p:cxnSp>
                <p:nvCxnSpPr>
                  <p:cNvPr id="61" name="Straight Arrow Connector 60"/>
                  <p:cNvCxnSpPr>
                    <a:stCxn id="59" idx="3"/>
                  </p:cNvCxnSpPr>
                  <p:nvPr/>
                </p:nvCxnSpPr>
                <p:spPr>
                  <a:xfrm flipH="1">
                    <a:off x="795409" y="752774"/>
                    <a:ext cx="151817" cy="273441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Arrow Connector 61"/>
                  <p:cNvCxnSpPr>
                    <a:stCxn id="59" idx="4"/>
                  </p:cNvCxnSpPr>
                  <p:nvPr/>
                </p:nvCxnSpPr>
                <p:spPr>
                  <a:xfrm>
                    <a:off x="1015263" y="780953"/>
                    <a:ext cx="96219" cy="245262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9" name="Group 48"/>
              <p:cNvGrpSpPr/>
              <p:nvPr/>
            </p:nvGrpSpPr>
            <p:grpSpPr>
              <a:xfrm>
                <a:off x="3942852" y="536239"/>
                <a:ext cx="316073" cy="437677"/>
                <a:chOff x="846725" y="588538"/>
                <a:chExt cx="316073" cy="437677"/>
              </a:xfrm>
              <a:grpFill/>
            </p:grpSpPr>
            <p:sp>
              <p:nvSpPr>
                <p:cNvPr id="55" name="Oval 54"/>
                <p:cNvSpPr/>
                <p:nvPr/>
              </p:nvSpPr>
              <p:spPr>
                <a:xfrm>
                  <a:off x="919044" y="588538"/>
                  <a:ext cx="192438" cy="192415"/>
                </a:xfrm>
                <a:prstGeom prst="ellips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" name="Group 55"/>
                <p:cNvGrpSpPr/>
                <p:nvPr/>
              </p:nvGrpSpPr>
              <p:grpSpPr>
                <a:xfrm>
                  <a:off x="846725" y="752774"/>
                  <a:ext cx="316073" cy="273441"/>
                  <a:chOff x="795409" y="752774"/>
                  <a:chExt cx="316073" cy="273441"/>
                </a:xfrm>
                <a:grpFill/>
              </p:grpSpPr>
              <p:cxnSp>
                <p:nvCxnSpPr>
                  <p:cNvPr id="57" name="Straight Arrow Connector 56"/>
                  <p:cNvCxnSpPr>
                    <a:stCxn id="55" idx="3"/>
                  </p:cNvCxnSpPr>
                  <p:nvPr/>
                </p:nvCxnSpPr>
                <p:spPr>
                  <a:xfrm flipH="1">
                    <a:off x="795409" y="752774"/>
                    <a:ext cx="151817" cy="273441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Arrow Connector 57"/>
                  <p:cNvCxnSpPr>
                    <a:stCxn id="55" idx="4"/>
                  </p:cNvCxnSpPr>
                  <p:nvPr/>
                </p:nvCxnSpPr>
                <p:spPr>
                  <a:xfrm>
                    <a:off x="1015263" y="780953"/>
                    <a:ext cx="96219" cy="245262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7" name="Group 96"/>
              <p:cNvGrpSpPr/>
              <p:nvPr/>
            </p:nvGrpSpPr>
            <p:grpSpPr>
              <a:xfrm>
                <a:off x="2951604" y="1055213"/>
                <a:ext cx="419288" cy="193951"/>
                <a:chOff x="656811" y="1095228"/>
                <a:chExt cx="419288" cy="193951"/>
              </a:xfrm>
              <a:grpFill/>
            </p:grpSpPr>
            <p:sp>
              <p:nvSpPr>
                <p:cNvPr id="98" name="Oval 97"/>
                <p:cNvSpPr/>
                <p:nvPr/>
              </p:nvSpPr>
              <p:spPr>
                <a:xfrm>
                  <a:off x="656811" y="1096764"/>
                  <a:ext cx="164256" cy="192415"/>
                </a:xfrm>
                <a:prstGeom prst="ellips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911843" y="1095228"/>
                  <a:ext cx="164256" cy="192415"/>
                </a:xfrm>
                <a:prstGeom prst="ellips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3449404" y="1145004"/>
                <a:ext cx="364896" cy="65675"/>
                <a:chOff x="6698004" y="1435164"/>
                <a:chExt cx="364896" cy="65675"/>
              </a:xfrm>
              <a:grpFill/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6698004" y="1436700"/>
                  <a:ext cx="45719" cy="64139"/>
                </a:xfrm>
                <a:prstGeom prst="ellips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6850404" y="1435164"/>
                  <a:ext cx="45719" cy="64139"/>
                </a:xfrm>
                <a:prstGeom prst="ellips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7017181" y="1435164"/>
                  <a:ext cx="45719" cy="64139"/>
                </a:xfrm>
                <a:prstGeom prst="ellips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123"/>
              <p:cNvGrpSpPr/>
              <p:nvPr/>
            </p:nvGrpSpPr>
            <p:grpSpPr>
              <a:xfrm>
                <a:off x="3928468" y="1048028"/>
                <a:ext cx="419288" cy="193951"/>
                <a:chOff x="656811" y="1095228"/>
                <a:chExt cx="419288" cy="193951"/>
              </a:xfrm>
              <a:grpFill/>
            </p:grpSpPr>
            <p:sp>
              <p:nvSpPr>
                <p:cNvPr id="125" name="Oval 124"/>
                <p:cNvSpPr/>
                <p:nvPr/>
              </p:nvSpPr>
              <p:spPr>
                <a:xfrm>
                  <a:off x="656811" y="1096764"/>
                  <a:ext cx="164256" cy="192415"/>
                </a:xfrm>
                <a:prstGeom prst="ellips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911843" y="1095228"/>
                  <a:ext cx="164256" cy="192415"/>
                </a:xfrm>
                <a:prstGeom prst="ellips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16" name="TextBox 215"/>
          <p:cNvSpPr txBox="1"/>
          <p:nvPr/>
        </p:nvSpPr>
        <p:spPr>
          <a:xfrm>
            <a:off x="256154" y="91203"/>
            <a:ext cx="650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Exemplo</a:t>
            </a:r>
            <a:r>
              <a:rPr lang="en-US" sz="1400" dirty="0" smtClean="0"/>
              <a:t> de </a:t>
            </a:r>
            <a:r>
              <a:rPr lang="en-US" sz="1400" dirty="0" err="1" smtClean="0"/>
              <a:t>Cadeia</a:t>
            </a:r>
            <a:r>
              <a:rPr lang="en-US" sz="1400" dirty="0" smtClean="0"/>
              <a:t> </a:t>
            </a:r>
            <a:r>
              <a:rPr lang="en-US" sz="1400" dirty="0" err="1" smtClean="0"/>
              <a:t>Multiplicativa</a:t>
            </a:r>
            <a:r>
              <a:rPr lang="en-US" sz="1400" dirty="0"/>
              <a:t> </a:t>
            </a:r>
            <a:r>
              <a:rPr lang="en-US" sz="1400" dirty="0" err="1" smtClean="0">
                <a:solidFill>
                  <a:srgbClr val="E46C0A"/>
                </a:solidFill>
              </a:rPr>
              <a:t>Homogenea</a:t>
            </a:r>
            <a:r>
              <a:rPr lang="en-US" sz="1400" dirty="0" smtClean="0"/>
              <a:t> de </a:t>
            </a:r>
            <a:r>
              <a:rPr lang="en-US" sz="1400" dirty="0" err="1" smtClean="0"/>
              <a:t>Contato</a:t>
            </a:r>
            <a:r>
              <a:rPr lang="en-US" sz="1400" dirty="0" smtClean="0"/>
              <a:t> com N</a:t>
            </a:r>
            <a:r>
              <a:rPr lang="en-US" sz="1400" baseline="-25000" dirty="0" smtClean="0"/>
              <a:t>II </a:t>
            </a:r>
            <a:r>
              <a:rPr lang="en-US" sz="1400" dirty="0" smtClean="0"/>
              <a:t> </a:t>
            </a:r>
            <a:r>
              <a:rPr lang="en-US" sz="1400" dirty="0" err="1" smtClean="0"/>
              <a:t>agentes</a:t>
            </a:r>
            <a:r>
              <a:rPr lang="en-US" sz="1400" dirty="0"/>
              <a:t>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equivalentes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02" name="Group 301"/>
          <p:cNvGrpSpPr/>
          <p:nvPr/>
        </p:nvGrpSpPr>
        <p:grpSpPr>
          <a:xfrm>
            <a:off x="191598" y="532618"/>
            <a:ext cx="5401355" cy="755025"/>
            <a:chOff x="6377354" y="532618"/>
            <a:chExt cx="5401355" cy="755025"/>
          </a:xfrm>
        </p:grpSpPr>
        <p:grpSp>
          <p:nvGrpSpPr>
            <p:cNvPr id="218" name="Group 217"/>
            <p:cNvGrpSpPr/>
            <p:nvPr/>
          </p:nvGrpSpPr>
          <p:grpSpPr>
            <a:xfrm>
              <a:off x="6882037" y="556738"/>
              <a:ext cx="1709790" cy="467941"/>
              <a:chOff x="705606" y="558274"/>
              <a:chExt cx="1709790" cy="467941"/>
            </a:xfrm>
            <a:solidFill>
              <a:schemeClr val="tx1">
                <a:lumMod val="50000"/>
                <a:lumOff val="50000"/>
              </a:schemeClr>
            </a:solidFill>
          </p:grpSpPr>
          <p:grpSp>
            <p:nvGrpSpPr>
              <p:cNvPr id="281" name="Group 280"/>
              <p:cNvGrpSpPr/>
              <p:nvPr/>
            </p:nvGrpSpPr>
            <p:grpSpPr>
              <a:xfrm>
                <a:off x="705606" y="588538"/>
                <a:ext cx="316073" cy="437677"/>
                <a:chOff x="846725" y="588538"/>
                <a:chExt cx="316073" cy="437677"/>
              </a:xfrm>
              <a:grpFill/>
            </p:grpSpPr>
            <p:sp>
              <p:nvSpPr>
                <p:cNvPr id="297" name="Oval 296"/>
                <p:cNvSpPr/>
                <p:nvPr/>
              </p:nvSpPr>
              <p:spPr>
                <a:xfrm>
                  <a:off x="919044" y="588538"/>
                  <a:ext cx="192438" cy="192415"/>
                </a:xfrm>
                <a:prstGeom prst="ellips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8" name="Group 297"/>
                <p:cNvGrpSpPr/>
                <p:nvPr/>
              </p:nvGrpSpPr>
              <p:grpSpPr>
                <a:xfrm>
                  <a:off x="846725" y="752774"/>
                  <a:ext cx="316073" cy="273441"/>
                  <a:chOff x="795409" y="752774"/>
                  <a:chExt cx="316073" cy="273441"/>
                </a:xfrm>
                <a:grpFill/>
              </p:grpSpPr>
              <p:cxnSp>
                <p:nvCxnSpPr>
                  <p:cNvPr id="299" name="Straight Arrow Connector 298"/>
                  <p:cNvCxnSpPr>
                    <a:stCxn id="297" idx="3"/>
                  </p:cNvCxnSpPr>
                  <p:nvPr/>
                </p:nvCxnSpPr>
                <p:spPr>
                  <a:xfrm flipH="1">
                    <a:off x="795409" y="752774"/>
                    <a:ext cx="151817" cy="273441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Straight Arrow Connector 299"/>
                  <p:cNvCxnSpPr>
                    <a:stCxn id="297" idx="4"/>
                  </p:cNvCxnSpPr>
                  <p:nvPr/>
                </p:nvCxnSpPr>
                <p:spPr>
                  <a:xfrm>
                    <a:off x="1015263" y="780953"/>
                    <a:ext cx="96219" cy="245262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82" name="Group 281"/>
              <p:cNvGrpSpPr/>
              <p:nvPr/>
            </p:nvGrpSpPr>
            <p:grpSpPr>
              <a:xfrm>
                <a:off x="1165902" y="574174"/>
                <a:ext cx="316073" cy="437677"/>
                <a:chOff x="846725" y="588538"/>
                <a:chExt cx="316073" cy="437677"/>
              </a:xfrm>
              <a:grpFill/>
            </p:grpSpPr>
            <p:sp>
              <p:nvSpPr>
                <p:cNvPr id="293" name="Oval 292"/>
                <p:cNvSpPr/>
                <p:nvPr/>
              </p:nvSpPr>
              <p:spPr>
                <a:xfrm>
                  <a:off x="919044" y="588538"/>
                  <a:ext cx="192438" cy="192415"/>
                </a:xfrm>
                <a:prstGeom prst="ellips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4" name="Group 293"/>
                <p:cNvGrpSpPr/>
                <p:nvPr/>
              </p:nvGrpSpPr>
              <p:grpSpPr>
                <a:xfrm>
                  <a:off x="846725" y="752774"/>
                  <a:ext cx="316073" cy="273441"/>
                  <a:chOff x="795409" y="752774"/>
                  <a:chExt cx="316073" cy="273441"/>
                </a:xfrm>
                <a:grpFill/>
              </p:grpSpPr>
              <p:cxnSp>
                <p:nvCxnSpPr>
                  <p:cNvPr id="295" name="Straight Arrow Connector 294"/>
                  <p:cNvCxnSpPr>
                    <a:stCxn id="293" idx="3"/>
                  </p:cNvCxnSpPr>
                  <p:nvPr/>
                </p:nvCxnSpPr>
                <p:spPr>
                  <a:xfrm flipH="1">
                    <a:off x="795409" y="752774"/>
                    <a:ext cx="151817" cy="273441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Arrow Connector 295"/>
                  <p:cNvCxnSpPr>
                    <a:stCxn id="293" idx="4"/>
                  </p:cNvCxnSpPr>
                  <p:nvPr/>
                </p:nvCxnSpPr>
                <p:spPr>
                  <a:xfrm>
                    <a:off x="1015263" y="780953"/>
                    <a:ext cx="96219" cy="245262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83" name="Group 282"/>
              <p:cNvGrpSpPr/>
              <p:nvPr/>
            </p:nvGrpSpPr>
            <p:grpSpPr>
              <a:xfrm>
                <a:off x="1639027" y="559810"/>
                <a:ext cx="316073" cy="437677"/>
                <a:chOff x="846725" y="588538"/>
                <a:chExt cx="316073" cy="437677"/>
              </a:xfrm>
              <a:grpFill/>
            </p:grpSpPr>
            <p:sp>
              <p:nvSpPr>
                <p:cNvPr id="289" name="Oval 288"/>
                <p:cNvSpPr/>
                <p:nvPr/>
              </p:nvSpPr>
              <p:spPr>
                <a:xfrm>
                  <a:off x="919044" y="588538"/>
                  <a:ext cx="192438" cy="192415"/>
                </a:xfrm>
                <a:prstGeom prst="ellips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0" name="Group 289"/>
                <p:cNvGrpSpPr/>
                <p:nvPr/>
              </p:nvGrpSpPr>
              <p:grpSpPr>
                <a:xfrm>
                  <a:off x="846725" y="752774"/>
                  <a:ext cx="316073" cy="273441"/>
                  <a:chOff x="795409" y="752774"/>
                  <a:chExt cx="316073" cy="273441"/>
                </a:xfrm>
                <a:grpFill/>
              </p:grpSpPr>
              <p:cxnSp>
                <p:nvCxnSpPr>
                  <p:cNvPr id="291" name="Straight Arrow Connector 290"/>
                  <p:cNvCxnSpPr>
                    <a:stCxn id="289" idx="3"/>
                  </p:cNvCxnSpPr>
                  <p:nvPr/>
                </p:nvCxnSpPr>
                <p:spPr>
                  <a:xfrm flipH="1">
                    <a:off x="795409" y="752774"/>
                    <a:ext cx="151817" cy="273441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Arrow Connector 291"/>
                  <p:cNvCxnSpPr>
                    <a:stCxn id="289" idx="4"/>
                  </p:cNvCxnSpPr>
                  <p:nvPr/>
                </p:nvCxnSpPr>
                <p:spPr>
                  <a:xfrm>
                    <a:off x="1015263" y="780953"/>
                    <a:ext cx="96219" cy="245262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84" name="Group 283"/>
              <p:cNvGrpSpPr/>
              <p:nvPr/>
            </p:nvGrpSpPr>
            <p:grpSpPr>
              <a:xfrm>
                <a:off x="2099323" y="558274"/>
                <a:ext cx="316073" cy="437677"/>
                <a:chOff x="846725" y="588538"/>
                <a:chExt cx="316073" cy="437677"/>
              </a:xfrm>
              <a:grpFill/>
            </p:grpSpPr>
            <p:sp>
              <p:nvSpPr>
                <p:cNvPr id="285" name="Oval 284"/>
                <p:cNvSpPr/>
                <p:nvPr/>
              </p:nvSpPr>
              <p:spPr>
                <a:xfrm>
                  <a:off x="919044" y="588538"/>
                  <a:ext cx="192438" cy="192415"/>
                </a:xfrm>
                <a:prstGeom prst="ellips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6" name="Group 285"/>
                <p:cNvGrpSpPr/>
                <p:nvPr/>
              </p:nvGrpSpPr>
              <p:grpSpPr>
                <a:xfrm>
                  <a:off x="846725" y="752774"/>
                  <a:ext cx="316073" cy="273441"/>
                  <a:chOff x="795409" y="752774"/>
                  <a:chExt cx="316073" cy="273441"/>
                </a:xfrm>
                <a:grpFill/>
              </p:grpSpPr>
              <p:cxnSp>
                <p:nvCxnSpPr>
                  <p:cNvPr id="287" name="Straight Arrow Connector 286"/>
                  <p:cNvCxnSpPr>
                    <a:stCxn id="285" idx="3"/>
                  </p:cNvCxnSpPr>
                  <p:nvPr/>
                </p:nvCxnSpPr>
                <p:spPr>
                  <a:xfrm flipH="1">
                    <a:off x="795409" y="752774"/>
                    <a:ext cx="151817" cy="273441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Straight Arrow Connector 287"/>
                  <p:cNvCxnSpPr>
                    <a:stCxn id="285" idx="4"/>
                  </p:cNvCxnSpPr>
                  <p:nvPr/>
                </p:nvCxnSpPr>
                <p:spPr>
                  <a:xfrm>
                    <a:off x="1015263" y="780953"/>
                    <a:ext cx="96219" cy="245262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19" name="Group 218"/>
            <p:cNvGrpSpPr/>
            <p:nvPr/>
          </p:nvGrpSpPr>
          <p:grpSpPr>
            <a:xfrm>
              <a:off x="6833242" y="1093692"/>
              <a:ext cx="419288" cy="193951"/>
              <a:chOff x="656811" y="1095228"/>
              <a:chExt cx="419288" cy="193951"/>
            </a:xfrm>
            <a:noFill/>
          </p:grpSpPr>
          <p:sp>
            <p:nvSpPr>
              <p:cNvPr id="279" name="Oval 278"/>
              <p:cNvSpPr/>
              <p:nvPr/>
            </p:nvSpPr>
            <p:spPr>
              <a:xfrm>
                <a:off x="656811" y="1096764"/>
                <a:ext cx="164256" cy="192415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911843" y="1095228"/>
                <a:ext cx="164256" cy="192415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11359421" y="558823"/>
              <a:ext cx="419288" cy="664685"/>
              <a:chOff x="6698004" y="560359"/>
              <a:chExt cx="419288" cy="664685"/>
            </a:xfrm>
            <a:solidFill>
              <a:schemeClr val="tx1">
                <a:lumMod val="50000"/>
                <a:lumOff val="50000"/>
              </a:schemeClr>
            </a:solidFill>
          </p:grpSpPr>
          <p:grpSp>
            <p:nvGrpSpPr>
              <p:cNvPr id="271" name="Group 270"/>
              <p:cNvGrpSpPr/>
              <p:nvPr/>
            </p:nvGrpSpPr>
            <p:grpSpPr>
              <a:xfrm>
                <a:off x="6745044" y="560359"/>
                <a:ext cx="316073" cy="437677"/>
                <a:chOff x="846725" y="588538"/>
                <a:chExt cx="316073" cy="437677"/>
              </a:xfrm>
              <a:grpFill/>
            </p:grpSpPr>
            <p:sp>
              <p:nvSpPr>
                <p:cNvPr id="275" name="Oval 274"/>
                <p:cNvSpPr/>
                <p:nvPr/>
              </p:nvSpPr>
              <p:spPr>
                <a:xfrm>
                  <a:off x="919044" y="588538"/>
                  <a:ext cx="192438" cy="192415"/>
                </a:xfrm>
                <a:prstGeom prst="ellips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6" name="Group 275"/>
                <p:cNvGrpSpPr/>
                <p:nvPr/>
              </p:nvGrpSpPr>
              <p:grpSpPr>
                <a:xfrm>
                  <a:off x="846725" y="752774"/>
                  <a:ext cx="316073" cy="273441"/>
                  <a:chOff x="795409" y="752774"/>
                  <a:chExt cx="316073" cy="273441"/>
                </a:xfrm>
                <a:grpFill/>
              </p:grpSpPr>
              <p:cxnSp>
                <p:nvCxnSpPr>
                  <p:cNvPr id="277" name="Straight Arrow Connector 276"/>
                  <p:cNvCxnSpPr>
                    <a:stCxn id="275" idx="3"/>
                  </p:cNvCxnSpPr>
                  <p:nvPr/>
                </p:nvCxnSpPr>
                <p:spPr>
                  <a:xfrm flipH="1">
                    <a:off x="795409" y="752774"/>
                    <a:ext cx="151817" cy="273441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Arrow Connector 277"/>
                  <p:cNvCxnSpPr>
                    <a:stCxn id="275" idx="4"/>
                  </p:cNvCxnSpPr>
                  <p:nvPr/>
                </p:nvCxnSpPr>
                <p:spPr>
                  <a:xfrm>
                    <a:off x="1015263" y="780953"/>
                    <a:ext cx="96219" cy="245262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72" name="Group 271"/>
              <p:cNvGrpSpPr/>
              <p:nvPr/>
            </p:nvGrpSpPr>
            <p:grpSpPr>
              <a:xfrm>
                <a:off x="6698004" y="1031093"/>
                <a:ext cx="419288" cy="193951"/>
                <a:chOff x="656811" y="1095228"/>
                <a:chExt cx="419288" cy="193951"/>
              </a:xfrm>
              <a:grpFill/>
            </p:grpSpPr>
            <p:sp>
              <p:nvSpPr>
                <p:cNvPr id="273" name="Oval 272"/>
                <p:cNvSpPr/>
                <p:nvPr/>
              </p:nvSpPr>
              <p:spPr>
                <a:xfrm>
                  <a:off x="656811" y="1096764"/>
                  <a:ext cx="164256" cy="19241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Oval 273"/>
                <p:cNvSpPr/>
                <p:nvPr/>
              </p:nvSpPr>
              <p:spPr>
                <a:xfrm>
                  <a:off x="911843" y="1095228"/>
                  <a:ext cx="164256" cy="19241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21" name="Group 220"/>
            <p:cNvGrpSpPr/>
            <p:nvPr/>
          </p:nvGrpSpPr>
          <p:grpSpPr>
            <a:xfrm>
              <a:off x="7580083" y="1176306"/>
              <a:ext cx="364896" cy="65675"/>
              <a:chOff x="6698004" y="1435164"/>
              <a:chExt cx="364896" cy="65675"/>
            </a:xfrm>
            <a:noFill/>
          </p:grpSpPr>
          <p:sp>
            <p:nvSpPr>
              <p:cNvPr id="268" name="Oval 267"/>
              <p:cNvSpPr/>
              <p:nvPr/>
            </p:nvSpPr>
            <p:spPr>
              <a:xfrm>
                <a:off x="6698004" y="1436700"/>
                <a:ext cx="45719" cy="64139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/>
              <p:cNvSpPr/>
              <p:nvPr/>
            </p:nvSpPr>
            <p:spPr>
              <a:xfrm>
                <a:off x="6850404" y="1435164"/>
                <a:ext cx="45719" cy="64139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/>
              <p:cNvSpPr/>
              <p:nvPr/>
            </p:nvSpPr>
            <p:spPr>
              <a:xfrm>
                <a:off x="7017181" y="1435164"/>
                <a:ext cx="45719" cy="64139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8217927" y="1079333"/>
              <a:ext cx="419288" cy="193951"/>
              <a:chOff x="656811" y="1095228"/>
              <a:chExt cx="419288" cy="193951"/>
            </a:xfrm>
            <a:noFill/>
          </p:grpSpPr>
          <p:sp>
            <p:nvSpPr>
              <p:cNvPr id="266" name="Oval 265"/>
              <p:cNvSpPr/>
              <p:nvPr/>
            </p:nvSpPr>
            <p:spPr>
              <a:xfrm>
                <a:off x="656811" y="1096764"/>
                <a:ext cx="164256" cy="192415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/>
              <p:cNvSpPr/>
              <p:nvPr/>
            </p:nvSpPr>
            <p:spPr>
              <a:xfrm>
                <a:off x="911843" y="1095228"/>
                <a:ext cx="164256" cy="192415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10352952" y="532618"/>
              <a:ext cx="916773" cy="695761"/>
              <a:chOff x="5150821" y="534154"/>
              <a:chExt cx="916773" cy="695761"/>
            </a:xfrm>
            <a:solidFill>
              <a:schemeClr val="tx1">
                <a:lumMod val="50000"/>
                <a:lumOff val="50000"/>
              </a:schemeClr>
            </a:solidFill>
          </p:grpSpPr>
          <p:grpSp>
            <p:nvGrpSpPr>
              <p:cNvPr id="250" name="Group 249"/>
              <p:cNvGrpSpPr/>
              <p:nvPr/>
            </p:nvGrpSpPr>
            <p:grpSpPr>
              <a:xfrm>
                <a:off x="5208648" y="548518"/>
                <a:ext cx="316073" cy="437677"/>
                <a:chOff x="846725" y="588538"/>
                <a:chExt cx="316073" cy="437677"/>
              </a:xfrm>
              <a:grpFill/>
            </p:grpSpPr>
            <p:sp>
              <p:nvSpPr>
                <p:cNvPr id="262" name="Oval 261"/>
                <p:cNvSpPr/>
                <p:nvPr/>
              </p:nvSpPr>
              <p:spPr>
                <a:xfrm>
                  <a:off x="919044" y="588538"/>
                  <a:ext cx="192438" cy="192415"/>
                </a:xfrm>
                <a:prstGeom prst="ellips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3" name="Group 262"/>
                <p:cNvGrpSpPr/>
                <p:nvPr/>
              </p:nvGrpSpPr>
              <p:grpSpPr>
                <a:xfrm>
                  <a:off x="846725" y="752774"/>
                  <a:ext cx="316073" cy="273441"/>
                  <a:chOff x="795409" y="752774"/>
                  <a:chExt cx="316073" cy="273441"/>
                </a:xfrm>
                <a:grpFill/>
              </p:grpSpPr>
              <p:cxnSp>
                <p:nvCxnSpPr>
                  <p:cNvPr id="264" name="Straight Arrow Connector 263"/>
                  <p:cNvCxnSpPr>
                    <a:stCxn id="262" idx="3"/>
                  </p:cNvCxnSpPr>
                  <p:nvPr/>
                </p:nvCxnSpPr>
                <p:spPr>
                  <a:xfrm flipH="1">
                    <a:off x="795409" y="752774"/>
                    <a:ext cx="151817" cy="273441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Straight Arrow Connector 264"/>
                  <p:cNvCxnSpPr>
                    <a:stCxn id="262" idx="4"/>
                  </p:cNvCxnSpPr>
                  <p:nvPr/>
                </p:nvCxnSpPr>
                <p:spPr>
                  <a:xfrm>
                    <a:off x="1015263" y="780953"/>
                    <a:ext cx="96219" cy="245262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51" name="Group 250"/>
              <p:cNvGrpSpPr/>
              <p:nvPr/>
            </p:nvGrpSpPr>
            <p:grpSpPr>
              <a:xfrm>
                <a:off x="5668944" y="534154"/>
                <a:ext cx="316073" cy="437677"/>
                <a:chOff x="846725" y="588538"/>
                <a:chExt cx="316073" cy="437677"/>
              </a:xfrm>
              <a:grpFill/>
            </p:grpSpPr>
            <p:sp>
              <p:nvSpPr>
                <p:cNvPr id="258" name="Oval 257"/>
                <p:cNvSpPr/>
                <p:nvPr/>
              </p:nvSpPr>
              <p:spPr>
                <a:xfrm>
                  <a:off x="919044" y="588538"/>
                  <a:ext cx="192438" cy="192415"/>
                </a:xfrm>
                <a:prstGeom prst="ellips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9" name="Group 258"/>
                <p:cNvGrpSpPr/>
                <p:nvPr/>
              </p:nvGrpSpPr>
              <p:grpSpPr>
                <a:xfrm>
                  <a:off x="846725" y="752774"/>
                  <a:ext cx="316073" cy="273441"/>
                  <a:chOff x="795409" y="752774"/>
                  <a:chExt cx="316073" cy="273441"/>
                </a:xfrm>
                <a:grpFill/>
              </p:grpSpPr>
              <p:cxnSp>
                <p:nvCxnSpPr>
                  <p:cNvPr id="260" name="Straight Arrow Connector 259"/>
                  <p:cNvCxnSpPr>
                    <a:stCxn id="258" idx="3"/>
                  </p:cNvCxnSpPr>
                  <p:nvPr/>
                </p:nvCxnSpPr>
                <p:spPr>
                  <a:xfrm flipH="1">
                    <a:off x="795409" y="752774"/>
                    <a:ext cx="151817" cy="273441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Straight Arrow Connector 260"/>
                  <p:cNvCxnSpPr>
                    <a:stCxn id="258" idx="4"/>
                  </p:cNvCxnSpPr>
                  <p:nvPr/>
                </p:nvCxnSpPr>
                <p:spPr>
                  <a:xfrm>
                    <a:off x="1015263" y="780953"/>
                    <a:ext cx="96219" cy="245262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52" name="Group 251"/>
              <p:cNvGrpSpPr/>
              <p:nvPr/>
            </p:nvGrpSpPr>
            <p:grpSpPr>
              <a:xfrm>
                <a:off x="5150821" y="1035964"/>
                <a:ext cx="419288" cy="193951"/>
                <a:chOff x="656811" y="1095228"/>
                <a:chExt cx="419288" cy="193951"/>
              </a:xfrm>
              <a:grpFill/>
            </p:grpSpPr>
            <p:sp>
              <p:nvSpPr>
                <p:cNvPr id="256" name="Oval 255"/>
                <p:cNvSpPr/>
                <p:nvPr/>
              </p:nvSpPr>
              <p:spPr>
                <a:xfrm>
                  <a:off x="656811" y="1096764"/>
                  <a:ext cx="164256" cy="19241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Oval 256"/>
                <p:cNvSpPr/>
                <p:nvPr/>
              </p:nvSpPr>
              <p:spPr>
                <a:xfrm>
                  <a:off x="911843" y="1095228"/>
                  <a:ext cx="164256" cy="19241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3" name="Group 252"/>
              <p:cNvGrpSpPr/>
              <p:nvPr/>
            </p:nvGrpSpPr>
            <p:grpSpPr>
              <a:xfrm>
                <a:off x="5648306" y="1032901"/>
                <a:ext cx="419288" cy="193951"/>
                <a:chOff x="656811" y="1095228"/>
                <a:chExt cx="419288" cy="193951"/>
              </a:xfrm>
              <a:grpFill/>
            </p:grpSpPr>
            <p:sp>
              <p:nvSpPr>
                <p:cNvPr id="254" name="Oval 253"/>
                <p:cNvSpPr/>
                <p:nvPr/>
              </p:nvSpPr>
              <p:spPr>
                <a:xfrm>
                  <a:off x="656811" y="1096764"/>
                  <a:ext cx="164256" cy="19241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Oval 254"/>
                <p:cNvSpPr/>
                <p:nvPr/>
              </p:nvSpPr>
              <p:spPr>
                <a:xfrm>
                  <a:off x="911843" y="1095228"/>
                  <a:ext cx="164256" cy="19241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24" name="Group 223"/>
            <p:cNvGrpSpPr/>
            <p:nvPr/>
          </p:nvGrpSpPr>
          <p:grpSpPr>
            <a:xfrm>
              <a:off x="8820139" y="534703"/>
              <a:ext cx="1396152" cy="712925"/>
              <a:chOff x="2951604" y="536239"/>
              <a:chExt cx="1396152" cy="712925"/>
            </a:xfrm>
            <a:solidFill>
              <a:schemeClr val="tx1">
                <a:lumMod val="50000"/>
                <a:lumOff val="50000"/>
              </a:schemeClr>
            </a:solidFill>
          </p:grpSpPr>
          <p:grpSp>
            <p:nvGrpSpPr>
              <p:cNvPr id="225" name="Group 224"/>
              <p:cNvGrpSpPr/>
              <p:nvPr/>
            </p:nvGrpSpPr>
            <p:grpSpPr>
              <a:xfrm>
                <a:off x="3009431" y="564967"/>
                <a:ext cx="316073" cy="437677"/>
                <a:chOff x="846725" y="588538"/>
                <a:chExt cx="316073" cy="437677"/>
              </a:xfrm>
              <a:grpFill/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19044" y="588538"/>
                  <a:ext cx="192438" cy="192415"/>
                </a:xfrm>
                <a:prstGeom prst="ellips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7" name="Group 246"/>
                <p:cNvGrpSpPr/>
                <p:nvPr/>
              </p:nvGrpSpPr>
              <p:grpSpPr>
                <a:xfrm>
                  <a:off x="846725" y="752774"/>
                  <a:ext cx="316073" cy="273441"/>
                  <a:chOff x="795409" y="752774"/>
                  <a:chExt cx="316073" cy="273441"/>
                </a:xfrm>
                <a:grpFill/>
              </p:grpSpPr>
              <p:cxnSp>
                <p:nvCxnSpPr>
                  <p:cNvPr id="248" name="Straight Arrow Connector 247"/>
                  <p:cNvCxnSpPr>
                    <a:stCxn id="246" idx="3"/>
                  </p:cNvCxnSpPr>
                  <p:nvPr/>
                </p:nvCxnSpPr>
                <p:spPr>
                  <a:xfrm flipH="1">
                    <a:off x="795409" y="752774"/>
                    <a:ext cx="151817" cy="273441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Straight Arrow Connector 248"/>
                  <p:cNvCxnSpPr>
                    <a:stCxn id="246" idx="4"/>
                  </p:cNvCxnSpPr>
                  <p:nvPr/>
                </p:nvCxnSpPr>
                <p:spPr>
                  <a:xfrm>
                    <a:off x="1015263" y="780953"/>
                    <a:ext cx="96219" cy="245262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6" name="Group 225"/>
              <p:cNvGrpSpPr/>
              <p:nvPr/>
            </p:nvGrpSpPr>
            <p:grpSpPr>
              <a:xfrm>
                <a:off x="3469727" y="550603"/>
                <a:ext cx="316073" cy="437677"/>
                <a:chOff x="846725" y="588538"/>
                <a:chExt cx="316073" cy="437677"/>
              </a:xfrm>
              <a:grpFill/>
            </p:grpSpPr>
            <p:sp>
              <p:nvSpPr>
                <p:cNvPr id="242" name="Oval 241"/>
                <p:cNvSpPr/>
                <p:nvPr/>
              </p:nvSpPr>
              <p:spPr>
                <a:xfrm>
                  <a:off x="919044" y="588538"/>
                  <a:ext cx="192438" cy="192415"/>
                </a:xfrm>
                <a:prstGeom prst="ellips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3" name="Group 242"/>
                <p:cNvGrpSpPr/>
                <p:nvPr/>
              </p:nvGrpSpPr>
              <p:grpSpPr>
                <a:xfrm>
                  <a:off x="846725" y="752774"/>
                  <a:ext cx="316073" cy="273441"/>
                  <a:chOff x="795409" y="752774"/>
                  <a:chExt cx="316073" cy="273441"/>
                </a:xfrm>
                <a:grpFill/>
              </p:grpSpPr>
              <p:cxnSp>
                <p:nvCxnSpPr>
                  <p:cNvPr id="244" name="Straight Arrow Connector 243"/>
                  <p:cNvCxnSpPr>
                    <a:stCxn id="242" idx="3"/>
                  </p:cNvCxnSpPr>
                  <p:nvPr/>
                </p:nvCxnSpPr>
                <p:spPr>
                  <a:xfrm flipH="1">
                    <a:off x="795409" y="752774"/>
                    <a:ext cx="151817" cy="273441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Straight Arrow Connector 244"/>
                  <p:cNvCxnSpPr>
                    <a:stCxn id="242" idx="4"/>
                  </p:cNvCxnSpPr>
                  <p:nvPr/>
                </p:nvCxnSpPr>
                <p:spPr>
                  <a:xfrm>
                    <a:off x="1015263" y="780953"/>
                    <a:ext cx="96219" cy="245262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7" name="Group 226"/>
              <p:cNvGrpSpPr/>
              <p:nvPr/>
            </p:nvGrpSpPr>
            <p:grpSpPr>
              <a:xfrm>
                <a:off x="3942852" y="536239"/>
                <a:ext cx="316073" cy="437677"/>
                <a:chOff x="846725" y="588538"/>
                <a:chExt cx="316073" cy="437677"/>
              </a:xfrm>
              <a:grpFill/>
            </p:grpSpPr>
            <p:sp>
              <p:nvSpPr>
                <p:cNvPr id="238" name="Oval 237"/>
                <p:cNvSpPr/>
                <p:nvPr/>
              </p:nvSpPr>
              <p:spPr>
                <a:xfrm>
                  <a:off x="919044" y="588538"/>
                  <a:ext cx="192438" cy="192415"/>
                </a:xfrm>
                <a:prstGeom prst="ellips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9" name="Group 238"/>
                <p:cNvGrpSpPr/>
                <p:nvPr/>
              </p:nvGrpSpPr>
              <p:grpSpPr>
                <a:xfrm>
                  <a:off x="846725" y="752774"/>
                  <a:ext cx="316073" cy="273441"/>
                  <a:chOff x="795409" y="752774"/>
                  <a:chExt cx="316073" cy="273441"/>
                </a:xfrm>
                <a:grpFill/>
              </p:grpSpPr>
              <p:cxnSp>
                <p:nvCxnSpPr>
                  <p:cNvPr id="240" name="Straight Arrow Connector 239"/>
                  <p:cNvCxnSpPr>
                    <a:stCxn id="238" idx="3"/>
                  </p:cNvCxnSpPr>
                  <p:nvPr/>
                </p:nvCxnSpPr>
                <p:spPr>
                  <a:xfrm flipH="1">
                    <a:off x="795409" y="752774"/>
                    <a:ext cx="151817" cy="273441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Straight Arrow Connector 240"/>
                  <p:cNvCxnSpPr>
                    <a:stCxn id="238" idx="4"/>
                  </p:cNvCxnSpPr>
                  <p:nvPr/>
                </p:nvCxnSpPr>
                <p:spPr>
                  <a:xfrm>
                    <a:off x="1015263" y="780953"/>
                    <a:ext cx="96219" cy="245262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8" name="Group 227"/>
              <p:cNvGrpSpPr/>
              <p:nvPr/>
            </p:nvGrpSpPr>
            <p:grpSpPr>
              <a:xfrm>
                <a:off x="2951604" y="1055213"/>
                <a:ext cx="419288" cy="193951"/>
                <a:chOff x="656811" y="1095228"/>
                <a:chExt cx="419288" cy="193951"/>
              </a:xfrm>
              <a:grpFill/>
            </p:grpSpPr>
            <p:sp>
              <p:nvSpPr>
                <p:cNvPr id="236" name="Oval 235"/>
                <p:cNvSpPr/>
                <p:nvPr/>
              </p:nvSpPr>
              <p:spPr>
                <a:xfrm>
                  <a:off x="656811" y="1096764"/>
                  <a:ext cx="164256" cy="19241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Oval 236"/>
                <p:cNvSpPr/>
                <p:nvPr/>
              </p:nvSpPr>
              <p:spPr>
                <a:xfrm>
                  <a:off x="911843" y="1095228"/>
                  <a:ext cx="164256" cy="19241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9" name="Group 228"/>
              <p:cNvGrpSpPr/>
              <p:nvPr/>
            </p:nvGrpSpPr>
            <p:grpSpPr>
              <a:xfrm>
                <a:off x="3449404" y="1145004"/>
                <a:ext cx="364896" cy="65675"/>
                <a:chOff x="6698004" y="1435164"/>
                <a:chExt cx="364896" cy="65675"/>
              </a:xfrm>
              <a:grpFill/>
            </p:grpSpPr>
            <p:sp>
              <p:nvSpPr>
                <p:cNvPr id="233" name="Oval 232"/>
                <p:cNvSpPr/>
                <p:nvPr/>
              </p:nvSpPr>
              <p:spPr>
                <a:xfrm>
                  <a:off x="6698004" y="1436700"/>
                  <a:ext cx="45719" cy="64139"/>
                </a:xfrm>
                <a:prstGeom prst="ellips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Oval 233"/>
                <p:cNvSpPr/>
                <p:nvPr/>
              </p:nvSpPr>
              <p:spPr>
                <a:xfrm>
                  <a:off x="6850404" y="1435164"/>
                  <a:ext cx="45719" cy="64139"/>
                </a:xfrm>
                <a:prstGeom prst="ellips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Oval 234"/>
                <p:cNvSpPr/>
                <p:nvPr/>
              </p:nvSpPr>
              <p:spPr>
                <a:xfrm>
                  <a:off x="7017181" y="1435164"/>
                  <a:ext cx="45719" cy="64139"/>
                </a:xfrm>
                <a:prstGeom prst="ellips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0" name="Group 229"/>
              <p:cNvGrpSpPr/>
              <p:nvPr/>
            </p:nvGrpSpPr>
            <p:grpSpPr>
              <a:xfrm>
                <a:off x="3928468" y="1048028"/>
                <a:ext cx="419288" cy="193951"/>
                <a:chOff x="656811" y="1095228"/>
                <a:chExt cx="419288" cy="193951"/>
              </a:xfrm>
              <a:grpFill/>
            </p:grpSpPr>
            <p:sp>
              <p:nvSpPr>
                <p:cNvPr id="231" name="Oval 230"/>
                <p:cNvSpPr/>
                <p:nvPr/>
              </p:nvSpPr>
              <p:spPr>
                <a:xfrm>
                  <a:off x="656811" y="1096764"/>
                  <a:ext cx="164256" cy="19241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Oval 231"/>
                <p:cNvSpPr/>
                <p:nvPr/>
              </p:nvSpPr>
              <p:spPr>
                <a:xfrm>
                  <a:off x="911843" y="1095228"/>
                  <a:ext cx="164256" cy="19241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01" name="TextBox 300"/>
            <p:cNvSpPr txBox="1"/>
            <p:nvPr/>
          </p:nvSpPr>
          <p:spPr>
            <a:xfrm>
              <a:off x="6377354" y="700475"/>
              <a:ext cx="392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Δt</a:t>
              </a:r>
              <a:endParaRPr lang="en-US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47486" y="545447"/>
            <a:ext cx="4945467" cy="755025"/>
            <a:chOff x="656811" y="534154"/>
            <a:chExt cx="4945467" cy="755025"/>
          </a:xfrm>
        </p:grpSpPr>
        <p:grpSp>
          <p:nvGrpSpPr>
            <p:cNvPr id="133" name="Group 132"/>
            <p:cNvGrpSpPr/>
            <p:nvPr/>
          </p:nvGrpSpPr>
          <p:grpSpPr>
            <a:xfrm>
              <a:off x="705606" y="558274"/>
              <a:ext cx="1709790" cy="467941"/>
              <a:chOff x="705606" y="558274"/>
              <a:chExt cx="1709790" cy="467941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705606" y="588538"/>
                <a:ext cx="316073" cy="437677"/>
                <a:chOff x="846725" y="588538"/>
                <a:chExt cx="316073" cy="437677"/>
              </a:xfrm>
              <a:solidFill>
                <a:srgbClr val="FF0000"/>
              </a:solidFill>
            </p:grpSpPr>
            <p:sp>
              <p:nvSpPr>
                <p:cNvPr id="212" name="Oval 211"/>
                <p:cNvSpPr/>
                <p:nvPr/>
              </p:nvSpPr>
              <p:spPr>
                <a:xfrm>
                  <a:off x="919044" y="588538"/>
                  <a:ext cx="192438" cy="192415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3" name="Group 212"/>
                <p:cNvGrpSpPr/>
                <p:nvPr/>
              </p:nvGrpSpPr>
              <p:grpSpPr>
                <a:xfrm>
                  <a:off x="846725" y="752774"/>
                  <a:ext cx="316073" cy="273441"/>
                  <a:chOff x="795409" y="752774"/>
                  <a:chExt cx="316073" cy="273441"/>
                </a:xfrm>
                <a:grpFill/>
              </p:grpSpPr>
              <p:cxnSp>
                <p:nvCxnSpPr>
                  <p:cNvPr id="214" name="Straight Arrow Connector 213"/>
                  <p:cNvCxnSpPr>
                    <a:stCxn id="212" idx="3"/>
                  </p:cNvCxnSpPr>
                  <p:nvPr/>
                </p:nvCxnSpPr>
                <p:spPr>
                  <a:xfrm flipH="1">
                    <a:off x="795409" y="752774"/>
                    <a:ext cx="151817" cy="273441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FF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Arrow Connector 214"/>
                  <p:cNvCxnSpPr>
                    <a:stCxn id="212" idx="4"/>
                  </p:cNvCxnSpPr>
                  <p:nvPr/>
                </p:nvCxnSpPr>
                <p:spPr>
                  <a:xfrm>
                    <a:off x="1015263" y="780953"/>
                    <a:ext cx="96219" cy="245262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FF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97" name="Group 196"/>
              <p:cNvGrpSpPr/>
              <p:nvPr/>
            </p:nvGrpSpPr>
            <p:grpSpPr>
              <a:xfrm>
                <a:off x="1165902" y="574174"/>
                <a:ext cx="316073" cy="437677"/>
                <a:chOff x="846725" y="588538"/>
                <a:chExt cx="316073" cy="437677"/>
              </a:xfrm>
              <a:solidFill>
                <a:srgbClr val="FF0000"/>
              </a:solidFill>
            </p:grpSpPr>
            <p:sp>
              <p:nvSpPr>
                <p:cNvPr id="208" name="Oval 207"/>
                <p:cNvSpPr/>
                <p:nvPr/>
              </p:nvSpPr>
              <p:spPr>
                <a:xfrm>
                  <a:off x="919044" y="588538"/>
                  <a:ext cx="192438" cy="192415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9" name="Group 208"/>
                <p:cNvGrpSpPr/>
                <p:nvPr/>
              </p:nvGrpSpPr>
              <p:grpSpPr>
                <a:xfrm>
                  <a:off x="846725" y="752774"/>
                  <a:ext cx="316073" cy="273441"/>
                  <a:chOff x="795409" y="752774"/>
                  <a:chExt cx="316073" cy="273441"/>
                </a:xfrm>
                <a:grpFill/>
              </p:grpSpPr>
              <p:cxnSp>
                <p:nvCxnSpPr>
                  <p:cNvPr id="210" name="Straight Arrow Connector 209"/>
                  <p:cNvCxnSpPr>
                    <a:stCxn id="208" idx="3"/>
                  </p:cNvCxnSpPr>
                  <p:nvPr/>
                </p:nvCxnSpPr>
                <p:spPr>
                  <a:xfrm flipH="1">
                    <a:off x="795409" y="752774"/>
                    <a:ext cx="151817" cy="273441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FF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Arrow Connector 210"/>
                  <p:cNvCxnSpPr>
                    <a:stCxn id="208" idx="4"/>
                  </p:cNvCxnSpPr>
                  <p:nvPr/>
                </p:nvCxnSpPr>
                <p:spPr>
                  <a:xfrm>
                    <a:off x="1015263" y="780953"/>
                    <a:ext cx="96219" cy="245262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FF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98" name="Group 197"/>
              <p:cNvGrpSpPr/>
              <p:nvPr/>
            </p:nvGrpSpPr>
            <p:grpSpPr>
              <a:xfrm>
                <a:off x="1639027" y="559810"/>
                <a:ext cx="316073" cy="437677"/>
                <a:chOff x="846725" y="588538"/>
                <a:chExt cx="316073" cy="437677"/>
              </a:xfrm>
              <a:solidFill>
                <a:srgbClr val="FF0000"/>
              </a:solidFill>
            </p:grpSpPr>
            <p:sp>
              <p:nvSpPr>
                <p:cNvPr id="204" name="Oval 203"/>
                <p:cNvSpPr/>
                <p:nvPr/>
              </p:nvSpPr>
              <p:spPr>
                <a:xfrm>
                  <a:off x="919044" y="588538"/>
                  <a:ext cx="192438" cy="192415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5" name="Group 204"/>
                <p:cNvGrpSpPr/>
                <p:nvPr/>
              </p:nvGrpSpPr>
              <p:grpSpPr>
                <a:xfrm>
                  <a:off x="846725" y="752774"/>
                  <a:ext cx="316073" cy="273441"/>
                  <a:chOff x="795409" y="752774"/>
                  <a:chExt cx="316073" cy="273441"/>
                </a:xfrm>
                <a:grpFill/>
              </p:grpSpPr>
              <p:cxnSp>
                <p:nvCxnSpPr>
                  <p:cNvPr id="206" name="Straight Arrow Connector 205"/>
                  <p:cNvCxnSpPr>
                    <a:stCxn id="204" idx="3"/>
                  </p:cNvCxnSpPr>
                  <p:nvPr/>
                </p:nvCxnSpPr>
                <p:spPr>
                  <a:xfrm flipH="1">
                    <a:off x="795409" y="752774"/>
                    <a:ext cx="151817" cy="273441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FF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Arrow Connector 206"/>
                  <p:cNvCxnSpPr>
                    <a:stCxn id="204" idx="4"/>
                  </p:cNvCxnSpPr>
                  <p:nvPr/>
                </p:nvCxnSpPr>
                <p:spPr>
                  <a:xfrm>
                    <a:off x="1015263" y="780953"/>
                    <a:ext cx="96219" cy="245262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FF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99" name="Group 198"/>
              <p:cNvGrpSpPr/>
              <p:nvPr/>
            </p:nvGrpSpPr>
            <p:grpSpPr>
              <a:xfrm>
                <a:off x="2099323" y="558274"/>
                <a:ext cx="316073" cy="437677"/>
                <a:chOff x="846725" y="588538"/>
                <a:chExt cx="316073" cy="437677"/>
              </a:xfrm>
              <a:solidFill>
                <a:srgbClr val="FF0000"/>
              </a:solidFill>
            </p:grpSpPr>
            <p:sp>
              <p:nvSpPr>
                <p:cNvPr id="200" name="Oval 199"/>
                <p:cNvSpPr/>
                <p:nvPr/>
              </p:nvSpPr>
              <p:spPr>
                <a:xfrm>
                  <a:off x="919044" y="588538"/>
                  <a:ext cx="192438" cy="192415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1" name="Group 200"/>
                <p:cNvGrpSpPr/>
                <p:nvPr/>
              </p:nvGrpSpPr>
              <p:grpSpPr>
                <a:xfrm>
                  <a:off x="846725" y="752774"/>
                  <a:ext cx="316073" cy="273441"/>
                  <a:chOff x="795409" y="752774"/>
                  <a:chExt cx="316073" cy="273441"/>
                </a:xfrm>
                <a:grpFill/>
              </p:grpSpPr>
              <p:cxnSp>
                <p:nvCxnSpPr>
                  <p:cNvPr id="202" name="Straight Arrow Connector 201"/>
                  <p:cNvCxnSpPr>
                    <a:stCxn id="200" idx="3"/>
                  </p:cNvCxnSpPr>
                  <p:nvPr/>
                </p:nvCxnSpPr>
                <p:spPr>
                  <a:xfrm flipH="1">
                    <a:off x="795409" y="752774"/>
                    <a:ext cx="151817" cy="273441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FF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Arrow Connector 202"/>
                  <p:cNvCxnSpPr>
                    <a:stCxn id="200" idx="4"/>
                  </p:cNvCxnSpPr>
                  <p:nvPr/>
                </p:nvCxnSpPr>
                <p:spPr>
                  <a:xfrm>
                    <a:off x="1015263" y="780953"/>
                    <a:ext cx="96219" cy="245262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FF0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4" name="Group 133"/>
            <p:cNvGrpSpPr/>
            <p:nvPr/>
          </p:nvGrpSpPr>
          <p:grpSpPr>
            <a:xfrm>
              <a:off x="656811" y="1095228"/>
              <a:ext cx="419288" cy="193951"/>
              <a:chOff x="656811" y="1095228"/>
              <a:chExt cx="419288" cy="193951"/>
            </a:xfrm>
          </p:grpSpPr>
          <p:sp>
            <p:nvSpPr>
              <p:cNvPr id="194" name="Oval 193"/>
              <p:cNvSpPr/>
              <p:nvPr/>
            </p:nvSpPr>
            <p:spPr>
              <a:xfrm>
                <a:off x="656811" y="1096764"/>
                <a:ext cx="164256" cy="192415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911843" y="1095228"/>
                <a:ext cx="164256" cy="192415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182990" y="560359"/>
              <a:ext cx="419288" cy="664685"/>
              <a:chOff x="6698004" y="560359"/>
              <a:chExt cx="419288" cy="664685"/>
            </a:xfrm>
          </p:grpSpPr>
          <p:grpSp>
            <p:nvGrpSpPr>
              <p:cNvPr id="186" name="Group 185"/>
              <p:cNvGrpSpPr/>
              <p:nvPr/>
            </p:nvGrpSpPr>
            <p:grpSpPr>
              <a:xfrm>
                <a:off x="6745044" y="560359"/>
                <a:ext cx="316073" cy="437677"/>
                <a:chOff x="846725" y="588538"/>
                <a:chExt cx="316073" cy="437677"/>
              </a:xfrm>
              <a:solidFill>
                <a:schemeClr val="accent6">
                  <a:lumMod val="50000"/>
                </a:schemeClr>
              </a:solidFill>
            </p:grpSpPr>
            <p:sp>
              <p:nvSpPr>
                <p:cNvPr id="190" name="Oval 189"/>
                <p:cNvSpPr/>
                <p:nvPr/>
              </p:nvSpPr>
              <p:spPr>
                <a:xfrm>
                  <a:off x="919044" y="588538"/>
                  <a:ext cx="192438" cy="192415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1" name="Group 190"/>
                <p:cNvGrpSpPr/>
                <p:nvPr/>
              </p:nvGrpSpPr>
              <p:grpSpPr>
                <a:xfrm>
                  <a:off x="846725" y="752774"/>
                  <a:ext cx="316073" cy="273441"/>
                  <a:chOff x="795409" y="752774"/>
                  <a:chExt cx="316073" cy="273441"/>
                </a:xfrm>
                <a:grpFill/>
              </p:grpSpPr>
              <p:cxnSp>
                <p:nvCxnSpPr>
                  <p:cNvPr id="192" name="Straight Arrow Connector 191"/>
                  <p:cNvCxnSpPr>
                    <a:stCxn id="190" idx="3"/>
                  </p:cNvCxnSpPr>
                  <p:nvPr/>
                </p:nvCxnSpPr>
                <p:spPr>
                  <a:xfrm flipH="1">
                    <a:off x="795409" y="752774"/>
                    <a:ext cx="151817" cy="273441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chemeClr val="accent4">
                        <a:lumMod val="75000"/>
                      </a:schemeClr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Arrow Connector 192"/>
                  <p:cNvCxnSpPr>
                    <a:stCxn id="190" idx="4"/>
                  </p:cNvCxnSpPr>
                  <p:nvPr/>
                </p:nvCxnSpPr>
                <p:spPr>
                  <a:xfrm>
                    <a:off x="1015263" y="780953"/>
                    <a:ext cx="96219" cy="245262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chemeClr val="accent4">
                        <a:lumMod val="75000"/>
                      </a:schemeClr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7" name="Group 186"/>
              <p:cNvGrpSpPr/>
              <p:nvPr/>
            </p:nvGrpSpPr>
            <p:grpSpPr>
              <a:xfrm>
                <a:off x="6698004" y="1031093"/>
                <a:ext cx="419288" cy="193951"/>
                <a:chOff x="656811" y="1095228"/>
                <a:chExt cx="419288" cy="193951"/>
              </a:xfrm>
            </p:grpSpPr>
            <p:sp>
              <p:nvSpPr>
                <p:cNvPr id="188" name="Oval 187"/>
                <p:cNvSpPr/>
                <p:nvPr/>
              </p:nvSpPr>
              <p:spPr>
                <a:xfrm>
                  <a:off x="656811" y="1096764"/>
                  <a:ext cx="164256" cy="192415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Oval 188"/>
                <p:cNvSpPr/>
                <p:nvPr/>
              </p:nvSpPr>
              <p:spPr>
                <a:xfrm>
                  <a:off x="911843" y="1095228"/>
                  <a:ext cx="164256" cy="192415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403652" y="1177842"/>
              <a:ext cx="364896" cy="65675"/>
              <a:chOff x="6698004" y="1435164"/>
              <a:chExt cx="364896" cy="65675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6698004" y="1436700"/>
                <a:ext cx="45719" cy="6413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850404" y="1435164"/>
                <a:ext cx="45719" cy="6413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7017181" y="1435164"/>
                <a:ext cx="45719" cy="6413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041496" y="1080869"/>
              <a:ext cx="419288" cy="193951"/>
              <a:chOff x="656811" y="1095228"/>
              <a:chExt cx="419288" cy="193951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56811" y="1096764"/>
                <a:ext cx="164256" cy="192415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911843" y="1095228"/>
                <a:ext cx="164256" cy="192415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4176521" y="534154"/>
              <a:ext cx="916773" cy="695761"/>
              <a:chOff x="5150821" y="534154"/>
              <a:chExt cx="916773" cy="695761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5208648" y="548518"/>
                <a:ext cx="316073" cy="437677"/>
                <a:chOff x="846725" y="588538"/>
                <a:chExt cx="316073" cy="437677"/>
              </a:xfrm>
              <a:solidFill>
                <a:srgbClr val="008000"/>
              </a:solidFill>
            </p:grpSpPr>
            <p:sp>
              <p:nvSpPr>
                <p:cNvPr id="177" name="Oval 176"/>
                <p:cNvSpPr/>
                <p:nvPr/>
              </p:nvSpPr>
              <p:spPr>
                <a:xfrm>
                  <a:off x="919044" y="588538"/>
                  <a:ext cx="192438" cy="192415"/>
                </a:xfrm>
                <a:prstGeom prst="ellipse">
                  <a:avLst/>
                </a:prstGeom>
                <a:grpFill/>
                <a:ln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8" name="Group 177"/>
                <p:cNvGrpSpPr/>
                <p:nvPr/>
              </p:nvGrpSpPr>
              <p:grpSpPr>
                <a:xfrm>
                  <a:off x="846725" y="752774"/>
                  <a:ext cx="316073" cy="273441"/>
                  <a:chOff x="795409" y="752774"/>
                  <a:chExt cx="316073" cy="273441"/>
                </a:xfrm>
                <a:grpFill/>
              </p:grpSpPr>
              <p:cxnSp>
                <p:nvCxnSpPr>
                  <p:cNvPr id="179" name="Straight Arrow Connector 178"/>
                  <p:cNvCxnSpPr>
                    <a:stCxn id="177" idx="3"/>
                  </p:cNvCxnSpPr>
                  <p:nvPr/>
                </p:nvCxnSpPr>
                <p:spPr>
                  <a:xfrm flipH="1">
                    <a:off x="795409" y="752774"/>
                    <a:ext cx="151817" cy="273441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8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Arrow Connector 179"/>
                  <p:cNvCxnSpPr>
                    <a:stCxn id="177" idx="4"/>
                  </p:cNvCxnSpPr>
                  <p:nvPr/>
                </p:nvCxnSpPr>
                <p:spPr>
                  <a:xfrm>
                    <a:off x="1015263" y="780953"/>
                    <a:ext cx="96219" cy="245262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8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6" name="Group 165"/>
              <p:cNvGrpSpPr/>
              <p:nvPr/>
            </p:nvGrpSpPr>
            <p:grpSpPr>
              <a:xfrm>
                <a:off x="5668944" y="534154"/>
                <a:ext cx="316073" cy="437677"/>
                <a:chOff x="846725" y="588538"/>
                <a:chExt cx="316073" cy="437677"/>
              </a:xfrm>
              <a:solidFill>
                <a:srgbClr val="008000"/>
              </a:solidFill>
            </p:grpSpPr>
            <p:sp>
              <p:nvSpPr>
                <p:cNvPr id="173" name="Oval 172"/>
                <p:cNvSpPr/>
                <p:nvPr/>
              </p:nvSpPr>
              <p:spPr>
                <a:xfrm>
                  <a:off x="919044" y="588538"/>
                  <a:ext cx="192438" cy="192415"/>
                </a:xfrm>
                <a:prstGeom prst="ellipse">
                  <a:avLst/>
                </a:prstGeom>
                <a:grpFill/>
                <a:ln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4" name="Group 173"/>
                <p:cNvGrpSpPr/>
                <p:nvPr/>
              </p:nvGrpSpPr>
              <p:grpSpPr>
                <a:xfrm>
                  <a:off x="846725" y="752774"/>
                  <a:ext cx="316073" cy="273441"/>
                  <a:chOff x="795409" y="752774"/>
                  <a:chExt cx="316073" cy="273441"/>
                </a:xfrm>
                <a:grpFill/>
              </p:grpSpPr>
              <p:cxnSp>
                <p:nvCxnSpPr>
                  <p:cNvPr id="175" name="Straight Arrow Connector 174"/>
                  <p:cNvCxnSpPr>
                    <a:stCxn id="173" idx="3"/>
                  </p:cNvCxnSpPr>
                  <p:nvPr/>
                </p:nvCxnSpPr>
                <p:spPr>
                  <a:xfrm flipH="1">
                    <a:off x="795409" y="752774"/>
                    <a:ext cx="151817" cy="273441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8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Arrow Connector 175"/>
                  <p:cNvCxnSpPr>
                    <a:stCxn id="173" idx="4"/>
                  </p:cNvCxnSpPr>
                  <p:nvPr/>
                </p:nvCxnSpPr>
                <p:spPr>
                  <a:xfrm>
                    <a:off x="1015263" y="780953"/>
                    <a:ext cx="96219" cy="245262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8000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7" name="Group 166"/>
              <p:cNvGrpSpPr/>
              <p:nvPr/>
            </p:nvGrpSpPr>
            <p:grpSpPr>
              <a:xfrm>
                <a:off x="5150821" y="1035964"/>
                <a:ext cx="419288" cy="193951"/>
                <a:chOff x="656811" y="1095228"/>
                <a:chExt cx="419288" cy="193951"/>
              </a:xfrm>
            </p:grpSpPr>
            <p:sp>
              <p:nvSpPr>
                <p:cNvPr id="171" name="Oval 170"/>
                <p:cNvSpPr/>
                <p:nvPr/>
              </p:nvSpPr>
              <p:spPr>
                <a:xfrm>
                  <a:off x="656811" y="1096764"/>
                  <a:ext cx="164256" cy="192415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911843" y="1095228"/>
                  <a:ext cx="164256" cy="192415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5648306" y="1032901"/>
                <a:ext cx="419288" cy="193951"/>
                <a:chOff x="656811" y="1095228"/>
                <a:chExt cx="419288" cy="193951"/>
              </a:xfrm>
            </p:grpSpPr>
            <p:sp>
              <p:nvSpPr>
                <p:cNvPr id="169" name="Oval 168"/>
                <p:cNvSpPr/>
                <p:nvPr/>
              </p:nvSpPr>
              <p:spPr>
                <a:xfrm>
                  <a:off x="656811" y="1096764"/>
                  <a:ext cx="164256" cy="192415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911843" y="1095228"/>
                  <a:ext cx="164256" cy="192415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9" name="Group 138"/>
            <p:cNvGrpSpPr/>
            <p:nvPr/>
          </p:nvGrpSpPr>
          <p:grpSpPr>
            <a:xfrm>
              <a:off x="2643708" y="536239"/>
              <a:ext cx="1396152" cy="712925"/>
              <a:chOff x="2951604" y="536239"/>
              <a:chExt cx="1396152" cy="712925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3009431" y="564967"/>
                <a:ext cx="316073" cy="437677"/>
                <a:chOff x="846725" y="588538"/>
                <a:chExt cx="316073" cy="437677"/>
              </a:xfrm>
              <a:solidFill>
                <a:srgbClr val="0000FF"/>
              </a:solidFill>
            </p:grpSpPr>
            <p:sp>
              <p:nvSpPr>
                <p:cNvPr id="161" name="Oval 160"/>
                <p:cNvSpPr/>
                <p:nvPr/>
              </p:nvSpPr>
              <p:spPr>
                <a:xfrm>
                  <a:off x="919044" y="588538"/>
                  <a:ext cx="192438" cy="192415"/>
                </a:xfrm>
                <a:prstGeom prst="ellipse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2" name="Group 161"/>
                <p:cNvGrpSpPr/>
                <p:nvPr/>
              </p:nvGrpSpPr>
              <p:grpSpPr>
                <a:xfrm>
                  <a:off x="846725" y="752774"/>
                  <a:ext cx="316073" cy="273441"/>
                  <a:chOff x="795409" y="752774"/>
                  <a:chExt cx="316073" cy="273441"/>
                </a:xfrm>
                <a:grpFill/>
              </p:grpSpPr>
              <p:cxnSp>
                <p:nvCxnSpPr>
                  <p:cNvPr id="163" name="Straight Arrow Connector 162"/>
                  <p:cNvCxnSpPr>
                    <a:stCxn id="161" idx="3"/>
                  </p:cNvCxnSpPr>
                  <p:nvPr/>
                </p:nvCxnSpPr>
                <p:spPr>
                  <a:xfrm flipH="1">
                    <a:off x="795409" y="752774"/>
                    <a:ext cx="151817" cy="273441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FF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Arrow Connector 163"/>
                  <p:cNvCxnSpPr>
                    <a:stCxn id="161" idx="4"/>
                  </p:cNvCxnSpPr>
                  <p:nvPr/>
                </p:nvCxnSpPr>
                <p:spPr>
                  <a:xfrm>
                    <a:off x="1015263" y="780953"/>
                    <a:ext cx="96219" cy="245262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FF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1" name="Group 140"/>
              <p:cNvGrpSpPr/>
              <p:nvPr/>
            </p:nvGrpSpPr>
            <p:grpSpPr>
              <a:xfrm>
                <a:off x="3469727" y="550603"/>
                <a:ext cx="316073" cy="437677"/>
                <a:chOff x="846725" y="588538"/>
                <a:chExt cx="316073" cy="437677"/>
              </a:xfrm>
              <a:solidFill>
                <a:srgbClr val="0000FF"/>
              </a:solidFill>
            </p:grpSpPr>
            <p:sp>
              <p:nvSpPr>
                <p:cNvPr id="157" name="Oval 156"/>
                <p:cNvSpPr/>
                <p:nvPr/>
              </p:nvSpPr>
              <p:spPr>
                <a:xfrm>
                  <a:off x="919044" y="588538"/>
                  <a:ext cx="192438" cy="192415"/>
                </a:xfrm>
                <a:prstGeom prst="ellipse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8" name="Group 157"/>
                <p:cNvGrpSpPr/>
                <p:nvPr/>
              </p:nvGrpSpPr>
              <p:grpSpPr>
                <a:xfrm>
                  <a:off x="846725" y="752774"/>
                  <a:ext cx="316073" cy="273441"/>
                  <a:chOff x="795409" y="752774"/>
                  <a:chExt cx="316073" cy="273441"/>
                </a:xfrm>
                <a:grpFill/>
              </p:grpSpPr>
              <p:cxnSp>
                <p:nvCxnSpPr>
                  <p:cNvPr id="159" name="Straight Arrow Connector 158"/>
                  <p:cNvCxnSpPr>
                    <a:stCxn id="157" idx="3"/>
                  </p:cNvCxnSpPr>
                  <p:nvPr/>
                </p:nvCxnSpPr>
                <p:spPr>
                  <a:xfrm flipH="1">
                    <a:off x="795409" y="752774"/>
                    <a:ext cx="151817" cy="273441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FF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Arrow Connector 159"/>
                  <p:cNvCxnSpPr>
                    <a:stCxn id="157" idx="4"/>
                  </p:cNvCxnSpPr>
                  <p:nvPr/>
                </p:nvCxnSpPr>
                <p:spPr>
                  <a:xfrm>
                    <a:off x="1015263" y="780953"/>
                    <a:ext cx="96219" cy="245262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FF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3942852" y="536239"/>
                <a:ext cx="316073" cy="437677"/>
                <a:chOff x="846725" y="588538"/>
                <a:chExt cx="316073" cy="437677"/>
              </a:xfrm>
              <a:solidFill>
                <a:srgbClr val="0000FF"/>
              </a:solidFill>
            </p:grpSpPr>
            <p:sp>
              <p:nvSpPr>
                <p:cNvPr id="153" name="Oval 152"/>
                <p:cNvSpPr/>
                <p:nvPr/>
              </p:nvSpPr>
              <p:spPr>
                <a:xfrm>
                  <a:off x="919044" y="588538"/>
                  <a:ext cx="192438" cy="192415"/>
                </a:xfrm>
                <a:prstGeom prst="ellipse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4" name="Group 153"/>
                <p:cNvGrpSpPr/>
                <p:nvPr/>
              </p:nvGrpSpPr>
              <p:grpSpPr>
                <a:xfrm>
                  <a:off x="846725" y="752774"/>
                  <a:ext cx="316073" cy="273441"/>
                  <a:chOff x="795409" y="752774"/>
                  <a:chExt cx="316073" cy="273441"/>
                </a:xfrm>
                <a:grpFill/>
              </p:grpSpPr>
              <p:cxnSp>
                <p:nvCxnSpPr>
                  <p:cNvPr id="155" name="Straight Arrow Connector 154"/>
                  <p:cNvCxnSpPr>
                    <a:stCxn id="153" idx="3"/>
                  </p:cNvCxnSpPr>
                  <p:nvPr/>
                </p:nvCxnSpPr>
                <p:spPr>
                  <a:xfrm flipH="1">
                    <a:off x="795409" y="752774"/>
                    <a:ext cx="151817" cy="273441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FF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Arrow Connector 155"/>
                  <p:cNvCxnSpPr>
                    <a:stCxn id="153" idx="4"/>
                  </p:cNvCxnSpPr>
                  <p:nvPr/>
                </p:nvCxnSpPr>
                <p:spPr>
                  <a:xfrm>
                    <a:off x="1015263" y="780953"/>
                    <a:ext cx="96219" cy="245262"/>
                  </a:xfrm>
                  <a:prstGeom prst="straightConnector1">
                    <a:avLst/>
                  </a:prstGeom>
                  <a:grpFill/>
                  <a:ln w="3175" cmpd="sng">
                    <a:solidFill>
                      <a:srgbClr val="0000FF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3" name="Group 142"/>
              <p:cNvGrpSpPr/>
              <p:nvPr/>
            </p:nvGrpSpPr>
            <p:grpSpPr>
              <a:xfrm>
                <a:off x="2951604" y="1055213"/>
                <a:ext cx="419288" cy="193951"/>
                <a:chOff x="656811" y="1095228"/>
                <a:chExt cx="419288" cy="193951"/>
              </a:xfrm>
            </p:grpSpPr>
            <p:sp>
              <p:nvSpPr>
                <p:cNvPr id="151" name="Oval 150"/>
                <p:cNvSpPr/>
                <p:nvPr/>
              </p:nvSpPr>
              <p:spPr>
                <a:xfrm>
                  <a:off x="656811" y="1096764"/>
                  <a:ext cx="164256" cy="192415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911843" y="1095228"/>
                  <a:ext cx="164256" cy="192415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4" name="Group 143"/>
              <p:cNvGrpSpPr/>
              <p:nvPr/>
            </p:nvGrpSpPr>
            <p:grpSpPr>
              <a:xfrm>
                <a:off x="3449404" y="1145004"/>
                <a:ext cx="364896" cy="65675"/>
                <a:chOff x="6698004" y="1435164"/>
                <a:chExt cx="364896" cy="65675"/>
              </a:xfrm>
            </p:grpSpPr>
            <p:sp>
              <p:nvSpPr>
                <p:cNvPr id="148" name="Oval 147"/>
                <p:cNvSpPr/>
                <p:nvPr/>
              </p:nvSpPr>
              <p:spPr>
                <a:xfrm>
                  <a:off x="6698004" y="1436700"/>
                  <a:ext cx="45719" cy="64139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6850404" y="1435164"/>
                  <a:ext cx="45719" cy="64139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7017181" y="1435164"/>
                  <a:ext cx="45719" cy="64139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928468" y="1048028"/>
                <a:ext cx="419288" cy="193951"/>
                <a:chOff x="656811" y="1095228"/>
                <a:chExt cx="419288" cy="193951"/>
              </a:xfrm>
            </p:grpSpPr>
            <p:sp>
              <p:nvSpPr>
                <p:cNvPr id="146" name="Oval 145"/>
                <p:cNvSpPr/>
                <p:nvPr/>
              </p:nvSpPr>
              <p:spPr>
                <a:xfrm>
                  <a:off x="656811" y="1096764"/>
                  <a:ext cx="164256" cy="192415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911843" y="1095228"/>
                  <a:ext cx="164256" cy="192415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03" name="TextBox 302"/>
          <p:cNvSpPr txBox="1"/>
          <p:nvPr/>
        </p:nvSpPr>
        <p:spPr>
          <a:xfrm>
            <a:off x="167013" y="0"/>
            <a:ext cx="6500500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Exemplo</a:t>
            </a:r>
            <a:r>
              <a:rPr lang="en-US" sz="1400" dirty="0" smtClean="0"/>
              <a:t> de </a:t>
            </a:r>
            <a:r>
              <a:rPr lang="en-US" sz="1400" dirty="0" err="1" smtClean="0"/>
              <a:t>Cadeia</a:t>
            </a:r>
            <a:r>
              <a:rPr lang="en-US" sz="1400" dirty="0" smtClean="0"/>
              <a:t> </a:t>
            </a:r>
            <a:r>
              <a:rPr lang="en-US" sz="1400" dirty="0" err="1" smtClean="0"/>
              <a:t>Multiplicativa</a:t>
            </a:r>
            <a:r>
              <a:rPr lang="en-US" sz="1400" dirty="0"/>
              <a:t> </a:t>
            </a:r>
            <a:r>
              <a:rPr lang="en-US" sz="1400" dirty="0" err="1" smtClean="0">
                <a:solidFill>
                  <a:srgbClr val="E46C0A"/>
                </a:solidFill>
              </a:rPr>
              <a:t>Não</a:t>
            </a: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rgbClr val="E46C0A"/>
                </a:solidFill>
              </a:rPr>
              <a:t>Homogenea</a:t>
            </a:r>
            <a:r>
              <a:rPr lang="en-US" sz="1400" dirty="0" smtClean="0"/>
              <a:t> de </a:t>
            </a:r>
            <a:r>
              <a:rPr lang="en-US" sz="1400" dirty="0" err="1" smtClean="0"/>
              <a:t>Contato</a:t>
            </a:r>
            <a:r>
              <a:rPr lang="en-US" sz="1400" dirty="0" smtClean="0"/>
              <a:t> com N</a:t>
            </a:r>
            <a:r>
              <a:rPr lang="en-US" sz="1400" baseline="-25000" dirty="0" smtClean="0"/>
              <a:t>II </a:t>
            </a:r>
            <a:r>
              <a:rPr lang="en-US" sz="1400" dirty="0" smtClean="0"/>
              <a:t> </a:t>
            </a:r>
            <a:r>
              <a:rPr lang="en-US" sz="1400" dirty="0" err="1" smtClean="0"/>
              <a:t>agentes</a:t>
            </a:r>
            <a:r>
              <a:rPr lang="en-US" sz="1400" dirty="0"/>
              <a:t>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equivalentes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6333922" y="408550"/>
            <a:ext cx="66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A=10</a:t>
            </a:r>
            <a:endParaRPr lang="en-US" dirty="0"/>
          </a:p>
        </p:txBody>
      </p:sp>
      <p:sp>
        <p:nvSpPr>
          <p:cNvPr id="305" name="TextBox 304"/>
          <p:cNvSpPr txBox="1"/>
          <p:nvPr/>
        </p:nvSpPr>
        <p:spPr>
          <a:xfrm>
            <a:off x="7453783" y="192081"/>
            <a:ext cx="671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A1=4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A2=3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A3=2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A4=1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1903784" y="1501036"/>
            <a:ext cx="4929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Cada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agente</a:t>
            </a:r>
            <a:r>
              <a:rPr lang="en-US" dirty="0" smtClean="0">
                <a:solidFill>
                  <a:srgbClr val="FFFF00"/>
                </a:solidFill>
              </a:rPr>
              <a:t> de A1 </a:t>
            </a:r>
            <a:r>
              <a:rPr lang="en-US" dirty="0" err="1" smtClean="0">
                <a:solidFill>
                  <a:srgbClr val="FFFF00"/>
                </a:solidFill>
              </a:rPr>
              <a:t>infecta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mais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ou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menos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que</a:t>
            </a:r>
            <a:r>
              <a:rPr lang="en-US" smtClean="0">
                <a:solidFill>
                  <a:srgbClr val="FFFF00"/>
                </a:solidFill>
              </a:rPr>
              <a:t> A4?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778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303" grpId="0" animBg="1"/>
      <p:bldP spid="304" grpId="0"/>
      <p:bldP spid="305" grpId="0"/>
      <p:bldP spid="30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sts_p_d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9144000" cy="64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8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3340568" y="1906638"/>
            <a:ext cx="67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r>
              <a:rPr lang="en-US" sz="1400" baseline="-25000" dirty="0" smtClean="0"/>
              <a:t>A1</a:t>
            </a:r>
            <a:r>
              <a:rPr lang="en-US" sz="1400" dirty="0" smtClean="0"/>
              <a:t> = 2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489195" y="1295300"/>
            <a:ext cx="118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= 2R</a:t>
            </a:r>
            <a:r>
              <a:rPr lang="en-US" baseline="-25000" dirty="0" smtClean="0"/>
              <a:t>0</a:t>
            </a:r>
            <a:r>
              <a:rPr lang="en-US" dirty="0" smtClean="0"/>
              <a:t> = 4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202221" y="3719028"/>
            <a:ext cx="122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=70%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baseline="-25000" dirty="0" smtClean="0">
                <a:solidFill>
                  <a:srgbClr val="FF0000"/>
                </a:solidFill>
              </a:rPr>
              <a:t>TII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35302" y="1294150"/>
            <a:ext cx="7604520" cy="2212426"/>
            <a:chOff x="585184" y="578280"/>
            <a:chExt cx="7604520" cy="2212426"/>
          </a:xfrm>
        </p:grpSpPr>
        <p:sp>
          <p:nvSpPr>
            <p:cNvPr id="29" name="Oval 28"/>
            <p:cNvSpPr/>
            <p:nvPr/>
          </p:nvSpPr>
          <p:spPr>
            <a:xfrm>
              <a:off x="2263650" y="884724"/>
              <a:ext cx="164214" cy="175179"/>
            </a:xfrm>
            <a:prstGeom prst="ellipse">
              <a:avLst/>
            </a:prstGeom>
            <a:solidFill>
              <a:srgbClr val="FF0000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791869" y="1360287"/>
              <a:ext cx="164214" cy="175179"/>
            </a:xfrm>
            <a:prstGeom prst="ellipse">
              <a:avLst/>
            </a:prstGeom>
            <a:solidFill>
              <a:srgbClr val="FF0000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724482" y="1360287"/>
              <a:ext cx="164214" cy="175179"/>
            </a:xfrm>
            <a:prstGeom prst="ellipse">
              <a:avLst/>
            </a:prstGeom>
            <a:solidFill>
              <a:srgbClr val="0000FF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984478" y="1742611"/>
              <a:ext cx="164214" cy="175179"/>
            </a:xfrm>
            <a:prstGeom prst="ellipse">
              <a:avLst/>
            </a:prstGeom>
            <a:solidFill>
              <a:srgbClr val="0000FF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442595" y="1742611"/>
              <a:ext cx="164214" cy="175179"/>
            </a:xfrm>
            <a:prstGeom prst="ellipse">
              <a:avLst/>
            </a:prstGeom>
            <a:solidFill>
              <a:srgbClr val="0000FF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16108" y="1731657"/>
              <a:ext cx="164214" cy="175179"/>
            </a:xfrm>
            <a:prstGeom prst="ellipse">
              <a:avLst/>
            </a:prstGeom>
            <a:solidFill>
              <a:srgbClr val="FF0000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518017" y="1731657"/>
              <a:ext cx="164214" cy="175179"/>
            </a:xfrm>
            <a:prstGeom prst="ellipse">
              <a:avLst/>
            </a:prstGeom>
            <a:solidFill>
              <a:srgbClr val="0000FF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1289329" y="2082021"/>
              <a:ext cx="447984" cy="175179"/>
              <a:chOff x="1344069" y="2082021"/>
              <a:chExt cx="447984" cy="175179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344069" y="2082021"/>
                <a:ext cx="164214" cy="175179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627839" y="2082021"/>
                <a:ext cx="164214" cy="175179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832319" y="2081140"/>
              <a:ext cx="447984" cy="175179"/>
              <a:chOff x="1344069" y="2082021"/>
              <a:chExt cx="447984" cy="175179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1344069" y="2082021"/>
                <a:ext cx="164214" cy="175179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627839" y="2082021"/>
                <a:ext cx="164214" cy="175179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2389795" y="2080254"/>
              <a:ext cx="447984" cy="175179"/>
              <a:chOff x="1344069" y="2082021"/>
              <a:chExt cx="447984" cy="175179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1344069" y="2082021"/>
                <a:ext cx="164214" cy="175179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627839" y="2082021"/>
                <a:ext cx="164214" cy="175179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926247" y="2080254"/>
              <a:ext cx="447984" cy="175179"/>
              <a:chOff x="1344069" y="2082021"/>
              <a:chExt cx="447984" cy="17517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344069" y="2082021"/>
                <a:ext cx="164214" cy="175179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627839" y="2082021"/>
                <a:ext cx="164214" cy="175179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6121564" y="884724"/>
              <a:ext cx="1554034" cy="681459"/>
              <a:chOff x="3683946" y="825567"/>
              <a:chExt cx="1554034" cy="681459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379610" y="825567"/>
                <a:ext cx="164214" cy="175179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949616" y="1319138"/>
                <a:ext cx="164214" cy="175179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211490" y="1321784"/>
                <a:ext cx="164214" cy="175179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495266" y="1331847"/>
                <a:ext cx="164214" cy="175179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4800938" y="1330961"/>
                <a:ext cx="164214" cy="175179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073766" y="1330075"/>
                <a:ext cx="164214" cy="175179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683946" y="1327440"/>
                <a:ext cx="164214" cy="175179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4327757" y="922869"/>
              <a:ext cx="975534" cy="643314"/>
              <a:chOff x="6467176" y="862826"/>
              <a:chExt cx="975534" cy="643314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6883526" y="862826"/>
                <a:ext cx="164214" cy="175179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6732846" y="1318252"/>
                <a:ext cx="164214" cy="175179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994720" y="1320898"/>
                <a:ext cx="164214" cy="175179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7278496" y="1330961"/>
                <a:ext cx="164214" cy="175179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467176" y="1326554"/>
                <a:ext cx="164214" cy="175179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930680" y="2421374"/>
              <a:ext cx="751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baseline="-25000" dirty="0" smtClean="0"/>
                <a:t>1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rgbClr val="008000"/>
                  </a:solidFill>
                </a:rPr>
                <a:t>2</a:t>
              </a:r>
              <a:r>
                <a:rPr lang="en-US" dirty="0" smtClean="0"/>
                <a:t>-</a:t>
              </a:r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</a:rPr>
                <a:t>4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85184" y="984580"/>
              <a:ext cx="5399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Δt</a:t>
              </a:r>
              <a:endParaRPr lang="en-US" dirty="0" smtClean="0"/>
            </a:p>
            <a:p>
              <a:pPr algn="ctr"/>
              <a:r>
                <a:rPr lang="en-US" dirty="0" smtClean="0">
                  <a:solidFill>
                    <a:srgbClr val="FF6600"/>
                  </a:solidFill>
                </a:rPr>
                <a:t>12h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1125115" y="578280"/>
              <a:ext cx="0" cy="1702809"/>
            </a:xfrm>
            <a:prstGeom prst="straightConnector1">
              <a:avLst/>
            </a:prstGeom>
            <a:ln>
              <a:solidFill>
                <a:srgbClr val="00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5021269" y="1742611"/>
              <a:ext cx="164214" cy="175179"/>
            </a:xfrm>
            <a:prstGeom prst="ellipse">
              <a:avLst/>
            </a:prstGeom>
            <a:solidFill>
              <a:srgbClr val="FF0000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199294" y="2080254"/>
              <a:ext cx="164214" cy="175179"/>
            </a:xfrm>
            <a:prstGeom prst="ellipse">
              <a:avLst/>
            </a:prstGeom>
            <a:solidFill>
              <a:srgbClr val="FF0000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499625" y="2376259"/>
              <a:ext cx="751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/>
                <a:t>2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rgbClr val="008000"/>
                  </a:solidFill>
                </a:rPr>
                <a:t>4</a:t>
              </a:r>
              <a:r>
                <a:rPr lang="en-US" dirty="0" smtClean="0"/>
                <a:t>-</a:t>
              </a:r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</a:rPr>
                <a:t>7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6932884" y="1742611"/>
              <a:ext cx="164214" cy="175179"/>
            </a:xfrm>
            <a:prstGeom prst="ellipse">
              <a:avLst/>
            </a:prstGeom>
            <a:solidFill>
              <a:srgbClr val="FF0000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7152691" y="2106263"/>
              <a:ext cx="164214" cy="175179"/>
            </a:xfrm>
            <a:prstGeom prst="ellipse">
              <a:avLst/>
            </a:prstGeom>
            <a:solidFill>
              <a:srgbClr val="FF0000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6649108" y="1742611"/>
              <a:ext cx="164214" cy="175179"/>
            </a:xfrm>
            <a:prstGeom prst="ellipse">
              <a:avLst/>
            </a:prstGeom>
            <a:solidFill>
              <a:srgbClr val="FF0000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381632" y="1742606"/>
              <a:ext cx="164214" cy="175179"/>
            </a:xfrm>
            <a:prstGeom prst="ellipse">
              <a:avLst/>
            </a:prstGeom>
            <a:solidFill>
              <a:srgbClr val="FF0000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1442595" y="1592427"/>
              <a:ext cx="6507768" cy="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711269" y="1742611"/>
              <a:ext cx="164214" cy="175179"/>
            </a:xfrm>
            <a:prstGeom prst="ellipse">
              <a:avLst/>
            </a:prstGeom>
            <a:solidFill>
              <a:srgbClr val="FF0000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844492" y="2105994"/>
              <a:ext cx="164214" cy="175179"/>
            </a:xfrm>
            <a:prstGeom prst="ellipse">
              <a:avLst/>
            </a:prstGeom>
            <a:solidFill>
              <a:srgbClr val="FF0000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511026" y="2352825"/>
              <a:ext cx="868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/>
                <a:t>2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rgbClr val="008000"/>
                  </a:solidFill>
                </a:rPr>
                <a:t>5</a:t>
              </a:r>
              <a:r>
                <a:rPr lang="en-US" dirty="0" smtClean="0"/>
                <a:t>-</a:t>
              </a:r>
              <a:r>
                <a:rPr lang="en-US" dirty="0" smtClean="0">
                  <a:solidFill>
                    <a:srgbClr val="604A7B"/>
                  </a:solidFill>
                </a:rPr>
                <a:t>10</a:t>
              </a:r>
              <a:endParaRPr lang="en-US" dirty="0">
                <a:solidFill>
                  <a:srgbClr val="604A7B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427901" y="1999775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1/8</a:t>
              </a:r>
              <a:endParaRPr lang="en-US" sz="14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463923" y="2000969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1/64</a:t>
              </a:r>
              <a:endParaRPr lang="en-US" sz="14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569021" y="2045048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r>
                <a:rPr lang="en-US" sz="1400" dirty="0" smtClean="0"/>
                <a:t>/216</a:t>
              </a:r>
              <a:endParaRPr lang="en-US" sz="1400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657421" y="5137957"/>
            <a:ext cx="2834358" cy="1631216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Caso</a:t>
            </a:r>
            <a:r>
              <a:rPr lang="en-US" sz="1000" dirty="0" smtClean="0"/>
              <a:t> </a:t>
            </a:r>
            <a:r>
              <a:rPr lang="en-US" sz="1000" dirty="0" err="1" smtClean="0"/>
              <a:t>Itália</a:t>
            </a:r>
            <a:r>
              <a:rPr lang="en-US" sz="1000" dirty="0" smtClean="0"/>
              <a:t> (1o Spyke:27-28/2 ): 78(80) p/ </a:t>
            </a:r>
            <a:r>
              <a:rPr lang="en-US" sz="1000" dirty="0" smtClean="0">
                <a:solidFill>
                  <a:srgbClr val="FF0000"/>
                </a:solidFill>
              </a:rPr>
              <a:t>250</a:t>
            </a:r>
          </a:p>
          <a:p>
            <a:endParaRPr lang="en-US" sz="1000" dirty="0"/>
          </a:p>
          <a:p>
            <a:r>
              <a:rPr lang="en-US" sz="1000" dirty="0" smtClean="0"/>
              <a:t>N=80 </a:t>
            </a:r>
            <a:r>
              <a:rPr lang="en-US" sz="1000" dirty="0" smtClean="0">
                <a:sym typeface="Wingdings"/>
              </a:rPr>
              <a:t> n</a:t>
            </a:r>
            <a:r>
              <a:rPr lang="en-US" sz="1000" baseline="-25000" dirty="0" smtClean="0">
                <a:sym typeface="Wingdings"/>
              </a:rPr>
              <a:t>1</a:t>
            </a:r>
            <a:r>
              <a:rPr lang="en-US" sz="1000" dirty="0" smtClean="0">
                <a:sym typeface="Wingdings"/>
              </a:rPr>
              <a:t>=</a:t>
            </a:r>
            <a:r>
              <a:rPr lang="en-US" sz="1000" dirty="0" smtClean="0"/>
              <a:t> 48, n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=24, n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=8</a:t>
            </a:r>
          </a:p>
          <a:p>
            <a:r>
              <a:rPr lang="en-US" sz="1000" dirty="0" err="1" smtClean="0"/>
              <a:t>N</a:t>
            </a:r>
            <a:r>
              <a:rPr lang="en-US" sz="1000" baseline="-25000" dirty="0" err="1" smtClean="0"/>
              <a:t>I,min</a:t>
            </a:r>
            <a:r>
              <a:rPr lang="en-US" sz="1000" baseline="-25000" dirty="0" smtClean="0"/>
              <a:t> </a:t>
            </a:r>
            <a:r>
              <a:rPr lang="en-US" sz="1000" dirty="0" smtClean="0"/>
              <a:t>= 0.7(2x56+4x20+5x4= 112+80+20)=148</a:t>
            </a:r>
          </a:p>
          <a:p>
            <a:r>
              <a:rPr lang="en-US" sz="1000" dirty="0" err="1" smtClean="0"/>
              <a:t>N</a:t>
            </a:r>
            <a:r>
              <a:rPr lang="en-US" sz="1000" baseline="-25000" dirty="0" err="1" smtClean="0"/>
              <a:t>I,max</a:t>
            </a:r>
            <a:r>
              <a:rPr lang="en-US" sz="1000" dirty="0" smtClean="0"/>
              <a:t>= 0.7(4x56+7x20+10x4=224+140+40)= 283</a:t>
            </a:r>
          </a:p>
          <a:p>
            <a:endParaRPr lang="en-US" sz="1000" dirty="0"/>
          </a:p>
          <a:p>
            <a:r>
              <a:rPr lang="en-US" sz="1000" dirty="0" err="1" smtClean="0"/>
              <a:t>Caso</a:t>
            </a:r>
            <a:r>
              <a:rPr lang="en-US" sz="1000" dirty="0" smtClean="0"/>
              <a:t> </a:t>
            </a:r>
            <a:r>
              <a:rPr lang="en-US" sz="1000" dirty="0" err="1" smtClean="0"/>
              <a:t>Itália</a:t>
            </a:r>
            <a:r>
              <a:rPr lang="en-US" sz="1000" dirty="0" smtClean="0"/>
              <a:t> (2o Spyke:01-02/3 ): 240 p/ </a:t>
            </a:r>
            <a:r>
              <a:rPr lang="en-US" sz="1000" dirty="0" smtClean="0">
                <a:solidFill>
                  <a:srgbClr val="FF0000"/>
                </a:solidFill>
              </a:rPr>
              <a:t>561</a:t>
            </a:r>
          </a:p>
          <a:p>
            <a:r>
              <a:rPr lang="en-US" sz="1000" dirty="0" smtClean="0"/>
              <a:t>N=240 </a:t>
            </a:r>
            <a:r>
              <a:rPr lang="en-US" sz="1000" dirty="0" smtClean="0">
                <a:sym typeface="Wingdings"/>
              </a:rPr>
              <a:t> n</a:t>
            </a:r>
            <a:r>
              <a:rPr lang="en-US" sz="1000" baseline="-25000" dirty="0" smtClean="0">
                <a:sym typeface="Wingdings"/>
              </a:rPr>
              <a:t>1</a:t>
            </a:r>
            <a:r>
              <a:rPr lang="en-US" sz="1000" dirty="0" smtClean="0">
                <a:sym typeface="Wingdings"/>
              </a:rPr>
              <a:t>=</a:t>
            </a:r>
            <a:r>
              <a:rPr lang="en-US" sz="1000" dirty="0" smtClean="0"/>
              <a:t> 144, n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=72, n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=24</a:t>
            </a:r>
          </a:p>
          <a:p>
            <a:r>
              <a:rPr lang="en-US" sz="1000" dirty="0" err="1" smtClean="0"/>
              <a:t>N</a:t>
            </a:r>
            <a:r>
              <a:rPr lang="en-US" sz="1000" baseline="-25000" dirty="0" err="1" smtClean="0"/>
              <a:t>I,min</a:t>
            </a:r>
            <a:r>
              <a:rPr lang="en-US" sz="1000" baseline="-25000" dirty="0" smtClean="0"/>
              <a:t> </a:t>
            </a:r>
            <a:r>
              <a:rPr lang="en-US" sz="1000" dirty="0" smtClean="0"/>
              <a:t>= 0.7(2x168+4x60+5x12= 336+240+60)=445</a:t>
            </a:r>
          </a:p>
          <a:p>
            <a:r>
              <a:rPr lang="en-US" sz="1000" dirty="0" err="1" smtClean="0"/>
              <a:t>N</a:t>
            </a:r>
            <a:r>
              <a:rPr lang="en-US" sz="1000" baseline="-25000" dirty="0" err="1" smtClean="0"/>
              <a:t>I,max</a:t>
            </a:r>
            <a:r>
              <a:rPr lang="en-US" sz="1000" dirty="0" smtClean="0"/>
              <a:t>=0.7(4x168+7x60+10x12= 672+420+120)=848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463928" y="63110"/>
            <a:ext cx="3042820" cy="584776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-</a:t>
            </a:r>
            <a:r>
              <a:rPr lang="en-US" sz="1600" dirty="0" err="1" smtClean="0">
                <a:solidFill>
                  <a:schemeClr val="bg1"/>
                </a:solidFill>
              </a:rPr>
              <a:t>Cascata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Multiplicativa</a:t>
            </a:r>
            <a:r>
              <a:rPr lang="en-US" sz="1600" dirty="0" smtClean="0">
                <a:solidFill>
                  <a:schemeClr val="bg1"/>
                </a:solidFill>
              </a:rPr>
              <a:t> de </a:t>
            </a:r>
            <a:r>
              <a:rPr lang="en-US" sz="1600" dirty="0" err="1" smtClean="0">
                <a:solidFill>
                  <a:schemeClr val="bg1"/>
                </a:solidFill>
              </a:rPr>
              <a:t>Contato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-</a:t>
            </a:r>
            <a:r>
              <a:rPr lang="en-US" sz="1600" dirty="0" err="1" smtClean="0">
                <a:solidFill>
                  <a:schemeClr val="bg1"/>
                </a:solidFill>
              </a:rPr>
              <a:t>Contato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Efetivo</a:t>
            </a:r>
            <a:r>
              <a:rPr lang="en-US" sz="1600" dirty="0" smtClean="0">
                <a:solidFill>
                  <a:schemeClr val="bg1"/>
                </a:solidFill>
              </a:rPr>
              <a:t> (N</a:t>
            </a:r>
            <a:r>
              <a:rPr lang="en-US" sz="1600" baseline="-25000" dirty="0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39610" y="3669924"/>
            <a:ext cx="3089508" cy="1231990"/>
            <a:chOff x="639610" y="3289972"/>
            <a:chExt cx="3089508" cy="1231990"/>
          </a:xfrm>
        </p:grpSpPr>
        <p:grpSp>
          <p:nvGrpSpPr>
            <p:cNvPr id="2" name="Group 1"/>
            <p:cNvGrpSpPr/>
            <p:nvPr/>
          </p:nvGrpSpPr>
          <p:grpSpPr>
            <a:xfrm>
              <a:off x="775275" y="3708408"/>
              <a:ext cx="2877523" cy="813554"/>
              <a:chOff x="1771991" y="3619651"/>
              <a:chExt cx="2877523" cy="813554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1788627" y="3619651"/>
                <a:ext cx="278851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I,min</a:t>
                </a:r>
                <a:r>
                  <a:rPr lang="en-US" dirty="0" smtClean="0"/>
                  <a:t>= </a:t>
                </a:r>
                <a:r>
                  <a:rPr lang="en-US" dirty="0"/>
                  <a:t>g</a:t>
                </a:r>
                <a:r>
                  <a:rPr lang="en-US" dirty="0" smtClean="0"/>
                  <a:t>(</a:t>
                </a:r>
                <a:r>
                  <a:rPr lang="en-US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200" dirty="0" smtClean="0"/>
                  <a:t>x</a:t>
                </a:r>
                <a:r>
                  <a:rPr lang="en-US" dirty="0"/>
                  <a:t>N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+ </a:t>
                </a:r>
                <a:r>
                  <a:rPr lang="en-US" dirty="0" smtClean="0">
                    <a:solidFill>
                      <a:srgbClr val="008000"/>
                    </a:solidFill>
                  </a:rPr>
                  <a:t>4</a:t>
                </a:r>
                <a:r>
                  <a:rPr lang="en-US" sz="1200" dirty="0" smtClean="0"/>
                  <a:t>x</a:t>
                </a:r>
                <a:r>
                  <a:rPr lang="en-US" dirty="0"/>
                  <a:t>N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+ </a:t>
                </a:r>
                <a:r>
                  <a:rPr lang="en-US" dirty="0" smtClean="0">
                    <a:solidFill>
                      <a:srgbClr val="008000"/>
                    </a:solidFill>
                  </a:rPr>
                  <a:t>5</a:t>
                </a:r>
                <a:r>
                  <a:rPr lang="en-US" sz="1200" dirty="0" smtClean="0"/>
                  <a:t>x</a:t>
                </a:r>
                <a:r>
                  <a:rPr lang="en-US" dirty="0"/>
                  <a:t>N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 )</a:t>
                </a:r>
                <a:endParaRPr lang="en-US" baseline="-250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771991" y="4063873"/>
                <a:ext cx="287752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I,max</a:t>
                </a:r>
                <a:r>
                  <a:rPr lang="en-US" dirty="0" smtClean="0"/>
                  <a:t>= </a:t>
                </a:r>
                <a:r>
                  <a:rPr lang="en-US" dirty="0"/>
                  <a:t>g</a:t>
                </a:r>
                <a:r>
                  <a:rPr lang="en-US" dirty="0" smtClean="0"/>
                  <a:t>(</a:t>
                </a:r>
                <a:r>
                  <a:rPr lang="en-US" dirty="0" smtClean="0">
                    <a:solidFill>
                      <a:srgbClr val="660066"/>
                    </a:solidFill>
                  </a:rPr>
                  <a:t>4</a:t>
                </a:r>
                <a:r>
                  <a:rPr lang="en-US" sz="1200" dirty="0" smtClean="0"/>
                  <a:t>x</a:t>
                </a:r>
                <a:r>
                  <a:rPr lang="en-US" dirty="0"/>
                  <a:t>N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+ </a:t>
                </a:r>
                <a:r>
                  <a:rPr lang="en-US" dirty="0" smtClean="0">
                    <a:solidFill>
                      <a:srgbClr val="660066"/>
                    </a:solidFill>
                  </a:rPr>
                  <a:t>7</a:t>
                </a:r>
                <a:r>
                  <a:rPr lang="en-US" sz="1200" dirty="0" smtClean="0"/>
                  <a:t>x</a:t>
                </a:r>
                <a:r>
                  <a:rPr lang="en-US" dirty="0"/>
                  <a:t>N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+ </a:t>
                </a:r>
                <a:r>
                  <a:rPr lang="en-US" dirty="0" smtClean="0">
                    <a:solidFill>
                      <a:srgbClr val="660066"/>
                    </a:solidFill>
                  </a:rPr>
                  <a:t>10</a:t>
                </a:r>
                <a:r>
                  <a:rPr lang="en-US" sz="1200" dirty="0" smtClean="0"/>
                  <a:t>x</a:t>
                </a:r>
                <a:r>
                  <a:rPr lang="en-US" dirty="0"/>
                  <a:t>N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) </a:t>
                </a:r>
                <a:endParaRPr lang="en-US" baseline="-25000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639610" y="3289972"/>
              <a:ext cx="308950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Fator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geral</a:t>
              </a:r>
              <a:r>
                <a:rPr lang="en-US" sz="1400" dirty="0" smtClean="0"/>
                <a:t> de </a:t>
              </a:r>
              <a:r>
                <a:rPr lang="en-US" sz="1400" dirty="0" err="1" smtClean="0"/>
                <a:t>transmissão</a:t>
              </a:r>
              <a:r>
                <a:rPr lang="en-US" sz="1400" dirty="0" smtClean="0"/>
                <a:t>: </a:t>
              </a:r>
              <a:r>
                <a:rPr lang="en-US" sz="1400" dirty="0"/>
                <a:t>g</a:t>
              </a:r>
              <a:r>
                <a:rPr lang="en-US" sz="1400" dirty="0" smtClean="0"/>
                <a:t> (</a:t>
              </a:r>
              <a:r>
                <a:rPr lang="en-US" sz="1400" dirty="0"/>
                <a:t> </a:t>
              </a:r>
              <a:r>
                <a:rPr lang="en-US" sz="1400" dirty="0" smtClean="0"/>
                <a:t>0 &lt; g &lt; 1)</a:t>
              </a:r>
              <a:endParaRPr lang="en-US" sz="14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98886" y="85110"/>
            <a:ext cx="1994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"</a:t>
            </a:r>
            <a:r>
              <a:rPr lang="en-US" sz="2000" dirty="0" err="1" smtClean="0"/>
              <a:t>Modelo</a:t>
            </a:r>
            <a:r>
              <a:rPr lang="en-US" sz="2000" dirty="0" smtClean="0"/>
              <a:t> IMC-SF"</a:t>
            </a:r>
            <a:endParaRPr lang="en-US" sz="2000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1486389" y="1292383"/>
            <a:ext cx="6711459" cy="1767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66226" y="923051"/>
            <a:ext cx="370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agentes</a:t>
            </a:r>
            <a:r>
              <a:rPr lang="en-US" dirty="0" smtClean="0"/>
              <a:t> (A=3)  (A= 1, 2, 3, </a:t>
            </a:r>
            <a:r>
              <a:rPr lang="is-IS" dirty="0" smtClean="0"/>
              <a:t>…)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1773732" y="2665527"/>
            <a:ext cx="6468578" cy="0"/>
          </a:xfrm>
          <a:prstGeom prst="line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9" idx="4"/>
            <a:endCxn id="30" idx="1"/>
          </p:cNvCxnSpPr>
          <p:nvPr/>
        </p:nvCxnSpPr>
        <p:spPr>
          <a:xfrm>
            <a:off x="2695875" y="1775773"/>
            <a:ext cx="470161" cy="326038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9" idx="4"/>
            <a:endCxn id="31" idx="7"/>
          </p:cNvCxnSpPr>
          <p:nvPr/>
        </p:nvCxnSpPr>
        <p:spPr>
          <a:xfrm flipH="1">
            <a:off x="2214765" y="1775773"/>
            <a:ext cx="481110" cy="326038"/>
          </a:xfrm>
          <a:prstGeom prst="straightConnector1">
            <a:avLst/>
          </a:prstGeom>
          <a:ln w="3175" cmpd="sng">
            <a:solidFill>
              <a:srgbClr val="000000"/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20146" y="1567697"/>
            <a:ext cx="7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Contato</a:t>
            </a:r>
            <a:endParaRPr lang="en-US" sz="1000" dirty="0" smtClean="0"/>
          </a:p>
          <a:p>
            <a:r>
              <a:rPr lang="en-US" sz="1000" dirty="0" smtClean="0"/>
              <a:t>s/ </a:t>
            </a:r>
            <a:r>
              <a:rPr lang="en-US" sz="1000" dirty="0" err="1" smtClean="0"/>
              <a:t>transm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2861725" y="1562890"/>
            <a:ext cx="718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Contato</a:t>
            </a:r>
            <a:endParaRPr lang="en-US" sz="1000" dirty="0" smtClean="0"/>
          </a:p>
          <a:p>
            <a:r>
              <a:rPr lang="en-US" sz="1000" dirty="0"/>
              <a:t>c</a:t>
            </a:r>
            <a:r>
              <a:rPr lang="en-US" sz="1000" dirty="0" smtClean="0"/>
              <a:t>/ </a:t>
            </a:r>
            <a:r>
              <a:rPr lang="en-US" sz="1000" dirty="0" err="1" smtClean="0"/>
              <a:t>transm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cxnSp>
        <p:nvCxnSpPr>
          <p:cNvPr id="87" name="Straight Arrow Connector 86"/>
          <p:cNvCxnSpPr>
            <a:endCxn id="38" idx="0"/>
          </p:cNvCxnSpPr>
          <p:nvPr/>
        </p:nvCxnSpPr>
        <p:spPr>
          <a:xfrm flipH="1">
            <a:off x="2950242" y="2251336"/>
            <a:ext cx="226743" cy="196191"/>
          </a:xfrm>
          <a:prstGeom prst="straightConnector1">
            <a:avLst/>
          </a:prstGeom>
          <a:ln w="3175" cmpd="sng">
            <a:solidFill>
              <a:srgbClr val="000000"/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275410" y="2251336"/>
            <a:ext cx="166181" cy="221845"/>
          </a:xfrm>
          <a:prstGeom prst="straightConnector1">
            <a:avLst/>
          </a:prstGeom>
          <a:ln w="3175" cmpd="sng">
            <a:solidFill>
              <a:srgbClr val="000000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50" idx="0"/>
          </p:cNvCxnSpPr>
          <p:nvPr/>
        </p:nvCxnSpPr>
        <p:spPr>
          <a:xfrm flipH="1">
            <a:off x="3358472" y="2600019"/>
            <a:ext cx="82107" cy="196105"/>
          </a:xfrm>
          <a:prstGeom prst="straightConnector1">
            <a:avLst/>
          </a:prstGeom>
          <a:ln w="3175" cmpd="sng">
            <a:solidFill>
              <a:srgbClr val="000000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681035" y="3068695"/>
            <a:ext cx="6468578" cy="0"/>
          </a:xfrm>
          <a:prstGeom prst="line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149" y="3098760"/>
            <a:ext cx="226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Fatores</a:t>
            </a:r>
            <a:r>
              <a:rPr lang="en-US" sz="1100" dirty="0" smtClean="0"/>
              <a:t> de </a:t>
            </a:r>
            <a:r>
              <a:rPr lang="en-US" sz="1100" dirty="0" err="1" smtClean="0"/>
              <a:t>Trasnmissão</a:t>
            </a:r>
            <a:r>
              <a:rPr lang="en-US" sz="1100" dirty="0" smtClean="0"/>
              <a:t> </a:t>
            </a:r>
            <a:r>
              <a:rPr lang="en-US" sz="1100" dirty="0" err="1" smtClean="0"/>
              <a:t>por</a:t>
            </a:r>
            <a:r>
              <a:rPr lang="en-US" sz="1100" dirty="0" smtClean="0"/>
              <a:t> </a:t>
            </a:r>
            <a:r>
              <a:rPr lang="en-US" sz="1100" dirty="0" err="1" smtClean="0"/>
              <a:t>Agente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267409" y="1288335"/>
            <a:ext cx="883918" cy="716034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892229" y="1441483"/>
            <a:ext cx="545650" cy="547174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7024884" y="1479966"/>
            <a:ext cx="447990" cy="398092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347064" y="1128837"/>
            <a:ext cx="6953417" cy="97803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5731371" y="3728895"/>
            <a:ext cx="122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/>
              <a:t>2</a:t>
            </a:r>
            <a:r>
              <a:rPr lang="en-US" dirty="0" smtClean="0"/>
              <a:t>=25%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baseline="-25000" dirty="0" smtClean="0">
                <a:solidFill>
                  <a:srgbClr val="FF0000"/>
                </a:solidFill>
              </a:rPr>
              <a:t>TII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394843" y="3741723"/>
            <a:ext cx="111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/>
              <a:t>3</a:t>
            </a:r>
            <a:r>
              <a:rPr lang="en-US" dirty="0" smtClean="0"/>
              <a:t>=5%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baseline="-25000" dirty="0" smtClean="0">
                <a:solidFill>
                  <a:srgbClr val="FF0000"/>
                </a:solidFill>
              </a:rPr>
              <a:t>TII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306704" y="179002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r>
              <a:rPr lang="en-US" sz="1400" baseline="-25000" dirty="0" smtClean="0"/>
              <a:t>A2</a:t>
            </a:r>
            <a:r>
              <a:rPr lang="en-US" sz="1400" dirty="0" smtClean="0"/>
              <a:t> = 2R</a:t>
            </a:r>
            <a:r>
              <a:rPr lang="en-US" sz="1400" baseline="-25000" dirty="0" smtClean="0"/>
              <a:t>A1</a:t>
            </a:r>
            <a:r>
              <a:rPr lang="en-US" sz="1400" dirty="0" smtClean="0"/>
              <a:t>=4 </a:t>
            </a:r>
            <a:endParaRPr 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502809" y="177577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r>
              <a:rPr lang="en-US" sz="1400" baseline="-25000" dirty="0" smtClean="0"/>
              <a:t>A3</a:t>
            </a:r>
            <a:r>
              <a:rPr lang="en-US" sz="1400" dirty="0" smtClean="0"/>
              <a:t> = </a:t>
            </a:r>
            <a:r>
              <a:rPr lang="en-US" sz="1400" dirty="0"/>
              <a:t>3</a:t>
            </a:r>
            <a:r>
              <a:rPr lang="en-US" sz="1400" dirty="0" smtClean="0"/>
              <a:t>R</a:t>
            </a:r>
            <a:r>
              <a:rPr lang="en-US" sz="1400" baseline="-25000" dirty="0" smtClean="0"/>
              <a:t>A1</a:t>
            </a:r>
            <a:r>
              <a:rPr lang="en-US" sz="1400" dirty="0" smtClean="0"/>
              <a:t>=6 </a:t>
            </a:r>
            <a:endParaRPr lang="en-US" sz="1400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669485" y="1865230"/>
            <a:ext cx="26392" cy="1259186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164019" y="2005941"/>
            <a:ext cx="0" cy="353668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7207439" y="1967457"/>
            <a:ext cx="0" cy="353668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241798" y="2343141"/>
            <a:ext cx="602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3-1=2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073152" y="2341652"/>
            <a:ext cx="602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  <a:r>
              <a:rPr lang="en-US" sz="1400" dirty="0" smtClean="0">
                <a:solidFill>
                  <a:srgbClr val="FF0000"/>
                </a:solidFill>
              </a:rPr>
              <a:t>-1=3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536869" y="2716839"/>
            <a:ext cx="602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  <a:r>
              <a:rPr lang="en-US" sz="1400" dirty="0" smtClean="0">
                <a:solidFill>
                  <a:srgbClr val="FF0000"/>
                </a:solidFill>
              </a:rPr>
              <a:t>-1=1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506748" y="2756756"/>
            <a:ext cx="602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3-1=2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149996" y="4348584"/>
            <a:ext cx="42500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Assimilação</a:t>
            </a:r>
            <a:r>
              <a:rPr lang="en-US" dirty="0" smtClean="0"/>
              <a:t>  dos dados: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g: 0.25, 0.35, 0.45, 0.55, 0.65, 0.75 (</a:t>
            </a:r>
            <a:r>
              <a:rPr lang="en-US" dirty="0" smtClean="0">
                <a:solidFill>
                  <a:srgbClr val="FF6600"/>
                </a:solidFill>
              </a:rPr>
              <a:t>Italia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g: </a:t>
            </a:r>
            <a:r>
              <a:rPr lang="en-US" dirty="0" smtClean="0">
                <a:solidFill>
                  <a:srgbClr val="0000FF"/>
                </a:solidFill>
              </a:rPr>
              <a:t>0.015, 0.25, 0.40, 0.65, 0.75, 0.99 </a:t>
            </a:r>
            <a:r>
              <a:rPr lang="en-US" dirty="0" smtClean="0"/>
              <a:t>(China)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0.015, 0.25, 0.40, 0.65, 0.75, 0.99 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g: 0.25, 0.50, 0.75 (Brazil)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4337580" y="4040807"/>
            <a:ext cx="4177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6600"/>
                </a:solidFill>
              </a:rPr>
              <a:t>Leskovec</a:t>
            </a:r>
            <a:r>
              <a:rPr lang="en-US" sz="1400" dirty="0" smtClean="0">
                <a:solidFill>
                  <a:srgbClr val="FF6600"/>
                </a:solidFill>
              </a:rPr>
              <a:t>-Horvitz Distribution of agents for Social Fluids</a:t>
            </a:r>
            <a:endParaRPr lang="en-US" sz="1400" dirty="0">
              <a:solidFill>
                <a:srgbClr val="FF6600"/>
              </a:solidFill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7141153" y="300554"/>
            <a:ext cx="1179597" cy="828283"/>
            <a:chOff x="7141153" y="300554"/>
            <a:chExt cx="1179597" cy="828283"/>
          </a:xfrm>
        </p:grpSpPr>
        <p:cxnSp>
          <p:nvCxnSpPr>
            <p:cNvPr id="120" name="Straight Arrow Connector 119"/>
            <p:cNvCxnSpPr/>
            <p:nvPr/>
          </p:nvCxnSpPr>
          <p:spPr>
            <a:xfrm flipH="1">
              <a:off x="7141153" y="557224"/>
              <a:ext cx="545650" cy="57161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7667023" y="300554"/>
              <a:ext cx="6537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N</a:t>
              </a:r>
              <a:r>
                <a:rPr lang="en-US" sz="2800" baseline="-25000" dirty="0" smtClean="0">
                  <a:solidFill>
                    <a:srgbClr val="FF0000"/>
                  </a:solidFill>
                </a:rPr>
                <a:t>TII</a:t>
              </a:r>
              <a:endParaRPr lang="en-US" sz="2800" baseline="-250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23" name="Picture 122" descr="daily-cases-covid-19-S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349" y="3098760"/>
            <a:ext cx="5138904" cy="3627462"/>
          </a:xfrm>
          <a:prstGeom prst="rect">
            <a:avLst/>
          </a:prstGeom>
        </p:spPr>
      </p:pic>
      <p:grpSp>
        <p:nvGrpSpPr>
          <p:cNvPr id="127" name="Group 126"/>
          <p:cNvGrpSpPr/>
          <p:nvPr/>
        </p:nvGrpSpPr>
        <p:grpSpPr>
          <a:xfrm>
            <a:off x="6119954" y="4883143"/>
            <a:ext cx="607777" cy="1125564"/>
            <a:chOff x="6119954" y="4883143"/>
            <a:chExt cx="607777" cy="1125564"/>
          </a:xfrm>
        </p:grpSpPr>
        <p:sp>
          <p:nvSpPr>
            <p:cNvPr id="124" name="Oval 123"/>
            <p:cNvSpPr/>
            <p:nvPr/>
          </p:nvSpPr>
          <p:spPr>
            <a:xfrm>
              <a:off x="6311416" y="5427850"/>
              <a:ext cx="225002" cy="236043"/>
            </a:xfrm>
            <a:prstGeom prst="ellipse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6119954" y="5772664"/>
              <a:ext cx="225002" cy="236043"/>
            </a:xfrm>
            <a:prstGeom prst="ellipse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02729" y="4883143"/>
              <a:ext cx="225002" cy="23604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Oval 127"/>
          <p:cNvSpPr/>
          <p:nvPr/>
        </p:nvSpPr>
        <p:spPr>
          <a:xfrm rot="1235819">
            <a:off x="6080279" y="4724910"/>
            <a:ext cx="655097" cy="1423873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6737352" y="5663893"/>
            <a:ext cx="287532" cy="0"/>
          </a:xfrm>
          <a:prstGeom prst="straightConnector1">
            <a:avLst/>
          </a:prstGeom>
          <a:ln>
            <a:solidFill>
              <a:srgbClr val="779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051109" y="5479227"/>
            <a:ext cx="53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,g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050110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85" grpId="0"/>
      <p:bldP spid="25" grpId="0" animBg="1"/>
      <p:bldP spid="101" grpId="0" animBg="1"/>
      <p:bldP spid="102" grpId="0" animBg="1"/>
      <p:bldP spid="26" grpId="0" animBg="1"/>
      <p:bldP spid="103" grpId="0"/>
      <p:bldP spid="104" grpId="0"/>
      <p:bldP spid="105" grpId="0"/>
      <p:bldP spid="106" grpId="0"/>
      <p:bldP spid="113" grpId="0"/>
      <p:bldP spid="114" grpId="0"/>
      <p:bldP spid="115" grpId="0"/>
      <p:bldP spid="116" grpId="0"/>
      <p:bldP spid="117" grpId="0"/>
      <p:bldP spid="118" grpId="0"/>
      <p:bldP spid="128" grpId="0" animBg="1"/>
      <p:bldP spid="1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aga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20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8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997836" y="806579"/>
            <a:ext cx="5879928" cy="747055"/>
            <a:chOff x="1734627" y="27295"/>
            <a:chExt cx="5879928" cy="747055"/>
          </a:xfrm>
        </p:grpSpPr>
        <p:sp>
          <p:nvSpPr>
            <p:cNvPr id="65" name="TextBox 64"/>
            <p:cNvSpPr txBox="1"/>
            <p:nvPr/>
          </p:nvSpPr>
          <p:spPr>
            <a:xfrm>
              <a:off x="2019686" y="373055"/>
              <a:ext cx="724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r>
                <a:rPr lang="en-US" baseline="-25000" dirty="0" smtClean="0"/>
                <a:t>0</a:t>
              </a:r>
              <a:r>
                <a:rPr lang="en-US" dirty="0" smtClean="0"/>
                <a:t> = 2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62305" y="350358"/>
              <a:ext cx="1185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 = 2R</a:t>
              </a:r>
              <a:r>
                <a:rPr lang="en-US" baseline="-25000" dirty="0" smtClean="0"/>
                <a:t>0</a:t>
              </a:r>
              <a:r>
                <a:rPr lang="en-US" dirty="0" smtClean="0"/>
                <a:t> = 4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428563" y="405018"/>
              <a:ext cx="1185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 = 3R</a:t>
              </a:r>
              <a:r>
                <a:rPr lang="en-US" baseline="-25000" dirty="0" smtClean="0"/>
                <a:t>0</a:t>
              </a:r>
              <a:r>
                <a:rPr lang="en-US" dirty="0" smtClean="0"/>
                <a:t> = 6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734627" y="59859"/>
              <a:ext cx="1482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 smtClean="0"/>
                <a:t>1</a:t>
              </a:r>
              <a:r>
                <a:rPr lang="en-US" dirty="0" smtClean="0"/>
                <a:t>=1, w</a:t>
              </a:r>
              <a:r>
                <a:rPr lang="en-US" baseline="-25000" dirty="0" smtClean="0"/>
                <a:t>1</a:t>
              </a:r>
              <a:r>
                <a:rPr lang="en-US" dirty="0" smtClean="0"/>
                <a:t>=70%</a:t>
              </a:r>
              <a:endParaRPr lang="en-US" baseline="-250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026932" y="27881"/>
              <a:ext cx="1482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/>
                <a:t>2</a:t>
              </a:r>
              <a:r>
                <a:rPr lang="en-US" dirty="0" smtClean="0"/>
                <a:t>=1, w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=25%</a:t>
              </a:r>
              <a:endParaRPr lang="en-US" baseline="-250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236932" y="27295"/>
              <a:ext cx="1365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3</a:t>
              </a:r>
              <a:r>
                <a:rPr lang="en-US" dirty="0" smtClean="0"/>
                <a:t>=1, w</a:t>
              </a:r>
              <a:r>
                <a:rPr lang="en-US" baseline="-25000" dirty="0"/>
                <a:t>3</a:t>
              </a:r>
              <a:r>
                <a:rPr lang="en-US" dirty="0" smtClean="0"/>
                <a:t>=5%</a:t>
              </a:r>
              <a:endParaRPr lang="en-US" baseline="-250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82330" y="1600594"/>
            <a:ext cx="7757492" cy="1905982"/>
            <a:chOff x="432212" y="884724"/>
            <a:chExt cx="7757492" cy="1905982"/>
          </a:xfrm>
        </p:grpSpPr>
        <p:sp>
          <p:nvSpPr>
            <p:cNvPr id="29" name="Oval 28"/>
            <p:cNvSpPr/>
            <p:nvPr/>
          </p:nvSpPr>
          <p:spPr>
            <a:xfrm>
              <a:off x="2263650" y="884724"/>
              <a:ext cx="164214" cy="175179"/>
            </a:xfrm>
            <a:prstGeom prst="ellipse">
              <a:avLst/>
            </a:prstGeom>
            <a:solidFill>
              <a:srgbClr val="FF0000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791869" y="1360287"/>
              <a:ext cx="164214" cy="175179"/>
            </a:xfrm>
            <a:prstGeom prst="ellipse">
              <a:avLst/>
            </a:prstGeom>
            <a:solidFill>
              <a:srgbClr val="FF0000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724482" y="1360287"/>
              <a:ext cx="164214" cy="175179"/>
            </a:xfrm>
            <a:prstGeom prst="ellipse">
              <a:avLst/>
            </a:prstGeom>
            <a:solidFill>
              <a:srgbClr val="0000FF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984478" y="1742611"/>
              <a:ext cx="164214" cy="175179"/>
            </a:xfrm>
            <a:prstGeom prst="ellipse">
              <a:avLst/>
            </a:prstGeom>
            <a:solidFill>
              <a:srgbClr val="0000FF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442595" y="1742611"/>
              <a:ext cx="164214" cy="175179"/>
            </a:xfrm>
            <a:prstGeom prst="ellipse">
              <a:avLst/>
            </a:prstGeom>
            <a:solidFill>
              <a:srgbClr val="0000FF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16108" y="1731657"/>
              <a:ext cx="164214" cy="175179"/>
            </a:xfrm>
            <a:prstGeom prst="ellipse">
              <a:avLst/>
            </a:prstGeom>
            <a:solidFill>
              <a:srgbClr val="FF0000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518017" y="1731657"/>
              <a:ext cx="164214" cy="175179"/>
            </a:xfrm>
            <a:prstGeom prst="ellipse">
              <a:avLst/>
            </a:prstGeom>
            <a:solidFill>
              <a:srgbClr val="0000FF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1289329" y="2082021"/>
              <a:ext cx="447984" cy="175179"/>
              <a:chOff x="1344069" y="2082021"/>
              <a:chExt cx="447984" cy="175179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344069" y="2082021"/>
                <a:ext cx="164214" cy="175179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627839" y="2082021"/>
                <a:ext cx="164214" cy="175179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832319" y="2081140"/>
              <a:ext cx="447984" cy="175179"/>
              <a:chOff x="1344069" y="2082021"/>
              <a:chExt cx="447984" cy="175179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1344069" y="2082021"/>
                <a:ext cx="164214" cy="175179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627839" y="2082021"/>
                <a:ext cx="164214" cy="175179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2389795" y="2080254"/>
              <a:ext cx="447984" cy="175179"/>
              <a:chOff x="1344069" y="2082021"/>
              <a:chExt cx="447984" cy="175179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1344069" y="2082021"/>
                <a:ext cx="164214" cy="175179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627839" y="2082021"/>
                <a:ext cx="164214" cy="175179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926247" y="2080254"/>
              <a:ext cx="447984" cy="175179"/>
              <a:chOff x="1344069" y="2082021"/>
              <a:chExt cx="447984" cy="17517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344069" y="2082021"/>
                <a:ext cx="164214" cy="175179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627839" y="2082021"/>
                <a:ext cx="164214" cy="175179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6121564" y="884724"/>
              <a:ext cx="1554034" cy="681459"/>
              <a:chOff x="3683946" y="825567"/>
              <a:chExt cx="1554034" cy="681459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379610" y="825567"/>
                <a:ext cx="164214" cy="175179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949616" y="1319138"/>
                <a:ext cx="164214" cy="175179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211490" y="1321784"/>
                <a:ext cx="164214" cy="175179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495266" y="1331847"/>
                <a:ext cx="164214" cy="175179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4800938" y="1330961"/>
                <a:ext cx="164214" cy="175179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073766" y="1330075"/>
                <a:ext cx="164214" cy="175179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683946" y="1327440"/>
                <a:ext cx="164214" cy="175179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4327757" y="922869"/>
              <a:ext cx="975534" cy="643314"/>
              <a:chOff x="6467176" y="862826"/>
              <a:chExt cx="975534" cy="643314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6883526" y="862826"/>
                <a:ext cx="164214" cy="175179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6732846" y="1318252"/>
                <a:ext cx="164214" cy="175179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994720" y="1320898"/>
                <a:ext cx="164214" cy="175179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7278496" y="1330961"/>
                <a:ext cx="164214" cy="175179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467176" y="1326554"/>
                <a:ext cx="164214" cy="175179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930680" y="2421374"/>
              <a:ext cx="751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baseline="-25000" dirty="0" smtClean="0"/>
                <a:t>1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rgbClr val="008000"/>
                  </a:solidFill>
                </a:rPr>
                <a:t>2</a:t>
              </a:r>
              <a:r>
                <a:rPr lang="en-US" dirty="0" smtClean="0"/>
                <a:t>-</a:t>
              </a:r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</a:rPr>
                <a:t>4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32212" y="1228732"/>
              <a:ext cx="539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12h</a:t>
              </a:r>
              <a:endParaRPr lang="en-US" dirty="0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1125115" y="922869"/>
              <a:ext cx="0" cy="13325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5021269" y="1742611"/>
              <a:ext cx="164214" cy="175179"/>
            </a:xfrm>
            <a:prstGeom prst="ellipse">
              <a:avLst/>
            </a:prstGeom>
            <a:solidFill>
              <a:srgbClr val="FF0000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199294" y="2080254"/>
              <a:ext cx="164214" cy="175179"/>
            </a:xfrm>
            <a:prstGeom prst="ellipse">
              <a:avLst/>
            </a:prstGeom>
            <a:solidFill>
              <a:srgbClr val="FF0000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499625" y="2376259"/>
              <a:ext cx="751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/>
                <a:t>2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rgbClr val="008000"/>
                  </a:solidFill>
                </a:rPr>
                <a:t>4</a:t>
              </a:r>
              <a:r>
                <a:rPr lang="en-US" dirty="0" smtClean="0"/>
                <a:t>-</a:t>
              </a:r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</a:rPr>
                <a:t>7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6932884" y="1742611"/>
              <a:ext cx="164214" cy="175179"/>
            </a:xfrm>
            <a:prstGeom prst="ellipse">
              <a:avLst/>
            </a:prstGeom>
            <a:solidFill>
              <a:srgbClr val="FF0000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7152691" y="2106263"/>
              <a:ext cx="164214" cy="175179"/>
            </a:xfrm>
            <a:prstGeom prst="ellipse">
              <a:avLst/>
            </a:prstGeom>
            <a:solidFill>
              <a:srgbClr val="FF0000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6649108" y="1742611"/>
              <a:ext cx="164214" cy="175179"/>
            </a:xfrm>
            <a:prstGeom prst="ellipse">
              <a:avLst/>
            </a:prstGeom>
            <a:solidFill>
              <a:srgbClr val="FF0000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381632" y="1742606"/>
              <a:ext cx="164214" cy="175179"/>
            </a:xfrm>
            <a:prstGeom prst="ellipse">
              <a:avLst/>
            </a:prstGeom>
            <a:solidFill>
              <a:srgbClr val="FF0000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1442595" y="1630911"/>
              <a:ext cx="6743617" cy="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711269" y="1742611"/>
              <a:ext cx="164214" cy="175179"/>
            </a:xfrm>
            <a:prstGeom prst="ellipse">
              <a:avLst/>
            </a:prstGeom>
            <a:solidFill>
              <a:srgbClr val="FF0000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844492" y="2105994"/>
              <a:ext cx="164214" cy="175179"/>
            </a:xfrm>
            <a:prstGeom prst="ellipse">
              <a:avLst/>
            </a:prstGeom>
            <a:solidFill>
              <a:srgbClr val="FF0000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511026" y="2352825"/>
              <a:ext cx="868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/>
                <a:t>2</a:t>
              </a:r>
              <a:r>
                <a:rPr lang="en-US" dirty="0" smtClean="0"/>
                <a:t>: </a:t>
              </a:r>
              <a:r>
                <a:rPr lang="en-US" dirty="0" smtClean="0">
                  <a:solidFill>
                    <a:srgbClr val="008000"/>
                  </a:solidFill>
                </a:rPr>
                <a:t>5</a:t>
              </a:r>
              <a:r>
                <a:rPr lang="en-US" dirty="0" smtClean="0"/>
                <a:t>-</a:t>
              </a:r>
              <a:r>
                <a:rPr lang="en-US" dirty="0" smtClean="0">
                  <a:solidFill>
                    <a:srgbClr val="604A7B"/>
                  </a:solidFill>
                </a:rPr>
                <a:t>10</a:t>
              </a:r>
              <a:endParaRPr lang="en-US" dirty="0">
                <a:solidFill>
                  <a:srgbClr val="604A7B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427901" y="1999775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1/8</a:t>
              </a:r>
              <a:endParaRPr lang="en-US" sz="14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463923" y="2000969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1/64</a:t>
              </a:r>
              <a:endParaRPr lang="en-US" sz="14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569021" y="2045048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r>
                <a:rPr lang="en-US" sz="1400" dirty="0" smtClean="0"/>
                <a:t>/216</a:t>
              </a:r>
              <a:endParaRPr lang="en-US" sz="1400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657421" y="5137957"/>
            <a:ext cx="2834358" cy="1631216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Caso</a:t>
            </a:r>
            <a:r>
              <a:rPr lang="en-US" sz="1000" dirty="0" smtClean="0"/>
              <a:t> </a:t>
            </a:r>
            <a:r>
              <a:rPr lang="en-US" sz="1000" dirty="0" err="1" smtClean="0"/>
              <a:t>Itália</a:t>
            </a:r>
            <a:r>
              <a:rPr lang="en-US" sz="1000" dirty="0" smtClean="0"/>
              <a:t> (1o Spyke:27-28/2 ): 78(80) p/ </a:t>
            </a:r>
            <a:r>
              <a:rPr lang="en-US" sz="1000" dirty="0" smtClean="0">
                <a:solidFill>
                  <a:srgbClr val="FF0000"/>
                </a:solidFill>
              </a:rPr>
              <a:t>250</a:t>
            </a:r>
          </a:p>
          <a:p>
            <a:endParaRPr lang="en-US" sz="1000" dirty="0"/>
          </a:p>
          <a:p>
            <a:r>
              <a:rPr lang="en-US" sz="1000" dirty="0" smtClean="0"/>
              <a:t>N=80 </a:t>
            </a:r>
            <a:r>
              <a:rPr lang="en-US" sz="1000" dirty="0" smtClean="0">
                <a:sym typeface="Wingdings"/>
              </a:rPr>
              <a:t> n</a:t>
            </a:r>
            <a:r>
              <a:rPr lang="en-US" sz="1000" baseline="-25000" dirty="0" smtClean="0">
                <a:sym typeface="Wingdings"/>
              </a:rPr>
              <a:t>1</a:t>
            </a:r>
            <a:r>
              <a:rPr lang="en-US" sz="1000" dirty="0" smtClean="0">
                <a:sym typeface="Wingdings"/>
              </a:rPr>
              <a:t>=</a:t>
            </a:r>
            <a:r>
              <a:rPr lang="en-US" sz="1000" dirty="0" smtClean="0"/>
              <a:t> 48, n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=24, n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=8</a:t>
            </a:r>
          </a:p>
          <a:p>
            <a:r>
              <a:rPr lang="en-US" sz="1000" dirty="0" err="1" smtClean="0"/>
              <a:t>N</a:t>
            </a:r>
            <a:r>
              <a:rPr lang="en-US" sz="1000" baseline="-25000" dirty="0" err="1" smtClean="0"/>
              <a:t>I,min</a:t>
            </a:r>
            <a:r>
              <a:rPr lang="en-US" sz="1000" baseline="-25000" dirty="0" smtClean="0"/>
              <a:t> </a:t>
            </a:r>
            <a:r>
              <a:rPr lang="en-US" sz="1000" dirty="0" smtClean="0"/>
              <a:t>= 0.7(2x56+4x20+5x4= 112+80+20)=148</a:t>
            </a:r>
          </a:p>
          <a:p>
            <a:r>
              <a:rPr lang="en-US" sz="1000" dirty="0" err="1" smtClean="0"/>
              <a:t>N</a:t>
            </a:r>
            <a:r>
              <a:rPr lang="en-US" sz="1000" baseline="-25000" dirty="0" err="1" smtClean="0"/>
              <a:t>I,max</a:t>
            </a:r>
            <a:r>
              <a:rPr lang="en-US" sz="1000" dirty="0" smtClean="0"/>
              <a:t>= 0.7(4x56+7x20+10x4=224+140+40)= 283</a:t>
            </a:r>
          </a:p>
          <a:p>
            <a:endParaRPr lang="en-US" sz="1000" dirty="0"/>
          </a:p>
          <a:p>
            <a:r>
              <a:rPr lang="en-US" sz="1000" dirty="0" err="1" smtClean="0"/>
              <a:t>Caso</a:t>
            </a:r>
            <a:r>
              <a:rPr lang="en-US" sz="1000" dirty="0" smtClean="0"/>
              <a:t> </a:t>
            </a:r>
            <a:r>
              <a:rPr lang="en-US" sz="1000" dirty="0" err="1" smtClean="0"/>
              <a:t>Itália</a:t>
            </a:r>
            <a:r>
              <a:rPr lang="en-US" sz="1000" dirty="0" smtClean="0"/>
              <a:t> (2o Spyke:01-02/3 ): 240 p/ </a:t>
            </a:r>
            <a:r>
              <a:rPr lang="en-US" sz="1000" dirty="0" smtClean="0">
                <a:solidFill>
                  <a:srgbClr val="FF0000"/>
                </a:solidFill>
              </a:rPr>
              <a:t>561</a:t>
            </a:r>
          </a:p>
          <a:p>
            <a:r>
              <a:rPr lang="en-US" sz="1000" dirty="0" smtClean="0"/>
              <a:t>N=240 </a:t>
            </a:r>
            <a:r>
              <a:rPr lang="en-US" sz="1000" dirty="0" smtClean="0">
                <a:sym typeface="Wingdings"/>
              </a:rPr>
              <a:t> n</a:t>
            </a:r>
            <a:r>
              <a:rPr lang="en-US" sz="1000" baseline="-25000" dirty="0" smtClean="0">
                <a:sym typeface="Wingdings"/>
              </a:rPr>
              <a:t>1</a:t>
            </a:r>
            <a:r>
              <a:rPr lang="en-US" sz="1000" dirty="0" smtClean="0">
                <a:sym typeface="Wingdings"/>
              </a:rPr>
              <a:t>=</a:t>
            </a:r>
            <a:r>
              <a:rPr lang="en-US" sz="1000" dirty="0" smtClean="0"/>
              <a:t> 144, n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=72, n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=24</a:t>
            </a:r>
          </a:p>
          <a:p>
            <a:r>
              <a:rPr lang="en-US" sz="1000" dirty="0" err="1" smtClean="0"/>
              <a:t>N</a:t>
            </a:r>
            <a:r>
              <a:rPr lang="en-US" sz="1000" baseline="-25000" dirty="0" err="1" smtClean="0"/>
              <a:t>I,min</a:t>
            </a:r>
            <a:r>
              <a:rPr lang="en-US" sz="1000" baseline="-25000" dirty="0" smtClean="0"/>
              <a:t> </a:t>
            </a:r>
            <a:r>
              <a:rPr lang="en-US" sz="1000" dirty="0" smtClean="0"/>
              <a:t>= 0.7(2x168+4x60+5x12= 336+240+60)=445</a:t>
            </a:r>
          </a:p>
          <a:p>
            <a:r>
              <a:rPr lang="en-US" sz="1000" dirty="0" err="1" smtClean="0"/>
              <a:t>N</a:t>
            </a:r>
            <a:r>
              <a:rPr lang="en-US" sz="1000" baseline="-25000" dirty="0" err="1" smtClean="0"/>
              <a:t>I,max</a:t>
            </a:r>
            <a:r>
              <a:rPr lang="en-US" sz="1000" dirty="0" smtClean="0"/>
              <a:t>=0.7(4x168+7x60+10x12= 672+420+120)=848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0" y="59859"/>
            <a:ext cx="3042820" cy="584776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-</a:t>
            </a:r>
            <a:r>
              <a:rPr lang="en-US" sz="1600" dirty="0" err="1" smtClean="0">
                <a:solidFill>
                  <a:schemeClr val="bg1"/>
                </a:solidFill>
              </a:rPr>
              <a:t>Cascata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Multiplicativa</a:t>
            </a:r>
            <a:r>
              <a:rPr lang="en-US" sz="1600" dirty="0" smtClean="0">
                <a:solidFill>
                  <a:schemeClr val="bg1"/>
                </a:solidFill>
              </a:rPr>
              <a:t> de </a:t>
            </a:r>
            <a:r>
              <a:rPr lang="en-US" sz="1600" dirty="0" err="1" smtClean="0">
                <a:solidFill>
                  <a:schemeClr val="bg1"/>
                </a:solidFill>
              </a:rPr>
              <a:t>Contato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-</a:t>
            </a:r>
            <a:r>
              <a:rPr lang="en-US" sz="1600" dirty="0" err="1" smtClean="0">
                <a:solidFill>
                  <a:schemeClr val="bg1"/>
                </a:solidFill>
              </a:rPr>
              <a:t>Contato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Efetivo</a:t>
            </a:r>
            <a:r>
              <a:rPr lang="en-US" sz="1600" dirty="0" smtClean="0">
                <a:solidFill>
                  <a:schemeClr val="bg1"/>
                </a:solidFill>
              </a:rPr>
              <a:t> (N</a:t>
            </a:r>
            <a:r>
              <a:rPr lang="en-US" sz="1600" baseline="-25000" dirty="0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39610" y="3669924"/>
            <a:ext cx="3089508" cy="1231990"/>
            <a:chOff x="639610" y="3289972"/>
            <a:chExt cx="3089508" cy="1231990"/>
          </a:xfrm>
        </p:grpSpPr>
        <p:grpSp>
          <p:nvGrpSpPr>
            <p:cNvPr id="2" name="Group 1"/>
            <p:cNvGrpSpPr/>
            <p:nvPr/>
          </p:nvGrpSpPr>
          <p:grpSpPr>
            <a:xfrm>
              <a:off x="775275" y="3708408"/>
              <a:ext cx="2877523" cy="813554"/>
              <a:chOff x="1771991" y="3619651"/>
              <a:chExt cx="2877523" cy="813554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1788627" y="3619651"/>
                <a:ext cx="278851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I,min</a:t>
                </a:r>
                <a:r>
                  <a:rPr lang="en-US" dirty="0" smtClean="0"/>
                  <a:t>= </a:t>
                </a:r>
                <a:r>
                  <a:rPr lang="en-US" dirty="0"/>
                  <a:t>g</a:t>
                </a:r>
                <a:r>
                  <a:rPr lang="en-US" dirty="0" smtClean="0"/>
                  <a:t>(</a:t>
                </a:r>
                <a:r>
                  <a:rPr lang="en-US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200" dirty="0" smtClean="0"/>
                  <a:t>x</a:t>
                </a:r>
                <a:r>
                  <a:rPr lang="en-US" dirty="0"/>
                  <a:t>N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+ </a:t>
                </a:r>
                <a:r>
                  <a:rPr lang="en-US" dirty="0" smtClean="0">
                    <a:solidFill>
                      <a:srgbClr val="008000"/>
                    </a:solidFill>
                  </a:rPr>
                  <a:t>4</a:t>
                </a:r>
                <a:r>
                  <a:rPr lang="en-US" sz="1200" dirty="0" smtClean="0"/>
                  <a:t>x</a:t>
                </a:r>
                <a:r>
                  <a:rPr lang="en-US" dirty="0"/>
                  <a:t>N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+ </a:t>
                </a:r>
                <a:r>
                  <a:rPr lang="en-US" dirty="0" smtClean="0">
                    <a:solidFill>
                      <a:srgbClr val="008000"/>
                    </a:solidFill>
                  </a:rPr>
                  <a:t>5</a:t>
                </a:r>
                <a:r>
                  <a:rPr lang="en-US" sz="1200" dirty="0" smtClean="0"/>
                  <a:t>x</a:t>
                </a:r>
                <a:r>
                  <a:rPr lang="en-US" dirty="0"/>
                  <a:t>N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 )</a:t>
                </a:r>
                <a:endParaRPr lang="en-US" baseline="-250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771991" y="4063873"/>
                <a:ext cx="287752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I,max</a:t>
                </a:r>
                <a:r>
                  <a:rPr lang="en-US" dirty="0" smtClean="0"/>
                  <a:t>= </a:t>
                </a:r>
                <a:r>
                  <a:rPr lang="en-US" dirty="0"/>
                  <a:t>g</a:t>
                </a:r>
                <a:r>
                  <a:rPr lang="en-US" dirty="0" smtClean="0"/>
                  <a:t>(</a:t>
                </a:r>
                <a:r>
                  <a:rPr lang="en-US" dirty="0" smtClean="0">
                    <a:solidFill>
                      <a:srgbClr val="660066"/>
                    </a:solidFill>
                  </a:rPr>
                  <a:t>4</a:t>
                </a:r>
                <a:r>
                  <a:rPr lang="en-US" sz="1200" dirty="0" smtClean="0"/>
                  <a:t>x</a:t>
                </a:r>
                <a:r>
                  <a:rPr lang="en-US" dirty="0"/>
                  <a:t>N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+ </a:t>
                </a:r>
                <a:r>
                  <a:rPr lang="en-US" dirty="0" smtClean="0">
                    <a:solidFill>
                      <a:srgbClr val="660066"/>
                    </a:solidFill>
                  </a:rPr>
                  <a:t>7</a:t>
                </a:r>
                <a:r>
                  <a:rPr lang="en-US" sz="1200" dirty="0" smtClean="0"/>
                  <a:t>x</a:t>
                </a:r>
                <a:r>
                  <a:rPr lang="en-US" dirty="0"/>
                  <a:t>N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+ </a:t>
                </a:r>
                <a:r>
                  <a:rPr lang="en-US" dirty="0" smtClean="0">
                    <a:solidFill>
                      <a:srgbClr val="660066"/>
                    </a:solidFill>
                  </a:rPr>
                  <a:t>10</a:t>
                </a:r>
                <a:r>
                  <a:rPr lang="en-US" sz="1200" dirty="0" smtClean="0"/>
                  <a:t>x</a:t>
                </a:r>
                <a:r>
                  <a:rPr lang="en-US" dirty="0"/>
                  <a:t>N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) </a:t>
                </a:r>
                <a:endParaRPr lang="en-US" baseline="-25000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639610" y="3289972"/>
              <a:ext cx="308950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Fator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geral</a:t>
              </a:r>
              <a:r>
                <a:rPr lang="en-US" sz="1400" dirty="0" smtClean="0"/>
                <a:t> de </a:t>
              </a:r>
              <a:r>
                <a:rPr lang="en-US" sz="1400" dirty="0" err="1" smtClean="0"/>
                <a:t>transmissão</a:t>
              </a:r>
              <a:r>
                <a:rPr lang="en-US" sz="1400" dirty="0" smtClean="0"/>
                <a:t>: </a:t>
              </a:r>
              <a:r>
                <a:rPr lang="en-US" sz="1400" dirty="0"/>
                <a:t>g</a:t>
              </a:r>
              <a:r>
                <a:rPr lang="en-US" sz="1400" dirty="0" smtClean="0"/>
                <a:t> (</a:t>
              </a:r>
              <a:r>
                <a:rPr lang="en-US" sz="1400" dirty="0"/>
                <a:t> </a:t>
              </a:r>
              <a:r>
                <a:rPr lang="en-US" sz="1400" dirty="0" smtClean="0"/>
                <a:t>0 &lt; g &lt; 1)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6690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1705" y="219814"/>
            <a:ext cx="3929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hlinkClick r:id="rId2"/>
              </a:rPr>
              <a:t>https://ourworldindata.org/</a:t>
            </a:r>
            <a:r>
              <a:rPr lang="pt-PT" dirty="0" smtClean="0">
                <a:hlinkClick r:id="rId2"/>
              </a:rPr>
              <a:t>coronavirus</a:t>
            </a:r>
            <a:endParaRPr lang="en-US" dirty="0" smtClean="0"/>
          </a:p>
          <a:p>
            <a:endParaRPr lang="pt-BR" dirty="0"/>
          </a:p>
        </p:txBody>
      </p:sp>
      <p:grpSp>
        <p:nvGrpSpPr>
          <p:cNvPr id="8" name="Group 7"/>
          <p:cNvGrpSpPr/>
          <p:nvPr/>
        </p:nvGrpSpPr>
        <p:grpSpPr>
          <a:xfrm>
            <a:off x="73269" y="1082790"/>
            <a:ext cx="9003845" cy="3557732"/>
            <a:chOff x="201824" y="1147918"/>
            <a:chExt cx="8802021" cy="3492603"/>
          </a:xfrm>
        </p:grpSpPr>
        <p:pic>
          <p:nvPicPr>
            <p:cNvPr id="6" name="Picture 5" descr="Captura de Tela 2020-03-18 às 03.53.03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896" y="1147918"/>
              <a:ext cx="4420949" cy="3484462"/>
            </a:xfrm>
            <a:prstGeom prst="rect">
              <a:avLst/>
            </a:prstGeom>
            <a:ln>
              <a:solidFill>
                <a:srgbClr val="7F7F7F"/>
              </a:solidFill>
            </a:ln>
          </p:spPr>
        </p:pic>
        <p:pic>
          <p:nvPicPr>
            <p:cNvPr id="7" name="Picture 6" descr="Captura de Tela 2020-03-18 às 03.54.18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24" y="1147918"/>
              <a:ext cx="4381072" cy="3492603"/>
            </a:xfrm>
            <a:prstGeom prst="rect">
              <a:avLst/>
            </a:prstGeom>
            <a:ln>
              <a:solidFill>
                <a:srgbClr val="7F7F7F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108418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3274</TotalTime>
  <Words>759</Words>
  <Application>Microsoft Macintosh PowerPoint</Application>
  <PresentationFormat>On-screen Show (4:3)</PresentationFormat>
  <Paragraphs>103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Reinaldo</dc:creator>
  <cp:lastModifiedBy>Reinaldo</cp:lastModifiedBy>
  <cp:revision>19</cp:revision>
  <cp:lastPrinted>2020-03-18T03:21:42Z</cp:lastPrinted>
  <dcterms:created xsi:type="dcterms:W3CDTF">2020-03-18T03:01:43Z</dcterms:created>
  <dcterms:modified xsi:type="dcterms:W3CDTF">2020-04-22T03:00:16Z</dcterms:modified>
</cp:coreProperties>
</file>