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0" r:id="rId4"/>
    <p:sldId id="257" r:id="rId5"/>
    <p:sldId id="258" r:id="rId6"/>
    <p:sldId id="261" r:id="rId7"/>
    <p:sldId id="262" r:id="rId8"/>
    <p:sldId id="263" r:id="rId9"/>
    <p:sldId id="266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9FE28A-1237-6A9D-F347-1307EE03F0DC}" v="697" dt="2019-08-25T01:55:04.7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265" autoAdjust="0"/>
    <p:restoredTop sz="94660"/>
  </p:normalViewPr>
  <p:slideViewPr>
    <p:cSldViewPr snapToGrid="0">
      <p:cViewPr>
        <p:scale>
          <a:sx n="95" d="100"/>
          <a:sy n="95" d="100"/>
        </p:scale>
        <p:origin x="12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52536"/>
            <a:ext cx="9144000" cy="961923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8000" b="1" dirty="0" err="1">
                <a:latin typeface="Angsana New"/>
                <a:ea typeface="+mj-lt"/>
                <a:cs typeface="+mj-lt"/>
              </a:rPr>
              <a:t>PolliNet</a:t>
            </a:r>
            <a:r>
              <a:rPr lang="en-US" sz="8000" b="1" dirty="0">
                <a:latin typeface="Angsana New"/>
                <a:ea typeface="+mj-lt"/>
                <a:cs typeface="+mj-lt"/>
              </a:rPr>
              <a:t> Architecture</a:t>
            </a:r>
            <a:endParaRPr lang="en-US" sz="8000" b="1" dirty="0">
              <a:latin typeface="Angsana New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08F2B-FCA5-4131-A6BB-AB2EE0F53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547"/>
            <a:ext cx="10515600" cy="63869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>
                <a:ea typeface="+mj-lt"/>
                <a:cs typeface="+mj-lt"/>
              </a:rPr>
              <a:t>Condition of Success for Software </a:t>
            </a:r>
            <a:endParaRPr lang="en-US" u="sng">
              <a:cs typeface="Calibri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B60DE7-5574-48FC-B632-71C6534779B0}"/>
              </a:ext>
            </a:extLst>
          </p:cNvPr>
          <p:cNvSpPr txBox="1"/>
          <p:nvPr/>
        </p:nvSpPr>
        <p:spPr>
          <a:xfrm>
            <a:off x="581696" y="603160"/>
            <a:ext cx="11028608" cy="64633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+mn-lt"/>
                <a:cs typeface="+mn-lt"/>
              </a:rPr>
              <a:t>10% Review:</a:t>
            </a:r>
            <a:endParaRPr lang="en-US" b="1" dirty="0"/>
          </a:p>
          <a:p>
            <a:r>
              <a:rPr lang="en-US" dirty="0">
                <a:ea typeface="+mn-lt"/>
                <a:cs typeface="+mn-lt"/>
              </a:rPr>
              <a:t>1. CV Model recognizes flowers.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2. Scout drone onboard PI can communicate with CC.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3. Successful Test of drone and CC communicating Task data (without drone). 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30% Review: (Need a flying drone at this time).</a:t>
            </a:r>
            <a:endParaRPr lang="en-US" b="1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1. Scout drone can explore autonomously.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2. Scout drone return home if CC communication fails.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3. Scout follows displacement limit rules.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50% Review:</a:t>
            </a:r>
            <a:endParaRPr lang="en-US" b="1" dirty="0"/>
          </a:p>
          <a:p>
            <a:r>
              <a:rPr lang="en-US" dirty="0">
                <a:ea typeface="+mn-lt"/>
                <a:cs typeface="+mn-lt"/>
              </a:rPr>
              <a:t>1. Pollinators onboard PI can communicate with CC.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2. Pollinator seeds Status to CC.</a:t>
            </a:r>
          </a:p>
          <a:p>
            <a:r>
              <a:rPr lang="en-US" dirty="0">
                <a:ea typeface="+mn-lt"/>
                <a:cs typeface="+mn-lt"/>
              </a:rPr>
              <a:t>3. Pollinator recognizes if CC timed out.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70% Review: (Pollinator drone flying at this time).</a:t>
            </a:r>
            <a:endParaRPr lang="en-US" b="1" dirty="0"/>
          </a:p>
          <a:p>
            <a:r>
              <a:rPr lang="en-US" dirty="0">
                <a:ea typeface="+mn-lt"/>
                <a:cs typeface="+mn-lt"/>
              </a:rPr>
              <a:t>1. Pollinators goes to the Task coordinates.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2. Pollinator can pollinate (Video guided nav).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3. Pollinator recognizes if CC timed out and returns home.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100% Review: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1. Integration Test (Go out and test if everything works)</a:t>
            </a:r>
            <a:endParaRPr lang="en-US" dirty="0"/>
          </a:p>
          <a:p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089334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2221A-136E-443A-AF03-D37279524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815"/>
            <a:ext cx="10515600" cy="53728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cs typeface="Calibri Light"/>
              </a:rPr>
              <a:t>Metting decisions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C45FD-3DD6-4454-ABD9-DA3DED1A3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9487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400" dirty="0">
                <a:cs typeface="Calibri"/>
              </a:rPr>
              <a:t>Aug 26th 2019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6770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16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6C5633B8-B410-4D3D-8194-2934AAE66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039" y="643467"/>
            <a:ext cx="801592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986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0F508742-1DC5-4195-8721-C3DC91A795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729926"/>
              </p:ext>
            </p:extLst>
          </p:nvPr>
        </p:nvGraphicFramePr>
        <p:xfrm>
          <a:off x="78827" y="78827"/>
          <a:ext cx="12032928" cy="621792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05488">
                  <a:extLst>
                    <a:ext uri="{9D8B030D-6E8A-4147-A177-3AD203B41FA5}">
                      <a16:colId xmlns:a16="http://schemas.microsoft.com/office/drawing/2014/main" val="1223557611"/>
                    </a:ext>
                  </a:extLst>
                </a:gridCol>
                <a:gridCol w="2005488">
                  <a:extLst>
                    <a:ext uri="{9D8B030D-6E8A-4147-A177-3AD203B41FA5}">
                      <a16:colId xmlns:a16="http://schemas.microsoft.com/office/drawing/2014/main" val="3546425282"/>
                    </a:ext>
                  </a:extLst>
                </a:gridCol>
                <a:gridCol w="2005488">
                  <a:extLst>
                    <a:ext uri="{9D8B030D-6E8A-4147-A177-3AD203B41FA5}">
                      <a16:colId xmlns:a16="http://schemas.microsoft.com/office/drawing/2014/main" val="1399621239"/>
                    </a:ext>
                  </a:extLst>
                </a:gridCol>
                <a:gridCol w="2005488">
                  <a:extLst>
                    <a:ext uri="{9D8B030D-6E8A-4147-A177-3AD203B41FA5}">
                      <a16:colId xmlns:a16="http://schemas.microsoft.com/office/drawing/2014/main" val="2357830569"/>
                    </a:ext>
                  </a:extLst>
                </a:gridCol>
                <a:gridCol w="2005488">
                  <a:extLst>
                    <a:ext uri="{9D8B030D-6E8A-4147-A177-3AD203B41FA5}">
                      <a16:colId xmlns:a16="http://schemas.microsoft.com/office/drawing/2014/main" val="1657105854"/>
                    </a:ext>
                  </a:extLst>
                </a:gridCol>
                <a:gridCol w="2005488">
                  <a:extLst>
                    <a:ext uri="{9D8B030D-6E8A-4147-A177-3AD203B41FA5}">
                      <a16:colId xmlns:a16="http://schemas.microsoft.com/office/drawing/2014/main" val="3877132574"/>
                    </a:ext>
                  </a:extLst>
                </a:gridCol>
              </a:tblGrid>
              <a:tr h="57966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u="none" strike="noStrike" noProof="0" dirty="0">
                          <a:solidFill>
                            <a:schemeClr val="bg1"/>
                          </a:solidFill>
                        </a:rPr>
                        <a:t>Scout Code</a:t>
                      </a:r>
                      <a:endParaRPr 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u="none" strike="noStrike" noProof="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u="none" strike="noStrike" noProof="0" dirty="0">
                          <a:solidFill>
                            <a:schemeClr val="bg1"/>
                          </a:solidFill>
                        </a:rPr>
                        <a:t>Pollinators code</a:t>
                      </a:r>
                      <a:endParaRPr 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u="none" strike="noStrike" noProof="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u="none" strike="noStrike" noProof="0" dirty="0">
                          <a:solidFill>
                            <a:schemeClr val="bg1"/>
                          </a:solidFill>
                        </a:rPr>
                        <a:t>Control Computer(CC)</a:t>
                      </a:r>
                      <a:endParaRPr 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u="none" strike="noStrike" noProof="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045362"/>
                  </a:ext>
                </a:extLst>
              </a:tr>
              <a:tr h="1584423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noProof="0" dirty="0"/>
                        <a:t>Image recognition model and Task report.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Helvetica Neue"/>
                        </a:rPr>
                        <a:t>Recognizes flowers, computes their coordinates and sends a new </a:t>
                      </a:r>
                      <a:r>
                        <a:rPr lang="en-US" sz="1800" b="1" i="0" u="none" strike="noStrike" noProof="0" dirty="0">
                          <a:latin typeface="Helvetica Neue"/>
                        </a:rPr>
                        <a:t>task*</a:t>
                      </a:r>
                      <a:r>
                        <a:rPr lang="en-US" sz="1800" b="0" i="0" u="none" strike="noStrike" noProof="0" dirty="0">
                          <a:latin typeface="Helvetica Neue"/>
                        </a:rPr>
                        <a:t> to the CC.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Helvetica Neue"/>
                        </a:rPr>
                        <a:t>Task Response </a:t>
                      </a:r>
                      <a:endParaRPr lang="en-US" dirty="0"/>
                    </a:p>
                    <a:p>
                      <a:pPr lvl="0" algn="l">
                        <a:buNone/>
                      </a:pP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Listen to tasks from the CC, receives a Task and goes to the coordinates to perform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Task Queue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Maintain a queue of Task received from Scout drone.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674084"/>
                  </a:ext>
                </a:extLst>
              </a:tr>
              <a:tr h="837296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noProof="0" dirty="0"/>
                        <a:t>Autonomous navigation**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Helvetica Neue"/>
                        </a:rPr>
                        <a:t>TBD</a:t>
                      </a:r>
                      <a:endParaRPr lang="en-US" dirty="0"/>
                    </a:p>
                    <a:p>
                      <a:pPr lvl="0" algn="l">
                        <a:buNone/>
                      </a:pP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Helvetica Neue"/>
                        </a:rPr>
                        <a:t>Status Updates</a:t>
                      </a:r>
                      <a:endParaRPr lang="en-US" dirty="0"/>
                    </a:p>
                    <a:p>
                      <a:pPr lvl="0" algn="l">
                        <a:buNone/>
                      </a:pP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CC must know if pollinators are busy or available ?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Status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Which pollinator is busy/available?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8885088"/>
                  </a:ext>
                </a:extLst>
              </a:tr>
              <a:tr h="1172217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noProof="0" dirty="0"/>
                        <a:t>Control Computer time out response</a:t>
                      </a:r>
                      <a:endParaRPr lang="en-US" dirty="0"/>
                    </a:p>
                    <a:p>
                      <a:pPr lvl="0" algn="l">
                        <a:buNone/>
                      </a:pP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Helvetica Neue"/>
                        </a:rPr>
                        <a:t>If CC does not respond to Tasks return to home coordinates. 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Helvetica Neue"/>
                        </a:rPr>
                        <a:t>CC time out response</a:t>
                      </a:r>
                      <a:endParaRPr lang="en-US" dirty="0"/>
                    </a:p>
                    <a:p>
                      <a:pPr lvl="0" algn="l">
                        <a:buNone/>
                      </a:pP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If pollinator does not receive a task in 5 min return home.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Send Pollinators to a Task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Given a Task send closest available pollinator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520957"/>
                  </a:ext>
                </a:extLst>
              </a:tr>
              <a:tr h="1584423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noProof="0" dirty="0"/>
                        <a:t>Displacement limit rules***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Helvetica Neue"/>
                        </a:rPr>
                        <a:t>Drone must not go more than x meter in any direction from home coordinates.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/>
                        <a:t>Pollination  action (video)</a:t>
                      </a:r>
                      <a:endParaRPr lang="en-US" dirty="0"/>
                    </a:p>
                    <a:p>
                      <a:pPr lvl="0" algn="l">
                        <a:buNone/>
                      </a:pP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Once at the Task coordinates, use on-board video to pollinate </a:t>
                      </a:r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Graphical 2D plot of target coordinates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Where are the flowers at****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24457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6D3362C-AEDE-4785-9EBA-9944CB931E31}"/>
              </a:ext>
            </a:extLst>
          </p:cNvPr>
          <p:cNvSpPr txBox="1"/>
          <p:nvPr/>
        </p:nvSpPr>
        <p:spPr>
          <a:xfrm>
            <a:off x="138291" y="6255455"/>
            <a:ext cx="1192953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* A Task is data that contains (LAT, LONG, HIGHT) ** Randomized Rule Base Navigation or Video data navigation *** x will be determined by hardware limitations. ****  Not a critical requirement.</a:t>
            </a:r>
          </a:p>
        </p:txBody>
      </p:sp>
    </p:spTree>
    <p:extLst>
      <p:ext uri="{BB962C8B-B14F-4D97-AF65-F5344CB8AC3E}">
        <p14:creationId xmlns:p14="http://schemas.microsoft.com/office/powerpoint/2010/main" val="821390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2E8C3-184D-4868-8C34-6DAB4147B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234" y="2441284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ea typeface="+mj-lt"/>
                <a:cs typeface="+mj-lt"/>
              </a:rPr>
              <a:t>Randomized Rule Base Nav?</a:t>
            </a:r>
            <a:br>
              <a:rPr lang="en-US" b="1" dirty="0">
                <a:ea typeface="+mj-lt"/>
                <a:cs typeface="+mj-lt"/>
              </a:rPr>
            </a:br>
            <a:r>
              <a:rPr lang="en-US" b="1" dirty="0">
                <a:ea typeface="+mj-lt"/>
                <a:cs typeface="+mj-lt"/>
              </a:rPr>
              <a:t>Another Idea ?</a:t>
            </a:r>
            <a:endParaRPr lang="en-US" b="1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140135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D17D4-D44E-4038-BE81-3FB08E7C1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365125"/>
            <a:ext cx="11842044" cy="134672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ea typeface="+mj-lt"/>
                <a:cs typeface="+mj-lt"/>
              </a:rPr>
              <a:t>Challenge (Precision)</a:t>
            </a:r>
            <a:br>
              <a:rPr lang="en-US" b="1" dirty="0">
                <a:ea typeface="+mj-lt"/>
                <a:cs typeface="+mj-lt"/>
              </a:rPr>
            </a:br>
            <a:r>
              <a:rPr lang="en-US" dirty="0">
                <a:ea typeface="+mj-lt"/>
                <a:cs typeface="+mj-lt"/>
              </a:rPr>
              <a:t>20 meters change in LAT is about 0.00018 degree change.</a:t>
            </a:r>
            <a:endParaRPr lang="en-US" b="1" dirty="0">
              <a:cs typeface="Calibri Light"/>
            </a:endParaRPr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D20C1E2-F0C5-4168-8E7D-2EB8C06B7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011" y="1819785"/>
            <a:ext cx="10469032" cy="489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085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CCB0C-BF6A-4CF4-A77B-370118A5F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3793" y="131534"/>
            <a:ext cx="6087374" cy="741022"/>
          </a:xfrm>
        </p:spPr>
        <p:txBody>
          <a:bodyPr/>
          <a:lstStyle/>
          <a:p>
            <a:r>
              <a:rPr lang="en-US" b="1" dirty="0">
                <a:ea typeface="+mj-lt"/>
                <a:cs typeface="+mj-lt"/>
              </a:rPr>
              <a:t>Challenge (Coordinates)</a:t>
            </a:r>
            <a:endParaRPr lang="en-US" b="1" dirty="0">
              <a:cs typeface="Calibri Ligh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8049CD-902A-644B-B0DB-B8A87F0622B6}"/>
              </a:ext>
            </a:extLst>
          </p:cNvPr>
          <p:cNvSpPr/>
          <p:nvPr/>
        </p:nvSpPr>
        <p:spPr>
          <a:xfrm>
            <a:off x="631561" y="843355"/>
            <a:ext cx="4506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Roboto"/>
              </a:rPr>
              <a:t>Sunflowers are in average 6 to 10 feet tall.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78DACD-9638-1548-AB8B-2D30592CC845}"/>
              </a:ext>
            </a:extLst>
          </p:cNvPr>
          <p:cNvSpPr/>
          <p:nvPr/>
        </p:nvSpPr>
        <p:spPr>
          <a:xfrm>
            <a:off x="631561" y="1134628"/>
            <a:ext cx="88253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open_sansregular"/>
              </a:rPr>
              <a:t>The black center averages 1 to 2 inches in diameter = radius of full flower 2(di/2) = diameter. </a:t>
            </a: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4CB8BD4-6714-BA4E-B820-515B33B9E585}"/>
              </a:ext>
            </a:extLst>
          </p:cNvPr>
          <p:cNvGrpSpPr/>
          <p:nvPr/>
        </p:nvGrpSpPr>
        <p:grpSpPr>
          <a:xfrm>
            <a:off x="1429894" y="2062233"/>
            <a:ext cx="2030139" cy="1188720"/>
            <a:chOff x="2085278" y="2296050"/>
            <a:chExt cx="1170875" cy="55866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CF41E94-28F8-B34C-99B1-8E3A5826A5B1}"/>
                </a:ext>
              </a:extLst>
            </p:cNvPr>
            <p:cNvSpPr/>
            <p:nvPr/>
          </p:nvSpPr>
          <p:spPr>
            <a:xfrm>
              <a:off x="2085278" y="2352357"/>
              <a:ext cx="1115122" cy="44604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2DEF24F-BE35-5844-9B57-D6C27F8BC4CA}"/>
                </a:ext>
              </a:extLst>
            </p:cNvPr>
            <p:cNvSpPr/>
            <p:nvPr/>
          </p:nvSpPr>
          <p:spPr>
            <a:xfrm>
              <a:off x="2988524" y="2296050"/>
              <a:ext cx="267629" cy="223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181F5F-8A40-C542-86EE-FFBD73756C4F}"/>
                </a:ext>
              </a:extLst>
            </p:cNvPr>
            <p:cNvSpPr/>
            <p:nvPr/>
          </p:nvSpPr>
          <p:spPr>
            <a:xfrm>
              <a:off x="2085278" y="2296050"/>
              <a:ext cx="267629" cy="223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44768D2-D666-0349-936C-5F7F9A7988C6}"/>
                </a:ext>
              </a:extLst>
            </p:cNvPr>
            <p:cNvSpPr/>
            <p:nvPr/>
          </p:nvSpPr>
          <p:spPr>
            <a:xfrm>
              <a:off x="2085278" y="2631689"/>
              <a:ext cx="267629" cy="223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DA7D96D-9A4F-9E44-BCB6-D9B087596750}"/>
                </a:ext>
              </a:extLst>
            </p:cNvPr>
            <p:cNvSpPr/>
            <p:nvPr/>
          </p:nvSpPr>
          <p:spPr>
            <a:xfrm>
              <a:off x="2988524" y="2619436"/>
              <a:ext cx="267629" cy="223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4F0A316E-9837-A14C-826F-A195667C4A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912" y="2896497"/>
            <a:ext cx="2222500" cy="2609822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C64593A-06C0-3441-9F62-C6E0C1FA0C3F}"/>
              </a:ext>
            </a:extLst>
          </p:cNvPr>
          <p:cNvCxnSpPr>
            <a:cxnSpLocks/>
          </p:cNvCxnSpPr>
          <p:nvPr/>
        </p:nvCxnSpPr>
        <p:spPr>
          <a:xfrm>
            <a:off x="3460033" y="2656593"/>
            <a:ext cx="4830527" cy="1496267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2A53438-098D-6446-854D-1FC27B271F64}"/>
              </a:ext>
            </a:extLst>
          </p:cNvPr>
          <p:cNvCxnSpPr>
            <a:cxnSpLocks/>
          </p:cNvCxnSpPr>
          <p:nvPr/>
        </p:nvCxnSpPr>
        <p:spPr>
          <a:xfrm>
            <a:off x="3460033" y="2641353"/>
            <a:ext cx="4830527" cy="152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60B1490-D1C6-194D-AE99-7B60E0D80D65}"/>
              </a:ext>
            </a:extLst>
          </p:cNvPr>
          <p:cNvCxnSpPr/>
          <p:nvPr/>
        </p:nvCxnSpPr>
        <p:spPr>
          <a:xfrm>
            <a:off x="3460033" y="2641352"/>
            <a:ext cx="0" cy="301014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5ED26A8-1885-C74D-B649-49F68D3C0CB8}"/>
              </a:ext>
            </a:extLst>
          </p:cNvPr>
          <p:cNvSpPr txBox="1"/>
          <p:nvPr/>
        </p:nvSpPr>
        <p:spPr>
          <a:xfrm>
            <a:off x="2733404" y="4084979"/>
            <a:ext cx="502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5716F7C-040A-8041-8C6F-5E017D67A2AB}"/>
              </a:ext>
            </a:extLst>
          </p:cNvPr>
          <p:cNvCxnSpPr>
            <a:cxnSpLocks/>
          </p:cNvCxnSpPr>
          <p:nvPr/>
        </p:nvCxnSpPr>
        <p:spPr>
          <a:xfrm flipV="1">
            <a:off x="3446583" y="4204880"/>
            <a:ext cx="4971273" cy="227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178376A-441C-DC45-B954-DC54A54852F8}"/>
              </a:ext>
            </a:extLst>
          </p:cNvPr>
          <p:cNvSpPr txBox="1"/>
          <p:nvPr/>
        </p:nvSpPr>
        <p:spPr>
          <a:xfrm>
            <a:off x="4163228" y="259614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𝜃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747FE62-CF14-1E49-9DED-8C3F9B2327BD}"/>
              </a:ext>
            </a:extLst>
          </p:cNvPr>
          <p:cNvSpPr txBox="1"/>
          <p:nvPr/>
        </p:nvSpPr>
        <p:spPr>
          <a:xfrm>
            <a:off x="7208772" y="389006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𝜃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176BD9F-2230-524E-A785-BC6423C58291}"/>
              </a:ext>
            </a:extLst>
          </p:cNvPr>
          <p:cNvCxnSpPr>
            <a:endCxn id="16" idx="2"/>
          </p:cNvCxnSpPr>
          <p:nvPr/>
        </p:nvCxnSpPr>
        <p:spPr>
          <a:xfrm flipH="1">
            <a:off x="8236162" y="4158643"/>
            <a:ext cx="45718" cy="13476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E112D264-6954-C642-BD8D-328BAACB5AD0}"/>
              </a:ext>
            </a:extLst>
          </p:cNvPr>
          <p:cNvSpPr/>
          <p:nvPr/>
        </p:nvSpPr>
        <p:spPr>
          <a:xfrm>
            <a:off x="3446583" y="2630192"/>
            <a:ext cx="68297" cy="1573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B942E8-96BB-A045-A9AD-A1EFA6661AC0}"/>
              </a:ext>
            </a:extLst>
          </p:cNvPr>
          <p:cNvSpPr txBox="1"/>
          <p:nvPr/>
        </p:nvSpPr>
        <p:spPr>
          <a:xfrm>
            <a:off x="1081602" y="5970667"/>
            <a:ext cx="5076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North or South : TASK =  (LAT +- </a:t>
            </a:r>
            <a:r>
              <a:rPr lang="en-US" dirty="0" err="1"/>
              <a:t>Δx</a:t>
            </a:r>
            <a:r>
              <a:rPr lang="en-US" dirty="0"/>
              <a:t>, LONG, H - </a:t>
            </a:r>
            <a:r>
              <a:rPr lang="en-US" dirty="0" err="1"/>
              <a:t>Δy</a:t>
            </a:r>
            <a:r>
              <a:rPr lang="en-US" dirty="0"/>
              <a:t> 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5693081-4A77-B945-AE7E-3B75543D0161}"/>
              </a:ext>
            </a:extLst>
          </p:cNvPr>
          <p:cNvSpPr txBox="1"/>
          <p:nvPr/>
        </p:nvSpPr>
        <p:spPr>
          <a:xfrm>
            <a:off x="3508598" y="3315774"/>
            <a:ext cx="541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Δy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A3640CB-8BAE-8844-8880-0A8A6AB0D34F}"/>
              </a:ext>
            </a:extLst>
          </p:cNvPr>
          <p:cNvSpPr txBox="1"/>
          <p:nvPr/>
        </p:nvSpPr>
        <p:spPr>
          <a:xfrm>
            <a:off x="1081602" y="5578175"/>
            <a:ext cx="3949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Depends if drone is facing N,S,W,E :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F9DE285-6FA0-7E4A-9899-D1E5AC782FBA}"/>
              </a:ext>
            </a:extLst>
          </p:cNvPr>
          <p:cNvSpPr txBox="1"/>
          <p:nvPr/>
        </p:nvSpPr>
        <p:spPr>
          <a:xfrm>
            <a:off x="4827682" y="4338909"/>
            <a:ext cx="2018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Δx</a:t>
            </a:r>
            <a:r>
              <a:rPr lang="en-US" dirty="0"/>
              <a:t> = </a:t>
            </a:r>
            <a:r>
              <a:rPr lang="en-US" dirty="0" err="1"/>
              <a:t>Δy</a:t>
            </a:r>
            <a:r>
              <a:rPr lang="en-US" dirty="0"/>
              <a:t> /tan(𝜃)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E879EE7-B936-6044-9561-424C2A7FC685}"/>
              </a:ext>
            </a:extLst>
          </p:cNvPr>
          <p:cNvSpPr txBox="1"/>
          <p:nvPr/>
        </p:nvSpPr>
        <p:spPr>
          <a:xfrm>
            <a:off x="1081602" y="6241665"/>
            <a:ext cx="4760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East or West : TASK =  (LAT, LONG +- </a:t>
            </a:r>
            <a:r>
              <a:rPr lang="en-US" dirty="0" err="1"/>
              <a:t>Δx</a:t>
            </a:r>
            <a:r>
              <a:rPr lang="en-US" dirty="0"/>
              <a:t>, H - </a:t>
            </a:r>
            <a:r>
              <a:rPr lang="en-US" dirty="0" err="1"/>
              <a:t>Δy</a:t>
            </a:r>
            <a:r>
              <a:rPr lang="en-US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143345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C6FA1-8D62-411D-A7FE-3CC69F589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548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ea typeface="+mj-lt"/>
                <a:cs typeface="+mj-lt"/>
              </a:rPr>
              <a:t>Challenge (Pollination)</a:t>
            </a:r>
            <a:endParaRPr lang="en-US" b="1" dirty="0">
              <a:cs typeface="Calibri Light"/>
            </a:endParaRPr>
          </a:p>
          <a:p>
            <a:pPr algn="ctr"/>
            <a:r>
              <a:rPr lang="en-US" b="1" dirty="0">
                <a:ea typeface="+mj-lt"/>
                <a:cs typeface="+mj-lt"/>
              </a:rPr>
              <a:t>Video Control Nav</a:t>
            </a:r>
            <a:endParaRPr lang="en-US" b="1" dirty="0">
              <a:cs typeface="Calibri Light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50F3C04-0F3F-408C-8F5D-33928610F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41" y="1458254"/>
            <a:ext cx="8238184" cy="5240112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79ABA1C5-B77F-42DC-80FF-FD58B8A14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6411" y="2786800"/>
            <a:ext cx="158115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414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1313C-3EA5-47AA-9AAB-B68411BA9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897"/>
            <a:ext cx="10515600" cy="49524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>
                <a:cs typeface="Calibri Light"/>
              </a:rPr>
              <a:t>More challenges a priori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90145-DFDF-46E5-AE37-6265FA983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2039"/>
            <a:ext cx="10515600" cy="435133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374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380</Words>
  <Application>Microsoft Macintosh PowerPoint</Application>
  <PresentationFormat>Widescreen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Angsana New</vt:lpstr>
      <vt:lpstr>Arial</vt:lpstr>
      <vt:lpstr>Calibri</vt:lpstr>
      <vt:lpstr>Calibri Light</vt:lpstr>
      <vt:lpstr>Helvetica Neue</vt:lpstr>
      <vt:lpstr>open_sansregular</vt:lpstr>
      <vt:lpstr>Roboto</vt:lpstr>
      <vt:lpstr>office theme</vt:lpstr>
      <vt:lpstr>PolliNet Architecture</vt:lpstr>
      <vt:lpstr>Metting decisions</vt:lpstr>
      <vt:lpstr>PowerPoint Presentation</vt:lpstr>
      <vt:lpstr>PowerPoint Presentation</vt:lpstr>
      <vt:lpstr>Randomized Rule Base Nav? Another Idea ?</vt:lpstr>
      <vt:lpstr>Challenge (Precision) 20 meters change in LAT is about 0.00018 degree change.</vt:lpstr>
      <vt:lpstr>Challenge (Coordinates)</vt:lpstr>
      <vt:lpstr>Challenge (Pollination) Video Control Nav</vt:lpstr>
      <vt:lpstr>More challenges a priori ?</vt:lpstr>
      <vt:lpstr>Condition of Success for Software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Luis.Robaina003</cp:lastModifiedBy>
  <cp:revision>466</cp:revision>
  <dcterms:created xsi:type="dcterms:W3CDTF">2013-07-15T20:26:40Z</dcterms:created>
  <dcterms:modified xsi:type="dcterms:W3CDTF">2019-08-25T20:07:46Z</dcterms:modified>
</cp:coreProperties>
</file>