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0" r:id="rId4"/>
    <p:sldId id="257" r:id="rId5"/>
    <p:sldId id="258" r:id="rId6"/>
    <p:sldId id="261" r:id="rId7"/>
    <p:sldId id="267" r:id="rId8"/>
    <p:sldId id="262" r:id="rId9"/>
    <p:sldId id="263"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9FE28A-1237-6A9D-F347-1307EE03F0DC}" v="697" dt="2019-08-25T01:55:04.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79" autoAdjust="0"/>
    <p:restoredTop sz="94660"/>
  </p:normalViewPr>
  <p:slideViewPr>
    <p:cSldViewPr snapToGrid="0">
      <p:cViewPr varScale="1">
        <p:scale>
          <a:sx n="107" d="100"/>
          <a:sy n="107" d="100"/>
        </p:scale>
        <p:origin x="18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536"/>
            <a:ext cx="9144000" cy="961923"/>
          </a:xfrm>
        </p:spPr>
        <p:txBody>
          <a:bodyPr vert="horz" lIns="91440" tIns="45720" rIns="91440" bIns="45720" rtlCol="0" anchor="b">
            <a:noAutofit/>
          </a:bodyPr>
          <a:lstStyle/>
          <a:p>
            <a:r>
              <a:rPr lang="en-US" sz="8000" b="1" dirty="0" err="1">
                <a:latin typeface="Angsana New"/>
                <a:ea typeface="+mj-lt"/>
                <a:cs typeface="+mj-lt"/>
              </a:rPr>
              <a:t>PolliNet</a:t>
            </a:r>
            <a:r>
              <a:rPr lang="en-US" sz="8000" b="1" dirty="0">
                <a:latin typeface="Angsana New"/>
                <a:ea typeface="+mj-lt"/>
                <a:cs typeface="+mj-lt"/>
              </a:rPr>
              <a:t> Architecture</a:t>
            </a:r>
            <a:endParaRPr lang="en-US" sz="8000" b="1" dirty="0">
              <a:latin typeface="Angsana New"/>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313C-3EA5-47AA-9AAB-B68411BA9A3E}"/>
              </a:ext>
            </a:extLst>
          </p:cNvPr>
          <p:cNvSpPr>
            <a:spLocks noGrp="1"/>
          </p:cNvSpPr>
          <p:nvPr>
            <p:ph type="title"/>
          </p:nvPr>
        </p:nvSpPr>
        <p:spPr>
          <a:xfrm>
            <a:off x="838200" y="133897"/>
            <a:ext cx="10515600" cy="495245"/>
          </a:xfrm>
        </p:spPr>
        <p:txBody>
          <a:bodyPr>
            <a:normAutofit fontScale="90000"/>
          </a:bodyPr>
          <a:lstStyle/>
          <a:p>
            <a:pPr algn="ctr"/>
            <a:r>
              <a:rPr lang="en-US" b="1" u="sng" dirty="0">
                <a:cs typeface="Calibri Light"/>
              </a:rPr>
              <a:t>More challenges a priori ?</a:t>
            </a:r>
          </a:p>
        </p:txBody>
      </p:sp>
      <p:sp>
        <p:nvSpPr>
          <p:cNvPr id="3" name="Content Placeholder 2">
            <a:extLst>
              <a:ext uri="{FF2B5EF4-FFF2-40B4-BE49-F238E27FC236}">
                <a16:creationId xmlns:a16="http://schemas.microsoft.com/office/drawing/2014/main" id="{B6090145-DFDF-46E5-AE37-6265FA983463}"/>
              </a:ext>
            </a:extLst>
          </p:cNvPr>
          <p:cNvSpPr>
            <a:spLocks noGrp="1"/>
          </p:cNvSpPr>
          <p:nvPr>
            <p:ph idx="1"/>
          </p:nvPr>
        </p:nvSpPr>
        <p:spPr>
          <a:xfrm>
            <a:off x="838200" y="722039"/>
            <a:ext cx="10515600" cy="4351338"/>
          </a:xfrm>
        </p:spPr>
        <p:txBody>
          <a:bodyPr/>
          <a:lstStyle/>
          <a:p>
            <a:endParaRPr lang="en-US"/>
          </a:p>
        </p:txBody>
      </p:sp>
    </p:spTree>
    <p:extLst>
      <p:ext uri="{BB962C8B-B14F-4D97-AF65-F5344CB8AC3E}">
        <p14:creationId xmlns:p14="http://schemas.microsoft.com/office/powerpoint/2010/main" val="355037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8F2B-FCA5-4131-A6BB-AB2EE0F53FAA}"/>
              </a:ext>
            </a:extLst>
          </p:cNvPr>
          <p:cNvSpPr>
            <a:spLocks noGrp="1"/>
          </p:cNvSpPr>
          <p:nvPr>
            <p:ph type="title"/>
          </p:nvPr>
        </p:nvSpPr>
        <p:spPr>
          <a:xfrm>
            <a:off x="838200" y="107547"/>
            <a:ext cx="10515600" cy="638690"/>
          </a:xfrm>
        </p:spPr>
        <p:txBody>
          <a:bodyPr>
            <a:normAutofit fontScale="90000"/>
          </a:bodyPr>
          <a:lstStyle/>
          <a:p>
            <a:pPr algn="ctr"/>
            <a:r>
              <a:rPr lang="en-US" b="1" u="sng" dirty="0">
                <a:ea typeface="+mj-lt"/>
                <a:cs typeface="+mj-lt"/>
              </a:rPr>
              <a:t>Condition of Success for Software </a:t>
            </a:r>
            <a:endParaRPr lang="en-US" u="sng">
              <a:cs typeface="Calibri Light"/>
            </a:endParaRPr>
          </a:p>
        </p:txBody>
      </p:sp>
      <p:sp>
        <p:nvSpPr>
          <p:cNvPr id="6" name="TextBox 5">
            <a:extLst>
              <a:ext uri="{FF2B5EF4-FFF2-40B4-BE49-F238E27FC236}">
                <a16:creationId xmlns:a16="http://schemas.microsoft.com/office/drawing/2014/main" id="{19B60DE7-5574-48FC-B632-71C6534779B0}"/>
              </a:ext>
            </a:extLst>
          </p:cNvPr>
          <p:cNvSpPr txBox="1"/>
          <p:nvPr/>
        </p:nvSpPr>
        <p:spPr>
          <a:xfrm>
            <a:off x="581696" y="603160"/>
            <a:ext cx="11028608"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10% Review:</a:t>
            </a:r>
            <a:endParaRPr lang="en-US" b="1" dirty="0"/>
          </a:p>
          <a:p>
            <a:r>
              <a:rPr lang="en-US" dirty="0">
                <a:ea typeface="+mn-lt"/>
                <a:cs typeface="+mn-lt"/>
              </a:rPr>
              <a:t>1. CV Model recognizes flowers.</a:t>
            </a:r>
            <a:endParaRPr lang="en-US" dirty="0">
              <a:cs typeface="Calibri" panose="020F0502020204030204"/>
            </a:endParaRPr>
          </a:p>
          <a:p>
            <a:r>
              <a:rPr lang="en-US" dirty="0">
                <a:ea typeface="+mn-lt"/>
                <a:cs typeface="+mn-lt"/>
              </a:rPr>
              <a:t>2. Scout drone onboard PI can communicate with CC.</a:t>
            </a:r>
            <a:endParaRPr lang="en-US" dirty="0">
              <a:cs typeface="Calibri" panose="020F0502020204030204"/>
            </a:endParaRPr>
          </a:p>
          <a:p>
            <a:r>
              <a:rPr lang="en-US" dirty="0">
                <a:ea typeface="+mn-lt"/>
                <a:cs typeface="+mn-lt"/>
              </a:rPr>
              <a:t>3. Successful Test of drone and CC communicating Task data (without drone). </a:t>
            </a:r>
          </a:p>
          <a:p>
            <a:endParaRPr lang="en-US" dirty="0">
              <a:ea typeface="+mn-lt"/>
              <a:cs typeface="+mn-lt"/>
            </a:endParaRPr>
          </a:p>
          <a:p>
            <a:r>
              <a:rPr lang="en-US" b="1" dirty="0">
                <a:ea typeface="+mn-lt"/>
                <a:cs typeface="+mn-lt"/>
              </a:rPr>
              <a:t>30% Review: (Need a flying drone at this time).</a:t>
            </a:r>
            <a:endParaRPr lang="en-US" b="1" dirty="0">
              <a:cs typeface="Calibri"/>
            </a:endParaRPr>
          </a:p>
          <a:p>
            <a:r>
              <a:rPr lang="en-US" dirty="0">
                <a:ea typeface="+mn-lt"/>
                <a:cs typeface="+mn-lt"/>
              </a:rPr>
              <a:t>1. Scout drone can explore autonomously.</a:t>
            </a:r>
            <a:endParaRPr lang="en-US" dirty="0">
              <a:cs typeface="Calibri" panose="020F0502020204030204"/>
            </a:endParaRPr>
          </a:p>
          <a:p>
            <a:r>
              <a:rPr lang="en-US" dirty="0">
                <a:ea typeface="+mn-lt"/>
                <a:cs typeface="+mn-lt"/>
              </a:rPr>
              <a:t>2. Scout drone return home if CC communication fails.</a:t>
            </a:r>
            <a:endParaRPr lang="en-US" dirty="0"/>
          </a:p>
          <a:p>
            <a:r>
              <a:rPr lang="en-US" dirty="0">
                <a:ea typeface="+mn-lt"/>
                <a:cs typeface="+mn-lt"/>
              </a:rPr>
              <a:t>3. Scout follows displacement limit rules.</a:t>
            </a:r>
          </a:p>
          <a:p>
            <a:endParaRPr lang="en-US" dirty="0">
              <a:ea typeface="+mn-lt"/>
              <a:cs typeface="+mn-lt"/>
            </a:endParaRPr>
          </a:p>
          <a:p>
            <a:r>
              <a:rPr lang="en-US" b="1" dirty="0">
                <a:ea typeface="+mn-lt"/>
                <a:cs typeface="+mn-lt"/>
              </a:rPr>
              <a:t>50% Review:</a:t>
            </a:r>
            <a:endParaRPr lang="en-US" b="1" dirty="0"/>
          </a:p>
          <a:p>
            <a:r>
              <a:rPr lang="en-US" dirty="0">
                <a:ea typeface="+mn-lt"/>
                <a:cs typeface="+mn-lt"/>
              </a:rPr>
              <a:t>1. Pollinators onboard PI can communicate with CC.</a:t>
            </a:r>
            <a:endParaRPr lang="en-US" dirty="0">
              <a:cs typeface="Calibri" panose="020F0502020204030204"/>
            </a:endParaRPr>
          </a:p>
          <a:p>
            <a:r>
              <a:rPr lang="en-US" dirty="0">
                <a:ea typeface="+mn-lt"/>
                <a:cs typeface="+mn-lt"/>
              </a:rPr>
              <a:t>2. Pollinator seeds Status to CC.</a:t>
            </a:r>
          </a:p>
          <a:p>
            <a:r>
              <a:rPr lang="en-US" dirty="0">
                <a:ea typeface="+mn-lt"/>
                <a:cs typeface="+mn-lt"/>
              </a:rPr>
              <a:t>3. Pollinator recognizes if CC timed out.</a:t>
            </a:r>
          </a:p>
          <a:p>
            <a:endParaRPr lang="en-US" dirty="0">
              <a:ea typeface="+mn-lt"/>
              <a:cs typeface="+mn-lt"/>
            </a:endParaRPr>
          </a:p>
          <a:p>
            <a:r>
              <a:rPr lang="en-US" b="1" dirty="0">
                <a:ea typeface="+mn-lt"/>
                <a:cs typeface="+mn-lt"/>
              </a:rPr>
              <a:t>70% Review: (Pollinator drone flying at this time).</a:t>
            </a:r>
            <a:endParaRPr lang="en-US" b="1" dirty="0"/>
          </a:p>
          <a:p>
            <a:r>
              <a:rPr lang="en-US" dirty="0">
                <a:ea typeface="+mn-lt"/>
                <a:cs typeface="+mn-lt"/>
              </a:rPr>
              <a:t>1. Pollinators goes to the Task coordinates.</a:t>
            </a:r>
            <a:endParaRPr lang="en-US" dirty="0">
              <a:cs typeface="Calibri" panose="020F0502020204030204"/>
            </a:endParaRPr>
          </a:p>
          <a:p>
            <a:r>
              <a:rPr lang="en-US" dirty="0">
                <a:ea typeface="+mn-lt"/>
                <a:cs typeface="+mn-lt"/>
              </a:rPr>
              <a:t>2. Pollinator can pollinate (Video guided nav).</a:t>
            </a:r>
            <a:endParaRPr lang="en-US" dirty="0"/>
          </a:p>
          <a:p>
            <a:r>
              <a:rPr lang="en-US" dirty="0">
                <a:ea typeface="+mn-lt"/>
                <a:cs typeface="+mn-lt"/>
              </a:rPr>
              <a:t>3. Pollinator recognizes if CC timed out and returns home.</a:t>
            </a:r>
          </a:p>
          <a:p>
            <a:endParaRPr lang="en-US" dirty="0">
              <a:ea typeface="+mn-lt"/>
              <a:cs typeface="+mn-lt"/>
            </a:endParaRPr>
          </a:p>
          <a:p>
            <a:r>
              <a:rPr lang="en-US" b="1" dirty="0">
                <a:ea typeface="+mn-lt"/>
                <a:cs typeface="+mn-lt"/>
              </a:rPr>
              <a:t>100% Review:</a:t>
            </a:r>
            <a:endParaRPr lang="en-US" dirty="0">
              <a:cs typeface="Calibri" panose="020F0502020204030204"/>
            </a:endParaRPr>
          </a:p>
          <a:p>
            <a:r>
              <a:rPr lang="en-US" dirty="0">
                <a:ea typeface="+mn-lt"/>
                <a:cs typeface="+mn-lt"/>
              </a:rPr>
              <a:t>1. Integration Test (Go out and test if everything works)</a:t>
            </a:r>
            <a:endParaRPr lang="en-US" dirty="0"/>
          </a:p>
          <a:p>
            <a:endParaRPr lang="en-US" dirty="0">
              <a:cs typeface="Calibri" panose="020F0502020204030204"/>
            </a:endParaRPr>
          </a:p>
        </p:txBody>
      </p:sp>
    </p:spTree>
    <p:extLst>
      <p:ext uri="{BB962C8B-B14F-4D97-AF65-F5344CB8AC3E}">
        <p14:creationId xmlns:p14="http://schemas.microsoft.com/office/powerpoint/2010/main" val="208933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221A-136E-443A-AF03-D37279524421}"/>
              </a:ext>
            </a:extLst>
          </p:cNvPr>
          <p:cNvSpPr>
            <a:spLocks noGrp="1"/>
          </p:cNvSpPr>
          <p:nvPr>
            <p:ph type="title"/>
          </p:nvPr>
        </p:nvSpPr>
        <p:spPr>
          <a:xfrm>
            <a:off x="838200" y="49815"/>
            <a:ext cx="10515600" cy="537288"/>
          </a:xfrm>
        </p:spPr>
        <p:txBody>
          <a:bodyPr>
            <a:normAutofit fontScale="90000"/>
          </a:bodyPr>
          <a:lstStyle/>
          <a:p>
            <a:pPr algn="ctr"/>
            <a:r>
              <a:rPr lang="en-US" b="1" dirty="0">
                <a:cs typeface="Calibri Light"/>
              </a:rPr>
              <a:t>Metting decisions</a:t>
            </a:r>
            <a:endParaRPr lang="en-US" dirty="0"/>
          </a:p>
        </p:txBody>
      </p:sp>
      <p:sp>
        <p:nvSpPr>
          <p:cNvPr id="3" name="Content Placeholder 2">
            <a:extLst>
              <a:ext uri="{FF2B5EF4-FFF2-40B4-BE49-F238E27FC236}">
                <a16:creationId xmlns:a16="http://schemas.microsoft.com/office/drawing/2014/main" id="{EEAC45FD-3DD6-4454-ABD9-DA3DED1A3CFE}"/>
              </a:ext>
            </a:extLst>
          </p:cNvPr>
          <p:cNvSpPr>
            <a:spLocks noGrp="1"/>
          </p:cNvSpPr>
          <p:nvPr>
            <p:ph idx="1"/>
          </p:nvPr>
        </p:nvSpPr>
        <p:spPr>
          <a:xfrm>
            <a:off x="838200" y="669487"/>
            <a:ext cx="10515600" cy="4351338"/>
          </a:xfrm>
        </p:spPr>
        <p:txBody>
          <a:bodyPr vert="horz" lIns="91440" tIns="45720" rIns="91440" bIns="45720" rtlCol="0" anchor="t">
            <a:normAutofit/>
          </a:bodyPr>
          <a:lstStyle/>
          <a:p>
            <a:pPr marL="0" indent="0">
              <a:buNone/>
            </a:pPr>
            <a:r>
              <a:rPr lang="en-US" sz="1400" dirty="0">
                <a:cs typeface="Calibri"/>
              </a:rPr>
              <a:t>Aug 26th 2019</a:t>
            </a:r>
            <a:endParaRPr lang="en-US" dirty="0">
              <a:cs typeface="Calibri"/>
            </a:endParaRPr>
          </a:p>
        </p:txBody>
      </p:sp>
    </p:spTree>
    <p:extLst>
      <p:ext uri="{BB962C8B-B14F-4D97-AF65-F5344CB8AC3E}">
        <p14:creationId xmlns:p14="http://schemas.microsoft.com/office/powerpoint/2010/main" val="317677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16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sign&#10;&#10;Description generated with high confidence">
            <a:extLst>
              <a:ext uri="{FF2B5EF4-FFF2-40B4-BE49-F238E27FC236}">
                <a16:creationId xmlns:a16="http://schemas.microsoft.com/office/drawing/2014/main" id="{6C5633B8-B410-4D3D-8194-2934AAE6662A}"/>
              </a:ext>
            </a:extLst>
          </p:cNvPr>
          <p:cNvPicPr>
            <a:picLocks noChangeAspect="1"/>
          </p:cNvPicPr>
          <p:nvPr/>
        </p:nvPicPr>
        <p:blipFill>
          <a:blip r:embed="rId2"/>
          <a:stretch>
            <a:fillRect/>
          </a:stretch>
        </p:blipFill>
        <p:spPr>
          <a:xfrm>
            <a:off x="2088039" y="643467"/>
            <a:ext cx="8015921" cy="5571066"/>
          </a:xfrm>
          <a:prstGeom prst="rect">
            <a:avLst/>
          </a:prstGeom>
        </p:spPr>
      </p:pic>
    </p:spTree>
    <p:extLst>
      <p:ext uri="{BB962C8B-B14F-4D97-AF65-F5344CB8AC3E}">
        <p14:creationId xmlns:p14="http://schemas.microsoft.com/office/powerpoint/2010/main" val="126698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0F508742-1DC5-4195-8721-C3DC91A7950C}"/>
              </a:ext>
            </a:extLst>
          </p:cNvPr>
          <p:cNvGraphicFramePr>
            <a:graphicFrameLocks noGrp="1"/>
          </p:cNvGraphicFramePr>
          <p:nvPr>
            <p:extLst>
              <p:ext uri="{D42A27DB-BD31-4B8C-83A1-F6EECF244321}">
                <p14:modId xmlns:p14="http://schemas.microsoft.com/office/powerpoint/2010/main" val="1036729926"/>
              </p:ext>
            </p:extLst>
          </p:nvPr>
        </p:nvGraphicFramePr>
        <p:xfrm>
          <a:off x="78827" y="78827"/>
          <a:ext cx="12032928" cy="6217920"/>
        </p:xfrm>
        <a:graphic>
          <a:graphicData uri="http://schemas.openxmlformats.org/drawingml/2006/table">
            <a:tbl>
              <a:tblPr>
                <a:tableStyleId>{073A0DAA-6AF3-43AB-8588-CEC1D06C72B9}</a:tableStyleId>
              </a:tblPr>
              <a:tblGrid>
                <a:gridCol w="2005488">
                  <a:extLst>
                    <a:ext uri="{9D8B030D-6E8A-4147-A177-3AD203B41FA5}">
                      <a16:colId xmlns:a16="http://schemas.microsoft.com/office/drawing/2014/main" val="1223557611"/>
                    </a:ext>
                  </a:extLst>
                </a:gridCol>
                <a:gridCol w="2005488">
                  <a:extLst>
                    <a:ext uri="{9D8B030D-6E8A-4147-A177-3AD203B41FA5}">
                      <a16:colId xmlns:a16="http://schemas.microsoft.com/office/drawing/2014/main" val="3546425282"/>
                    </a:ext>
                  </a:extLst>
                </a:gridCol>
                <a:gridCol w="2005488">
                  <a:extLst>
                    <a:ext uri="{9D8B030D-6E8A-4147-A177-3AD203B41FA5}">
                      <a16:colId xmlns:a16="http://schemas.microsoft.com/office/drawing/2014/main" val="1399621239"/>
                    </a:ext>
                  </a:extLst>
                </a:gridCol>
                <a:gridCol w="2005488">
                  <a:extLst>
                    <a:ext uri="{9D8B030D-6E8A-4147-A177-3AD203B41FA5}">
                      <a16:colId xmlns:a16="http://schemas.microsoft.com/office/drawing/2014/main" val="2357830569"/>
                    </a:ext>
                  </a:extLst>
                </a:gridCol>
                <a:gridCol w="2005488">
                  <a:extLst>
                    <a:ext uri="{9D8B030D-6E8A-4147-A177-3AD203B41FA5}">
                      <a16:colId xmlns:a16="http://schemas.microsoft.com/office/drawing/2014/main" val="1657105854"/>
                    </a:ext>
                  </a:extLst>
                </a:gridCol>
                <a:gridCol w="2005488">
                  <a:extLst>
                    <a:ext uri="{9D8B030D-6E8A-4147-A177-3AD203B41FA5}">
                      <a16:colId xmlns:a16="http://schemas.microsoft.com/office/drawing/2014/main" val="3877132574"/>
                    </a:ext>
                  </a:extLst>
                </a:gridCol>
              </a:tblGrid>
              <a:tr h="579667">
                <a:tc>
                  <a:txBody>
                    <a:bodyPr/>
                    <a:lstStyle/>
                    <a:p>
                      <a:pPr lvl="0" algn="ctr">
                        <a:buNone/>
                      </a:pPr>
                      <a:r>
                        <a:rPr lang="en-US" sz="1800" b="1" u="none" strike="noStrike" noProof="0" dirty="0">
                          <a:solidFill>
                            <a:schemeClr val="bg1"/>
                          </a:solidFill>
                        </a:rPr>
                        <a:t>Scout Code</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Description</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Pollinators code</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Description</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Control Computer(CC)</a:t>
                      </a:r>
                      <a:endParaRPr lang="en-US" b="1">
                        <a:solidFill>
                          <a:schemeClr val="bg1"/>
                        </a:solidFill>
                      </a:endParaRPr>
                    </a:p>
                  </a:txBody>
                  <a:tcPr anchor="ctr">
                    <a:solidFill>
                      <a:schemeClr val="tx1">
                        <a:lumMod val="65000"/>
                        <a:lumOff val="35000"/>
                      </a:schemeClr>
                    </a:solidFill>
                  </a:tcPr>
                </a:tc>
                <a:tc>
                  <a:txBody>
                    <a:bodyPr/>
                    <a:lstStyle/>
                    <a:p>
                      <a:pPr lvl="0" algn="ctr">
                        <a:buNone/>
                      </a:pPr>
                      <a:r>
                        <a:rPr lang="en-US" sz="1800" b="1" u="none" strike="noStrike" noProof="0" dirty="0">
                          <a:solidFill>
                            <a:schemeClr val="bg1"/>
                          </a:solidFill>
                        </a:rPr>
                        <a:t>Description</a:t>
                      </a:r>
                      <a:endParaRPr lang="en-US" b="1">
                        <a:solidFill>
                          <a:schemeClr val="bg1"/>
                        </a:solidFill>
                      </a:endParaRPr>
                    </a:p>
                  </a:txBody>
                  <a:tcPr anchor="ctr">
                    <a:solidFill>
                      <a:schemeClr val="tx1">
                        <a:lumMod val="65000"/>
                        <a:lumOff val="35000"/>
                      </a:schemeClr>
                    </a:solidFill>
                  </a:tcPr>
                </a:tc>
                <a:extLst>
                  <a:ext uri="{0D108BD9-81ED-4DB2-BD59-A6C34878D82A}">
                    <a16:rowId xmlns:a16="http://schemas.microsoft.com/office/drawing/2014/main" val="3267045362"/>
                  </a:ext>
                </a:extLst>
              </a:tr>
              <a:tr h="1584423">
                <a:tc>
                  <a:txBody>
                    <a:bodyPr/>
                    <a:lstStyle/>
                    <a:p>
                      <a:pPr lvl="0" algn="l">
                        <a:lnSpc>
                          <a:spcPct val="100000"/>
                        </a:lnSpc>
                        <a:spcBef>
                          <a:spcPts val="0"/>
                        </a:spcBef>
                        <a:spcAft>
                          <a:spcPts val="0"/>
                        </a:spcAft>
                        <a:buNone/>
                      </a:pPr>
                      <a:r>
                        <a:rPr lang="en-US" sz="1800" u="none" strike="noStrike" noProof="0" dirty="0"/>
                        <a:t>Image recognition model and Task report.</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Recognizes flowers, computes their coordinates and sends a new </a:t>
                      </a:r>
                      <a:r>
                        <a:rPr lang="en-US" sz="1800" b="1" i="0" u="none" strike="noStrike" noProof="0" dirty="0">
                          <a:latin typeface="Helvetica Neue"/>
                        </a:rPr>
                        <a:t>task*</a:t>
                      </a:r>
                      <a:r>
                        <a:rPr lang="en-US" sz="1800" b="0" i="0" u="none" strike="noStrike" noProof="0" dirty="0">
                          <a:latin typeface="Helvetica Neue"/>
                        </a:rPr>
                        <a:t> to the CC.</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Task Response </a:t>
                      </a:r>
                      <a:endParaRPr lang="en-US" dirty="0"/>
                    </a:p>
                    <a:p>
                      <a:pPr lvl="0" algn="l">
                        <a:buNone/>
                      </a:pP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Listen to tasks from the CC, receives a Task and goes to the coordinates to perform</a:t>
                      </a: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Task Queue</a:t>
                      </a:r>
                      <a:endParaRPr lang="en-US" dirty="0"/>
                    </a:p>
                  </a:txBody>
                  <a:tcPr>
                    <a:solidFill>
                      <a:schemeClr val="accent2">
                        <a:lumMod val="40000"/>
                        <a:lumOff val="60000"/>
                      </a:schemeClr>
                    </a:solidFill>
                  </a:tcPr>
                </a:tc>
                <a:tc>
                  <a:txBody>
                    <a:bodyPr/>
                    <a:lstStyle/>
                    <a:p>
                      <a:pPr lvl="0" algn="l">
                        <a:buNone/>
                      </a:pPr>
                      <a:r>
                        <a:rPr lang="en-US" sz="1800" b="0" i="0" u="none" strike="noStrike" noProof="0" dirty="0">
                          <a:latin typeface="Calibri"/>
                        </a:rPr>
                        <a:t>Maintain a queue of Task received from Scout drone.</a:t>
                      </a:r>
                      <a:endParaRPr lang="en-US" dirty="0"/>
                    </a:p>
                  </a:txBody>
                  <a:tcPr>
                    <a:solidFill>
                      <a:schemeClr val="accent2">
                        <a:lumMod val="40000"/>
                        <a:lumOff val="60000"/>
                      </a:schemeClr>
                    </a:solidFill>
                  </a:tcPr>
                </a:tc>
                <a:extLst>
                  <a:ext uri="{0D108BD9-81ED-4DB2-BD59-A6C34878D82A}">
                    <a16:rowId xmlns:a16="http://schemas.microsoft.com/office/drawing/2014/main" val="4027674084"/>
                  </a:ext>
                </a:extLst>
              </a:tr>
              <a:tr h="837296">
                <a:tc>
                  <a:txBody>
                    <a:bodyPr/>
                    <a:lstStyle/>
                    <a:p>
                      <a:pPr lvl="0" algn="l">
                        <a:lnSpc>
                          <a:spcPct val="100000"/>
                        </a:lnSpc>
                        <a:spcBef>
                          <a:spcPts val="0"/>
                        </a:spcBef>
                        <a:spcAft>
                          <a:spcPts val="0"/>
                        </a:spcAft>
                        <a:buNone/>
                      </a:pPr>
                      <a:r>
                        <a:rPr lang="en-US" sz="1800" u="none" strike="noStrike" noProof="0" dirty="0"/>
                        <a:t>Autonomous navigation**</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TBD</a:t>
                      </a:r>
                      <a:endParaRPr lang="en-US" dirty="0"/>
                    </a:p>
                    <a:p>
                      <a:pPr lvl="0" algn="l">
                        <a:buNone/>
                      </a:pP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Status Updates</a:t>
                      </a:r>
                      <a:endParaRPr lang="en-US" dirty="0"/>
                    </a:p>
                    <a:p>
                      <a:pPr lvl="0" algn="l">
                        <a:buNone/>
                      </a:pP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CC must know if pollinators are busy or available ?</a:t>
                      </a: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Status</a:t>
                      </a:r>
                      <a:endParaRPr lang="en-US" dirty="0"/>
                    </a:p>
                  </a:txBody>
                  <a:tcPr>
                    <a:solidFill>
                      <a:schemeClr val="accent2">
                        <a:lumMod val="40000"/>
                        <a:lumOff val="60000"/>
                      </a:schemeClr>
                    </a:solidFill>
                  </a:tcPr>
                </a:tc>
                <a:tc>
                  <a:txBody>
                    <a:bodyPr/>
                    <a:lstStyle/>
                    <a:p>
                      <a:pPr lvl="0" algn="l">
                        <a:buNone/>
                      </a:pPr>
                      <a:r>
                        <a:rPr lang="en-US" sz="1800" b="0" i="0" u="none" strike="noStrike" noProof="0" dirty="0">
                          <a:latin typeface="Calibri"/>
                        </a:rPr>
                        <a:t>Which pollinator is busy/available?</a:t>
                      </a:r>
                      <a:endParaRPr lang="en-US" dirty="0"/>
                    </a:p>
                  </a:txBody>
                  <a:tcPr>
                    <a:solidFill>
                      <a:schemeClr val="accent2">
                        <a:lumMod val="40000"/>
                        <a:lumOff val="60000"/>
                      </a:schemeClr>
                    </a:solidFill>
                  </a:tcPr>
                </a:tc>
                <a:extLst>
                  <a:ext uri="{0D108BD9-81ED-4DB2-BD59-A6C34878D82A}">
                    <a16:rowId xmlns:a16="http://schemas.microsoft.com/office/drawing/2014/main" val="2298885088"/>
                  </a:ext>
                </a:extLst>
              </a:tr>
              <a:tr h="1172217">
                <a:tc>
                  <a:txBody>
                    <a:bodyPr/>
                    <a:lstStyle/>
                    <a:p>
                      <a:pPr lvl="0" algn="l">
                        <a:lnSpc>
                          <a:spcPct val="100000"/>
                        </a:lnSpc>
                        <a:spcBef>
                          <a:spcPts val="0"/>
                        </a:spcBef>
                        <a:spcAft>
                          <a:spcPts val="0"/>
                        </a:spcAft>
                        <a:buNone/>
                      </a:pPr>
                      <a:r>
                        <a:rPr lang="en-US" sz="1800" u="none" strike="noStrike" noProof="0" dirty="0"/>
                        <a:t>Control Computer time out response</a:t>
                      </a:r>
                      <a:endParaRPr lang="en-US" dirty="0"/>
                    </a:p>
                    <a:p>
                      <a:pPr lvl="0" algn="l">
                        <a:buNone/>
                      </a:pP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If CC does not respond to Tasks return to home coordinates. </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CC time out response</a:t>
                      </a:r>
                      <a:endParaRPr lang="en-US" dirty="0"/>
                    </a:p>
                    <a:p>
                      <a:pPr lvl="0" algn="l">
                        <a:buNone/>
                      </a:pP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If pollinator does not receive a task in 5 min return home.</a:t>
                      </a: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Send Pollinators to a Task</a:t>
                      </a:r>
                      <a:endParaRPr lang="en-US" dirty="0"/>
                    </a:p>
                  </a:txBody>
                  <a:tcPr>
                    <a:solidFill>
                      <a:schemeClr val="accent2">
                        <a:lumMod val="40000"/>
                        <a:lumOff val="60000"/>
                      </a:schemeClr>
                    </a:solidFill>
                  </a:tcPr>
                </a:tc>
                <a:tc>
                  <a:txBody>
                    <a:bodyPr/>
                    <a:lstStyle/>
                    <a:p>
                      <a:pPr lvl="0" algn="l">
                        <a:buNone/>
                      </a:pPr>
                      <a:r>
                        <a:rPr lang="en-US" sz="1800" b="0" i="0" u="none" strike="noStrike" noProof="0" dirty="0">
                          <a:latin typeface="Calibri"/>
                        </a:rPr>
                        <a:t>Given a Task send closest available pollinator</a:t>
                      </a:r>
                      <a:endParaRPr lang="en-US" dirty="0"/>
                    </a:p>
                  </a:txBody>
                  <a:tcPr>
                    <a:solidFill>
                      <a:schemeClr val="accent2">
                        <a:lumMod val="40000"/>
                        <a:lumOff val="60000"/>
                      </a:schemeClr>
                    </a:solidFill>
                  </a:tcPr>
                </a:tc>
                <a:extLst>
                  <a:ext uri="{0D108BD9-81ED-4DB2-BD59-A6C34878D82A}">
                    <a16:rowId xmlns:a16="http://schemas.microsoft.com/office/drawing/2014/main" val="1736520957"/>
                  </a:ext>
                </a:extLst>
              </a:tr>
              <a:tr h="1584423">
                <a:tc>
                  <a:txBody>
                    <a:bodyPr/>
                    <a:lstStyle/>
                    <a:p>
                      <a:pPr lvl="0" algn="l">
                        <a:lnSpc>
                          <a:spcPct val="100000"/>
                        </a:lnSpc>
                        <a:spcBef>
                          <a:spcPts val="0"/>
                        </a:spcBef>
                        <a:spcAft>
                          <a:spcPts val="0"/>
                        </a:spcAft>
                        <a:buNone/>
                      </a:pPr>
                      <a:r>
                        <a:rPr lang="en-US" sz="1800" u="none" strike="noStrike" noProof="0" dirty="0"/>
                        <a:t>Displacement limit rules***</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latin typeface="Helvetica Neue"/>
                        </a:rPr>
                        <a:t>Drone must not go more than x meter in any direction from home coordinates.</a:t>
                      </a:r>
                      <a:endParaRPr lang="en-US" dirty="0"/>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800" b="0" i="0" u="none" strike="noStrike" noProof="0" dirty="0"/>
                        <a:t>Pollination  action (video)</a:t>
                      </a:r>
                      <a:endParaRPr lang="en-US" dirty="0"/>
                    </a:p>
                    <a:p>
                      <a:pPr lvl="0" algn="l">
                        <a:buNone/>
                      </a:pPr>
                      <a:endParaRPr lang="en-US" dirty="0"/>
                    </a:p>
                  </a:txBody>
                  <a:tcPr>
                    <a:solidFill>
                      <a:schemeClr val="accent6">
                        <a:lumMod val="20000"/>
                        <a:lumOff val="80000"/>
                      </a:schemeClr>
                    </a:solidFill>
                  </a:tcPr>
                </a:tc>
                <a:tc>
                  <a:txBody>
                    <a:bodyPr/>
                    <a:lstStyle/>
                    <a:p>
                      <a:pPr lvl="0" algn="l">
                        <a:buNone/>
                      </a:pPr>
                      <a:r>
                        <a:rPr lang="en-US" sz="1800" b="0" i="0" u="none" strike="noStrike" noProof="0" dirty="0">
                          <a:latin typeface="Calibri"/>
                        </a:rPr>
                        <a:t>Once at the Task coordinates, use on-board video to pollinate </a:t>
                      </a:r>
                      <a:endParaRPr lang="en-US"/>
                    </a:p>
                  </a:txBody>
                  <a:tcPr>
                    <a:solidFill>
                      <a:schemeClr val="accent6">
                        <a:lumMod val="20000"/>
                        <a:lumOff val="80000"/>
                      </a:schemeClr>
                    </a:solidFill>
                  </a:tcPr>
                </a:tc>
                <a:tc>
                  <a:txBody>
                    <a:bodyPr/>
                    <a:lstStyle/>
                    <a:p>
                      <a:pPr lvl="0" algn="l">
                        <a:buNone/>
                      </a:pPr>
                      <a:r>
                        <a:rPr lang="en-US" sz="1800" b="0" i="0" u="none" strike="noStrike" noProof="0" dirty="0">
                          <a:latin typeface="Calibri"/>
                        </a:rPr>
                        <a:t>Graphical 2D plot of target coordinates</a:t>
                      </a:r>
                      <a:endParaRPr lang="en-US" dirty="0"/>
                    </a:p>
                  </a:txBody>
                  <a:tcPr>
                    <a:solidFill>
                      <a:schemeClr val="accent2">
                        <a:lumMod val="40000"/>
                        <a:lumOff val="60000"/>
                      </a:schemeClr>
                    </a:solidFill>
                  </a:tcPr>
                </a:tc>
                <a:tc>
                  <a:txBody>
                    <a:bodyPr/>
                    <a:lstStyle/>
                    <a:p>
                      <a:pPr lvl="0" algn="l">
                        <a:buNone/>
                      </a:pPr>
                      <a:r>
                        <a:rPr lang="en-US" sz="1800" b="0" i="0" u="none" strike="noStrike" noProof="0" dirty="0">
                          <a:latin typeface="Calibri"/>
                        </a:rPr>
                        <a:t>Where are the flowers at****</a:t>
                      </a:r>
                      <a:endParaRPr lang="en-US" dirty="0"/>
                    </a:p>
                  </a:txBody>
                  <a:tcPr>
                    <a:solidFill>
                      <a:schemeClr val="accent2">
                        <a:lumMod val="40000"/>
                        <a:lumOff val="60000"/>
                      </a:schemeClr>
                    </a:solidFill>
                  </a:tcPr>
                </a:tc>
                <a:extLst>
                  <a:ext uri="{0D108BD9-81ED-4DB2-BD59-A6C34878D82A}">
                    <a16:rowId xmlns:a16="http://schemas.microsoft.com/office/drawing/2014/main" val="2338244577"/>
                  </a:ext>
                </a:extLst>
              </a:tr>
            </a:tbl>
          </a:graphicData>
        </a:graphic>
      </p:graphicFrame>
      <p:sp>
        <p:nvSpPr>
          <p:cNvPr id="2" name="TextBox 1">
            <a:extLst>
              <a:ext uri="{FF2B5EF4-FFF2-40B4-BE49-F238E27FC236}">
                <a16:creationId xmlns:a16="http://schemas.microsoft.com/office/drawing/2014/main" id="{36D3362C-AEDE-4785-9EBA-9944CB931E31}"/>
              </a:ext>
            </a:extLst>
          </p:cNvPr>
          <p:cNvSpPr txBox="1"/>
          <p:nvPr/>
        </p:nvSpPr>
        <p:spPr>
          <a:xfrm>
            <a:off x="138291" y="6255455"/>
            <a:ext cx="119295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 Task is data that contains (LAT, LONG, HIGHT) ** Randomized Rule Base Navigation or Video data navigation *** x will be determined by hardware limitations. ****  Not a critical requirement.</a:t>
            </a:r>
          </a:p>
        </p:txBody>
      </p:sp>
    </p:spTree>
    <p:extLst>
      <p:ext uri="{BB962C8B-B14F-4D97-AF65-F5344CB8AC3E}">
        <p14:creationId xmlns:p14="http://schemas.microsoft.com/office/powerpoint/2010/main" val="8213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E8C3-184D-4868-8C34-6DAB4147B546}"/>
              </a:ext>
            </a:extLst>
          </p:cNvPr>
          <p:cNvSpPr>
            <a:spLocks noGrp="1"/>
          </p:cNvSpPr>
          <p:nvPr>
            <p:ph type="title"/>
          </p:nvPr>
        </p:nvSpPr>
        <p:spPr>
          <a:xfrm>
            <a:off x="448234" y="2441284"/>
            <a:ext cx="10515600" cy="1325563"/>
          </a:xfrm>
        </p:spPr>
        <p:txBody>
          <a:bodyPr/>
          <a:lstStyle/>
          <a:p>
            <a:pPr algn="ctr"/>
            <a:r>
              <a:rPr lang="en-US" b="1" dirty="0">
                <a:ea typeface="+mj-lt"/>
                <a:cs typeface="+mj-lt"/>
              </a:rPr>
              <a:t>Randomized Rule Base Nav?</a:t>
            </a:r>
            <a:br>
              <a:rPr lang="en-US" b="1" dirty="0">
                <a:ea typeface="+mj-lt"/>
                <a:cs typeface="+mj-lt"/>
              </a:rPr>
            </a:br>
            <a:r>
              <a:rPr lang="en-US" b="1" dirty="0">
                <a:ea typeface="+mj-lt"/>
                <a:cs typeface="+mj-lt"/>
              </a:rPr>
              <a:t>Another Idea ?</a:t>
            </a:r>
            <a:endParaRPr lang="en-US" b="1" dirty="0">
              <a:cs typeface="Calibri Light"/>
            </a:endParaRPr>
          </a:p>
        </p:txBody>
      </p:sp>
    </p:spTree>
    <p:extLst>
      <p:ext uri="{BB962C8B-B14F-4D97-AF65-F5344CB8AC3E}">
        <p14:creationId xmlns:p14="http://schemas.microsoft.com/office/powerpoint/2010/main" val="214013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17D4-D44E-4038-BE81-3FB08E7C1C29}"/>
              </a:ext>
            </a:extLst>
          </p:cNvPr>
          <p:cNvSpPr>
            <a:spLocks noGrp="1"/>
          </p:cNvSpPr>
          <p:nvPr>
            <p:ph type="title"/>
          </p:nvPr>
        </p:nvSpPr>
        <p:spPr>
          <a:xfrm>
            <a:off x="203200" y="365125"/>
            <a:ext cx="11842044" cy="1346729"/>
          </a:xfrm>
        </p:spPr>
        <p:txBody>
          <a:bodyPr>
            <a:normAutofit fontScale="90000"/>
          </a:bodyPr>
          <a:lstStyle/>
          <a:p>
            <a:pPr algn="ctr"/>
            <a:r>
              <a:rPr lang="en-US" b="1" dirty="0">
                <a:ea typeface="+mj-lt"/>
                <a:cs typeface="+mj-lt"/>
              </a:rPr>
              <a:t>Challenge (Precision)</a:t>
            </a:r>
            <a:br>
              <a:rPr lang="en-US" b="1" dirty="0">
                <a:ea typeface="+mj-lt"/>
                <a:cs typeface="+mj-lt"/>
              </a:rPr>
            </a:br>
            <a:r>
              <a:rPr lang="en-US" dirty="0">
                <a:ea typeface="+mj-lt"/>
                <a:cs typeface="+mj-lt"/>
              </a:rPr>
              <a:t>20 meters change in LAT is about 0.00018 degree change.</a:t>
            </a:r>
            <a:endParaRPr lang="en-US" b="1" dirty="0">
              <a:cs typeface="Calibri Light"/>
            </a:endParaRPr>
          </a:p>
        </p:txBody>
      </p:sp>
      <p:pic>
        <p:nvPicPr>
          <p:cNvPr id="4" name="Picture 4" descr="A close up of a logo&#10;&#10;Description generated with very high confidence">
            <a:extLst>
              <a:ext uri="{FF2B5EF4-FFF2-40B4-BE49-F238E27FC236}">
                <a16:creationId xmlns:a16="http://schemas.microsoft.com/office/drawing/2014/main" id="{3D20C1E2-F0C5-4168-8E7D-2EB8C06B7EE5}"/>
              </a:ext>
            </a:extLst>
          </p:cNvPr>
          <p:cNvPicPr>
            <a:picLocks noChangeAspect="1"/>
          </p:cNvPicPr>
          <p:nvPr/>
        </p:nvPicPr>
        <p:blipFill>
          <a:blip r:embed="rId2"/>
          <a:stretch>
            <a:fillRect/>
          </a:stretch>
        </p:blipFill>
        <p:spPr>
          <a:xfrm>
            <a:off x="865011" y="1819785"/>
            <a:ext cx="10469032" cy="4890595"/>
          </a:xfrm>
          <a:prstGeom prst="rect">
            <a:avLst/>
          </a:prstGeom>
        </p:spPr>
      </p:pic>
    </p:spTree>
    <p:extLst>
      <p:ext uri="{BB962C8B-B14F-4D97-AF65-F5344CB8AC3E}">
        <p14:creationId xmlns:p14="http://schemas.microsoft.com/office/powerpoint/2010/main" val="378008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CDACE-2623-1848-B361-3B7BD1514CB6}"/>
              </a:ext>
            </a:extLst>
          </p:cNvPr>
          <p:cNvSpPr>
            <a:spLocks noGrp="1"/>
          </p:cNvSpPr>
          <p:nvPr>
            <p:ph idx="1"/>
          </p:nvPr>
        </p:nvSpPr>
        <p:spPr>
          <a:xfrm>
            <a:off x="838200" y="179696"/>
            <a:ext cx="10515600" cy="2140734"/>
          </a:xfrm>
        </p:spPr>
        <p:txBody>
          <a:bodyPr>
            <a:normAutofit fontScale="92500" lnSpcReduction="10000"/>
          </a:bodyPr>
          <a:lstStyle/>
          <a:p>
            <a:r>
              <a:rPr lang="en-US" dirty="0"/>
              <a:t>The GPS uses height (h) above the reference ellipsoid that approximates the earth's surface</a:t>
            </a:r>
          </a:p>
          <a:p>
            <a:r>
              <a:rPr lang="en-US" dirty="0"/>
              <a:t>The traditional, orthometric height (H) is the height above an imaginary surface called the geoid, which is determined by the earth's gravity and approximated by MSL. The signed difference between the two heights—the difference between the ellipsoid and geoid—is the geoid height (N). </a:t>
            </a:r>
          </a:p>
        </p:txBody>
      </p:sp>
      <p:pic>
        <p:nvPicPr>
          <p:cNvPr id="5" name="Picture 4">
            <a:extLst>
              <a:ext uri="{FF2B5EF4-FFF2-40B4-BE49-F238E27FC236}">
                <a16:creationId xmlns:a16="http://schemas.microsoft.com/office/drawing/2014/main" id="{53863937-BA77-C348-B87F-8EE4FEA91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81" y="2525342"/>
            <a:ext cx="5449497" cy="3858244"/>
          </a:xfrm>
          <a:prstGeom prst="rect">
            <a:avLst/>
          </a:prstGeom>
        </p:spPr>
      </p:pic>
      <p:pic>
        <p:nvPicPr>
          <p:cNvPr id="7" name="Picture 6">
            <a:extLst>
              <a:ext uri="{FF2B5EF4-FFF2-40B4-BE49-F238E27FC236}">
                <a16:creationId xmlns:a16="http://schemas.microsoft.com/office/drawing/2014/main" id="{46277878-B0EC-0846-8C4B-7901900E61D6}"/>
              </a:ext>
            </a:extLst>
          </p:cNvPr>
          <p:cNvPicPr>
            <a:picLocks noChangeAspect="1"/>
          </p:cNvPicPr>
          <p:nvPr/>
        </p:nvPicPr>
        <p:blipFill rotWithShape="1">
          <a:blip r:embed="rId3">
            <a:extLst>
              <a:ext uri="{28A0092B-C50C-407E-A947-70E740481C1C}">
                <a14:useLocalDpi xmlns:a14="http://schemas.microsoft.com/office/drawing/2010/main" val="0"/>
              </a:ext>
            </a:extLst>
          </a:blip>
          <a:srcRect l="57541" t="16104" r="6441" b="66753"/>
          <a:stretch/>
        </p:blipFill>
        <p:spPr>
          <a:xfrm>
            <a:off x="6498071" y="2649415"/>
            <a:ext cx="5426668" cy="3443844"/>
          </a:xfrm>
          <a:prstGeom prst="rect">
            <a:avLst/>
          </a:prstGeom>
        </p:spPr>
      </p:pic>
      <p:sp>
        <p:nvSpPr>
          <p:cNvPr id="8" name="Rectangle 7">
            <a:extLst>
              <a:ext uri="{FF2B5EF4-FFF2-40B4-BE49-F238E27FC236}">
                <a16:creationId xmlns:a16="http://schemas.microsoft.com/office/drawing/2014/main" id="{B813003C-1DDF-2B48-9699-8A16C50B923F}"/>
              </a:ext>
            </a:extLst>
          </p:cNvPr>
          <p:cNvSpPr/>
          <p:nvPr/>
        </p:nvSpPr>
        <p:spPr>
          <a:xfrm>
            <a:off x="6498071" y="6198920"/>
            <a:ext cx="3839577" cy="369332"/>
          </a:xfrm>
          <a:prstGeom prst="rect">
            <a:avLst/>
          </a:prstGeom>
        </p:spPr>
        <p:txBody>
          <a:bodyPr wrap="none">
            <a:spAutoFit/>
          </a:bodyPr>
          <a:lstStyle/>
          <a:p>
            <a:r>
              <a:rPr lang="en-US" b="1" dirty="0"/>
              <a:t>Altitude</a:t>
            </a:r>
            <a:r>
              <a:rPr lang="en-US" dirty="0"/>
              <a:t>: Meters above mean sea level.</a:t>
            </a:r>
          </a:p>
        </p:txBody>
      </p:sp>
    </p:spTree>
    <p:extLst>
      <p:ext uri="{BB962C8B-B14F-4D97-AF65-F5344CB8AC3E}">
        <p14:creationId xmlns:p14="http://schemas.microsoft.com/office/powerpoint/2010/main" val="162731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CB0C-BF6A-4CF4-A77B-370118A5F22D}"/>
              </a:ext>
            </a:extLst>
          </p:cNvPr>
          <p:cNvSpPr>
            <a:spLocks noGrp="1"/>
          </p:cNvSpPr>
          <p:nvPr>
            <p:ph type="title"/>
          </p:nvPr>
        </p:nvSpPr>
        <p:spPr>
          <a:xfrm>
            <a:off x="3063793" y="131534"/>
            <a:ext cx="6087374" cy="741022"/>
          </a:xfrm>
        </p:spPr>
        <p:txBody>
          <a:bodyPr/>
          <a:lstStyle/>
          <a:p>
            <a:r>
              <a:rPr lang="en-US" b="1" dirty="0">
                <a:ea typeface="+mj-lt"/>
                <a:cs typeface="+mj-lt"/>
              </a:rPr>
              <a:t>Challenge (Coordinates)</a:t>
            </a:r>
            <a:endParaRPr lang="en-US" b="1" dirty="0">
              <a:cs typeface="Calibri Light"/>
            </a:endParaRPr>
          </a:p>
        </p:txBody>
      </p:sp>
      <p:sp>
        <p:nvSpPr>
          <p:cNvPr id="3" name="Rectangle 2">
            <a:extLst>
              <a:ext uri="{FF2B5EF4-FFF2-40B4-BE49-F238E27FC236}">
                <a16:creationId xmlns:a16="http://schemas.microsoft.com/office/drawing/2014/main" id="{6A8049CD-902A-644B-B0DB-B8A87F0622B6}"/>
              </a:ext>
            </a:extLst>
          </p:cNvPr>
          <p:cNvSpPr/>
          <p:nvPr/>
        </p:nvSpPr>
        <p:spPr>
          <a:xfrm>
            <a:off x="631561" y="843355"/>
            <a:ext cx="4506362" cy="369332"/>
          </a:xfrm>
          <a:prstGeom prst="rect">
            <a:avLst/>
          </a:prstGeom>
        </p:spPr>
        <p:txBody>
          <a:bodyPr wrap="none">
            <a:spAutoFit/>
          </a:bodyPr>
          <a:lstStyle/>
          <a:p>
            <a:r>
              <a:rPr lang="en-US" dirty="0">
                <a:solidFill>
                  <a:srgbClr val="222222"/>
                </a:solidFill>
                <a:latin typeface="Roboto"/>
              </a:rPr>
              <a:t>Sunflowers are in average 6 to 10 feet tall.</a:t>
            </a:r>
            <a:endParaRPr lang="en-US" dirty="0"/>
          </a:p>
        </p:txBody>
      </p:sp>
      <p:sp>
        <p:nvSpPr>
          <p:cNvPr id="4" name="Rectangle 3">
            <a:extLst>
              <a:ext uri="{FF2B5EF4-FFF2-40B4-BE49-F238E27FC236}">
                <a16:creationId xmlns:a16="http://schemas.microsoft.com/office/drawing/2014/main" id="{0278DACD-9638-1548-AB8B-2D30592CC845}"/>
              </a:ext>
            </a:extLst>
          </p:cNvPr>
          <p:cNvSpPr/>
          <p:nvPr/>
        </p:nvSpPr>
        <p:spPr>
          <a:xfrm>
            <a:off x="631561" y="1134628"/>
            <a:ext cx="8825365" cy="369332"/>
          </a:xfrm>
          <a:prstGeom prst="rect">
            <a:avLst/>
          </a:prstGeom>
        </p:spPr>
        <p:txBody>
          <a:bodyPr wrap="none">
            <a:spAutoFit/>
          </a:bodyPr>
          <a:lstStyle/>
          <a:p>
            <a:r>
              <a:rPr lang="en-US" dirty="0">
                <a:latin typeface="open_sansregular"/>
              </a:rPr>
              <a:t>The black center averages 1 to 2 inches in diameter = radius of full flower 2(di/2) = diameter. </a:t>
            </a:r>
            <a:endParaRPr lang="en-US" dirty="0"/>
          </a:p>
        </p:txBody>
      </p:sp>
      <p:grpSp>
        <p:nvGrpSpPr>
          <p:cNvPr id="17" name="Group 16">
            <a:extLst>
              <a:ext uri="{FF2B5EF4-FFF2-40B4-BE49-F238E27FC236}">
                <a16:creationId xmlns:a16="http://schemas.microsoft.com/office/drawing/2014/main" id="{B4CB8BD4-6714-BA4E-B820-515B33B9E585}"/>
              </a:ext>
            </a:extLst>
          </p:cNvPr>
          <p:cNvGrpSpPr/>
          <p:nvPr/>
        </p:nvGrpSpPr>
        <p:grpSpPr>
          <a:xfrm>
            <a:off x="1429894" y="2062233"/>
            <a:ext cx="2030139" cy="1188720"/>
            <a:chOff x="2085278" y="2296050"/>
            <a:chExt cx="1170875" cy="558663"/>
          </a:xfrm>
        </p:grpSpPr>
        <p:sp>
          <p:nvSpPr>
            <p:cNvPr id="5" name="Oval 4">
              <a:extLst>
                <a:ext uri="{FF2B5EF4-FFF2-40B4-BE49-F238E27FC236}">
                  <a16:creationId xmlns:a16="http://schemas.microsoft.com/office/drawing/2014/main" id="{BCF41E94-28F8-B34C-99B1-8E3A5826A5B1}"/>
                </a:ext>
              </a:extLst>
            </p:cNvPr>
            <p:cNvSpPr/>
            <p:nvPr/>
          </p:nvSpPr>
          <p:spPr>
            <a:xfrm>
              <a:off x="2085278" y="2352357"/>
              <a:ext cx="1115122" cy="446049"/>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Oval 8">
              <a:extLst>
                <a:ext uri="{FF2B5EF4-FFF2-40B4-BE49-F238E27FC236}">
                  <a16:creationId xmlns:a16="http://schemas.microsoft.com/office/drawing/2014/main" id="{82DEF24F-BE35-5844-9B57-D6C27F8BC4CA}"/>
                </a:ext>
              </a:extLst>
            </p:cNvPr>
            <p:cNvSpPr/>
            <p:nvPr/>
          </p:nvSpPr>
          <p:spPr>
            <a:xfrm>
              <a:off x="2988524" y="2296050"/>
              <a:ext cx="267629" cy="223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7E181F5F-8A40-C542-86EE-FFBD73756C4F}"/>
                </a:ext>
              </a:extLst>
            </p:cNvPr>
            <p:cNvSpPr/>
            <p:nvPr/>
          </p:nvSpPr>
          <p:spPr>
            <a:xfrm>
              <a:off x="2085278" y="2296050"/>
              <a:ext cx="267629" cy="223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44768D2-D666-0349-936C-5F7F9A7988C6}"/>
                </a:ext>
              </a:extLst>
            </p:cNvPr>
            <p:cNvSpPr/>
            <p:nvPr/>
          </p:nvSpPr>
          <p:spPr>
            <a:xfrm>
              <a:off x="2085278" y="2631689"/>
              <a:ext cx="267629" cy="223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1DA7D96D-9A4F-9E44-BCB6-D9B087596750}"/>
                </a:ext>
              </a:extLst>
            </p:cNvPr>
            <p:cNvSpPr/>
            <p:nvPr/>
          </p:nvSpPr>
          <p:spPr>
            <a:xfrm>
              <a:off x="2988524" y="2619436"/>
              <a:ext cx="267629" cy="223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4F0A316E-9837-A14C-826F-A195667C4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912" y="2896497"/>
            <a:ext cx="2222500" cy="2609822"/>
          </a:xfrm>
          <a:prstGeom prst="rect">
            <a:avLst/>
          </a:prstGeom>
        </p:spPr>
      </p:pic>
      <p:cxnSp>
        <p:nvCxnSpPr>
          <p:cNvPr id="25" name="Straight Connector 24">
            <a:extLst>
              <a:ext uri="{FF2B5EF4-FFF2-40B4-BE49-F238E27FC236}">
                <a16:creationId xmlns:a16="http://schemas.microsoft.com/office/drawing/2014/main" id="{BC64593A-06C0-3441-9F62-C6E0C1FA0C3F}"/>
              </a:ext>
            </a:extLst>
          </p:cNvPr>
          <p:cNvCxnSpPr>
            <a:cxnSpLocks/>
          </p:cNvCxnSpPr>
          <p:nvPr/>
        </p:nvCxnSpPr>
        <p:spPr>
          <a:xfrm>
            <a:off x="3460033" y="2656593"/>
            <a:ext cx="4830527" cy="1496267"/>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Straight Connector 25">
            <a:extLst>
              <a:ext uri="{FF2B5EF4-FFF2-40B4-BE49-F238E27FC236}">
                <a16:creationId xmlns:a16="http://schemas.microsoft.com/office/drawing/2014/main" id="{A2A53438-098D-6446-854D-1FC27B271F64}"/>
              </a:ext>
            </a:extLst>
          </p:cNvPr>
          <p:cNvCxnSpPr>
            <a:cxnSpLocks/>
          </p:cNvCxnSpPr>
          <p:nvPr/>
        </p:nvCxnSpPr>
        <p:spPr>
          <a:xfrm>
            <a:off x="3460033" y="2641353"/>
            <a:ext cx="4830527" cy="1524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560B1490-D1C6-194D-AE99-7B60E0D80D65}"/>
              </a:ext>
            </a:extLst>
          </p:cNvPr>
          <p:cNvCxnSpPr/>
          <p:nvPr/>
        </p:nvCxnSpPr>
        <p:spPr>
          <a:xfrm>
            <a:off x="3460033" y="2641352"/>
            <a:ext cx="0" cy="3010147"/>
          </a:xfrm>
          <a:prstGeom prst="line">
            <a:avLst/>
          </a:prstGeom>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C5ED26A8-1885-C74D-B649-49F68D3C0CB8}"/>
              </a:ext>
            </a:extLst>
          </p:cNvPr>
          <p:cNvSpPr txBox="1"/>
          <p:nvPr/>
        </p:nvSpPr>
        <p:spPr>
          <a:xfrm>
            <a:off x="2733404" y="4084979"/>
            <a:ext cx="502702" cy="523220"/>
          </a:xfrm>
          <a:prstGeom prst="rect">
            <a:avLst/>
          </a:prstGeom>
          <a:noFill/>
        </p:spPr>
        <p:txBody>
          <a:bodyPr wrap="square" rtlCol="0">
            <a:spAutoFit/>
          </a:bodyPr>
          <a:lstStyle/>
          <a:p>
            <a:r>
              <a:rPr lang="en-US" sz="2800" b="1" dirty="0"/>
              <a:t>H</a:t>
            </a:r>
          </a:p>
        </p:txBody>
      </p:sp>
      <p:cxnSp>
        <p:nvCxnSpPr>
          <p:cNvPr id="32" name="Straight Connector 31">
            <a:extLst>
              <a:ext uri="{FF2B5EF4-FFF2-40B4-BE49-F238E27FC236}">
                <a16:creationId xmlns:a16="http://schemas.microsoft.com/office/drawing/2014/main" id="{55716F7C-040A-8041-8C6F-5E017D67A2AB}"/>
              </a:ext>
            </a:extLst>
          </p:cNvPr>
          <p:cNvCxnSpPr>
            <a:cxnSpLocks/>
          </p:cNvCxnSpPr>
          <p:nvPr/>
        </p:nvCxnSpPr>
        <p:spPr>
          <a:xfrm flipV="1">
            <a:off x="3446583" y="4204880"/>
            <a:ext cx="4971273" cy="22744"/>
          </a:xfrm>
          <a:prstGeom prst="line">
            <a:avLst/>
          </a:prstGeom>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2178376A-441C-DC45-B954-DC54A54852F8}"/>
              </a:ext>
            </a:extLst>
          </p:cNvPr>
          <p:cNvSpPr txBox="1"/>
          <p:nvPr/>
        </p:nvSpPr>
        <p:spPr>
          <a:xfrm>
            <a:off x="4163228" y="2596146"/>
            <a:ext cx="45719" cy="369332"/>
          </a:xfrm>
          <a:prstGeom prst="rect">
            <a:avLst/>
          </a:prstGeom>
          <a:noFill/>
        </p:spPr>
        <p:txBody>
          <a:bodyPr wrap="square" rtlCol="0">
            <a:spAutoFit/>
          </a:bodyPr>
          <a:lstStyle/>
          <a:p>
            <a:r>
              <a:rPr lang="en-US" dirty="0"/>
              <a:t>𝜃</a:t>
            </a:r>
          </a:p>
        </p:txBody>
      </p:sp>
      <p:sp>
        <p:nvSpPr>
          <p:cNvPr id="37" name="TextBox 36">
            <a:extLst>
              <a:ext uri="{FF2B5EF4-FFF2-40B4-BE49-F238E27FC236}">
                <a16:creationId xmlns:a16="http://schemas.microsoft.com/office/drawing/2014/main" id="{D747FE62-CF14-1E49-9DED-8C3F9B2327BD}"/>
              </a:ext>
            </a:extLst>
          </p:cNvPr>
          <p:cNvSpPr txBox="1"/>
          <p:nvPr/>
        </p:nvSpPr>
        <p:spPr>
          <a:xfrm>
            <a:off x="7208772" y="3890068"/>
            <a:ext cx="314510" cy="369332"/>
          </a:xfrm>
          <a:prstGeom prst="rect">
            <a:avLst/>
          </a:prstGeom>
          <a:noFill/>
        </p:spPr>
        <p:txBody>
          <a:bodyPr wrap="none" rtlCol="0">
            <a:spAutoFit/>
          </a:bodyPr>
          <a:lstStyle/>
          <a:p>
            <a:r>
              <a:rPr lang="en-US" dirty="0"/>
              <a:t>𝜃</a:t>
            </a:r>
          </a:p>
        </p:txBody>
      </p:sp>
      <p:cxnSp>
        <p:nvCxnSpPr>
          <p:cNvPr id="41" name="Straight Connector 40">
            <a:extLst>
              <a:ext uri="{FF2B5EF4-FFF2-40B4-BE49-F238E27FC236}">
                <a16:creationId xmlns:a16="http://schemas.microsoft.com/office/drawing/2014/main" id="{7176BD9F-2230-524E-A785-BC6423C58291}"/>
              </a:ext>
            </a:extLst>
          </p:cNvPr>
          <p:cNvCxnSpPr>
            <a:endCxn id="16" idx="2"/>
          </p:cNvCxnSpPr>
          <p:nvPr/>
        </p:nvCxnSpPr>
        <p:spPr>
          <a:xfrm flipH="1">
            <a:off x="8236162" y="4158643"/>
            <a:ext cx="45718" cy="1347676"/>
          </a:xfrm>
          <a:prstGeom prst="line">
            <a:avLst/>
          </a:prstGeom>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E112D264-6954-C642-BD8D-328BAACB5AD0}"/>
              </a:ext>
            </a:extLst>
          </p:cNvPr>
          <p:cNvSpPr/>
          <p:nvPr/>
        </p:nvSpPr>
        <p:spPr>
          <a:xfrm>
            <a:off x="3446583" y="2630192"/>
            <a:ext cx="68297" cy="1573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3B942E8-96BB-A045-A9AD-A1EFA6661AC0}"/>
              </a:ext>
            </a:extLst>
          </p:cNvPr>
          <p:cNvSpPr txBox="1"/>
          <p:nvPr/>
        </p:nvSpPr>
        <p:spPr>
          <a:xfrm>
            <a:off x="1081602" y="5970667"/>
            <a:ext cx="5076005" cy="369332"/>
          </a:xfrm>
          <a:prstGeom prst="rect">
            <a:avLst/>
          </a:prstGeom>
          <a:noFill/>
        </p:spPr>
        <p:txBody>
          <a:bodyPr wrap="none" rtlCol="0">
            <a:spAutoFit/>
          </a:bodyPr>
          <a:lstStyle/>
          <a:p>
            <a:r>
              <a:rPr lang="en-US" dirty="0"/>
              <a:t>If North or South : TASK =  (LAT +- </a:t>
            </a:r>
            <a:r>
              <a:rPr lang="en-US" dirty="0" err="1"/>
              <a:t>Δx</a:t>
            </a:r>
            <a:r>
              <a:rPr lang="en-US" dirty="0"/>
              <a:t>, LONG, H - </a:t>
            </a:r>
            <a:r>
              <a:rPr lang="en-US" dirty="0" err="1"/>
              <a:t>Δy</a:t>
            </a:r>
            <a:r>
              <a:rPr lang="en-US" dirty="0"/>
              <a:t> )</a:t>
            </a:r>
          </a:p>
        </p:txBody>
      </p:sp>
      <p:sp>
        <p:nvSpPr>
          <p:cNvPr id="47" name="TextBox 46">
            <a:extLst>
              <a:ext uri="{FF2B5EF4-FFF2-40B4-BE49-F238E27FC236}">
                <a16:creationId xmlns:a16="http://schemas.microsoft.com/office/drawing/2014/main" id="{C5693081-4A77-B945-AE7E-3B75543D0161}"/>
              </a:ext>
            </a:extLst>
          </p:cNvPr>
          <p:cNvSpPr txBox="1"/>
          <p:nvPr/>
        </p:nvSpPr>
        <p:spPr>
          <a:xfrm>
            <a:off x="3508598" y="3315774"/>
            <a:ext cx="541934" cy="369332"/>
          </a:xfrm>
          <a:prstGeom prst="rect">
            <a:avLst/>
          </a:prstGeom>
          <a:noFill/>
        </p:spPr>
        <p:txBody>
          <a:bodyPr wrap="square" rtlCol="0">
            <a:spAutoFit/>
          </a:bodyPr>
          <a:lstStyle/>
          <a:p>
            <a:r>
              <a:rPr lang="en-US" dirty="0" err="1"/>
              <a:t>Δy</a:t>
            </a:r>
            <a:endParaRPr lang="en-US" dirty="0"/>
          </a:p>
        </p:txBody>
      </p:sp>
      <p:sp>
        <p:nvSpPr>
          <p:cNvPr id="49" name="TextBox 48">
            <a:extLst>
              <a:ext uri="{FF2B5EF4-FFF2-40B4-BE49-F238E27FC236}">
                <a16:creationId xmlns:a16="http://schemas.microsoft.com/office/drawing/2014/main" id="{CA3640CB-8BAE-8844-8880-0A8A6AB0D34F}"/>
              </a:ext>
            </a:extLst>
          </p:cNvPr>
          <p:cNvSpPr txBox="1"/>
          <p:nvPr/>
        </p:nvSpPr>
        <p:spPr>
          <a:xfrm>
            <a:off x="1081602" y="5578175"/>
            <a:ext cx="3949732" cy="369332"/>
          </a:xfrm>
          <a:prstGeom prst="rect">
            <a:avLst/>
          </a:prstGeom>
          <a:noFill/>
        </p:spPr>
        <p:txBody>
          <a:bodyPr wrap="square" rtlCol="0">
            <a:spAutoFit/>
          </a:bodyPr>
          <a:lstStyle/>
          <a:p>
            <a:r>
              <a:rPr lang="en-US" dirty="0"/>
              <a:t>Depends if drone is facing N,S,W,E :</a:t>
            </a:r>
          </a:p>
        </p:txBody>
      </p:sp>
      <p:sp>
        <p:nvSpPr>
          <p:cNvPr id="50" name="TextBox 49">
            <a:extLst>
              <a:ext uri="{FF2B5EF4-FFF2-40B4-BE49-F238E27FC236}">
                <a16:creationId xmlns:a16="http://schemas.microsoft.com/office/drawing/2014/main" id="{0F9DE285-6FA0-7E4A-9899-D1E5AC782FBA}"/>
              </a:ext>
            </a:extLst>
          </p:cNvPr>
          <p:cNvSpPr txBox="1"/>
          <p:nvPr/>
        </p:nvSpPr>
        <p:spPr>
          <a:xfrm>
            <a:off x="4827682" y="4338909"/>
            <a:ext cx="2018449" cy="369332"/>
          </a:xfrm>
          <a:prstGeom prst="rect">
            <a:avLst/>
          </a:prstGeom>
          <a:noFill/>
        </p:spPr>
        <p:txBody>
          <a:bodyPr wrap="square" rtlCol="0">
            <a:spAutoFit/>
          </a:bodyPr>
          <a:lstStyle/>
          <a:p>
            <a:r>
              <a:rPr lang="en-US" dirty="0" err="1"/>
              <a:t>Δx</a:t>
            </a:r>
            <a:r>
              <a:rPr lang="en-US" dirty="0"/>
              <a:t> = </a:t>
            </a:r>
            <a:r>
              <a:rPr lang="en-US" dirty="0" err="1"/>
              <a:t>Δy</a:t>
            </a:r>
            <a:r>
              <a:rPr lang="en-US" dirty="0"/>
              <a:t> /tan(𝜃) </a:t>
            </a:r>
          </a:p>
        </p:txBody>
      </p:sp>
      <p:sp>
        <p:nvSpPr>
          <p:cNvPr id="52" name="TextBox 51">
            <a:extLst>
              <a:ext uri="{FF2B5EF4-FFF2-40B4-BE49-F238E27FC236}">
                <a16:creationId xmlns:a16="http://schemas.microsoft.com/office/drawing/2014/main" id="{DE879EE7-B936-6044-9561-424C2A7FC685}"/>
              </a:ext>
            </a:extLst>
          </p:cNvPr>
          <p:cNvSpPr txBox="1"/>
          <p:nvPr/>
        </p:nvSpPr>
        <p:spPr>
          <a:xfrm>
            <a:off x="1081602" y="6241665"/>
            <a:ext cx="4760790" cy="369332"/>
          </a:xfrm>
          <a:prstGeom prst="rect">
            <a:avLst/>
          </a:prstGeom>
          <a:noFill/>
        </p:spPr>
        <p:txBody>
          <a:bodyPr wrap="none" rtlCol="0">
            <a:spAutoFit/>
          </a:bodyPr>
          <a:lstStyle/>
          <a:p>
            <a:r>
              <a:rPr lang="en-US" dirty="0"/>
              <a:t>If East or West : TASK =  (LAT, LONG +- </a:t>
            </a:r>
            <a:r>
              <a:rPr lang="en-US" dirty="0" err="1"/>
              <a:t>Δx</a:t>
            </a:r>
            <a:r>
              <a:rPr lang="en-US" dirty="0"/>
              <a:t>, H - </a:t>
            </a:r>
            <a:r>
              <a:rPr lang="en-US" dirty="0" err="1"/>
              <a:t>Δy</a:t>
            </a:r>
            <a:r>
              <a:rPr lang="en-US" dirty="0"/>
              <a:t> )</a:t>
            </a:r>
          </a:p>
        </p:txBody>
      </p:sp>
    </p:spTree>
    <p:extLst>
      <p:ext uri="{BB962C8B-B14F-4D97-AF65-F5344CB8AC3E}">
        <p14:creationId xmlns:p14="http://schemas.microsoft.com/office/powerpoint/2010/main" val="214334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6FA1-8D62-411D-A7FE-3CC69F589205}"/>
              </a:ext>
            </a:extLst>
          </p:cNvPr>
          <p:cNvSpPr>
            <a:spLocks noGrp="1"/>
          </p:cNvSpPr>
          <p:nvPr>
            <p:ph type="title"/>
          </p:nvPr>
        </p:nvSpPr>
        <p:spPr>
          <a:xfrm>
            <a:off x="838200" y="107548"/>
            <a:ext cx="10515600" cy="1325563"/>
          </a:xfrm>
        </p:spPr>
        <p:txBody>
          <a:bodyPr/>
          <a:lstStyle/>
          <a:p>
            <a:pPr algn="ctr"/>
            <a:r>
              <a:rPr lang="en-US" b="1" dirty="0">
                <a:ea typeface="+mj-lt"/>
                <a:cs typeface="+mj-lt"/>
              </a:rPr>
              <a:t>Challenge (Pollination)</a:t>
            </a:r>
            <a:endParaRPr lang="en-US" b="1" dirty="0">
              <a:cs typeface="Calibri Light"/>
            </a:endParaRPr>
          </a:p>
          <a:p>
            <a:pPr algn="ctr"/>
            <a:r>
              <a:rPr lang="en-US" b="1" dirty="0">
                <a:ea typeface="+mj-lt"/>
                <a:cs typeface="+mj-lt"/>
              </a:rPr>
              <a:t>Video Control Nav</a:t>
            </a:r>
            <a:endParaRPr lang="en-US" b="1" dirty="0">
              <a:cs typeface="Calibri Light"/>
            </a:endParaRPr>
          </a:p>
        </p:txBody>
      </p:sp>
      <p:pic>
        <p:nvPicPr>
          <p:cNvPr id="4" name="Picture 4">
            <a:extLst>
              <a:ext uri="{FF2B5EF4-FFF2-40B4-BE49-F238E27FC236}">
                <a16:creationId xmlns:a16="http://schemas.microsoft.com/office/drawing/2014/main" id="{150F3C04-0F3F-408C-8F5D-33928610F512}"/>
              </a:ext>
            </a:extLst>
          </p:cNvPr>
          <p:cNvPicPr>
            <a:picLocks noChangeAspect="1"/>
          </p:cNvPicPr>
          <p:nvPr/>
        </p:nvPicPr>
        <p:blipFill>
          <a:blip r:embed="rId2"/>
          <a:stretch>
            <a:fillRect/>
          </a:stretch>
        </p:blipFill>
        <p:spPr>
          <a:xfrm>
            <a:off x="66541" y="1458254"/>
            <a:ext cx="8238184" cy="5240112"/>
          </a:xfrm>
          <a:prstGeom prst="rect">
            <a:avLst/>
          </a:prstGeom>
        </p:spPr>
      </p:pic>
      <p:pic>
        <p:nvPicPr>
          <p:cNvPr id="6" name="Picture 6">
            <a:extLst>
              <a:ext uri="{FF2B5EF4-FFF2-40B4-BE49-F238E27FC236}">
                <a16:creationId xmlns:a16="http://schemas.microsoft.com/office/drawing/2014/main" id="{79ABA1C5-B77F-42DC-80FF-FD58B8A149C9}"/>
              </a:ext>
            </a:extLst>
          </p:cNvPr>
          <p:cNvPicPr>
            <a:picLocks noChangeAspect="1"/>
          </p:cNvPicPr>
          <p:nvPr/>
        </p:nvPicPr>
        <p:blipFill>
          <a:blip r:embed="rId3"/>
          <a:stretch>
            <a:fillRect/>
          </a:stretch>
        </p:blipFill>
        <p:spPr>
          <a:xfrm>
            <a:off x="9276411" y="2786800"/>
            <a:ext cx="1581150" cy="2228850"/>
          </a:xfrm>
          <a:prstGeom prst="rect">
            <a:avLst/>
          </a:prstGeom>
        </p:spPr>
      </p:pic>
    </p:spTree>
    <p:extLst>
      <p:ext uri="{BB962C8B-B14F-4D97-AF65-F5344CB8AC3E}">
        <p14:creationId xmlns:p14="http://schemas.microsoft.com/office/powerpoint/2010/main" val="3662414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392</Words>
  <Application>Microsoft Macintosh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Angsana New</vt:lpstr>
      <vt:lpstr>Arial</vt:lpstr>
      <vt:lpstr>Calibri</vt:lpstr>
      <vt:lpstr>Calibri Light</vt:lpstr>
      <vt:lpstr>Helvetica Neue</vt:lpstr>
      <vt:lpstr>open_sansregular</vt:lpstr>
      <vt:lpstr>Roboto</vt:lpstr>
      <vt:lpstr>office theme</vt:lpstr>
      <vt:lpstr>PolliNet Architecture</vt:lpstr>
      <vt:lpstr>Metting decisions</vt:lpstr>
      <vt:lpstr>PowerPoint Presentation</vt:lpstr>
      <vt:lpstr>PowerPoint Presentation</vt:lpstr>
      <vt:lpstr>Randomized Rule Base Nav? Another Idea ?</vt:lpstr>
      <vt:lpstr>Challenge (Precision) 20 meters change in LAT is about 0.00018 degree change.</vt:lpstr>
      <vt:lpstr>PowerPoint Presentation</vt:lpstr>
      <vt:lpstr>Challenge (Coordinates)</vt:lpstr>
      <vt:lpstr>Challenge (Pollination) Video Control Nav</vt:lpstr>
      <vt:lpstr>More challenges a priori ?</vt:lpstr>
      <vt:lpstr>Condition of Success for Software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Luis.Robaina003</cp:lastModifiedBy>
  <cp:revision>467</cp:revision>
  <dcterms:created xsi:type="dcterms:W3CDTF">2013-07-15T20:26:40Z</dcterms:created>
  <dcterms:modified xsi:type="dcterms:W3CDTF">2019-08-25T23:04:30Z</dcterms:modified>
</cp:coreProperties>
</file>