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61"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53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6308845E-CCF6-461F-9699-9DC9671A20DB}" type="datetimeFigureOut">
              <a:rPr lang="en-US" smtClean="0"/>
              <a:pPr/>
              <a:t>12/3/2023</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0F7C9D24-D33C-4AFE-91DB-2F75F476FCB3}"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08845E-CCF6-461F-9699-9DC9671A20DB}" type="datetimeFigureOut">
              <a:rPr lang="en-US" smtClean="0"/>
              <a:pPr/>
              <a:t>12/3/2023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7C9D24-D33C-4AFE-91DB-2F75F476FC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08845E-CCF6-461F-9699-9DC9671A20DB}" type="datetimeFigureOut">
              <a:rPr lang="en-US" smtClean="0"/>
              <a:pPr/>
              <a:t>12/3/2023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7C9D24-D33C-4AFE-91DB-2F75F476FC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08845E-CCF6-461F-9699-9DC9671A20DB}" type="datetimeFigureOut">
              <a:rPr lang="en-US" smtClean="0"/>
              <a:pPr/>
              <a:t>12/3/2023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7C9D24-D33C-4AFE-91DB-2F75F476FC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308845E-CCF6-461F-9699-9DC9671A20DB}" type="datetimeFigureOut">
              <a:rPr lang="en-US" smtClean="0"/>
              <a:pPr/>
              <a:t>12/3/2023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7C9D24-D33C-4AFE-91DB-2F75F476FCB3}"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08845E-CCF6-461F-9699-9DC9671A20DB}" type="datetimeFigureOut">
              <a:rPr lang="en-US" smtClean="0"/>
              <a:pPr/>
              <a:t>12/3/2023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7C9D24-D33C-4AFE-91DB-2F75F476FC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308845E-CCF6-461F-9699-9DC9671A20DB}" type="datetimeFigureOut">
              <a:rPr lang="en-US" smtClean="0"/>
              <a:pPr/>
              <a:t>12/3/2023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F7C9D24-D33C-4AFE-91DB-2F75F476FCB3}"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308845E-CCF6-461F-9699-9DC9671A20DB}" type="datetimeFigureOut">
              <a:rPr lang="en-US" smtClean="0"/>
              <a:pPr/>
              <a:t>12/3/2023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F7C9D24-D33C-4AFE-91DB-2F75F476FC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308845E-CCF6-461F-9699-9DC9671A20DB}" type="datetimeFigureOut">
              <a:rPr lang="en-US" smtClean="0"/>
              <a:pPr/>
              <a:t>12/3/2023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F7C9D24-D33C-4AFE-91DB-2F75F476FC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08845E-CCF6-461F-9699-9DC9671A20DB}" type="datetimeFigureOut">
              <a:rPr lang="en-US" smtClean="0"/>
              <a:pPr/>
              <a:t>12/3/2023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7C9D24-D33C-4AFE-91DB-2F75F476FC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6308845E-CCF6-461F-9699-9DC9671A20DB}" type="datetimeFigureOut">
              <a:rPr lang="en-US" smtClean="0"/>
              <a:pPr/>
              <a:t>12/3/2023</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0F7C9D24-D33C-4AFE-91DB-2F75F476FCB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6308845E-CCF6-461F-9699-9DC9671A20DB}" type="datetimeFigureOut">
              <a:rPr lang="en-US" smtClean="0"/>
              <a:pPr/>
              <a:t>12/3/2023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F7C9D24-D33C-4AFE-91DB-2F75F476FCB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14400"/>
            <a:ext cx="7772400" cy="1975104"/>
          </a:xfrm>
        </p:spPr>
        <p:txBody>
          <a:bodyPr/>
          <a:lstStyle/>
          <a:p>
            <a:r>
              <a:rPr lang="en-US" dirty="0" smtClean="0"/>
              <a:t>Schroder-Bernstein Theorem</a:t>
            </a:r>
            <a:endParaRPr lang="en-US" dirty="0"/>
          </a:p>
        </p:txBody>
      </p:sp>
      <p:sp>
        <p:nvSpPr>
          <p:cNvPr id="3" name="Subtitle 2"/>
          <p:cNvSpPr>
            <a:spLocks noGrp="1"/>
          </p:cNvSpPr>
          <p:nvPr>
            <p:ph type="subTitle" idx="1"/>
          </p:nvPr>
        </p:nvSpPr>
        <p:spPr/>
        <p:txBody>
          <a:bodyPr>
            <a:normAutofit/>
          </a:bodyPr>
          <a:lstStyle/>
          <a:p>
            <a:r>
              <a:rPr lang="en-US" dirty="0" smtClean="0"/>
              <a:t>It regards set theory. If there exists an injection from set A to set B, the set A is &lt;= set B. And if there exists an injection from set B to set A, then set B is &lt;= set A. Now, these sets can’t both be less than each other so that means they are equal!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086600" cy="258762"/>
          </a:xfrm>
        </p:spPr>
        <p:txBody>
          <a:bodyPr>
            <a:normAutofit fontScale="90000"/>
          </a:bodyPr>
          <a:lstStyle/>
          <a:p>
            <a:r>
              <a:rPr lang="en-US" dirty="0" smtClean="0"/>
              <a:t>Lets dive deeper</a:t>
            </a:r>
            <a:endParaRPr lang="en-US" dirty="0"/>
          </a:p>
        </p:txBody>
      </p:sp>
      <p:sp>
        <p:nvSpPr>
          <p:cNvPr id="3" name="Content Placeholder 2"/>
          <p:cNvSpPr>
            <a:spLocks noGrp="1"/>
          </p:cNvSpPr>
          <p:nvPr>
            <p:ph idx="1"/>
          </p:nvPr>
        </p:nvSpPr>
        <p:spPr>
          <a:xfrm>
            <a:off x="457200" y="914400"/>
            <a:ext cx="8229600" cy="5364163"/>
          </a:xfrm>
        </p:spPr>
        <p:txBody>
          <a:bodyPr>
            <a:normAutofit fontScale="47500" lnSpcReduction="20000"/>
          </a:bodyPr>
          <a:lstStyle/>
          <a:p>
            <a:r>
              <a:rPr lang="en-US" dirty="0" smtClean="0"/>
              <a:t>Suppose you have two sets, A and B.</a:t>
            </a:r>
          </a:p>
          <a:p>
            <a:r>
              <a:rPr lang="en-US" dirty="0" smtClean="0"/>
              <a:t>Set A: {4,5,6,9}      Set B: {0,3,10,11}</a:t>
            </a:r>
          </a:p>
          <a:p>
            <a:r>
              <a:rPr lang="en-US" dirty="0" smtClean="0"/>
              <a:t>From Set A to Set B there exists a injection, meaning different elements in Set A map to different elements in Set B:</a:t>
            </a:r>
          </a:p>
          <a:p>
            <a:r>
              <a:rPr lang="en-US" dirty="0" smtClean="0"/>
              <a:t>Set A:                                 Set B:     (since every element in B is covered or mapped to by at least one element in set A, it is </a:t>
            </a:r>
            <a:r>
              <a:rPr lang="en-US" dirty="0" err="1" smtClean="0"/>
              <a:t>surjective</a:t>
            </a:r>
            <a:r>
              <a:rPr lang="en-US" dirty="0" smtClean="0"/>
              <a:t>.</a:t>
            </a:r>
          </a:p>
          <a:p>
            <a:r>
              <a:rPr lang="en-US" dirty="0" smtClean="0"/>
              <a:t>6			            0</a:t>
            </a:r>
          </a:p>
          <a:p>
            <a:r>
              <a:rPr lang="en-US" dirty="0" smtClean="0"/>
              <a:t>5			           3</a:t>
            </a:r>
          </a:p>
          <a:p>
            <a:r>
              <a:rPr lang="en-US" dirty="0" smtClean="0"/>
              <a:t>4		                                      10</a:t>
            </a:r>
          </a:p>
          <a:p>
            <a:r>
              <a:rPr lang="en-US" dirty="0" smtClean="0"/>
              <a:t>9		                         	            11</a:t>
            </a:r>
          </a:p>
          <a:p>
            <a:r>
              <a:rPr lang="en-US" dirty="0" smtClean="0"/>
              <a:t>And From Set B to Set A there also exists a injection meaning different elements in Set B map to different elements in set A: (since every element in A is covered or mapped to by at least one element in set B, it is </a:t>
            </a:r>
            <a:r>
              <a:rPr lang="en-US" dirty="0" err="1" smtClean="0"/>
              <a:t>surjective</a:t>
            </a:r>
            <a:r>
              <a:rPr lang="en-US" dirty="0" smtClean="0"/>
              <a:t>.</a:t>
            </a:r>
          </a:p>
          <a:p>
            <a:r>
              <a:rPr lang="en-US" dirty="0" smtClean="0"/>
              <a:t>Set B:                                  Set A:</a:t>
            </a:r>
          </a:p>
          <a:p>
            <a:r>
              <a:rPr lang="en-US" dirty="0" smtClean="0"/>
              <a:t>3			6</a:t>
            </a:r>
          </a:p>
          <a:p>
            <a:r>
              <a:rPr lang="en-US" dirty="0" smtClean="0"/>
              <a:t>0			9</a:t>
            </a:r>
          </a:p>
          <a:p>
            <a:r>
              <a:rPr lang="en-US" dirty="0" smtClean="0"/>
              <a:t>10			5</a:t>
            </a:r>
          </a:p>
          <a:p>
            <a:r>
              <a:rPr lang="en-US" dirty="0" smtClean="0"/>
              <a:t>11			 4</a:t>
            </a:r>
          </a:p>
          <a:p>
            <a:r>
              <a:rPr lang="en-US" dirty="0" smtClean="0"/>
              <a:t>As you can see this means tat set A and set B have the same amount of elements (cardinality), and since it is </a:t>
            </a:r>
            <a:r>
              <a:rPr lang="en-US" dirty="0" err="1" smtClean="0"/>
              <a:t>surjective</a:t>
            </a:r>
            <a:r>
              <a:rPr lang="en-US" dirty="0" smtClean="0"/>
              <a:t> and injective, there exists a </a:t>
            </a:r>
            <a:r>
              <a:rPr lang="en-US" dirty="0" err="1" smtClean="0"/>
              <a:t>bijection</a:t>
            </a:r>
            <a:r>
              <a:rPr lang="en-US" dirty="0" smtClean="0"/>
              <a:t>.</a:t>
            </a:r>
          </a:p>
        </p:txBody>
      </p:sp>
      <p:cxnSp>
        <p:nvCxnSpPr>
          <p:cNvPr id="7" name="Straight Arrow Connector 6"/>
          <p:cNvCxnSpPr/>
          <p:nvPr/>
        </p:nvCxnSpPr>
        <p:spPr>
          <a:xfrm>
            <a:off x="1066800" y="2362200"/>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066800" y="2590800"/>
            <a:ext cx="2514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143000" y="2895600"/>
            <a:ext cx="2514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143000" y="3200400"/>
            <a:ext cx="2362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143000" y="4343400"/>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143000" y="4572000"/>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219200" y="48006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143000" y="5105400"/>
            <a:ext cx="2133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endParaRPr lang="en-US" dirty="0"/>
          </a:p>
        </p:txBody>
      </p:sp>
      <p:sp>
        <p:nvSpPr>
          <p:cNvPr id="3" name="Content Placeholder 2"/>
          <p:cNvSpPr>
            <a:spLocks noGrp="1"/>
          </p:cNvSpPr>
          <p:nvPr>
            <p:ph idx="1"/>
          </p:nvPr>
        </p:nvSpPr>
        <p:spPr/>
        <p:txBody>
          <a:bodyPr/>
          <a:lstStyle/>
          <a:p>
            <a:r>
              <a:rPr lang="en-US" dirty="0" smtClean="0"/>
              <a:t>The Schroder Bernstein theorem is important in understanding and comparing different sets in mathematics, and this indirectly influences how data is organized, algorithm design, and data analysis.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sets</a:t>
            </a:r>
            <a:endParaRPr lang="en-US" dirty="0"/>
          </a:p>
        </p:txBody>
      </p:sp>
      <p:sp>
        <p:nvSpPr>
          <p:cNvPr id="3" name="Content Placeholder 2"/>
          <p:cNvSpPr>
            <a:spLocks noGrp="1"/>
          </p:cNvSpPr>
          <p:nvPr>
            <p:ph idx="1"/>
          </p:nvPr>
        </p:nvSpPr>
        <p:spPr/>
        <p:txBody>
          <a:bodyPr>
            <a:normAutofit fontScale="92500"/>
          </a:bodyPr>
          <a:lstStyle/>
          <a:p>
            <a:r>
              <a:rPr lang="en-US" dirty="0" smtClean="0"/>
              <a:t>The theorem is essential in understanding infinite sets, because it is difficult to form a </a:t>
            </a:r>
            <a:r>
              <a:rPr lang="en-US" dirty="0" err="1" smtClean="0"/>
              <a:t>bijection</a:t>
            </a:r>
            <a:r>
              <a:rPr lang="en-US" dirty="0" smtClean="0"/>
              <a:t> with infinite sets to prove if two sets have the same cardinality. This is because infinite sets come in different sizes, so saying that both sets are infinite doesn’t prove that they are the same in cardinality. For example, the infinite set of all integers  ( negative infinity to positive infinity) is bigger than the infinite set of all real numbers (0 to positive infinity)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infinite sets</a:t>
            </a:r>
            <a:endParaRPr lang="en-US" dirty="0"/>
          </a:p>
        </p:txBody>
      </p:sp>
      <p:sp>
        <p:nvSpPr>
          <p:cNvPr id="3" name="Content Placeholder 2"/>
          <p:cNvSpPr>
            <a:spLocks noGrp="1"/>
          </p:cNvSpPr>
          <p:nvPr>
            <p:ph idx="1"/>
          </p:nvPr>
        </p:nvSpPr>
        <p:spPr/>
        <p:txBody>
          <a:bodyPr/>
          <a:lstStyle/>
          <a:p>
            <a:r>
              <a:rPr lang="en-US" dirty="0" smtClean="0"/>
              <a:t>The Schroder Bernstein theorem it </a:t>
            </a:r>
            <a:r>
              <a:rPr lang="en-US" dirty="0" smtClean="0"/>
              <a:t>states that if there exists injective functions from one </a:t>
            </a:r>
            <a:r>
              <a:rPr lang="en-US" dirty="0" smtClean="0"/>
              <a:t>infinite set </a:t>
            </a:r>
            <a:r>
              <a:rPr lang="en-US" dirty="0" smtClean="0"/>
              <a:t>to another </a:t>
            </a:r>
            <a:r>
              <a:rPr lang="en-US" dirty="0" smtClean="0"/>
              <a:t>infinite set and </a:t>
            </a:r>
            <a:r>
              <a:rPr lang="en-US" dirty="0" smtClean="0"/>
              <a:t>vice versa, then the two sets have the same amount of </a:t>
            </a:r>
            <a:r>
              <a:rPr lang="en-US" dirty="0" smtClean="0"/>
              <a:t>elements(cardinality</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772400" cy="914400"/>
          </a:xfrm>
        </p:spPr>
        <p:txBody>
          <a:bodyPr/>
          <a:lstStyle/>
          <a:p>
            <a:r>
              <a:rPr lang="en-US" dirty="0" smtClean="0"/>
              <a:t>History behind the Schroder-Bernstein theorem.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theorem was first brought up by Ernst Schroder. He stated that there exists injective (one-to-one) functions between two sets, then they have the same cardinality. Felix Bernstein further expanded and refined Ernst Schroder’s ideas on the theorem later on by adding more detailed techniques that made the argument and the proof more solid. </a:t>
            </a:r>
          </a:p>
          <a:p>
            <a:r>
              <a:rPr lang="en-US" dirty="0" smtClean="0"/>
              <a:t>The contribution of these two men ultimately led the proof we know today as the Schroder-Bernstein theorem.</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357</TotalTime>
  <Words>392</Words>
  <Application>Microsoft Office PowerPoint</Application>
  <PresentationFormat>On-screen Show (4:3)</PresentationFormat>
  <Paragraphs>27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Metro</vt:lpstr>
      <vt:lpstr>Schroder-Bernstein Theorem</vt:lpstr>
      <vt:lpstr>Lets dive deeper</vt:lpstr>
      <vt:lpstr>Importance</vt:lpstr>
      <vt:lpstr>Infinite sets</vt:lpstr>
      <vt:lpstr>Proving infinite sets</vt:lpstr>
      <vt:lpstr>History behind the Schroder-Bernstein theorem.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Schroder-Bernstein Theorem</dc:title>
  <dc:creator>USER</dc:creator>
  <cp:lastModifiedBy>USER</cp:lastModifiedBy>
  <cp:revision>31</cp:revision>
  <dcterms:created xsi:type="dcterms:W3CDTF">2023-11-26T01:59:59Z</dcterms:created>
  <dcterms:modified xsi:type="dcterms:W3CDTF">2023-12-04T07:29:43Z</dcterms:modified>
</cp:coreProperties>
</file>