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3" r:id="rId5"/>
    <p:sldId id="264" r:id="rId6"/>
    <p:sldId id="265" r:id="rId7"/>
    <p:sldId id="269" r:id="rId8"/>
    <p:sldId id="259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%20Salvaterra\Desktop\KPMG%20Data%20Cleaning%20Project%20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%20Salvaterra\Desktop\KPMG%20Data%20Cleaning%20Project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%20Salvaterra\Desktop\KPMG%20Data%20Cleaning%20Project%20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%20Salvaterra\Desktop\KPMG%20Data%20Cleaning%20Project%20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Cleaning Project  (version 1).xlsb.xlsx]Age-p2!PivotTable3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46089675770315"/>
          <c:y val="0.11432275685627112"/>
          <c:w val="0.75737618863215872"/>
          <c:h val="0.755742927967337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'Age-p2'!$B$3:$B$4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'Age-p2'!$A$5:$A$12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'Age-p2'!$B$5:$B$12</c:f>
              <c:numCache>
                <c:formatCode>_-[$$-409]* #,##0_ ;_-[$$-409]* \-#,##0\ ;_-[$$-409]* "-"??_ ;_-@_ </c:formatCode>
                <c:ptCount val="7"/>
                <c:pt idx="0">
                  <c:v>877032.6600000012</c:v>
                </c:pt>
                <c:pt idx="1">
                  <c:v>912122.2700000027</c:v>
                </c:pt>
                <c:pt idx="2">
                  <c:v>1935379.4700000093</c:v>
                </c:pt>
                <c:pt idx="3">
                  <c:v>922013.29000000132</c:v>
                </c:pt>
                <c:pt idx="4">
                  <c:v>815796.7900000005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D-4C58-A5C6-8E7117224CE4}"/>
            </c:ext>
          </c:extLst>
        </c:ser>
        <c:ser>
          <c:idx val="1"/>
          <c:order val="1"/>
          <c:tx>
            <c:strRef>
              <c:f>'Age-p2'!$C$3:$C$4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'Age-p2'!$A$5:$A$12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'Age-p2'!$C$5:$C$12</c:f>
              <c:numCache>
                <c:formatCode>_-[$$-409]* #,##0_ ;_-[$$-409]* \-#,##0\ ;_-[$$-409]* "-"??_ ;_-@_ </c:formatCode>
                <c:ptCount val="7"/>
                <c:pt idx="0">
                  <c:v>488813.97000000061</c:v>
                </c:pt>
                <c:pt idx="1">
                  <c:v>434209.32497189945</c:v>
                </c:pt>
                <c:pt idx="2">
                  <c:v>864188.62000000034</c:v>
                </c:pt>
                <c:pt idx="3">
                  <c:v>488123.93999999983</c:v>
                </c:pt>
                <c:pt idx="4">
                  <c:v>376201.48000000016</c:v>
                </c:pt>
                <c:pt idx="5">
                  <c:v>2596.17</c:v>
                </c:pt>
                <c:pt idx="6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9D-4C58-A5C6-8E7117224CE4}"/>
            </c:ext>
          </c:extLst>
        </c:ser>
        <c:ser>
          <c:idx val="2"/>
          <c:order val="2"/>
          <c:tx>
            <c:strRef>
              <c:f>'Age-p2'!$D$3:$D$4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'Age-p2'!$A$5:$A$12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'Age-p2'!$D$5:$D$12</c:f>
              <c:numCache>
                <c:formatCode>_-[$$-409]* #,##0_ ;_-[$$-409]* \-#,##0\ ;_-[$$-409]* "-"??_ ;_-@_ </c:formatCode>
                <c:ptCount val="7"/>
                <c:pt idx="0">
                  <c:v>428575.52000000008</c:v>
                </c:pt>
                <c:pt idx="1">
                  <c:v>482176.62999999983</c:v>
                </c:pt>
                <c:pt idx="2">
                  <c:v>939545.979999998</c:v>
                </c:pt>
                <c:pt idx="3">
                  <c:v>530650.29999999981</c:v>
                </c:pt>
                <c:pt idx="4">
                  <c:v>415935.91000000015</c:v>
                </c:pt>
                <c:pt idx="5">
                  <c:v>6732.3600000000006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9D-4C58-A5C6-8E7117224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993615"/>
        <c:axId val="1310991215"/>
      </c:barChart>
      <c:catAx>
        <c:axId val="131099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991215"/>
        <c:crosses val="autoZero"/>
        <c:auto val="1"/>
        <c:lblAlgn val="ctr"/>
        <c:lblOffset val="100"/>
        <c:noMultiLvlLbl val="0"/>
      </c:catAx>
      <c:valAx>
        <c:axId val="131099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99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Cleaning Project .xlsx]Industry-p3!PivotTable6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'Industry-p3'!$B$3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'Industry-p3'!$A$4:$A$13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'Industry-p3'!$B$4:$B$13</c:f>
              <c:numCache>
                <c:formatCode>_-[$$-409]* #,##0.00_ ;_-[$$-409]* \-#,##0.00\ ;_-[$$-409]* "-"??_ ;_-@_ </c:formatCode>
                <c:ptCount val="9"/>
                <c:pt idx="0">
                  <c:v>312613.16999999963</c:v>
                </c:pt>
                <c:pt idx="1">
                  <c:v>398371.65999999974</c:v>
                </c:pt>
                <c:pt idx="2">
                  <c:v>2202759.6600000034</c:v>
                </c:pt>
                <c:pt idx="3">
                  <c:v>1697389.1800000074</c:v>
                </c:pt>
                <c:pt idx="4">
                  <c:v>379959.58999999979</c:v>
                </c:pt>
                <c:pt idx="5">
                  <c:v>2205304.5300000058</c:v>
                </c:pt>
                <c:pt idx="6">
                  <c:v>730657.32000000123</c:v>
                </c:pt>
                <c:pt idx="7">
                  <c:v>1006511.9400000009</c:v>
                </c:pt>
                <c:pt idx="8">
                  <c:v>187400.00999999989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4-4CB4-8583-8B78B6652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60896"/>
        <c:axId val="15758016"/>
      </c:barChart>
      <c:catAx>
        <c:axId val="1576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8016"/>
        <c:crosses val="autoZero"/>
        <c:auto val="1"/>
        <c:lblAlgn val="ctr"/>
        <c:lblOffset val="100"/>
        <c:noMultiLvlLbl val="0"/>
      </c:catAx>
      <c:valAx>
        <c:axId val="1575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Cleaning Project  (version 1).xlsb.xlsx]Sheet1!PivotTable1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5109</c:v>
                </c:pt>
                <c:pt idx="1">
                  <c:v>2125</c:v>
                </c:pt>
                <c:pt idx="2">
                  <c:v>2590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B-4FDD-8C84-881CE25998F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0">
                  <c:v>5484</c:v>
                </c:pt>
                <c:pt idx="1">
                  <c:v>2097</c:v>
                </c:pt>
                <c:pt idx="2">
                  <c:v>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6B-4FDD-8C84-881CE2599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7923727"/>
        <c:axId val="1237924687"/>
      </c:barChart>
      <c:catAx>
        <c:axId val="123792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924687"/>
        <c:crosses val="autoZero"/>
        <c:auto val="1"/>
        <c:lblAlgn val="ctr"/>
        <c:lblOffset val="100"/>
        <c:noMultiLvlLbl val="0"/>
      </c:catAx>
      <c:valAx>
        <c:axId val="123792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92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Cleaning Project  (version 1).xlsb.xlsx]RFM-p1!PivotTable2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'RFM-p1'!$B$3:$B$4</c:f>
              <c:strCache>
                <c:ptCount val="1"/>
                <c:pt idx="0">
                  <c:v>Bronze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'RFM-p1'!$A$5:$A$15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strCache>
            </c:strRef>
          </c:cat>
          <c:val>
            <c:numRef>
              <c:f>'RFM-p1'!$B$5:$B$15</c:f>
              <c:numCache>
                <c:formatCode>General</c:formatCode>
                <c:ptCount val="10"/>
                <c:pt idx="0">
                  <c:v>94</c:v>
                </c:pt>
                <c:pt idx="1">
                  <c:v>215</c:v>
                </c:pt>
                <c:pt idx="2">
                  <c:v>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C-484B-B13C-2100842C533E}"/>
            </c:ext>
          </c:extLst>
        </c:ser>
        <c:ser>
          <c:idx val="1"/>
          <c:order val="1"/>
          <c:tx>
            <c:strRef>
              <c:f>'RFM-p1'!$C$3:$C$4</c:f>
              <c:strCache>
                <c:ptCount val="1"/>
                <c:pt idx="0">
                  <c:v>Silver 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'RFM-p1'!$A$5:$A$15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strCache>
            </c:strRef>
          </c:cat>
          <c:val>
            <c:numRef>
              <c:f>'RFM-p1'!$C$5:$C$15</c:f>
              <c:numCache>
                <c:formatCode>General</c:formatCode>
                <c:ptCount val="10"/>
                <c:pt idx="3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C-484B-B13C-2100842C533E}"/>
            </c:ext>
          </c:extLst>
        </c:ser>
        <c:ser>
          <c:idx val="2"/>
          <c:order val="2"/>
          <c:tx>
            <c:strRef>
              <c:f>'RFM-p1'!$D$3:$D$4</c:f>
              <c:strCache>
                <c:ptCount val="1"/>
                <c:pt idx="0">
                  <c:v>Gold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'RFM-p1'!$A$5:$A$15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strCache>
            </c:strRef>
          </c:cat>
          <c:val>
            <c:numRef>
              <c:f>'RFM-p1'!$D$5:$D$15</c:f>
              <c:numCache>
                <c:formatCode>General</c:formatCode>
                <c:ptCount val="10"/>
                <c:pt idx="4">
                  <c:v>502</c:v>
                </c:pt>
                <c:pt idx="5">
                  <c:v>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C-484B-B13C-2100842C533E}"/>
            </c:ext>
          </c:extLst>
        </c:ser>
        <c:ser>
          <c:idx val="3"/>
          <c:order val="3"/>
          <c:tx>
            <c:strRef>
              <c:f>'RFM-p1'!$E$3:$E$4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'RFM-p1'!$A$5:$A$15</c:f>
              <c:strCach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strCache>
            </c:strRef>
          </c:cat>
          <c:val>
            <c:numRef>
              <c:f>'RFM-p1'!$E$5:$E$15</c:f>
              <c:numCache>
                <c:formatCode>General</c:formatCode>
                <c:ptCount val="10"/>
                <c:pt idx="6">
                  <c:v>505</c:v>
                </c:pt>
                <c:pt idx="7">
                  <c:v>379</c:v>
                </c:pt>
                <c:pt idx="8">
                  <c:v>196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6C-484B-B13C-2100842C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89632"/>
        <c:axId val="122286752"/>
      </c:barChart>
      <c:catAx>
        <c:axId val="12228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86752"/>
        <c:crosses val="autoZero"/>
        <c:auto val="1"/>
        <c:lblAlgn val="ctr"/>
        <c:lblOffset val="100"/>
        <c:noMultiLvlLbl val="0"/>
      </c:catAx>
      <c:valAx>
        <c:axId val="1222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8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0.46557</cdr:x>
      <cdr:y>0.91812</cdr:y>
    </cdr:from>
    <cdr:to>
      <cdr:x>0.53443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949C71-2DDB-C749-9CD9-4D6CED4892FD}"/>
            </a:ext>
          </a:extLst>
        </cdr:cNvPr>
        <cdr:cNvSpPr txBox="1"/>
      </cdr:nvSpPr>
      <cdr:spPr>
        <a:xfrm xmlns:a="http://schemas.openxmlformats.org/drawingml/2006/main">
          <a:off x="2136621" y="2857612"/>
          <a:ext cx="316025" cy="2548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45719" tIns="45719" rIns="45719" bIns="45719" numCol="1" spcCol="38100" rtlCol="0" anchor="t">
          <a:spAutoFit/>
        </a:bodyPr>
        <a:lstStyle xmlns:a="http://schemas.openxmlformats.org/drawingml/2006/main"/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GB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rPr>
            <a:t>Age</a:t>
          </a:r>
        </a:p>
      </cdr:txBody>
    </cdr:sp>
  </cdr:relSizeAnchor>
  <cdr:relSizeAnchor xmlns:cdr="http://schemas.openxmlformats.org/drawingml/2006/chartDrawing">
    <cdr:from>
      <cdr:x>0.00555</cdr:x>
      <cdr:y>0</cdr:y>
    </cdr:from>
    <cdr:to>
      <cdr:x>0.15072</cdr:x>
      <cdr:y>0.07965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AC2773F-E53D-F31F-B611-92D3FFBE29C0}"/>
            </a:ext>
          </a:extLst>
        </cdr:cNvPr>
        <cdr:cNvSpPr txBox="1"/>
      </cdr:nvSpPr>
      <cdr:spPr>
        <a:xfrm xmlns:a="http://schemas.openxmlformats.org/drawingml/2006/main">
          <a:off x="25468" y="-1303411"/>
          <a:ext cx="666211" cy="2479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square" lIns="45719" tIns="45719" rIns="45719" bIns="45719" numCol="1" spcCol="3810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GB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rPr>
            <a:t>Revenue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52BF-ABE5-4DBA-967C-4FE46494AFE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309E-8277-4926-8A0B-D9C1F7B22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0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AA0C-E716-3F4E-6F8C-A69098D2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C1C-F26B-539D-9843-01A0E84F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8A6B-5B78-1308-0C10-D54493E8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AF1F-E395-06AC-2EE9-F3D7FD0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4D91-6BE0-B681-F66D-1C6F76E3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4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1B47-C2EA-6B23-3B2A-1CCE3277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6C7D-3C3D-47C4-BD4F-C8BC0681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F394-93B5-BCC4-E66C-5D172001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582A-5DA1-BFCE-392E-839149B9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8D5E-FED0-BC92-CEC3-87715500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7F052-F22A-F654-5A8E-0449B0064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B8FEE-E107-AD5C-79B5-C394B9A0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E470-1123-2497-A62B-C6BC009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33DB-7B4E-A9DA-BBC5-34544C4E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FB0B-A60E-1B13-B91D-8D15A681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452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80F-15D4-2C2B-4EA0-DCC1FE89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2C4B-1915-2F0C-E9A3-F60BE796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8834-06B5-5F76-88FD-74DE0960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8B01-0810-1499-EA45-51B7487B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684F-8F0F-2871-2C43-642883F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16EE-EC75-2C1C-D7AB-F1441D38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298-213E-35FA-0266-BD6934FA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2335-8A0C-BE53-D105-0E58021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901B-AB70-6332-F294-550D13A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3E95-59E3-3F22-8C7C-F5A79C4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F9AD-3984-F3D3-6A52-BADE749F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92AD-26D3-51AC-414F-2B6BC7220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9F8D0-C9F1-3984-65A7-A8B124B2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AF94-ACB4-C921-0BDC-6789F1C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AB2E0-77D1-920F-BE0F-93B904A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094A-B5E0-7F0D-E030-AB5B545A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9D3A-9BE8-3B4A-6CD0-F52D701C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2462-E36D-D497-D7A5-8D3D1158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99BA-5AB1-EE6B-55FD-D23AFA6B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BB90D-FC4C-5F1E-A6C6-8CCB3844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88263-6F13-36EC-0A81-7ED71AA7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6777B-40B2-3B55-A338-15796723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B72AC-7DD1-1B5D-8204-CBF5CD78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F83BB-E02F-E595-B35A-E1BADCA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6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8E48-BF21-5402-DB88-6FD6772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7CB4E-740F-947A-3719-2AB1B501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B71E1-114B-BC23-763B-8EDE07F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ACDFD-0309-6D27-BDC5-4C168A0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91F07-E10B-3804-F599-17BBF68B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ACC3D-E9AE-60EF-EABD-455484EC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163E5-C491-C337-19D0-C681AAB5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601F-F5E1-694F-13B4-46B459A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20B6-B5D4-1EA9-B70E-493FF067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0A790-8D74-11B9-0589-238753C6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4EEC-F7FC-E8C5-C883-B6F92106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D0AF-9151-3967-622C-2D2C020A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3B0E-B842-A774-AF9C-D7BE67BD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65A3-DAAF-F36B-2F0E-6CB68B8C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D7C2B-3617-9541-F756-A2884B8E9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9314D-0241-AFBE-FA06-73400C58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8D237-6F1B-28D2-AB37-2BD7300B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AD37-C1B4-9FA5-D5CD-C50F616C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924F-B6AA-20C6-673F-8596A53C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0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D6328-A70D-F99D-F6F0-73CD4AD3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6BFC2-D7CE-290D-9504-A8D43355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2E75-3A79-6351-E026-53165831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FD9A-511D-488F-A073-A0E910345411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3A58-7DB7-4F65-6CC2-48C212FA7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C7A9-CD2D-829C-2266-A0767CF9F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E82A-3CFA-406E-9331-0BBCF46C6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2801" y="-6002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201" y="1746531"/>
            <a:ext cx="5210295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3449766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717200" y="4150767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 dirty="0"/>
              <a:t>[Division Name] - [Engagement Manager], [Senior Consultant], [Junior Consultant]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Summary table of high value customers </a:t>
            </a:r>
            <a:endParaRPr sz="2667" dirty="0"/>
          </a:p>
        </p:txBody>
      </p:sp>
      <p:sp>
        <p:nvSpPr>
          <p:cNvPr id="151" name="Shape 100"/>
          <p:cNvSpPr/>
          <p:nvPr/>
        </p:nvSpPr>
        <p:spPr>
          <a:xfrm>
            <a:off x="273367" y="2373117"/>
            <a:ext cx="10130266" cy="577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000" dirty="0"/>
              <a:t>Here’s a snapshot of some new customers that have been identified as high-value.</a:t>
            </a:r>
            <a:endParaRPr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949339-3354-EDDA-65BD-386943BA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84083"/>
              </p:ext>
            </p:extLst>
          </p:nvPr>
        </p:nvGraphicFramePr>
        <p:xfrm>
          <a:off x="725967" y="3191229"/>
          <a:ext cx="10515599" cy="2548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37">
                  <a:extLst>
                    <a:ext uri="{9D8B030D-6E8A-4147-A177-3AD203B41FA5}">
                      <a16:colId xmlns:a16="http://schemas.microsoft.com/office/drawing/2014/main" val="2327960416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759759407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627892092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3519570215"/>
                    </a:ext>
                  </a:extLst>
                </a:gridCol>
                <a:gridCol w="2068453">
                  <a:extLst>
                    <a:ext uri="{9D8B030D-6E8A-4147-A177-3AD203B41FA5}">
                      <a16:colId xmlns:a16="http://schemas.microsoft.com/office/drawing/2014/main" val="2116140867"/>
                    </a:ext>
                  </a:extLst>
                </a:gridCol>
                <a:gridCol w="1340450">
                  <a:extLst>
                    <a:ext uri="{9D8B030D-6E8A-4147-A177-3AD203B41FA5}">
                      <a16:colId xmlns:a16="http://schemas.microsoft.com/office/drawing/2014/main" val="39274523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486426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358191844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14112109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3714610594"/>
                    </a:ext>
                  </a:extLst>
                </a:gridCol>
              </a:tblGrid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Rutledge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Hallt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1976-10-06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Compensation Analyst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97481232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Sharron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Claibourn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1980-01-26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Net Worth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887216038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Daryl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Pauncefort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1979-06-18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Community Outreach Specialist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1938686060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Welby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Lourenco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1975-12-27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Senior Cost Accountant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Net Worth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1434004254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Elvira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Kurten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1973-03-18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Assistant Professor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Net Worth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336354360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Dorian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Stollen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1980-02-16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Statistician 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1104721174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Sunny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Christescu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1975-03-12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Cost Accountant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3864548432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Parnell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Lamprey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1977-04-08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Engineer III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Net Worth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3994958162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Aloysius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Glowacz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1979-03-24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Advisor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Affluent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2211629175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Dwayne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Doel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1978-01-21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Cost Accountant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Affluent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1526966369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Dodi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Kiggel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1980-08-15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1424979546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Inglebert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Aspinal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1973-10-13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Analyst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Mass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2450693147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Elvira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Darthe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1975-04-08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Accounting Assistant 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Affluent Customer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Australia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3749536452"/>
                  </a:ext>
                </a:extLst>
              </a:tr>
              <a:tr h="182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Shepherd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Dutchburn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1976-08-12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Senior Sales Associate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Financial Services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Net Worth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NSW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Australia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3" marR="6933" marT="6933" marB="0" anchor="b"/>
                </a:tc>
                <a:extLst>
                  <a:ext uri="{0D108BD9-81ED-4DB2-BD59-A6C34878D82A}">
                    <a16:rowId xmlns:a16="http://schemas.microsoft.com/office/drawing/2014/main" val="217553807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58" name="Shape 107"/>
          <p:cNvSpPr/>
          <p:nvPr/>
        </p:nvSpPr>
        <p:spPr>
          <a:xfrm>
            <a:off x="647812" y="703056"/>
            <a:ext cx="7836621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sz="4667" dirty="0"/>
              <a:t>Questions</a:t>
            </a:r>
            <a:endParaRPr sz="46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63203" y="-25968"/>
            <a:ext cx="12255203" cy="688396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3" name="Shape 72"/>
          <p:cNvSpPr/>
          <p:nvPr/>
        </p:nvSpPr>
        <p:spPr>
          <a:xfrm>
            <a:off x="273367" y="1305628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2667" dirty="0"/>
          </a:p>
        </p:txBody>
      </p:sp>
      <p:sp>
        <p:nvSpPr>
          <p:cNvPr id="4" name="Shape 71">
            <a:extLst>
              <a:ext uri="{FF2B5EF4-FFF2-40B4-BE49-F238E27FC236}">
                <a16:creationId xmlns:a16="http://schemas.microsoft.com/office/drawing/2014/main" id="{CFA77CDA-5DFA-CA89-B883-C104D09F1103}"/>
              </a:ext>
            </a:extLst>
          </p:cNvPr>
          <p:cNvSpPr/>
          <p:nvPr/>
        </p:nvSpPr>
        <p:spPr>
          <a:xfrm>
            <a:off x="353999" y="406483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Introduction</a:t>
            </a:r>
          </a:p>
        </p:txBody>
      </p:sp>
      <p:sp>
        <p:nvSpPr>
          <p:cNvPr id="5" name="Shape 71">
            <a:extLst>
              <a:ext uri="{FF2B5EF4-FFF2-40B4-BE49-F238E27FC236}">
                <a16:creationId xmlns:a16="http://schemas.microsoft.com/office/drawing/2014/main" id="{9CECF9FA-552F-2F9B-54D3-B4C9751D5B1D}"/>
              </a:ext>
            </a:extLst>
          </p:cNvPr>
          <p:cNvSpPr/>
          <p:nvPr/>
        </p:nvSpPr>
        <p:spPr>
          <a:xfrm>
            <a:off x="385600" y="1305628"/>
            <a:ext cx="11420800" cy="352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sz="2667" dirty="0"/>
              <a:t>Today we will be identifying the highest value customers. Based on:</a:t>
            </a:r>
          </a:p>
          <a:p>
            <a:endParaRPr lang="en-GB" sz="2667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Gender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Industry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Occupation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Trends and patterns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2667" dirty="0"/>
              <a:t>RFM (Recency, frequency and monetary) analysis </a:t>
            </a:r>
            <a:endParaRPr sz="2667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1" y="0"/>
            <a:ext cx="2955697" cy="684532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658005" y="1350304"/>
            <a:ext cx="1639687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D0B75-A0FF-B2A2-E31A-FF571DE5281D}"/>
              </a:ext>
            </a:extLst>
          </p:cNvPr>
          <p:cNvSpPr txBox="1"/>
          <p:nvPr/>
        </p:nvSpPr>
        <p:spPr>
          <a:xfrm>
            <a:off x="4307552" y="1350303"/>
            <a:ext cx="7339277" cy="4842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/>
            <a:r>
              <a:rPr lang="en-GB" sz="2133" b="1" dirty="0">
                <a:solidFill>
                  <a:srgbClr val="000000"/>
                </a:solidFill>
                <a:sym typeface="Arial"/>
              </a:rPr>
              <a:t>Data exploration:</a:t>
            </a:r>
          </a:p>
          <a:p>
            <a:pPr marL="380990" lvl="8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sym typeface="Arial"/>
              </a:rPr>
              <a:t>Data quality assessment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0000"/>
                </a:solidFill>
                <a:sym typeface="Arial"/>
              </a:rPr>
              <a:t>Visualisation of the different attributes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133" b="1" dirty="0">
                <a:solidFill>
                  <a:srgbClr val="000000"/>
                </a:solidFill>
                <a:sym typeface="Arial"/>
              </a:rPr>
              <a:t>Model Development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Rationale behind using the RFM model analysis</a:t>
            </a:r>
            <a:endParaRPr lang="en-GB" sz="1867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867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867" dirty="0">
              <a:solidFill>
                <a:srgbClr val="000000"/>
              </a:solidFill>
              <a:sym typeface="Arial"/>
            </a:endParaRPr>
          </a:p>
          <a:p>
            <a:r>
              <a:rPr lang="en-GB" sz="2133" b="1" dirty="0">
                <a:solidFill>
                  <a:srgbClr val="000000"/>
                </a:solidFill>
                <a:sym typeface="Arial"/>
              </a:rPr>
              <a:t>Interpretation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2400" dirty="0"/>
              <a:t>Summary of what all this means</a:t>
            </a:r>
            <a:endParaRPr lang="en-GB" sz="1867" dirty="0">
              <a:solidFill>
                <a:srgbClr val="000000"/>
              </a:solidFill>
              <a:sym typeface="Arial"/>
            </a:endParaRPr>
          </a:p>
          <a:p>
            <a:pPr defTabSz="1219170" hangingPunct="0"/>
            <a:r>
              <a:rPr lang="en-GB" sz="1867" dirty="0">
                <a:solidFill>
                  <a:srgbClr val="000000"/>
                </a:solidFill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E8183E92-745E-EE8B-4E0D-A3AB48C8065D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5D1AA18C-3571-AB41-0B34-54385C4327DF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</a:t>
            </a:r>
            <a:r>
              <a:rPr lang="en-GB" sz="2667" dirty="0"/>
              <a:t>Quality Assessment</a:t>
            </a:r>
            <a:endParaRPr sz="2667" dirty="0"/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E8917FFC-9291-FF97-651E-AFF92EEAD791}"/>
              </a:ext>
            </a:extLst>
          </p:cNvPr>
          <p:cNvSpPr/>
          <p:nvPr/>
        </p:nvSpPr>
        <p:spPr>
          <a:xfrm>
            <a:off x="273367" y="1205463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Common data quality issues found.</a:t>
            </a:r>
            <a:endParaRPr sz="2667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238EEA-244C-CE46-E0D8-0391472D7EC2}"/>
              </a:ext>
            </a:extLst>
          </p:cNvPr>
          <p:cNvGraphicFramePr>
            <a:graphicFrameLocks noGrp="1"/>
          </p:cNvGraphicFramePr>
          <p:nvPr/>
        </p:nvGraphicFramePr>
        <p:xfrm>
          <a:off x="273367" y="2362734"/>
          <a:ext cx="8160174" cy="9728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053">
                  <a:extLst>
                    <a:ext uri="{9D8B030D-6E8A-4147-A177-3AD203B41FA5}">
                      <a16:colId xmlns:a16="http://schemas.microsoft.com/office/drawing/2014/main" val="1475555185"/>
                    </a:ext>
                  </a:extLst>
                </a:gridCol>
                <a:gridCol w="1593427">
                  <a:extLst>
                    <a:ext uri="{9D8B030D-6E8A-4147-A177-3AD203B41FA5}">
                      <a16:colId xmlns:a16="http://schemas.microsoft.com/office/drawing/2014/main" val="4058582975"/>
                    </a:ext>
                  </a:extLst>
                </a:gridCol>
                <a:gridCol w="1108287">
                  <a:extLst>
                    <a:ext uri="{9D8B030D-6E8A-4147-A177-3AD203B41FA5}">
                      <a16:colId xmlns:a16="http://schemas.microsoft.com/office/drawing/2014/main" val="167735609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28901918"/>
                    </a:ext>
                  </a:extLst>
                </a:gridCol>
                <a:gridCol w="2424007">
                  <a:extLst>
                    <a:ext uri="{9D8B030D-6E8A-4147-A177-3AD203B41FA5}">
                      <a16:colId xmlns:a16="http://schemas.microsoft.com/office/drawing/2014/main" val="310067295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Product ID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Online orders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List price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Standard cost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Product first sold date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21279657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Completeness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Accuracy and completeness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Validity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Validity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Relevancy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8220610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A9D760A-A44D-7E42-5779-490E09FF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" y="1893931"/>
            <a:ext cx="1937053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33" b="1" u="sng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en-GB" altLang="en-US" sz="2133" u="sng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843763-C7C0-B017-60A6-4593C3383BEF}"/>
              </a:ext>
            </a:extLst>
          </p:cNvPr>
          <p:cNvGraphicFramePr>
            <a:graphicFrameLocks noGrp="1"/>
          </p:cNvGraphicFramePr>
          <p:nvPr/>
        </p:nvGraphicFramePr>
        <p:xfrm>
          <a:off x="273367" y="3945154"/>
          <a:ext cx="5822632" cy="12816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6676">
                  <a:extLst>
                    <a:ext uri="{9D8B030D-6E8A-4147-A177-3AD203B41FA5}">
                      <a16:colId xmlns:a16="http://schemas.microsoft.com/office/drawing/2014/main" val="1837968549"/>
                    </a:ext>
                  </a:extLst>
                </a:gridCol>
                <a:gridCol w="1436677">
                  <a:extLst>
                    <a:ext uri="{9D8B030D-6E8A-4147-A177-3AD203B41FA5}">
                      <a16:colId xmlns:a16="http://schemas.microsoft.com/office/drawing/2014/main" val="1139177696"/>
                    </a:ext>
                  </a:extLst>
                </a:gridCol>
                <a:gridCol w="1547311">
                  <a:extLst>
                    <a:ext uri="{9D8B030D-6E8A-4147-A177-3AD203B41FA5}">
                      <a16:colId xmlns:a16="http://schemas.microsoft.com/office/drawing/2014/main" val="600600068"/>
                    </a:ext>
                  </a:extLst>
                </a:gridCol>
                <a:gridCol w="1581968">
                  <a:extLst>
                    <a:ext uri="{9D8B030D-6E8A-4147-A177-3AD203B41FA5}">
                      <a16:colId xmlns:a16="http://schemas.microsoft.com/office/drawing/2014/main" val="3169676807"/>
                    </a:ext>
                  </a:extLst>
                </a:gridCol>
              </a:tblGrid>
              <a:tr h="510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Gender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DoB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Decreased Indicator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Default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76621757"/>
                  </a:ext>
                </a:extLst>
              </a:tr>
              <a:tr h="771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Validity and accuracy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Accuracy, completeness and Validity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Relevancy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Validity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9905964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8B3B4BCB-F828-A2BC-6066-9200C3B4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" y="3429032"/>
            <a:ext cx="5822632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33" b="1" u="sng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demographic 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663F38-1D5A-2C24-C67B-1BECEED4C1E9}"/>
              </a:ext>
            </a:extLst>
          </p:cNvPr>
          <p:cNvGraphicFramePr>
            <a:graphicFrameLocks noGrp="1"/>
          </p:cNvGraphicFramePr>
          <p:nvPr/>
        </p:nvGraphicFramePr>
        <p:xfrm>
          <a:off x="273367" y="5681780"/>
          <a:ext cx="2462399" cy="10735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356">
                  <a:extLst>
                    <a:ext uri="{9D8B030D-6E8A-4147-A177-3AD203B41FA5}">
                      <a16:colId xmlns:a16="http://schemas.microsoft.com/office/drawing/2014/main" val="4206941419"/>
                    </a:ext>
                  </a:extLst>
                </a:gridCol>
                <a:gridCol w="1370043">
                  <a:extLst>
                    <a:ext uri="{9D8B030D-6E8A-4147-A177-3AD203B41FA5}">
                      <a16:colId xmlns:a16="http://schemas.microsoft.com/office/drawing/2014/main" val="410553807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Address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States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80089254"/>
                  </a:ext>
                </a:extLst>
              </a:tr>
              <a:tr h="585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Accuracy</a:t>
                      </a:r>
                      <a:endParaRPr lang="en-GB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Accuracy</a:t>
                      </a:r>
                      <a:endParaRPr lang="en-GB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44840365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F6CBB74D-29BD-8105-9E9A-B5F4D620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" y="5230406"/>
            <a:ext cx="5822632" cy="45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133" b="1" u="sng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address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341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1" name="Shape 90"/>
          <p:cNvSpPr/>
          <p:nvPr/>
        </p:nvSpPr>
        <p:spPr>
          <a:xfrm>
            <a:off x="273367" y="1256067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Age segmentation</a:t>
            </a:r>
            <a:endParaRPr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A27A0-9E80-B852-69C1-BC759D721DDE}"/>
              </a:ext>
            </a:extLst>
          </p:cNvPr>
          <p:cNvSpPr txBox="1"/>
          <p:nvPr/>
        </p:nvSpPr>
        <p:spPr>
          <a:xfrm>
            <a:off x="273367" y="2704067"/>
            <a:ext cx="5557151" cy="238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467" dirty="0"/>
              <a:t>This graph shows the amount of revenue generated for each age group and which wealth segment they fall under.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i="1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i="1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467" dirty="0"/>
              <a:t>As shown in the graph age 41-50 make up the most significant proportion of consumers. 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467" dirty="0"/>
              <a:t>A key insight is that the ‘Mass Customer’ generates the most revenue for all age segments.</a:t>
            </a:r>
            <a:endParaRPr lang="en-GB" sz="1467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16A3A2E9-7C31-7FC6-2FA4-03833DB668C9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sz="2667" dirty="0"/>
              <a:t>Data Exploration</a:t>
            </a:r>
            <a:endParaRPr sz="2667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52D94B-DB75-F4F0-E80B-B33A4621DAD9}"/>
              </a:ext>
            </a:extLst>
          </p:cNvPr>
          <p:cNvGraphicFramePr>
            <a:graphicFrameLocks/>
          </p:cNvGraphicFramePr>
          <p:nvPr/>
        </p:nvGraphicFramePr>
        <p:xfrm>
          <a:off x="6072976" y="1737882"/>
          <a:ext cx="6119024" cy="414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D277EB94-3B52-5500-BC3B-F8F7C2390BD5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1AB47968-3FB3-BEF7-B55D-329EFD92BF7E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sz="2667" dirty="0"/>
              <a:t>Data Exploration</a:t>
            </a:r>
            <a:endParaRPr sz="2667" dirty="0"/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17DC48E-F43F-DE3D-3E0A-B2736C0CEA98}"/>
              </a:ext>
            </a:extLst>
          </p:cNvPr>
          <p:cNvSpPr/>
          <p:nvPr/>
        </p:nvSpPr>
        <p:spPr>
          <a:xfrm>
            <a:off x="273367" y="1256067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Industry</a:t>
            </a:r>
            <a:endParaRPr sz="2667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9DD705-BAB5-AAAE-4433-88FD2F6F7CA0}"/>
              </a:ext>
            </a:extLst>
          </p:cNvPr>
          <p:cNvGraphicFramePr>
            <a:graphicFrameLocks/>
          </p:cNvGraphicFramePr>
          <p:nvPr/>
        </p:nvGraphicFramePr>
        <p:xfrm>
          <a:off x="5598167" y="1938841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D44068-2384-0E68-34CD-4C20FDDB8F48}"/>
              </a:ext>
            </a:extLst>
          </p:cNvPr>
          <p:cNvSpPr txBox="1"/>
          <p:nvPr/>
        </p:nvSpPr>
        <p:spPr>
          <a:xfrm>
            <a:off x="273367" y="2918958"/>
            <a:ext cx="5026195" cy="1929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467" dirty="0"/>
              <a:t>This graph shows the amount of revenue generated based on the consumers occupation industry.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i="1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i="1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467" i="1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467" dirty="0"/>
              <a:t>As shown in the graph ‘Financial Service’ and ‘Manufacturing’ make up the largest amount of revenue generated, shortly followed by the ‘Health’ industry.</a:t>
            </a:r>
            <a:endParaRPr lang="en-GB" sz="1467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476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9A19C452-F9E3-503D-AB4E-1B8106245E04}"/>
              </a:ext>
            </a:extLst>
          </p:cNvPr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80FE90C0-8D02-75E0-6AC3-4A51B0736DC2}"/>
              </a:ext>
            </a:extLst>
          </p:cNvPr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sz="2667" dirty="0"/>
              <a:t>Data Exploration</a:t>
            </a:r>
            <a:endParaRPr sz="2667" dirty="0"/>
          </a:p>
        </p:txBody>
      </p:sp>
      <p:sp>
        <p:nvSpPr>
          <p:cNvPr id="7" name="Shape 81">
            <a:extLst>
              <a:ext uri="{FF2B5EF4-FFF2-40B4-BE49-F238E27FC236}">
                <a16:creationId xmlns:a16="http://schemas.microsoft.com/office/drawing/2014/main" id="{9BB23E45-D083-BB87-653F-D8A12B9E7EBE}"/>
              </a:ext>
            </a:extLst>
          </p:cNvPr>
          <p:cNvSpPr/>
          <p:nvPr/>
        </p:nvSpPr>
        <p:spPr>
          <a:xfrm>
            <a:off x="273367" y="1301236"/>
            <a:ext cx="6784116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Car ownership based on State</a:t>
            </a:r>
            <a:endParaRPr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879B1-99B3-1819-1FF5-C08C1681AA22}"/>
              </a:ext>
            </a:extLst>
          </p:cNvPr>
          <p:cNvSpPr txBox="1"/>
          <p:nvPr/>
        </p:nvSpPr>
        <p:spPr>
          <a:xfrm>
            <a:off x="6772936" y="5556764"/>
            <a:ext cx="4289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graph shows the number of customers that own a car in each state.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337F2E-3944-84B4-FB8A-9A093F01C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312475"/>
              </p:ext>
            </p:extLst>
          </p:nvPr>
        </p:nvGraphicFramePr>
        <p:xfrm>
          <a:off x="6670299" y="2481886"/>
          <a:ext cx="4809264" cy="307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50D76-612F-B785-1102-3A42D09D90A6}"/>
              </a:ext>
            </a:extLst>
          </p:cNvPr>
          <p:cNvSpPr txBox="1"/>
          <p:nvPr/>
        </p:nvSpPr>
        <p:spPr>
          <a:xfrm>
            <a:off x="273367" y="2742052"/>
            <a:ext cx="58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graph shows the number of customers that own a car in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NSW has the highest potential for customers as it has nearly as many car owners as non-car owners. However, each state has opportunity for growth due to half the customer base being non-car owners.</a:t>
            </a:r>
          </a:p>
        </p:txBody>
      </p:sp>
    </p:spTree>
    <p:extLst>
      <p:ext uri="{BB962C8B-B14F-4D97-AF65-F5344CB8AC3E}">
        <p14:creationId xmlns:p14="http://schemas.microsoft.com/office/powerpoint/2010/main" val="22087047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sz="2667" dirty="0"/>
              <a:t>Data Exploration</a:t>
            </a:r>
            <a:endParaRPr sz="2667" dirty="0"/>
          </a:p>
        </p:txBody>
      </p:sp>
      <p:sp>
        <p:nvSpPr>
          <p:cNvPr id="132" name="Shape 81"/>
          <p:cNvSpPr/>
          <p:nvPr/>
        </p:nvSpPr>
        <p:spPr>
          <a:xfrm>
            <a:off x="273367" y="1291905"/>
            <a:ext cx="6784116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RFM Value Customer Segmentation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1E48F-CCB4-35D3-E2BC-06B0595AFE43}"/>
              </a:ext>
            </a:extLst>
          </p:cNvPr>
          <p:cNvSpPr txBox="1"/>
          <p:nvPr/>
        </p:nvSpPr>
        <p:spPr>
          <a:xfrm>
            <a:off x="837587" y="2270168"/>
            <a:ext cx="4870268" cy="16466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sym typeface="Arial"/>
              </a:rPr>
              <a:t>RFM value highlights the most valuable customers.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sym typeface="Arial"/>
              </a:rPr>
              <a:t>Thi</a:t>
            </a:r>
            <a:r>
              <a:rPr lang="en-GB" sz="1100" dirty="0"/>
              <a:t>s shows the segmentation of customers based on their RFM values.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100" dirty="0"/>
              <a:t>RFM value is found by calculating the recency, frequency and monetary value and scoring each customer on how well they performed in each category.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5D6E-1793-C330-1A16-7789276FA173}"/>
              </a:ext>
            </a:extLst>
          </p:cNvPr>
          <p:cNvSpPr txBox="1"/>
          <p:nvPr/>
        </p:nvSpPr>
        <p:spPr>
          <a:xfrm>
            <a:off x="3563204" y="6403559"/>
            <a:ext cx="4289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graph shows the distribution of high value and low value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D7FD26-5CF6-8632-DAA3-601B2AB3D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501910"/>
              </p:ext>
            </p:extLst>
          </p:nvPr>
        </p:nvGraphicFramePr>
        <p:xfrm>
          <a:off x="1114587" y="3849193"/>
          <a:ext cx="9738360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3D0CD0-063F-F7EC-F339-5F1867F5BFCF}"/>
              </a:ext>
            </a:extLst>
          </p:cNvPr>
          <p:cNvSpPr txBox="1"/>
          <p:nvPr/>
        </p:nvSpPr>
        <p:spPr>
          <a:xfrm>
            <a:off x="6484147" y="2270168"/>
            <a:ext cx="39012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sym typeface="Arial"/>
              </a:rPr>
              <a:t>As you can see the highest value customer segment are the </a:t>
            </a:r>
            <a:r>
              <a:rPr lang="en-GB" sz="1100" dirty="0"/>
              <a:t>“Platinum customers”. 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GB" sz="1100" i="1" dirty="0"/>
              <a:t>A list of all these customers will be provided after the presentation.</a:t>
            </a:r>
            <a:endParaRPr lang="en-GB" sz="1100" i="1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Model Development</a:t>
            </a:r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C30717BE-FC25-7578-1F8C-159405C2EB76}"/>
              </a:ext>
            </a:extLst>
          </p:cNvPr>
          <p:cNvSpPr/>
          <p:nvPr/>
        </p:nvSpPr>
        <p:spPr>
          <a:xfrm>
            <a:off x="273367" y="1385715"/>
            <a:ext cx="8592738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Customer persona – Ideal high value customer </a:t>
            </a:r>
            <a:endParaRPr sz="2667" dirty="0"/>
          </a:p>
        </p:txBody>
      </p:sp>
      <p:pic>
        <p:nvPicPr>
          <p:cNvPr id="1026" name="Picture 2" descr="CCP Recruitment">
            <a:extLst>
              <a:ext uri="{FF2B5EF4-FFF2-40B4-BE49-F238E27FC236}">
                <a16:creationId xmlns:a16="http://schemas.microsoft.com/office/drawing/2014/main" id="{CACDEAE9-99BF-EE61-EF43-1B39E400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7" y="2235090"/>
            <a:ext cx="3052529" cy="30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C503-1EB4-EDA1-899A-3065C0D24399}"/>
              </a:ext>
            </a:extLst>
          </p:cNvPr>
          <p:cNvSpPr txBox="1"/>
          <p:nvPr/>
        </p:nvSpPr>
        <p:spPr>
          <a:xfrm>
            <a:off x="1299854" y="5102953"/>
            <a:ext cx="193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Josias</a:t>
            </a:r>
            <a:r>
              <a:rPr lang="en-GB" dirty="0"/>
              <a:t>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Mulliner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6248B-C768-FDA8-D62D-90FC3E1CBD1C}"/>
              </a:ext>
            </a:extLst>
          </p:cNvPr>
          <p:cNvSpPr txBox="1"/>
          <p:nvPr/>
        </p:nvSpPr>
        <p:spPr>
          <a:xfrm>
            <a:off x="4569736" y="2555726"/>
            <a:ext cx="45618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Demographic</a:t>
            </a:r>
          </a:p>
          <a:p>
            <a:endParaRPr lang="en-GB" dirty="0"/>
          </a:p>
          <a:p>
            <a:r>
              <a:rPr lang="en-GB" dirty="0"/>
              <a:t>Age: 41 – 50</a:t>
            </a:r>
          </a:p>
          <a:p>
            <a:endParaRPr lang="en-GB" dirty="0"/>
          </a:p>
          <a:p>
            <a:r>
              <a:rPr lang="en-GB" dirty="0"/>
              <a:t>Location: NSW (New South Wales, Australia)</a:t>
            </a:r>
          </a:p>
          <a:p>
            <a:endParaRPr lang="en-GB" dirty="0"/>
          </a:p>
          <a:p>
            <a:r>
              <a:rPr lang="en-GB" dirty="0"/>
              <a:t>Industry: Financial services</a:t>
            </a:r>
          </a:p>
          <a:p>
            <a:endParaRPr lang="en-GB" dirty="0"/>
          </a:p>
          <a:p>
            <a:r>
              <a:rPr lang="en-GB" dirty="0"/>
              <a:t>Gender: Male or Female</a:t>
            </a:r>
          </a:p>
          <a:p>
            <a:endParaRPr lang="en-GB" dirty="0"/>
          </a:p>
          <a:p>
            <a:r>
              <a:rPr lang="en-GB" dirty="0"/>
              <a:t>RFM Value: Greater than 9</a:t>
            </a:r>
          </a:p>
        </p:txBody>
      </p:sp>
    </p:spTree>
    <p:extLst>
      <p:ext uri="{BB962C8B-B14F-4D97-AF65-F5344CB8AC3E}">
        <p14:creationId xmlns:p14="http://schemas.microsoft.com/office/powerpoint/2010/main" val="1956615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666</Words>
  <Application>Microsoft Office PowerPoint</Application>
  <PresentationFormat>Widescreen</PresentationFormat>
  <Paragraphs>252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Salvaterra</dc:creator>
  <cp:lastModifiedBy>Luis Salvaterra</cp:lastModifiedBy>
  <cp:revision>8</cp:revision>
  <dcterms:created xsi:type="dcterms:W3CDTF">2023-06-26T18:43:31Z</dcterms:created>
  <dcterms:modified xsi:type="dcterms:W3CDTF">2023-07-03T22:45:44Z</dcterms:modified>
</cp:coreProperties>
</file>