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3.png" ContentType="image/png"/>
  <Override PartName="/ppt/media/image11.jpeg" ContentType="image/jpe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040"/>
          </a:xfrm>
          <a:prstGeom prst="rect">
            <a:avLst/>
          </a:prstGeom>
          <a:solidFill>
            <a:srgbClr val="26a69a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641880" y="4796640"/>
            <a:ext cx="389880" cy="360"/>
          </a:xfrm>
          <a:prstGeom prst="straightConnector1">
            <a:avLst/>
          </a:prstGeom>
          <a:noFill/>
          <a:ln w="28440">
            <a:solidFill>
              <a:srgbClr val="fffbf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2524320"/>
            <a:ext cx="8118360" cy="2030040"/>
          </a:xfrm>
          <a:prstGeom prst="rect">
            <a:avLst/>
          </a:prstGeom>
        </p:spPr>
        <p:txBody>
          <a:bodyPr tIns="91440" bIns="91440" anchor="b"/>
          <a:p>
            <a:r>
              <a:rPr lang="pt-BR" sz="42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AA153ED-0913-4D93-9508-54DF403ACD58}" type="slidenum">
              <a:rPr lang="pt-BR" sz="1400">
                <a:solidFill>
                  <a:srgbClr val="fffbf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tIns="91440" bIns="91440" anchor="b"/>
          <a:p>
            <a:r>
              <a:rPr lang="pt-BR" sz="20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Clique para editar o formato do texto da estrutura de tópicos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2.º Nível da estrutura de tópicos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3.º Nível da estrutura de tópicos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4.º Nível da estrutura de tópicos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5.º Nível da estrutura de tópicos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6.º Nível da estrutura de tópicos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</a:rPr>
              <a:t>7.º Nível da estrutura de tópicos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20D212-E4DC-480A-91FD-AF621E88249A}" type="slidenum">
              <a:rPr lang="pt-BR" sz="1200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CC39D5-987B-4C8D-8FEE-A0B349B04C3A}" type="slidenum">
              <a:rPr lang="pt-BR" sz="1200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12640" y="2524320"/>
            <a:ext cx="8118360" cy="2030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>
                <a:solidFill>
                  <a:srgbClr val="ffffff"/>
                </a:solidFill>
                <a:latin typeface="Calibri"/>
                <a:ea typeface="Calibri"/>
              </a:rPr>
              <a:t>Utilizando LDR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12640" y="5121000"/>
            <a:ext cx="8118360" cy="104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800">
                <a:solidFill>
                  <a:srgbClr val="888888"/>
                </a:solidFill>
                <a:latin typeface="Calibri"/>
                <a:ea typeface="Calibri"/>
              </a:rPr>
              <a:t>Guilherme Alves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888888"/>
                </a:solidFill>
                <a:latin typeface="Calibri"/>
                <a:ea typeface="Calibri"/>
              </a:rPr>
              <a:t>Tiago Alves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Impact"/>
                <a:ea typeface="Impact"/>
              </a:rPr>
              <a:t>LED controlado pelo LDR e potenciômetro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46" name="Shape 136" descr=""/>
          <p:cNvPicPr/>
          <p:nvPr/>
        </p:nvPicPr>
        <p:blipFill>
          <a:blip r:embed="rId1"/>
          <a:srcRect l="363" t="0" r="351" b="0"/>
          <a:stretch>
            <a:fillRect/>
          </a:stretch>
        </p:blipFill>
        <p:spPr>
          <a:xfrm>
            <a:off x="487080" y="1600200"/>
            <a:ext cx="81694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Impact"/>
                <a:ea typeface="Impact"/>
              </a:rPr>
              <a:t>LED controlado pelo LDR e potenciômetro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const int LED = 13;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const int potenciometro = A1;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const int LDR = A2;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int valorPotenciometro;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int valorLDR;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int pwm;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void setup() {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pinMode(LED, OUTPUT);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void loop() {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valorLDR =  analogRead(LDR);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valorPotenciometro = analogRead(potenciometro);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pwm = map(valorPotenciometro, 0, 2023, 0, 255);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if (valorLDR &gt;= 800) {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digitalWrite(LED, pwm);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} else {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digitalWrite(LED, LOW);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792440" y="4800600"/>
            <a:ext cx="5486040" cy="500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Impact"/>
                <a:ea typeface="Impact"/>
              </a:rPr>
              <a:t>Blink</a:t>
            </a:r>
            <a:endParaRPr/>
          </a:p>
        </p:txBody>
      </p:sp>
      <p:pic>
        <p:nvPicPr>
          <p:cNvPr id="121" name="Shape 79" descr=""/>
          <p:cNvPicPr/>
          <p:nvPr/>
        </p:nvPicPr>
        <p:blipFill>
          <a:blip r:embed="rId1"/>
          <a:srcRect l="1002" t="0" r="1002" b="0"/>
          <a:stretch>
            <a:fillRect/>
          </a:stretch>
        </p:blipFill>
        <p:spPr>
          <a:xfrm>
            <a:off x="1792440" y="980640"/>
            <a:ext cx="5486040" cy="367200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1792440" y="5301360"/>
            <a:ext cx="5486040" cy="87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</a:rPr>
              <a:t>Liga e desliga um LED conectado a um pino digital  em intervalos de 2 segundos. Usamos o pino 13 da placa do Arduino porque ele já possui um resistor, de 1k ohms, ligado a ele.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Impact"/>
                <a:ea typeface="Impact"/>
              </a:rPr>
              <a:t>Resistores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</a:rPr>
              <a:t>Eles são utilizados principalmente para limitar a corrente em determinadas partes do circuito, evitando queima de  outros componentes .</a:t>
            </a:r>
            <a:endParaRPr/>
          </a:p>
        </p:txBody>
      </p:sp>
      <p:pic>
        <p:nvPicPr>
          <p:cNvPr id="125" name="Shape 8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440" y="620640"/>
            <a:ext cx="537156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Impact"/>
                <a:ea typeface="Impact"/>
              </a:rPr>
              <a:t>Potenciômetro</a:t>
            </a:r>
            <a:endParaRPr/>
          </a:p>
        </p:txBody>
      </p:sp>
      <p:pic>
        <p:nvPicPr>
          <p:cNvPr id="127" name="Shape 9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836640"/>
            <a:ext cx="5616360" cy="388800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</a:rPr>
              <a:t>Usado para variar a resistência. Um resistor variável. Pode ser utilizando para medir posição, direção, corrente, tensão, etc. 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Impact"/>
                <a:ea typeface="Impact"/>
              </a:rPr>
              <a:t>LED com potenciômetro</a:t>
            </a:r>
            <a:endParaRPr/>
          </a:p>
        </p:txBody>
      </p:sp>
      <p:pic>
        <p:nvPicPr>
          <p:cNvPr id="130" name="Shape 1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640" y="980640"/>
            <a:ext cx="5472360" cy="352800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</a:rPr>
              <a:t>O potenciômetro determina a velocidade da piscada do LED.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Impact"/>
                <a:ea typeface="Impact"/>
              </a:rPr>
              <a:t>LED com potenciômetro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Const int led = 10;         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Const int potenciometro = 5;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int tempoDeEspera = 0;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void setup() {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pinMode(led,OUTPUT);  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void loop() {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//Leitura do valor do potenciômetro que é usada como delay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tempoDeEspera = analogRead(potenciometro);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 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digitalWrite(led, HIGH);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delay(tempoDeEspera);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digitalWrite(led, LOW);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delay(tempoDeEspera);</a:t>
            </a:r>
            <a:endParaRPr/>
          </a:p>
          <a:p>
            <a:pPr>
              <a:lnSpc>
                <a:spcPct val="80000"/>
              </a:lnSpc>
            </a:pPr>
            <a:r>
              <a:rPr lang="pt-BR" sz="1519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52840" y="472176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Impact"/>
                <a:ea typeface="Impact"/>
              </a:rPr>
              <a:t>LDR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5600" y="5329800"/>
            <a:ext cx="5543280" cy="89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</a:rPr>
              <a:t>Um Resistor Dependente de Luz. A partir da variação da resistência é possível detectar a luz. Ao receber uma grande quantidade de fótons vindos da  luz, ele absorve elétrons que melhoram sua condutibilidade.</a:t>
            </a:r>
            <a:endParaRPr/>
          </a:p>
        </p:txBody>
      </p:sp>
      <p:pic>
        <p:nvPicPr>
          <p:cNvPr id="136" name="Shape 1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5360" y="743040"/>
            <a:ext cx="4362120" cy="375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Impact"/>
                <a:ea typeface="Impact"/>
              </a:rPr>
              <a:t>Ligar LED com LDR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39" name="Shape 1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411200"/>
            <a:ext cx="8229240" cy="47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52600" y="1476360"/>
            <a:ext cx="8134200" cy="48765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Const int ledPin = 7;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//Led no pino 7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Const int ldrPin = 0;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//LDR no pino analígico 8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int ldrValor = 0; //Valor lido do LDR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void setup() {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pinMode(ledPin,OUTPUT); //define a porta 7 como saída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Serial.begin(9600); //Inicia a comunicação serial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void loop() {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///ler o valor do LDR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ldrValor = analogRead(ldrPin); //O valor lido será entre 0 e 1023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//se o valor lido for maior que 500, liga o led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if (ldrValor&gt;= 800) digitalWrite(ledPin,HIGH);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// senão, apaga o led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else digitalWrite(ledPin,LOW);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//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imprime o valor lido do LDR no monitor serial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Serial.println(ldrValor);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delay(100);</a:t>
            </a:r>
            <a:endParaRPr/>
          </a:p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Impact"/>
                <a:ea typeface="Impact"/>
              </a:rPr>
              <a:t>Ligar LED com LDR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7182000" y="2590920"/>
            <a:ext cx="5486040" cy="63972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CustomShape 4"/>
          <p:cNvSpPr/>
          <p:nvPr/>
        </p:nvSpPr>
        <p:spPr>
          <a:xfrm>
            <a:off x="5419800" y="1590840"/>
            <a:ext cx="2657160" cy="2771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tIns="91440" bIns="91440"/>
          <a:p>
            <a:pPr algn="ctr">
              <a:lnSpc>
                <a:spcPct val="160000"/>
              </a:lnSpc>
            </a:pPr>
            <a:r>
              <a:rPr b="1" lang="pt-BR">
                <a:solidFill>
                  <a:srgbClr val="666666"/>
                </a:solidFill>
                <a:latin typeface="Impact"/>
                <a:ea typeface="Impact"/>
              </a:rPr>
              <a:t>Exercício:</a:t>
            </a:r>
            <a:endParaRPr/>
          </a:p>
          <a:p>
            <a:pPr algn="just">
              <a:lnSpc>
                <a:spcPct val="150000"/>
              </a:lnSpc>
            </a:pPr>
            <a:r>
              <a:rPr lang="pt-BR" sz="1500">
                <a:solidFill>
                  <a:srgbClr val="666666"/>
                </a:solidFill>
                <a:latin typeface="Calibri"/>
                <a:ea typeface="Calibri"/>
              </a:rPr>
              <a:t>Usando 3 LED’s e um LDR, faça um programa que aumente o numero de LED’s acesos conforme a intensidade de luz seja menor.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