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48C6B-D340-3BC4-5F47-2DEABBDE62E3}" v="20" dt="2021-10-15T23:50:55.147"/>
    <p1510:client id="{06864D76-1B2F-4C6E-BECF-E2DC3D7050B0}" v="1132" dt="2021-10-16T06:14:32.034"/>
    <p1510:client id="{867F7A47-13A9-4E02-B9CC-36E89E675857}" v="16" dt="2021-10-16T02:38:04.256"/>
    <p1510:client id="{E98456E9-3251-CB09-3637-6F167B695380}" v="1" dt="2021-10-16T06:04:59.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75425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537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064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4255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845452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242978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49566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21717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7616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5288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3085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1306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27219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32823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51763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04326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17656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9847717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0"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2"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B8EC5A34-36B7-48C8-9820-C7C2FB2B3382}"/>
              </a:ext>
            </a:extLst>
          </p:cNvPr>
          <p:cNvSpPr>
            <a:spLocks noGrp="1"/>
          </p:cNvSpPr>
          <p:nvPr>
            <p:ph type="ctrTitle"/>
          </p:nvPr>
        </p:nvSpPr>
        <p:spPr>
          <a:xfrm>
            <a:off x="1426227" y="836787"/>
            <a:ext cx="8174971" cy="798036"/>
          </a:xfrm>
        </p:spPr>
        <p:txBody>
          <a:bodyPr>
            <a:normAutofit fontScale="90000"/>
          </a:bodyPr>
          <a:lstStyle/>
          <a:p>
            <a:pPr algn="ctr"/>
            <a:r>
              <a:rPr lang="es-CO" sz="6200"/>
              <a:t>El perceptrón</a:t>
            </a:r>
          </a:p>
        </p:txBody>
      </p:sp>
      <p:sp>
        <p:nvSpPr>
          <p:cNvPr id="3" name="CuadroTexto 2">
            <a:extLst>
              <a:ext uri="{FF2B5EF4-FFF2-40B4-BE49-F238E27FC236}">
                <a16:creationId xmlns:a16="http://schemas.microsoft.com/office/drawing/2014/main" id="{592BAD6A-5C86-4AD3-91BE-466C839DE075}"/>
              </a:ext>
            </a:extLst>
          </p:cNvPr>
          <p:cNvSpPr txBox="1"/>
          <p:nvPr/>
        </p:nvSpPr>
        <p:spPr>
          <a:xfrm>
            <a:off x="1117043" y="3692413"/>
            <a:ext cx="6871071" cy="523220"/>
          </a:xfrm>
          <a:prstGeom prst="rect">
            <a:avLst/>
          </a:prstGeom>
          <a:noFill/>
        </p:spPr>
        <p:txBody>
          <a:bodyPr wrap="square" rtlCol="0">
            <a:spAutoFit/>
          </a:bodyPr>
          <a:lstStyle/>
          <a:p>
            <a:r>
              <a:rPr lang="es-CO" sz="2800"/>
              <a:t>Juan Camilo Montoya Muñoz</a:t>
            </a:r>
          </a:p>
        </p:txBody>
      </p:sp>
      <p:sp>
        <p:nvSpPr>
          <p:cNvPr id="4" name="CuadroTexto 3">
            <a:extLst>
              <a:ext uri="{FF2B5EF4-FFF2-40B4-BE49-F238E27FC236}">
                <a16:creationId xmlns:a16="http://schemas.microsoft.com/office/drawing/2014/main" id="{015591FB-7CB6-4A6D-9A31-F4630494F9A4}"/>
              </a:ext>
            </a:extLst>
          </p:cNvPr>
          <p:cNvSpPr txBox="1"/>
          <p:nvPr/>
        </p:nvSpPr>
        <p:spPr>
          <a:xfrm>
            <a:off x="1084002" y="4457925"/>
            <a:ext cx="4889082" cy="523220"/>
          </a:xfrm>
          <a:prstGeom prst="rect">
            <a:avLst/>
          </a:prstGeom>
          <a:noFill/>
        </p:spPr>
        <p:txBody>
          <a:bodyPr wrap="square" rtlCol="0">
            <a:spAutoFit/>
          </a:bodyPr>
          <a:lstStyle/>
          <a:p>
            <a:r>
              <a:rPr lang="es-CO" sz="2800"/>
              <a:t>Luis Guillermo Tellez Cardenas</a:t>
            </a:r>
          </a:p>
        </p:txBody>
      </p:sp>
    </p:spTree>
    <p:extLst>
      <p:ext uri="{BB962C8B-B14F-4D97-AF65-F5344CB8AC3E}">
        <p14:creationId xmlns:p14="http://schemas.microsoft.com/office/powerpoint/2010/main" val="3273583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17A5CB2C-CF4E-4C39-B229-CFA15E2552EC}"/>
              </a:ext>
            </a:extLst>
          </p:cNvPr>
          <p:cNvSpPr>
            <a:spLocks noGrp="1"/>
          </p:cNvSpPr>
          <p:nvPr>
            <p:ph type="title"/>
          </p:nvPr>
        </p:nvSpPr>
        <p:spPr>
          <a:xfrm>
            <a:off x="1018191" y="774485"/>
            <a:ext cx="7411825" cy="1115626"/>
          </a:xfrm>
        </p:spPr>
        <p:txBody>
          <a:bodyPr>
            <a:normAutofit/>
          </a:bodyPr>
          <a:lstStyle/>
          <a:p>
            <a:pPr algn="l"/>
            <a:r>
              <a:rPr lang="es-CO"/>
              <a:t>Introducción</a:t>
            </a:r>
          </a:p>
        </p:txBody>
      </p:sp>
      <p:sp>
        <p:nvSpPr>
          <p:cNvPr id="3" name="Content Placeholder 2">
            <a:extLst>
              <a:ext uri="{FF2B5EF4-FFF2-40B4-BE49-F238E27FC236}">
                <a16:creationId xmlns:a16="http://schemas.microsoft.com/office/drawing/2014/main" id="{2E560DD0-23FD-49F7-B8AC-EF1D5B4B5B7E}"/>
              </a:ext>
            </a:extLst>
          </p:cNvPr>
          <p:cNvSpPr>
            <a:spLocks noGrp="1"/>
          </p:cNvSpPr>
          <p:nvPr>
            <p:ph idx="1"/>
          </p:nvPr>
        </p:nvSpPr>
        <p:spPr>
          <a:xfrm>
            <a:off x="1018191" y="2069403"/>
            <a:ext cx="7243603" cy="993393"/>
          </a:xfrm>
        </p:spPr>
        <p:txBody>
          <a:bodyPr anchor="t">
            <a:normAutofit/>
          </a:bodyPr>
          <a:lstStyle/>
          <a:p>
            <a:pPr marL="0" indent="0">
              <a:buNone/>
            </a:pPr>
            <a:r>
              <a:rPr lang="es-CO" sz="1800"/>
              <a:t>En un comienzo las redes neuronales tuvieron su inicio con las neuronas biológicas y se basaron en estas para replicar parte de su funcionamiento, especialmente la identificación de patrones.</a:t>
            </a:r>
          </a:p>
        </p:txBody>
      </p:sp>
      <p:pic>
        <p:nvPicPr>
          <p:cNvPr id="1026" name="Picture 2" descr="Las partes de una neurona. | Neuronas, Psicobiología, Partes de la misa">
            <a:extLst>
              <a:ext uri="{FF2B5EF4-FFF2-40B4-BE49-F238E27FC236}">
                <a16:creationId xmlns:a16="http://schemas.microsoft.com/office/drawing/2014/main" id="{25440B70-2AD5-412E-A711-DC0CFA18E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333" y="3078234"/>
            <a:ext cx="4328796" cy="320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197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2">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4">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6"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0"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38BBD59C-4051-48F6-9415-A0DE9A90A4C7}"/>
              </a:ext>
            </a:extLst>
          </p:cNvPr>
          <p:cNvSpPr>
            <a:spLocks noGrp="1"/>
          </p:cNvSpPr>
          <p:nvPr>
            <p:ph type="title"/>
          </p:nvPr>
        </p:nvSpPr>
        <p:spPr>
          <a:xfrm>
            <a:off x="1344691" y="684239"/>
            <a:ext cx="3235083" cy="1194828"/>
          </a:xfrm>
        </p:spPr>
        <p:txBody>
          <a:bodyPr>
            <a:normAutofit/>
          </a:bodyPr>
          <a:lstStyle/>
          <a:p>
            <a:pPr algn="l"/>
            <a:r>
              <a:rPr lang="en-US"/>
              <a:t>Perceptron</a:t>
            </a:r>
          </a:p>
        </p:txBody>
      </p:sp>
      <p:sp>
        <p:nvSpPr>
          <p:cNvPr id="9" name="Marcador de contenido 8">
            <a:extLst>
              <a:ext uri="{FF2B5EF4-FFF2-40B4-BE49-F238E27FC236}">
                <a16:creationId xmlns:a16="http://schemas.microsoft.com/office/drawing/2014/main" id="{3358D3AD-9FFF-4E22-A26D-D74F7F972581}"/>
              </a:ext>
            </a:extLst>
          </p:cNvPr>
          <p:cNvSpPr>
            <a:spLocks noGrp="1"/>
          </p:cNvSpPr>
          <p:nvPr>
            <p:ph idx="1"/>
          </p:nvPr>
        </p:nvSpPr>
        <p:spPr>
          <a:xfrm>
            <a:off x="1344691" y="2252230"/>
            <a:ext cx="10018713" cy="2324073"/>
          </a:xfrm>
        </p:spPr>
        <p:txBody>
          <a:bodyPr/>
          <a:lstStyle/>
          <a:p>
            <a:pPr marL="0" indent="0">
              <a:buNone/>
            </a:pPr>
            <a:r>
              <a:rPr lang="es-CO"/>
              <a:t>El perceptrón es la red neuronal más básica que existe de aprendizaje supervisado que data de los años 50. El funcionamiento del perceptrón es muy sencillo, simplemente lee los valores de entrada, suma todas las entradas de acuerdo a unos pesos y el resultado lo introduce en una función de activación que genera el resultado final.</a:t>
            </a:r>
          </a:p>
        </p:txBody>
      </p:sp>
    </p:spTree>
    <p:extLst>
      <p:ext uri="{BB962C8B-B14F-4D97-AF65-F5344CB8AC3E}">
        <p14:creationId xmlns:p14="http://schemas.microsoft.com/office/powerpoint/2010/main" val="11491205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050" name="Picture 2">
            <a:extLst>
              <a:ext uri="{FF2B5EF4-FFF2-40B4-BE49-F238E27FC236}">
                <a16:creationId xmlns:a16="http://schemas.microsoft.com/office/drawing/2014/main" id="{2E6F5084-FF44-4BA1-BA4B-9591DA68A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7" y="1928531"/>
            <a:ext cx="4245736" cy="27809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es Neuronales artificiales: Qué son y cómo se entrenan | [site:name]">
            <a:extLst>
              <a:ext uri="{FF2B5EF4-FFF2-40B4-BE49-F238E27FC236}">
                <a16:creationId xmlns:a16="http://schemas.microsoft.com/office/drawing/2014/main" id="{DAC53961-CC46-45CF-8742-D54832A19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90" y="1938399"/>
            <a:ext cx="4031868" cy="280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380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Subtítulo 2">
            <a:extLst>
              <a:ext uri="{FF2B5EF4-FFF2-40B4-BE49-F238E27FC236}">
                <a16:creationId xmlns:a16="http://schemas.microsoft.com/office/drawing/2014/main" id="{951A6F15-CD60-40E9-9F81-8C72CEEB18EB}"/>
              </a:ext>
            </a:extLst>
          </p:cNvPr>
          <p:cNvSpPr>
            <a:spLocks noGrp="1"/>
          </p:cNvSpPr>
          <p:nvPr>
            <p:ph type="subTitle" idx="1"/>
          </p:nvPr>
        </p:nvSpPr>
        <p:spPr>
          <a:xfrm>
            <a:off x="997553" y="1038273"/>
            <a:ext cx="4088797" cy="666702"/>
          </a:xfrm>
        </p:spPr>
        <p:txBody>
          <a:bodyPr>
            <a:normAutofit/>
          </a:bodyPr>
          <a:lstStyle/>
          <a:p>
            <a:pPr algn="l"/>
            <a:r>
              <a:rPr lang="es-CO" sz="2800"/>
              <a:t>Partes del perceptrón</a:t>
            </a:r>
          </a:p>
        </p:txBody>
      </p:sp>
      <p:sp>
        <p:nvSpPr>
          <p:cNvPr id="4" name="CuadroTexto 3">
            <a:extLst>
              <a:ext uri="{FF2B5EF4-FFF2-40B4-BE49-F238E27FC236}">
                <a16:creationId xmlns:a16="http://schemas.microsoft.com/office/drawing/2014/main" id="{1147C36F-86F3-4D9E-B278-C36F362DF4C8}"/>
              </a:ext>
            </a:extLst>
          </p:cNvPr>
          <p:cNvSpPr txBox="1"/>
          <p:nvPr/>
        </p:nvSpPr>
        <p:spPr>
          <a:xfrm>
            <a:off x="1089027" y="2133600"/>
            <a:ext cx="8645523" cy="400110"/>
          </a:xfrm>
          <a:prstGeom prst="rect">
            <a:avLst/>
          </a:prstGeom>
          <a:noFill/>
        </p:spPr>
        <p:txBody>
          <a:bodyPr wrap="square" rtlCol="0">
            <a:spAutoFit/>
          </a:bodyPr>
          <a:lstStyle/>
          <a:p>
            <a:r>
              <a:rPr lang="es-CO" sz="2000" b="1"/>
              <a:t>Señales de entrada: </a:t>
            </a:r>
            <a:r>
              <a:rPr lang="es-CO" sz="2000"/>
              <a:t>valores o datos que recibe el perceptrón </a:t>
            </a:r>
          </a:p>
        </p:txBody>
      </p:sp>
      <p:sp>
        <p:nvSpPr>
          <p:cNvPr id="5" name="CuadroTexto 4">
            <a:extLst>
              <a:ext uri="{FF2B5EF4-FFF2-40B4-BE49-F238E27FC236}">
                <a16:creationId xmlns:a16="http://schemas.microsoft.com/office/drawing/2014/main" id="{A1E43FFF-90D4-4EFE-AB65-09635CF775F2}"/>
              </a:ext>
            </a:extLst>
          </p:cNvPr>
          <p:cNvSpPr txBox="1"/>
          <p:nvPr/>
        </p:nvSpPr>
        <p:spPr>
          <a:xfrm>
            <a:off x="1089026" y="2886075"/>
            <a:ext cx="8283574" cy="923330"/>
          </a:xfrm>
          <a:prstGeom prst="rect">
            <a:avLst/>
          </a:prstGeom>
          <a:noFill/>
        </p:spPr>
        <p:txBody>
          <a:bodyPr wrap="square" rtlCol="0">
            <a:spAutoFit/>
          </a:bodyPr>
          <a:lstStyle/>
          <a:p>
            <a:r>
              <a:rPr lang="es-CO" b="1"/>
              <a:t>Pesos sinápticos: </a:t>
            </a:r>
            <a:r>
              <a:rPr lang="es-CO"/>
              <a:t>valores que definen la fuerza de conexión entre dos “neuronas”. Suelen ser valores aleatorios que luego se irán modificando según el aprendizaje del perceptrón</a:t>
            </a:r>
          </a:p>
        </p:txBody>
      </p:sp>
      <p:sp>
        <p:nvSpPr>
          <p:cNvPr id="6" name="CuadroTexto 5">
            <a:extLst>
              <a:ext uri="{FF2B5EF4-FFF2-40B4-BE49-F238E27FC236}">
                <a16:creationId xmlns:a16="http://schemas.microsoft.com/office/drawing/2014/main" id="{C383485C-962E-4D1D-B821-EF0BA66088A7}"/>
              </a:ext>
            </a:extLst>
          </p:cNvPr>
          <p:cNvSpPr txBox="1"/>
          <p:nvPr/>
        </p:nvSpPr>
        <p:spPr>
          <a:xfrm>
            <a:off x="1101726" y="4096821"/>
            <a:ext cx="7947024" cy="923330"/>
          </a:xfrm>
          <a:prstGeom prst="rect">
            <a:avLst/>
          </a:prstGeom>
          <a:noFill/>
        </p:spPr>
        <p:txBody>
          <a:bodyPr wrap="square" rtlCol="0">
            <a:spAutoFit/>
          </a:bodyPr>
          <a:lstStyle/>
          <a:p>
            <a:r>
              <a:rPr lang="es-CO" b="1"/>
              <a:t>Regla de propagación: </a:t>
            </a:r>
            <a:r>
              <a:rPr lang="es-CO"/>
              <a:t>Función que procesa todas las entradas que recibe el perceptrón, generalmente suele ser la sumatoria del producto entre cada entrada y su respectivo peso.</a:t>
            </a:r>
          </a:p>
        </p:txBody>
      </p:sp>
    </p:spTree>
    <p:extLst>
      <p:ext uri="{BB962C8B-B14F-4D97-AF65-F5344CB8AC3E}">
        <p14:creationId xmlns:p14="http://schemas.microsoft.com/office/powerpoint/2010/main" val="24089303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5" name="CuadroTexto 4">
            <a:extLst>
              <a:ext uri="{FF2B5EF4-FFF2-40B4-BE49-F238E27FC236}">
                <a16:creationId xmlns:a16="http://schemas.microsoft.com/office/drawing/2014/main" id="{615D70D9-D873-43DF-9397-E0B6F2AB6313}"/>
              </a:ext>
            </a:extLst>
          </p:cNvPr>
          <p:cNvSpPr txBox="1"/>
          <p:nvPr/>
        </p:nvSpPr>
        <p:spPr>
          <a:xfrm>
            <a:off x="937539" y="1934686"/>
            <a:ext cx="7719933" cy="1477328"/>
          </a:xfrm>
          <a:prstGeom prst="rect">
            <a:avLst/>
          </a:prstGeom>
          <a:noFill/>
        </p:spPr>
        <p:txBody>
          <a:bodyPr wrap="square" rtlCol="0">
            <a:spAutoFit/>
          </a:bodyPr>
          <a:lstStyle/>
          <a:p>
            <a:r>
              <a:rPr lang="es-CO" b="1"/>
              <a:t>Función de activación: </a:t>
            </a:r>
            <a:r>
              <a:rPr lang="es-CO"/>
              <a:t>Es</a:t>
            </a:r>
            <a:r>
              <a:rPr lang="es-CO" b="1"/>
              <a:t> </a:t>
            </a:r>
            <a:r>
              <a:rPr lang="es-CO"/>
              <a:t>una función que transmite la información generada por la combinación lineal de los pesos y las entradas, es decir son la manera de transmitir la información por las conexiones de salida. La información puede transmitirse sin modificaciones, función identidad, o bien que no transmita la información.</a:t>
            </a:r>
          </a:p>
        </p:txBody>
      </p:sp>
      <p:sp>
        <p:nvSpPr>
          <p:cNvPr id="6" name="CuadroTexto 5">
            <a:extLst>
              <a:ext uri="{FF2B5EF4-FFF2-40B4-BE49-F238E27FC236}">
                <a16:creationId xmlns:a16="http://schemas.microsoft.com/office/drawing/2014/main" id="{DB9B435F-F19C-4B44-89D0-732EC3A889EA}"/>
              </a:ext>
            </a:extLst>
          </p:cNvPr>
          <p:cNvSpPr txBox="1"/>
          <p:nvPr/>
        </p:nvSpPr>
        <p:spPr>
          <a:xfrm>
            <a:off x="937539" y="3894556"/>
            <a:ext cx="6672260" cy="646331"/>
          </a:xfrm>
          <a:prstGeom prst="rect">
            <a:avLst/>
          </a:prstGeom>
          <a:noFill/>
        </p:spPr>
        <p:txBody>
          <a:bodyPr wrap="square" rtlCol="0">
            <a:spAutoFit/>
          </a:bodyPr>
          <a:lstStyle/>
          <a:p>
            <a:r>
              <a:rPr lang="es-CO" b="1"/>
              <a:t>Salida: </a:t>
            </a:r>
            <a:r>
              <a:rPr lang="es-CO"/>
              <a:t>Proporciona el valor de salida de la neurona, en base al estado de activación de la neurona.</a:t>
            </a:r>
          </a:p>
        </p:txBody>
      </p:sp>
    </p:spTree>
    <p:extLst>
      <p:ext uri="{BB962C8B-B14F-4D97-AF65-F5344CB8AC3E}">
        <p14:creationId xmlns:p14="http://schemas.microsoft.com/office/powerpoint/2010/main" val="38512753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637FBBF1-714B-4D10-A3C3-B743AFC26CE9}"/>
              </a:ext>
            </a:extLst>
          </p:cNvPr>
          <p:cNvSpPr>
            <a:spLocks noGrp="1"/>
          </p:cNvSpPr>
          <p:nvPr>
            <p:ph type="title"/>
          </p:nvPr>
        </p:nvSpPr>
        <p:spPr>
          <a:xfrm>
            <a:off x="1315102" y="1053306"/>
            <a:ext cx="8540094" cy="666750"/>
          </a:xfrm>
        </p:spPr>
        <p:txBody>
          <a:bodyPr vert="horz" lIns="91440" tIns="45720" rIns="91440" bIns="45720" rtlCol="0" anchor="b">
            <a:normAutofit fontScale="90000"/>
          </a:bodyPr>
          <a:lstStyle/>
          <a:p>
            <a:r>
              <a:rPr lang="es-CO"/>
              <a:t>Aprendizaje</a:t>
            </a:r>
          </a:p>
        </p:txBody>
      </p:sp>
      <p:sp>
        <p:nvSpPr>
          <p:cNvPr id="4" name="CuadroTexto 3">
            <a:extLst>
              <a:ext uri="{FF2B5EF4-FFF2-40B4-BE49-F238E27FC236}">
                <a16:creationId xmlns:a16="http://schemas.microsoft.com/office/drawing/2014/main" id="{982EE97C-7F51-4EAB-B5F2-056773924963}"/>
              </a:ext>
            </a:extLst>
          </p:cNvPr>
          <p:cNvSpPr txBox="1"/>
          <p:nvPr/>
        </p:nvSpPr>
        <p:spPr>
          <a:xfrm>
            <a:off x="1270003" y="2326302"/>
            <a:ext cx="8407397" cy="923330"/>
          </a:xfrm>
          <a:prstGeom prst="rect">
            <a:avLst/>
          </a:prstGeom>
          <a:noFill/>
        </p:spPr>
        <p:txBody>
          <a:bodyPr wrap="square" rtlCol="0">
            <a:spAutoFit/>
          </a:bodyPr>
          <a:lstStyle/>
          <a:p>
            <a:r>
              <a:rPr lang="es-CO" b="0" i="0">
                <a:effectLst/>
                <a:latin typeface="Corbel" panose="020B0503020204020204" pitchFamily="34" charset="0"/>
              </a:rPr>
              <a:t>El aprendizaje ocurre en el perceptrón cambiando los pesos de las conexiones después de que cada elemento se procese, basado en la cantidad del error en la salida comparada con el resultado esperado.</a:t>
            </a:r>
            <a:endParaRPr lang="es-CO">
              <a:latin typeface="Corbel" panose="020B0503020204020204" pitchFamily="34" charset="0"/>
            </a:endParaRPr>
          </a:p>
        </p:txBody>
      </p:sp>
      <p:sp>
        <p:nvSpPr>
          <p:cNvPr id="5" name="CuadroTexto 4">
            <a:extLst>
              <a:ext uri="{FF2B5EF4-FFF2-40B4-BE49-F238E27FC236}">
                <a16:creationId xmlns:a16="http://schemas.microsoft.com/office/drawing/2014/main" id="{26C3D388-EF42-49EA-9BB3-6790097F8D24}"/>
              </a:ext>
            </a:extLst>
          </p:cNvPr>
          <p:cNvSpPr txBox="1"/>
          <p:nvPr/>
        </p:nvSpPr>
        <p:spPr>
          <a:xfrm>
            <a:off x="1315102" y="3682216"/>
            <a:ext cx="3599798" cy="923330"/>
          </a:xfrm>
          <a:prstGeom prst="rect">
            <a:avLst/>
          </a:prstGeom>
          <a:noFill/>
        </p:spPr>
        <p:txBody>
          <a:bodyPr wrap="square" rtlCol="0">
            <a:spAutoFit/>
          </a:bodyPr>
          <a:lstStyle/>
          <a:p>
            <a:r>
              <a:rPr lang="es-CO"/>
              <a:t>-Aprendizaje supervisado</a:t>
            </a:r>
          </a:p>
          <a:p>
            <a:endParaRPr lang="es-CO"/>
          </a:p>
          <a:p>
            <a:r>
              <a:rPr lang="es-CO"/>
              <a:t>-Aprendizaje no supervisado</a:t>
            </a:r>
          </a:p>
        </p:txBody>
      </p:sp>
    </p:spTree>
    <p:extLst>
      <p:ext uri="{BB962C8B-B14F-4D97-AF65-F5344CB8AC3E}">
        <p14:creationId xmlns:p14="http://schemas.microsoft.com/office/powerpoint/2010/main" val="189335453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77B393D6797F43A7542DB9D01CA1E3" ma:contentTypeVersion="7" ma:contentTypeDescription="Create a new document." ma:contentTypeScope="" ma:versionID="951e7f5b308bd1246256b87544767687">
  <xsd:schema xmlns:xsd="http://www.w3.org/2001/XMLSchema" xmlns:xs="http://www.w3.org/2001/XMLSchema" xmlns:p="http://schemas.microsoft.com/office/2006/metadata/properties" xmlns:ns3="3b59594a-4630-4ad2-8ea9-c5696046f1a0" xmlns:ns4="955f5041-9e38-4c3a-ad34-1d14e64dc1c0" targetNamespace="http://schemas.microsoft.com/office/2006/metadata/properties" ma:root="true" ma:fieldsID="5d84207a0054724e38c48a012d2a6182" ns3:_="" ns4:_="">
    <xsd:import namespace="3b59594a-4630-4ad2-8ea9-c5696046f1a0"/>
    <xsd:import namespace="955f5041-9e38-4c3a-ad34-1d14e64dc1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9594a-4630-4ad2-8ea9-c5696046f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5f5041-9e38-4c3a-ad34-1d14e64dc1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C0FFA-22C9-49CD-8AE7-5EA2F80F7A8E}">
  <ds:schemaRefs>
    <ds:schemaRef ds:uri="http://schemas.microsoft.com/sharepoint/v3/contenttype/forms"/>
  </ds:schemaRefs>
</ds:datastoreItem>
</file>

<file path=customXml/itemProps2.xml><?xml version="1.0" encoding="utf-8"?>
<ds:datastoreItem xmlns:ds="http://schemas.openxmlformats.org/officeDocument/2006/customXml" ds:itemID="{D3B9C3D1-76BD-43E6-9EF5-839B57125032}">
  <ds:schemaRefs>
    <ds:schemaRef ds:uri="http://purl.org/dc/elements/1.1/"/>
    <ds:schemaRef ds:uri="http://schemas.microsoft.com/office/infopath/2007/PartnerControls"/>
    <ds:schemaRef ds:uri="http://www.w3.org/XML/1998/namespace"/>
    <ds:schemaRef ds:uri="http://schemas.microsoft.com/office/2006/documentManagement/types"/>
    <ds:schemaRef ds:uri="http://purl.org/dc/terms/"/>
    <ds:schemaRef ds:uri="http://schemas.microsoft.com/office/2006/metadata/properties"/>
    <ds:schemaRef ds:uri="http://schemas.openxmlformats.org/package/2006/metadata/core-properties"/>
    <ds:schemaRef ds:uri="955f5041-9e38-4c3a-ad34-1d14e64dc1c0"/>
    <ds:schemaRef ds:uri="3b59594a-4630-4ad2-8ea9-c5696046f1a0"/>
    <ds:schemaRef ds:uri="http://purl.org/dc/dcmitype/"/>
  </ds:schemaRefs>
</ds:datastoreItem>
</file>

<file path=customXml/itemProps3.xml><?xml version="1.0" encoding="utf-8"?>
<ds:datastoreItem xmlns:ds="http://schemas.openxmlformats.org/officeDocument/2006/customXml" ds:itemID="{1A81D23F-7315-4E4F-B8CC-B1BD15105805}">
  <ds:schemaRefs>
    <ds:schemaRef ds:uri="3b59594a-4630-4ad2-8ea9-c5696046f1a0"/>
    <ds:schemaRef ds:uri="955f5041-9e38-4c3a-ad34-1d14e64dc1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Panorámica</PresentationFormat>
  <Paragraphs>18</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Corbel</vt:lpstr>
      <vt:lpstr>Parallax</vt:lpstr>
      <vt:lpstr>El perceptrón</vt:lpstr>
      <vt:lpstr>Introducción</vt:lpstr>
      <vt:lpstr>Perceptron</vt:lpstr>
      <vt:lpstr>Presentación de PowerPoint</vt:lpstr>
      <vt:lpstr>Presentación de PowerPoint</vt:lpstr>
      <vt:lpstr>Presentación de PowerPoint</vt:lpstr>
      <vt:lpstr>Aprendizaje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Guillermo Tellez Cardenas</dc:creator>
  <cp:lastModifiedBy>Luis Guillermo Tellez Cardenas</cp:lastModifiedBy>
  <cp:revision>2</cp:revision>
  <dcterms:created xsi:type="dcterms:W3CDTF">2021-10-15T22:50:27Z</dcterms:created>
  <dcterms:modified xsi:type="dcterms:W3CDTF">2021-10-16T14:49:08Z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0x010100DF77B393D6797F43A7542DB9D01CA1E3</vt:lpwstr>
  </property>
</Properties>
</file>