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6" r:id="rId2"/>
    <p:sldId id="262" r:id="rId3"/>
    <p:sldId id="258" r:id="rId4"/>
    <p:sldId id="259" r:id="rId5"/>
    <p:sldId id="260" r:id="rId6"/>
    <p:sldId id="264" r:id="rId7"/>
    <p:sldId id="265" r:id="rId8"/>
    <p:sldId id="261" r:id="rId9"/>
    <p:sldId id="266" r:id="rId10"/>
    <p:sldId id="275"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82" autoAdjust="0"/>
    <p:restoredTop sz="94660"/>
  </p:normalViewPr>
  <p:slideViewPr>
    <p:cSldViewPr snapToGrid="0">
      <p:cViewPr varScale="1">
        <p:scale>
          <a:sx n="73" d="100"/>
          <a:sy n="73" d="100"/>
        </p:scale>
        <p:origin x="68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A6A2F7-5E6E-4353-803E-319F3B3CCC9C}" type="datetimeFigureOut">
              <a:rPr lang="pt-PT" smtClean="0"/>
              <a:t>12/10/2021</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499E5E-E466-4528-8978-CC9D749E5050}" type="slidenum">
              <a:rPr lang="pt-PT" smtClean="0"/>
              <a:t>‹nº›</a:t>
            </a:fld>
            <a:endParaRPr lang="pt-PT"/>
          </a:p>
        </p:txBody>
      </p:sp>
    </p:spTree>
    <p:extLst>
      <p:ext uri="{BB962C8B-B14F-4D97-AF65-F5344CB8AC3E}">
        <p14:creationId xmlns:p14="http://schemas.microsoft.com/office/powerpoint/2010/main" val="3928685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PT" smtClean="0"/>
              <a:t>Clique para editar o estilo</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smtClean="0"/>
              <a:t>Clique para editar o estilo do subtítulo do Modelo Global</a:t>
            </a:r>
            <a:endParaRPr lang="en-US" dirty="0"/>
          </a:p>
        </p:txBody>
      </p:sp>
      <p:sp>
        <p:nvSpPr>
          <p:cNvPr id="4" name="Date Placeholder 3"/>
          <p:cNvSpPr>
            <a:spLocks noGrp="1"/>
          </p:cNvSpPr>
          <p:nvPr>
            <p:ph type="dt" sz="half" idx="10"/>
          </p:nvPr>
        </p:nvSpPr>
        <p:spPr/>
        <p:txBody>
          <a:bodyPr/>
          <a:lstStyle/>
          <a:p>
            <a:fld id="{78B461D7-45A1-411E-B960-28E7B6045A6E}" type="datetime1">
              <a:rPr lang="pt-PT" smtClean="0"/>
              <a:t>12/10/2021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7054199A-D540-4296-AF52-B4A445F1258E}" type="slidenum">
              <a:rPr lang="pt-PT" smtClean="0"/>
              <a:t>‹nº›</a:t>
            </a:fld>
            <a:endParaRPr lang="pt-PT"/>
          </a:p>
        </p:txBody>
      </p:sp>
    </p:spTree>
    <p:extLst>
      <p:ext uri="{BB962C8B-B14F-4D97-AF65-F5344CB8AC3E}">
        <p14:creationId xmlns:p14="http://schemas.microsoft.com/office/powerpoint/2010/main" val="3499341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Vertical Text Placeholder 2"/>
          <p:cNvSpPr>
            <a:spLocks noGrp="1"/>
          </p:cNvSpPr>
          <p:nvPr>
            <p:ph type="body" orient="vert" idx="1"/>
          </p:nvPr>
        </p:nvSpPr>
        <p:spPr/>
        <p:txBody>
          <a:bodyPr vert="eaVert"/>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ACB27E78-52F9-4383-B40E-914A3C65AA6A}" type="datetime1">
              <a:rPr lang="pt-PT" smtClean="0"/>
              <a:t>12/10/2021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7054199A-D540-4296-AF52-B4A445F1258E}" type="slidenum">
              <a:rPr lang="pt-PT" smtClean="0"/>
              <a:t>‹nº›</a:t>
            </a:fld>
            <a:endParaRPr lang="pt-PT"/>
          </a:p>
        </p:txBody>
      </p:sp>
    </p:spTree>
    <p:extLst>
      <p:ext uri="{BB962C8B-B14F-4D97-AF65-F5344CB8AC3E}">
        <p14:creationId xmlns:p14="http://schemas.microsoft.com/office/powerpoint/2010/main" val="1476659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PT" smtClean="0"/>
              <a:t>Clique para editar o estilo</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E432968C-B668-4E24-A806-AE468E73792E}" type="datetime1">
              <a:rPr lang="pt-PT" smtClean="0"/>
              <a:t>12/10/2021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7054199A-D540-4296-AF52-B4A445F1258E}" type="slidenum">
              <a:rPr lang="pt-PT" smtClean="0"/>
              <a:t>‹nº›</a:t>
            </a:fld>
            <a:endParaRPr lang="pt-PT"/>
          </a:p>
        </p:txBody>
      </p:sp>
    </p:spTree>
    <p:extLst>
      <p:ext uri="{BB962C8B-B14F-4D97-AF65-F5344CB8AC3E}">
        <p14:creationId xmlns:p14="http://schemas.microsoft.com/office/powerpoint/2010/main" val="2354802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Content Placeholder 2"/>
          <p:cNvSpPr>
            <a:spLocks noGrp="1"/>
          </p:cNvSpPr>
          <p:nvPr>
            <p:ph idx="1"/>
          </p:nvPr>
        </p:nvSpPr>
        <p:spPr/>
        <p:txBody>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4D2E610A-BB98-4EE4-9C84-193B90372FDC}" type="datetime1">
              <a:rPr lang="pt-PT" smtClean="0"/>
              <a:t>12/10/2021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7054199A-D540-4296-AF52-B4A445F1258E}" type="slidenum">
              <a:rPr lang="pt-PT" smtClean="0"/>
              <a:t>‹nº›</a:t>
            </a:fld>
            <a:endParaRPr lang="pt-PT"/>
          </a:p>
        </p:txBody>
      </p:sp>
    </p:spTree>
    <p:extLst>
      <p:ext uri="{BB962C8B-B14F-4D97-AF65-F5344CB8AC3E}">
        <p14:creationId xmlns:p14="http://schemas.microsoft.com/office/powerpoint/2010/main" val="277381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PT" smtClean="0"/>
              <a:t>Clique para editar o estilo</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smtClean="0"/>
              <a:t>Editar os estilos de texto do Modelo Global</a:t>
            </a:r>
          </a:p>
        </p:txBody>
      </p:sp>
      <p:sp>
        <p:nvSpPr>
          <p:cNvPr id="4" name="Date Placeholder 3"/>
          <p:cNvSpPr>
            <a:spLocks noGrp="1"/>
          </p:cNvSpPr>
          <p:nvPr>
            <p:ph type="dt" sz="half" idx="10"/>
          </p:nvPr>
        </p:nvSpPr>
        <p:spPr/>
        <p:txBody>
          <a:bodyPr/>
          <a:lstStyle/>
          <a:p>
            <a:fld id="{A162B8EA-E7FB-406D-BEDF-B750FC0D094F}" type="datetime1">
              <a:rPr lang="pt-PT" smtClean="0"/>
              <a:t>12/10/2021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7054199A-D540-4296-AF52-B4A445F1258E}" type="slidenum">
              <a:rPr lang="pt-PT" smtClean="0"/>
              <a:t>‹nº›</a:t>
            </a:fld>
            <a:endParaRPr lang="pt-PT"/>
          </a:p>
        </p:txBody>
      </p:sp>
    </p:spTree>
    <p:extLst>
      <p:ext uri="{BB962C8B-B14F-4D97-AF65-F5344CB8AC3E}">
        <p14:creationId xmlns:p14="http://schemas.microsoft.com/office/powerpoint/2010/main" val="821927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5" name="Date Placeholder 4"/>
          <p:cNvSpPr>
            <a:spLocks noGrp="1"/>
          </p:cNvSpPr>
          <p:nvPr>
            <p:ph type="dt" sz="half" idx="10"/>
          </p:nvPr>
        </p:nvSpPr>
        <p:spPr/>
        <p:txBody>
          <a:bodyPr/>
          <a:lstStyle/>
          <a:p>
            <a:fld id="{55C233D1-1D11-4C5A-97D8-5579291EEDE8}" type="datetime1">
              <a:rPr lang="pt-PT" smtClean="0"/>
              <a:t>12/10/2021</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7054199A-D540-4296-AF52-B4A445F1258E}" type="slidenum">
              <a:rPr lang="pt-PT" smtClean="0"/>
              <a:t>‹nº›</a:t>
            </a:fld>
            <a:endParaRPr lang="pt-PT"/>
          </a:p>
        </p:txBody>
      </p:sp>
    </p:spTree>
    <p:extLst>
      <p:ext uri="{BB962C8B-B14F-4D97-AF65-F5344CB8AC3E}">
        <p14:creationId xmlns:p14="http://schemas.microsoft.com/office/powerpoint/2010/main" val="2331655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PT" smtClean="0"/>
              <a:t>Clique para editar o estilo</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Editar os estilos de texto do Modelo Global</a:t>
            </a:r>
          </a:p>
        </p:txBody>
      </p:sp>
      <p:sp>
        <p:nvSpPr>
          <p:cNvPr id="4" name="Content Placeholder 3"/>
          <p:cNvSpPr>
            <a:spLocks noGrp="1"/>
          </p:cNvSpPr>
          <p:nvPr>
            <p:ph sz="half" idx="2"/>
          </p:nvPr>
        </p:nvSpPr>
        <p:spPr>
          <a:xfrm>
            <a:off x="839788" y="2505075"/>
            <a:ext cx="5157787" cy="3684588"/>
          </a:xfrm>
        </p:spPr>
        <p:txBody>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Editar os estilos de texto do Modelo Global</a:t>
            </a:r>
          </a:p>
        </p:txBody>
      </p:sp>
      <p:sp>
        <p:nvSpPr>
          <p:cNvPr id="6" name="Content Placeholder 5"/>
          <p:cNvSpPr>
            <a:spLocks noGrp="1"/>
          </p:cNvSpPr>
          <p:nvPr>
            <p:ph sz="quarter" idx="4"/>
          </p:nvPr>
        </p:nvSpPr>
        <p:spPr>
          <a:xfrm>
            <a:off x="6172200" y="2505075"/>
            <a:ext cx="5183188" cy="3684588"/>
          </a:xfrm>
        </p:spPr>
        <p:txBody>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7" name="Date Placeholder 6"/>
          <p:cNvSpPr>
            <a:spLocks noGrp="1"/>
          </p:cNvSpPr>
          <p:nvPr>
            <p:ph type="dt" sz="half" idx="10"/>
          </p:nvPr>
        </p:nvSpPr>
        <p:spPr/>
        <p:txBody>
          <a:bodyPr/>
          <a:lstStyle/>
          <a:p>
            <a:fld id="{64EF656D-4B2A-44BC-B4B2-D1A99042CCE0}" type="datetime1">
              <a:rPr lang="pt-PT" smtClean="0"/>
              <a:t>12/10/2021</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7054199A-D540-4296-AF52-B4A445F1258E}" type="slidenum">
              <a:rPr lang="pt-PT" smtClean="0"/>
              <a:t>‹nº›</a:t>
            </a:fld>
            <a:endParaRPr lang="pt-PT"/>
          </a:p>
        </p:txBody>
      </p:sp>
    </p:spTree>
    <p:extLst>
      <p:ext uri="{BB962C8B-B14F-4D97-AF65-F5344CB8AC3E}">
        <p14:creationId xmlns:p14="http://schemas.microsoft.com/office/powerpoint/2010/main" val="3319301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Date Placeholder 2"/>
          <p:cNvSpPr>
            <a:spLocks noGrp="1"/>
          </p:cNvSpPr>
          <p:nvPr>
            <p:ph type="dt" sz="half" idx="10"/>
          </p:nvPr>
        </p:nvSpPr>
        <p:spPr/>
        <p:txBody>
          <a:bodyPr/>
          <a:lstStyle/>
          <a:p>
            <a:fld id="{F761ADDC-1B6E-4BFB-B16D-BB60DF3AB178}" type="datetime1">
              <a:rPr lang="pt-PT" smtClean="0"/>
              <a:t>12/10/2021</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7054199A-D540-4296-AF52-B4A445F1258E}" type="slidenum">
              <a:rPr lang="pt-PT" smtClean="0"/>
              <a:t>‹nº›</a:t>
            </a:fld>
            <a:endParaRPr lang="pt-PT"/>
          </a:p>
        </p:txBody>
      </p:sp>
    </p:spTree>
    <p:extLst>
      <p:ext uri="{BB962C8B-B14F-4D97-AF65-F5344CB8AC3E}">
        <p14:creationId xmlns:p14="http://schemas.microsoft.com/office/powerpoint/2010/main" val="2677315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29DE7B-CE90-46F0-898E-5517B46ECEC9}" type="datetime1">
              <a:rPr lang="pt-PT" smtClean="0"/>
              <a:t>12/10/2021</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7054199A-D540-4296-AF52-B4A445F1258E}" type="slidenum">
              <a:rPr lang="pt-PT" smtClean="0"/>
              <a:t>‹nº›</a:t>
            </a:fld>
            <a:endParaRPr lang="pt-PT"/>
          </a:p>
        </p:txBody>
      </p:sp>
    </p:spTree>
    <p:extLst>
      <p:ext uri="{BB962C8B-B14F-4D97-AF65-F5344CB8AC3E}">
        <p14:creationId xmlns:p14="http://schemas.microsoft.com/office/powerpoint/2010/main" val="1836951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PT" smtClean="0"/>
              <a:t>Clique para editar o estilo</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Editar os estilos de texto do Modelo Global</a:t>
            </a:r>
          </a:p>
        </p:txBody>
      </p:sp>
      <p:sp>
        <p:nvSpPr>
          <p:cNvPr id="5" name="Date Placeholder 4"/>
          <p:cNvSpPr>
            <a:spLocks noGrp="1"/>
          </p:cNvSpPr>
          <p:nvPr>
            <p:ph type="dt" sz="half" idx="10"/>
          </p:nvPr>
        </p:nvSpPr>
        <p:spPr/>
        <p:txBody>
          <a:bodyPr/>
          <a:lstStyle/>
          <a:p>
            <a:fld id="{76D94E67-6B55-40A5-94FB-37E8024A191C}" type="datetime1">
              <a:rPr lang="pt-PT" smtClean="0"/>
              <a:t>12/10/2021</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7054199A-D540-4296-AF52-B4A445F1258E}" type="slidenum">
              <a:rPr lang="pt-PT" smtClean="0"/>
              <a:t>‹nº›</a:t>
            </a:fld>
            <a:endParaRPr lang="pt-PT"/>
          </a:p>
        </p:txBody>
      </p:sp>
    </p:spTree>
    <p:extLst>
      <p:ext uri="{BB962C8B-B14F-4D97-AF65-F5344CB8AC3E}">
        <p14:creationId xmlns:p14="http://schemas.microsoft.com/office/powerpoint/2010/main" val="1293808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PT" smtClean="0"/>
              <a:t>Clique para editar o estilo</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smtClean="0"/>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Editar os estilos de texto do Modelo Global</a:t>
            </a:r>
          </a:p>
        </p:txBody>
      </p:sp>
      <p:sp>
        <p:nvSpPr>
          <p:cNvPr id="5" name="Date Placeholder 4"/>
          <p:cNvSpPr>
            <a:spLocks noGrp="1"/>
          </p:cNvSpPr>
          <p:nvPr>
            <p:ph type="dt" sz="half" idx="10"/>
          </p:nvPr>
        </p:nvSpPr>
        <p:spPr/>
        <p:txBody>
          <a:bodyPr/>
          <a:lstStyle/>
          <a:p>
            <a:fld id="{4572C823-7FC3-494F-A187-8762DE57EEBC}" type="datetime1">
              <a:rPr lang="pt-PT" smtClean="0"/>
              <a:t>12/10/2021</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7054199A-D540-4296-AF52-B4A445F1258E}" type="slidenum">
              <a:rPr lang="pt-PT" smtClean="0"/>
              <a:t>‹nº›</a:t>
            </a:fld>
            <a:endParaRPr lang="pt-PT"/>
          </a:p>
        </p:txBody>
      </p:sp>
    </p:spTree>
    <p:extLst>
      <p:ext uri="{BB962C8B-B14F-4D97-AF65-F5344CB8AC3E}">
        <p14:creationId xmlns:p14="http://schemas.microsoft.com/office/powerpoint/2010/main" val="2114295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smtClean="0"/>
              <a:t>Clique para editar o estilo</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AD357D-E3B3-4620-AE84-DFBB85E43F40}" type="datetime1">
              <a:rPr lang="pt-PT" smtClean="0"/>
              <a:t>12/10/2021</a:t>
            </a:fld>
            <a:endParaRPr lang="pt-P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54199A-D540-4296-AF52-B4A445F1258E}" type="slidenum">
              <a:rPr lang="pt-PT" smtClean="0"/>
              <a:t>‹nº›</a:t>
            </a:fld>
            <a:endParaRPr lang="pt-PT"/>
          </a:p>
        </p:txBody>
      </p:sp>
    </p:spTree>
    <p:extLst>
      <p:ext uri="{BB962C8B-B14F-4D97-AF65-F5344CB8AC3E}">
        <p14:creationId xmlns:p14="http://schemas.microsoft.com/office/powerpoint/2010/main" val="240397327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ocs.microsoft.com/en-us/sql/ssdt/download-sql-server-data-tools-ssdt?view=sql-server-ver15#ssdt-for-visual-studio-2019"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sqlservercentral.com/articles/how-to-change-an-analysis-services-instance-to-tabular-mode"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microsoft.com/en-us/sql-server/developer-tools" TargetMode="External"/><Relationship Id="rId7" Type="http://schemas.openxmlformats.org/officeDocument/2006/relationships/hyperlink" Target="https://powerbi.microsoft.com/en-us/downloads/" TargetMode="External"/><Relationship Id="rId2" Type="http://schemas.openxmlformats.org/officeDocument/2006/relationships/hyperlink" Target="https://visualstudio.microsoft.com/vs/older-downloads/" TargetMode="External"/><Relationship Id="rId1" Type="http://schemas.openxmlformats.org/officeDocument/2006/relationships/slideLayout" Target="../slideLayouts/slideLayout2.xml"/><Relationship Id="rId6" Type="http://schemas.openxmlformats.org/officeDocument/2006/relationships/hyperlink" Target="https://docs.microsoft.com/en-us/sql/ssms/download-sql-server-management-studio-ssms?view=sql-server-ver15#download-ssms" TargetMode="External"/><Relationship Id="rId5" Type="http://schemas.openxmlformats.org/officeDocument/2006/relationships/hyperlink" Target="https://docs.microsoft.com/en-us/sql/ssdt/download-sql-server-data-tools-ssdt?view=sql-server-ver15#ssdt-for-visual-studio-2019" TargetMode="External"/><Relationship Id="rId4" Type="http://schemas.openxmlformats.org/officeDocument/2006/relationships/hyperlink" Target="https://docs.microsoft.com/en-us/sql/ssdt/download-sql-server-data-tools-ssdt?view=sql-server-ver15"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sqlservertutorial.net/install-sql-server/"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computingforgeeks.com/install-sql-server-developer-edition-on-windows-serve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7136" y="584133"/>
            <a:ext cx="9144000" cy="2387600"/>
          </a:xfrm>
        </p:spPr>
        <p:txBody>
          <a:bodyPr>
            <a:normAutofit/>
          </a:bodyPr>
          <a:lstStyle/>
          <a:p>
            <a:r>
              <a:rPr lang="pt-PT" sz="5300" dirty="0" smtClean="0"/>
              <a:t>Sistemas de Informação II (LEI)</a:t>
            </a:r>
            <a:br>
              <a:rPr lang="pt-PT" sz="5300" dirty="0" smtClean="0"/>
            </a:br>
            <a:r>
              <a:rPr lang="pt-PT" sz="5300" dirty="0" smtClean="0"/>
              <a:t/>
            </a:r>
            <a:br>
              <a:rPr lang="pt-PT" sz="5300" dirty="0" smtClean="0"/>
            </a:br>
            <a:r>
              <a:rPr lang="pt-PT" sz="5300" dirty="0" err="1" smtClean="0"/>
              <a:t>Information</a:t>
            </a:r>
            <a:r>
              <a:rPr lang="pt-PT" sz="5300" dirty="0" smtClean="0"/>
              <a:t> </a:t>
            </a:r>
            <a:r>
              <a:rPr lang="pt-PT" sz="5300" dirty="0" err="1" smtClean="0"/>
              <a:t>Systems</a:t>
            </a:r>
            <a:r>
              <a:rPr lang="pt-PT" sz="5300" dirty="0" smtClean="0"/>
              <a:t> (ECS)</a:t>
            </a:r>
            <a:endParaRPr lang="pt-PT" sz="4400" dirty="0"/>
          </a:p>
        </p:txBody>
      </p:sp>
      <p:sp>
        <p:nvSpPr>
          <p:cNvPr id="3" name="Marcador de Posição do Número do Diapositivo 2"/>
          <p:cNvSpPr>
            <a:spLocks noGrp="1"/>
          </p:cNvSpPr>
          <p:nvPr>
            <p:ph type="sldNum" sz="quarter" idx="12"/>
          </p:nvPr>
        </p:nvSpPr>
        <p:spPr>
          <a:xfrm>
            <a:off x="8362626" y="6370933"/>
            <a:ext cx="2743200" cy="365125"/>
          </a:xfrm>
        </p:spPr>
        <p:txBody>
          <a:bodyPr/>
          <a:lstStyle/>
          <a:p>
            <a:fld id="{7054199A-D540-4296-AF52-B4A445F1258E}" type="slidenum">
              <a:rPr lang="pt-PT" smtClean="0"/>
              <a:t>1</a:t>
            </a:fld>
            <a:endParaRPr lang="pt-PT"/>
          </a:p>
        </p:txBody>
      </p:sp>
      <p:pic>
        <p:nvPicPr>
          <p:cNvPr id="6" name="Imagem 5"/>
          <p:cNvPicPr>
            <a:picLocks noChangeAspect="1"/>
          </p:cNvPicPr>
          <p:nvPr/>
        </p:nvPicPr>
        <p:blipFill>
          <a:blip r:embed="rId2"/>
          <a:stretch>
            <a:fillRect/>
          </a:stretch>
        </p:blipFill>
        <p:spPr>
          <a:xfrm>
            <a:off x="669925" y="3779210"/>
            <a:ext cx="3190875" cy="2171700"/>
          </a:xfrm>
          <a:prstGeom prst="rect">
            <a:avLst/>
          </a:prstGeom>
        </p:spPr>
      </p:pic>
      <p:sp>
        <p:nvSpPr>
          <p:cNvPr id="7" name="CaixaDeTexto 6"/>
          <p:cNvSpPr txBox="1"/>
          <p:nvPr/>
        </p:nvSpPr>
        <p:spPr>
          <a:xfrm>
            <a:off x="4959458" y="3731148"/>
            <a:ext cx="6555783" cy="2400657"/>
          </a:xfrm>
          <a:prstGeom prst="rect">
            <a:avLst/>
          </a:prstGeom>
          <a:noFill/>
        </p:spPr>
        <p:txBody>
          <a:bodyPr wrap="square" rtlCol="0">
            <a:spAutoFit/>
          </a:bodyPr>
          <a:lstStyle/>
          <a:p>
            <a:pPr algn="ctr"/>
            <a:r>
              <a:rPr lang="pt-PT" sz="4400" b="1" dirty="0" err="1" smtClean="0">
                <a:solidFill>
                  <a:srgbClr val="C00000"/>
                </a:solidFill>
              </a:rPr>
              <a:t>Lab</a:t>
            </a:r>
            <a:r>
              <a:rPr lang="pt-PT" sz="4400" b="1" dirty="0" smtClean="0">
                <a:solidFill>
                  <a:srgbClr val="C00000"/>
                </a:solidFill>
              </a:rPr>
              <a:t> Classes</a:t>
            </a:r>
          </a:p>
          <a:p>
            <a:pPr algn="ctr"/>
            <a:endParaRPr lang="pt-PT" sz="4400" dirty="0" smtClean="0"/>
          </a:p>
          <a:p>
            <a:pPr algn="ctr"/>
            <a:r>
              <a:rPr lang="pt-PT" sz="4400" dirty="0" smtClean="0"/>
              <a:t>1 - Software </a:t>
            </a:r>
            <a:r>
              <a:rPr lang="pt-PT" sz="4400" dirty="0" err="1" smtClean="0"/>
              <a:t>Installation</a:t>
            </a:r>
            <a:endParaRPr lang="pt-PT" sz="4400" dirty="0" smtClean="0"/>
          </a:p>
          <a:p>
            <a:endParaRPr lang="pt-PT" dirty="0"/>
          </a:p>
        </p:txBody>
      </p:sp>
    </p:spTree>
    <p:extLst>
      <p:ext uri="{BB962C8B-B14F-4D97-AF65-F5344CB8AC3E}">
        <p14:creationId xmlns:p14="http://schemas.microsoft.com/office/powerpoint/2010/main" val="35207204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2812"/>
            <a:ext cx="10515600" cy="710560"/>
          </a:xfrm>
        </p:spPr>
        <p:txBody>
          <a:bodyPr>
            <a:normAutofit/>
          </a:bodyPr>
          <a:lstStyle/>
          <a:p>
            <a:pPr marL="0" indent="0">
              <a:buNone/>
            </a:pPr>
            <a:r>
              <a:rPr lang="en-US" sz="3200" b="1" dirty="0" smtClean="0"/>
              <a:t>SQL Server Data Tools (SSDT) Installation 2019</a:t>
            </a:r>
          </a:p>
          <a:p>
            <a:pPr marL="457200" lvl="1" indent="0">
              <a:spcBef>
                <a:spcPts val="0"/>
              </a:spcBef>
              <a:spcAft>
                <a:spcPts val="1200"/>
              </a:spcAft>
              <a:buNone/>
            </a:pPr>
            <a:endParaRPr lang="en-US" dirty="0" smtClean="0"/>
          </a:p>
          <a:p>
            <a:pPr marL="914400" lvl="1" indent="-457200">
              <a:spcBef>
                <a:spcPts val="0"/>
              </a:spcBef>
              <a:spcAft>
                <a:spcPts val="1200"/>
              </a:spcAft>
              <a:buFont typeface="+mj-lt"/>
              <a:buAutoNum type="arabicPeriod"/>
            </a:pPr>
            <a:endParaRPr lang="en-US" dirty="0" smtClean="0"/>
          </a:p>
        </p:txBody>
      </p:sp>
      <p:sp>
        <p:nvSpPr>
          <p:cNvPr id="5" name="Marcador de Posição do Número do Diapositivo 4"/>
          <p:cNvSpPr>
            <a:spLocks noGrp="1"/>
          </p:cNvSpPr>
          <p:nvPr>
            <p:ph type="sldNum" sz="quarter" idx="12"/>
          </p:nvPr>
        </p:nvSpPr>
        <p:spPr/>
        <p:txBody>
          <a:bodyPr/>
          <a:lstStyle/>
          <a:p>
            <a:fld id="{7054199A-D540-4296-AF52-B4A445F1258E}" type="slidenum">
              <a:rPr lang="pt-PT" smtClean="0"/>
              <a:t>10</a:t>
            </a:fld>
            <a:endParaRPr lang="pt-PT"/>
          </a:p>
        </p:txBody>
      </p:sp>
      <p:sp>
        <p:nvSpPr>
          <p:cNvPr id="4" name="CaixaDeTexto 3"/>
          <p:cNvSpPr txBox="1"/>
          <p:nvPr/>
        </p:nvSpPr>
        <p:spPr>
          <a:xfrm>
            <a:off x="7222210" y="1270861"/>
            <a:ext cx="4788976" cy="5924699"/>
          </a:xfrm>
          <a:prstGeom prst="rect">
            <a:avLst/>
          </a:prstGeom>
          <a:noFill/>
        </p:spPr>
        <p:txBody>
          <a:bodyPr wrap="square" rtlCol="0">
            <a:spAutoFit/>
          </a:bodyPr>
          <a:lstStyle/>
          <a:p>
            <a:pPr marL="457200" indent="-457200">
              <a:spcAft>
                <a:spcPts val="1200"/>
              </a:spcAft>
              <a:buFont typeface="+mj-lt"/>
              <a:buAutoNum type="arabicPeriod"/>
            </a:pPr>
            <a:r>
              <a:rPr lang="en-US" sz="2400" dirty="0"/>
              <a:t>Needed for </a:t>
            </a:r>
            <a:r>
              <a:rPr lang="en-US" sz="2400" dirty="0" smtClean="0"/>
              <a:t>SQL Server 2019</a:t>
            </a:r>
          </a:p>
          <a:p>
            <a:pPr marL="457200" indent="-457200">
              <a:spcAft>
                <a:spcPts val="1200"/>
              </a:spcAft>
              <a:buFont typeface="+mj-lt"/>
              <a:buAutoNum type="arabicPeriod"/>
            </a:pPr>
            <a:r>
              <a:rPr lang="en-US" sz="2400" dirty="0" smtClean="0"/>
              <a:t>The tools must be downloaded </a:t>
            </a:r>
            <a:r>
              <a:rPr lang="en-US" sz="2400" dirty="0" err="1" smtClean="0"/>
              <a:t>separatelly</a:t>
            </a:r>
            <a:endParaRPr lang="en-US" sz="2400" dirty="0" smtClean="0"/>
          </a:p>
          <a:p>
            <a:pPr lvl="1">
              <a:spcAft>
                <a:spcPts val="1200"/>
              </a:spcAft>
            </a:pPr>
            <a:r>
              <a:rPr lang="en-US" sz="1400" dirty="0" smtClean="0">
                <a:hlinkClick r:id="rId2"/>
              </a:rPr>
              <a:t>https</a:t>
            </a:r>
            <a:r>
              <a:rPr lang="en-US" sz="1400" dirty="0">
                <a:hlinkClick r:id="rId2"/>
              </a:rPr>
              <a:t>://</a:t>
            </a:r>
            <a:r>
              <a:rPr lang="en-US" sz="1400" dirty="0" smtClean="0">
                <a:hlinkClick r:id="rId2"/>
              </a:rPr>
              <a:t>docs.microsoft.com/en-us/sql/ssdt/download-sql-server-data-tools-ssdt?view=sql-server-ver15#ssdt-for-visual-studio-2019</a:t>
            </a:r>
            <a:r>
              <a:rPr lang="en-US" sz="1400" dirty="0" smtClean="0"/>
              <a:t> </a:t>
            </a:r>
          </a:p>
          <a:p>
            <a:pPr marL="457200" indent="-457200">
              <a:spcAft>
                <a:spcPts val="1200"/>
              </a:spcAft>
              <a:buFont typeface="+mj-lt"/>
              <a:buAutoNum type="arabicPeriod"/>
            </a:pPr>
            <a:r>
              <a:rPr lang="en-US" sz="2400" dirty="0" smtClean="0"/>
              <a:t>In the page of this link look for the figure on left. Install, one by one, following each link, the extensions</a:t>
            </a:r>
            <a:endParaRPr lang="en-US" sz="2400" dirty="0"/>
          </a:p>
          <a:p>
            <a:pPr marL="914400" lvl="1" indent="-457200">
              <a:spcAft>
                <a:spcPts val="600"/>
              </a:spcAft>
              <a:buFont typeface="+mj-lt"/>
              <a:buAutoNum type="arabicPeriod"/>
            </a:pPr>
            <a:r>
              <a:rPr lang="en-US" sz="2000" dirty="0" smtClean="0"/>
              <a:t>Analysis </a:t>
            </a:r>
            <a:r>
              <a:rPr lang="en-US" sz="2000" dirty="0"/>
              <a:t>Services</a:t>
            </a:r>
          </a:p>
          <a:p>
            <a:pPr marL="914400" lvl="1" indent="-457200">
              <a:spcAft>
                <a:spcPts val="600"/>
              </a:spcAft>
              <a:buFont typeface="+mj-lt"/>
              <a:buAutoNum type="arabicPeriod"/>
            </a:pPr>
            <a:r>
              <a:rPr lang="en-US" sz="2000" dirty="0"/>
              <a:t>Reporting Services</a:t>
            </a:r>
          </a:p>
          <a:p>
            <a:pPr marL="914400" lvl="1" indent="-457200">
              <a:spcAft>
                <a:spcPts val="600"/>
              </a:spcAft>
              <a:buFont typeface="+mj-lt"/>
              <a:buAutoNum type="arabicPeriod"/>
            </a:pPr>
            <a:r>
              <a:rPr lang="en-US" sz="2000" dirty="0"/>
              <a:t>Integration Services</a:t>
            </a:r>
          </a:p>
          <a:p>
            <a:endParaRPr lang="en-US" dirty="0" smtClean="0"/>
          </a:p>
          <a:p>
            <a:endParaRPr lang="en-US" dirty="0"/>
          </a:p>
          <a:p>
            <a:endParaRPr lang="pt-PT" dirty="0"/>
          </a:p>
        </p:txBody>
      </p:sp>
      <p:pic>
        <p:nvPicPr>
          <p:cNvPr id="2" name="Imagem 1"/>
          <p:cNvPicPr>
            <a:picLocks noChangeAspect="1"/>
          </p:cNvPicPr>
          <p:nvPr/>
        </p:nvPicPr>
        <p:blipFill>
          <a:blip r:embed="rId3"/>
          <a:stretch>
            <a:fillRect/>
          </a:stretch>
        </p:blipFill>
        <p:spPr>
          <a:xfrm>
            <a:off x="838200" y="1270861"/>
            <a:ext cx="6316281" cy="4555173"/>
          </a:xfrm>
          <a:prstGeom prst="rect">
            <a:avLst/>
          </a:prstGeom>
        </p:spPr>
      </p:pic>
    </p:spTree>
    <p:extLst>
      <p:ext uri="{BB962C8B-B14F-4D97-AF65-F5344CB8AC3E}">
        <p14:creationId xmlns:p14="http://schemas.microsoft.com/office/powerpoint/2010/main" val="36357408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1816"/>
            <a:ext cx="10515600" cy="710560"/>
          </a:xfrm>
        </p:spPr>
        <p:txBody>
          <a:bodyPr>
            <a:normAutofit/>
          </a:bodyPr>
          <a:lstStyle/>
          <a:p>
            <a:pPr marL="0" indent="0">
              <a:buNone/>
            </a:pPr>
            <a:r>
              <a:rPr lang="en-US" sz="3200" b="1" dirty="0" smtClean="0"/>
              <a:t>SQL Server Management Studio (SSMS) Installation</a:t>
            </a:r>
          </a:p>
          <a:p>
            <a:pPr marL="457200" lvl="1" indent="0">
              <a:spcBef>
                <a:spcPts val="0"/>
              </a:spcBef>
              <a:spcAft>
                <a:spcPts val="1200"/>
              </a:spcAft>
              <a:buNone/>
            </a:pPr>
            <a:endParaRPr lang="en-US" dirty="0" smtClean="0"/>
          </a:p>
          <a:p>
            <a:pPr marL="914400" lvl="1" indent="-457200">
              <a:spcBef>
                <a:spcPts val="0"/>
              </a:spcBef>
              <a:spcAft>
                <a:spcPts val="1200"/>
              </a:spcAft>
              <a:buFont typeface="+mj-lt"/>
              <a:buAutoNum type="arabicPeriod"/>
            </a:pPr>
            <a:endParaRPr lang="en-US" dirty="0" smtClean="0"/>
          </a:p>
        </p:txBody>
      </p:sp>
      <p:sp>
        <p:nvSpPr>
          <p:cNvPr id="5" name="Marcador de Posição do Número do Diapositivo 4"/>
          <p:cNvSpPr>
            <a:spLocks noGrp="1"/>
          </p:cNvSpPr>
          <p:nvPr>
            <p:ph type="sldNum" sz="quarter" idx="12"/>
          </p:nvPr>
        </p:nvSpPr>
        <p:spPr/>
        <p:txBody>
          <a:bodyPr/>
          <a:lstStyle/>
          <a:p>
            <a:fld id="{7054199A-D540-4296-AF52-B4A445F1258E}" type="slidenum">
              <a:rPr lang="pt-PT" smtClean="0"/>
              <a:t>11</a:t>
            </a:fld>
            <a:endParaRPr lang="pt-PT"/>
          </a:p>
        </p:txBody>
      </p:sp>
      <p:sp>
        <p:nvSpPr>
          <p:cNvPr id="4" name="CaixaDeTexto 3"/>
          <p:cNvSpPr txBox="1"/>
          <p:nvPr/>
        </p:nvSpPr>
        <p:spPr>
          <a:xfrm>
            <a:off x="838200" y="1084882"/>
            <a:ext cx="11172986" cy="2616101"/>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en-US" sz="2400" dirty="0" smtClean="0"/>
              <a:t>This installation is needed for SQL Server 2019 only!</a:t>
            </a:r>
          </a:p>
          <a:p>
            <a:pPr marL="342900" indent="-342900">
              <a:spcAft>
                <a:spcPts val="1200"/>
              </a:spcAft>
              <a:buFont typeface="Arial" panose="020B0604020202020204" pitchFamily="34" charset="0"/>
              <a:buChar char="•"/>
            </a:pPr>
            <a:r>
              <a:rPr lang="en-US" sz="2400" dirty="0" smtClean="0"/>
              <a:t>This is a very straightforward process. Just download SSMS following the provided link in the previous slides, and install it. </a:t>
            </a:r>
            <a:endParaRPr lang="en-US" sz="2400"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pt-PT" dirty="0"/>
          </a:p>
        </p:txBody>
      </p:sp>
      <p:sp>
        <p:nvSpPr>
          <p:cNvPr id="6" name="Content Placeholder 2"/>
          <p:cNvSpPr txBox="1">
            <a:spLocks/>
          </p:cNvSpPr>
          <p:nvPr/>
        </p:nvSpPr>
        <p:spPr>
          <a:xfrm>
            <a:off x="838200" y="2843712"/>
            <a:ext cx="10515600" cy="7105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Power BI Desktop Installation</a:t>
            </a:r>
          </a:p>
          <a:p>
            <a:pPr marL="457200" lvl="1" indent="0">
              <a:spcBef>
                <a:spcPts val="0"/>
              </a:spcBef>
              <a:spcAft>
                <a:spcPts val="1200"/>
              </a:spcAft>
              <a:buFont typeface="Arial" panose="020B0604020202020204" pitchFamily="34" charset="0"/>
              <a:buNone/>
            </a:pPr>
            <a:endParaRPr lang="en-US" dirty="0" smtClean="0"/>
          </a:p>
          <a:p>
            <a:pPr marL="914400" lvl="1" indent="-457200">
              <a:spcBef>
                <a:spcPts val="0"/>
              </a:spcBef>
              <a:spcAft>
                <a:spcPts val="1200"/>
              </a:spcAft>
              <a:buFont typeface="+mj-lt"/>
              <a:buAutoNum type="arabicPeriod"/>
            </a:pPr>
            <a:endParaRPr lang="en-US" dirty="0" smtClean="0"/>
          </a:p>
        </p:txBody>
      </p:sp>
      <p:sp>
        <p:nvSpPr>
          <p:cNvPr id="7" name="CaixaDeTexto 6"/>
          <p:cNvSpPr txBox="1"/>
          <p:nvPr/>
        </p:nvSpPr>
        <p:spPr>
          <a:xfrm>
            <a:off x="838200" y="3399288"/>
            <a:ext cx="11172986" cy="1261884"/>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en-US" sz="2400" dirty="0" smtClean="0"/>
              <a:t>Just download </a:t>
            </a:r>
            <a:r>
              <a:rPr lang="en-US" sz="2400" dirty="0" err="1" smtClean="0"/>
              <a:t>PowerBI</a:t>
            </a:r>
            <a:r>
              <a:rPr lang="en-US" sz="2400" dirty="0" smtClean="0"/>
              <a:t> following the provided link in the previous slides, and install it. Be sure to choose Desktop version, the only free version provided!</a:t>
            </a:r>
            <a:endParaRPr lang="en-US" sz="2400" dirty="0"/>
          </a:p>
          <a:p>
            <a:endParaRPr lang="pt-PT" dirty="0"/>
          </a:p>
        </p:txBody>
      </p:sp>
      <p:sp>
        <p:nvSpPr>
          <p:cNvPr id="8" name="Content Placeholder 2"/>
          <p:cNvSpPr txBox="1">
            <a:spLocks/>
          </p:cNvSpPr>
          <p:nvPr/>
        </p:nvSpPr>
        <p:spPr>
          <a:xfrm>
            <a:off x="838200" y="4530620"/>
            <a:ext cx="10515600" cy="7105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Excel Installation</a:t>
            </a:r>
          </a:p>
          <a:p>
            <a:pPr marL="457200" lvl="1" indent="0">
              <a:spcBef>
                <a:spcPts val="0"/>
              </a:spcBef>
              <a:spcAft>
                <a:spcPts val="1200"/>
              </a:spcAft>
              <a:buFont typeface="Arial" panose="020B0604020202020204" pitchFamily="34" charset="0"/>
              <a:buNone/>
            </a:pPr>
            <a:endParaRPr lang="en-US" dirty="0" smtClean="0"/>
          </a:p>
          <a:p>
            <a:pPr marL="914400" lvl="1" indent="-457200">
              <a:spcBef>
                <a:spcPts val="0"/>
              </a:spcBef>
              <a:spcAft>
                <a:spcPts val="1200"/>
              </a:spcAft>
              <a:buFont typeface="+mj-lt"/>
              <a:buAutoNum type="arabicPeriod"/>
            </a:pPr>
            <a:endParaRPr lang="en-US" dirty="0" smtClean="0"/>
          </a:p>
        </p:txBody>
      </p:sp>
      <p:sp>
        <p:nvSpPr>
          <p:cNvPr id="9" name="CaixaDeTexto 8"/>
          <p:cNvSpPr txBox="1"/>
          <p:nvPr/>
        </p:nvSpPr>
        <p:spPr>
          <a:xfrm>
            <a:off x="838200" y="5198467"/>
            <a:ext cx="11172986" cy="1631216"/>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en-US" sz="2400" dirty="0" smtClean="0"/>
              <a:t>Excel is not available for free and </a:t>
            </a:r>
            <a:r>
              <a:rPr lang="en-US" sz="2400" dirty="0" err="1" smtClean="0"/>
              <a:t>opensource</a:t>
            </a:r>
            <a:r>
              <a:rPr lang="en-US" sz="2400" dirty="0" smtClean="0"/>
              <a:t> similar versions won’t work for our purposes. So, if you have it on your PC, fine! If not … that won’t be very important… try to solve it if possible …</a:t>
            </a:r>
            <a:endParaRPr lang="en-US" sz="2400" dirty="0"/>
          </a:p>
          <a:p>
            <a:endParaRPr lang="pt-PT" dirty="0"/>
          </a:p>
        </p:txBody>
      </p:sp>
    </p:spTree>
    <p:extLst>
      <p:ext uri="{BB962C8B-B14F-4D97-AF65-F5344CB8AC3E}">
        <p14:creationId xmlns:p14="http://schemas.microsoft.com/office/powerpoint/2010/main" val="3227340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7239" y="89442"/>
            <a:ext cx="10515600" cy="6768558"/>
          </a:xfrm>
        </p:spPr>
        <p:txBody>
          <a:bodyPr>
            <a:normAutofit fontScale="92500" lnSpcReduction="10000"/>
          </a:bodyPr>
          <a:lstStyle/>
          <a:p>
            <a:pPr marL="0" indent="0">
              <a:lnSpc>
                <a:spcPct val="120000"/>
              </a:lnSpc>
              <a:spcBef>
                <a:spcPts val="0"/>
              </a:spcBef>
              <a:spcAft>
                <a:spcPts val="1200"/>
              </a:spcAft>
              <a:buNone/>
            </a:pPr>
            <a:r>
              <a:rPr lang="pt-PT" sz="3900" dirty="0" err="1" smtClean="0"/>
              <a:t>Verifying</a:t>
            </a:r>
            <a:r>
              <a:rPr lang="pt-PT" sz="3900" dirty="0" smtClean="0"/>
              <a:t> </a:t>
            </a:r>
            <a:r>
              <a:rPr lang="pt-PT" sz="3900" dirty="0" err="1" smtClean="0"/>
              <a:t>the</a:t>
            </a:r>
            <a:r>
              <a:rPr lang="pt-PT" sz="3900" dirty="0" smtClean="0"/>
              <a:t> </a:t>
            </a:r>
            <a:r>
              <a:rPr lang="pt-PT" sz="3900" dirty="0" err="1" smtClean="0"/>
              <a:t>Installations</a:t>
            </a:r>
            <a:r>
              <a:rPr lang="pt-PT" sz="3900" dirty="0" smtClean="0"/>
              <a:t> (1)</a:t>
            </a:r>
            <a:endParaRPr lang="pt-PT" sz="3900" dirty="0"/>
          </a:p>
          <a:p>
            <a:pPr lvl="1">
              <a:lnSpc>
                <a:spcPct val="120000"/>
              </a:lnSpc>
              <a:spcBef>
                <a:spcPts val="0"/>
              </a:spcBef>
              <a:spcAft>
                <a:spcPts val="1200"/>
              </a:spcAft>
            </a:pPr>
            <a:r>
              <a:rPr lang="pt-PT" dirty="0" err="1" smtClean="0"/>
              <a:t>Start</a:t>
            </a:r>
            <a:r>
              <a:rPr lang="pt-PT" dirty="0" smtClean="0"/>
              <a:t> </a:t>
            </a:r>
            <a:r>
              <a:rPr lang="pt-PT" dirty="0" err="1" smtClean="0"/>
              <a:t>the</a:t>
            </a:r>
            <a:r>
              <a:rPr lang="pt-PT" dirty="0" smtClean="0"/>
              <a:t> SQL Server </a:t>
            </a:r>
            <a:r>
              <a:rPr lang="pt-PT" dirty="0" err="1" smtClean="0"/>
              <a:t>Configuration</a:t>
            </a:r>
            <a:r>
              <a:rPr lang="pt-PT" dirty="0" smtClean="0"/>
              <a:t> Management. </a:t>
            </a:r>
            <a:r>
              <a:rPr lang="pt-PT" dirty="0" err="1" smtClean="0"/>
              <a:t>It</a:t>
            </a:r>
            <a:r>
              <a:rPr lang="pt-PT" dirty="0" smtClean="0"/>
              <a:t> </a:t>
            </a:r>
            <a:r>
              <a:rPr lang="pt-PT" dirty="0" err="1" smtClean="0"/>
              <a:t>should</a:t>
            </a:r>
            <a:r>
              <a:rPr lang="pt-PT" dirty="0" smtClean="0"/>
              <a:t> look </a:t>
            </a:r>
            <a:r>
              <a:rPr lang="pt-PT" dirty="0" err="1" smtClean="0"/>
              <a:t>like</a:t>
            </a:r>
            <a:r>
              <a:rPr lang="pt-PT" dirty="0" smtClean="0"/>
              <a:t> this:</a:t>
            </a:r>
          </a:p>
          <a:p>
            <a:pPr lvl="1">
              <a:lnSpc>
                <a:spcPct val="120000"/>
              </a:lnSpc>
              <a:spcBef>
                <a:spcPts val="0"/>
              </a:spcBef>
              <a:spcAft>
                <a:spcPts val="1200"/>
              </a:spcAft>
            </a:pPr>
            <a:endParaRPr lang="pt-PT" dirty="0"/>
          </a:p>
          <a:p>
            <a:pPr lvl="1">
              <a:lnSpc>
                <a:spcPct val="120000"/>
              </a:lnSpc>
              <a:spcBef>
                <a:spcPts val="0"/>
              </a:spcBef>
              <a:spcAft>
                <a:spcPts val="1200"/>
              </a:spcAft>
            </a:pPr>
            <a:endParaRPr lang="pt-PT" dirty="0" smtClean="0"/>
          </a:p>
          <a:p>
            <a:pPr lvl="1">
              <a:lnSpc>
                <a:spcPct val="120000"/>
              </a:lnSpc>
              <a:spcBef>
                <a:spcPts val="0"/>
              </a:spcBef>
              <a:spcAft>
                <a:spcPts val="1200"/>
              </a:spcAft>
            </a:pPr>
            <a:endParaRPr lang="pt-PT" dirty="0"/>
          </a:p>
          <a:p>
            <a:pPr lvl="1">
              <a:lnSpc>
                <a:spcPct val="120000"/>
              </a:lnSpc>
              <a:spcBef>
                <a:spcPts val="0"/>
              </a:spcBef>
              <a:spcAft>
                <a:spcPts val="1200"/>
              </a:spcAft>
            </a:pPr>
            <a:endParaRPr lang="pt-PT" dirty="0" smtClean="0"/>
          </a:p>
          <a:p>
            <a:pPr lvl="1">
              <a:lnSpc>
                <a:spcPct val="120000"/>
              </a:lnSpc>
              <a:spcBef>
                <a:spcPts val="0"/>
              </a:spcBef>
              <a:spcAft>
                <a:spcPts val="1200"/>
              </a:spcAft>
            </a:pPr>
            <a:endParaRPr lang="pt-PT" dirty="0"/>
          </a:p>
          <a:p>
            <a:pPr lvl="1">
              <a:lnSpc>
                <a:spcPct val="120000"/>
              </a:lnSpc>
              <a:spcBef>
                <a:spcPts val="0"/>
              </a:spcBef>
              <a:spcAft>
                <a:spcPts val="1200"/>
              </a:spcAft>
            </a:pPr>
            <a:endParaRPr lang="pt-PT" dirty="0" smtClean="0"/>
          </a:p>
          <a:p>
            <a:pPr lvl="1">
              <a:lnSpc>
                <a:spcPct val="120000"/>
              </a:lnSpc>
              <a:spcBef>
                <a:spcPts val="0"/>
              </a:spcBef>
              <a:spcAft>
                <a:spcPts val="1200"/>
              </a:spcAft>
            </a:pPr>
            <a:r>
              <a:rPr lang="pt-PT" dirty="0" err="1" smtClean="0"/>
              <a:t>Right</a:t>
            </a:r>
            <a:r>
              <a:rPr lang="pt-PT" dirty="0" smtClean="0"/>
              <a:t> </a:t>
            </a:r>
            <a:r>
              <a:rPr lang="pt-PT" dirty="0" err="1" smtClean="0"/>
              <a:t>click</a:t>
            </a:r>
            <a:r>
              <a:rPr lang="pt-PT" dirty="0" smtClean="0"/>
              <a:t> </a:t>
            </a:r>
            <a:r>
              <a:rPr lang="pt-PT" dirty="0" err="1" smtClean="0"/>
              <a:t>the</a:t>
            </a:r>
            <a:r>
              <a:rPr lang="pt-PT" dirty="0" smtClean="0"/>
              <a:t> SQL Server </a:t>
            </a:r>
            <a:r>
              <a:rPr lang="pt-PT" dirty="0" err="1" smtClean="0"/>
              <a:t>service</a:t>
            </a:r>
            <a:r>
              <a:rPr lang="pt-PT" dirty="0" smtClean="0"/>
              <a:t> (</a:t>
            </a:r>
            <a:r>
              <a:rPr lang="pt-PT" dirty="0" err="1" smtClean="0"/>
              <a:t>database</a:t>
            </a:r>
            <a:r>
              <a:rPr lang="pt-PT" dirty="0" smtClean="0"/>
              <a:t>) </a:t>
            </a:r>
            <a:r>
              <a:rPr lang="pt-PT" dirty="0" err="1" smtClean="0"/>
              <a:t>and</a:t>
            </a:r>
            <a:r>
              <a:rPr lang="pt-PT" dirty="0" smtClean="0"/>
              <a:t> “</a:t>
            </a:r>
            <a:r>
              <a:rPr lang="pt-PT" dirty="0" err="1" smtClean="0"/>
              <a:t>Start</a:t>
            </a:r>
            <a:r>
              <a:rPr lang="pt-PT" dirty="0" smtClean="0"/>
              <a:t>”</a:t>
            </a:r>
          </a:p>
          <a:p>
            <a:pPr lvl="1">
              <a:lnSpc>
                <a:spcPct val="120000"/>
              </a:lnSpc>
              <a:spcBef>
                <a:spcPts val="0"/>
              </a:spcBef>
              <a:spcAft>
                <a:spcPts val="1200"/>
              </a:spcAft>
            </a:pPr>
            <a:r>
              <a:rPr lang="pt-PT" dirty="0" err="1" smtClean="0"/>
              <a:t>Right</a:t>
            </a:r>
            <a:r>
              <a:rPr lang="pt-PT" dirty="0" smtClean="0"/>
              <a:t> </a:t>
            </a:r>
            <a:r>
              <a:rPr lang="pt-PT" dirty="0" err="1" smtClean="0"/>
              <a:t>click</a:t>
            </a:r>
            <a:r>
              <a:rPr lang="pt-PT" dirty="0" smtClean="0"/>
              <a:t> </a:t>
            </a:r>
            <a:r>
              <a:rPr lang="pt-PT" dirty="0" err="1" smtClean="0"/>
              <a:t>also</a:t>
            </a:r>
            <a:r>
              <a:rPr lang="pt-PT" dirty="0" smtClean="0"/>
              <a:t> </a:t>
            </a:r>
            <a:r>
              <a:rPr lang="pt-PT" dirty="0" err="1" smtClean="0"/>
              <a:t>the</a:t>
            </a:r>
            <a:r>
              <a:rPr lang="pt-PT" dirty="0" smtClean="0"/>
              <a:t> </a:t>
            </a:r>
            <a:r>
              <a:rPr lang="pt-PT" dirty="0" err="1" smtClean="0"/>
              <a:t>Analysis</a:t>
            </a:r>
            <a:r>
              <a:rPr lang="pt-PT" dirty="0" smtClean="0"/>
              <a:t> </a:t>
            </a:r>
            <a:r>
              <a:rPr lang="pt-PT" dirty="0" err="1" smtClean="0"/>
              <a:t>Services</a:t>
            </a:r>
            <a:r>
              <a:rPr lang="pt-PT" dirty="0" smtClean="0"/>
              <a:t>, </a:t>
            </a:r>
            <a:r>
              <a:rPr lang="pt-PT" dirty="0" err="1" smtClean="0"/>
              <a:t>Integration</a:t>
            </a:r>
            <a:r>
              <a:rPr lang="pt-PT" dirty="0" smtClean="0"/>
              <a:t> </a:t>
            </a:r>
            <a:r>
              <a:rPr lang="pt-PT" dirty="0" err="1" smtClean="0"/>
              <a:t>Services</a:t>
            </a:r>
            <a:r>
              <a:rPr lang="pt-PT" dirty="0" smtClean="0"/>
              <a:t>, </a:t>
            </a:r>
            <a:r>
              <a:rPr lang="pt-PT" dirty="0" err="1" smtClean="0"/>
              <a:t>Agent</a:t>
            </a:r>
            <a:r>
              <a:rPr lang="pt-PT" dirty="0" smtClean="0"/>
              <a:t>, </a:t>
            </a:r>
            <a:r>
              <a:rPr lang="pt-PT" dirty="0" err="1" smtClean="0"/>
              <a:t>and</a:t>
            </a:r>
            <a:r>
              <a:rPr lang="pt-PT" dirty="0" smtClean="0"/>
              <a:t> “</a:t>
            </a:r>
            <a:r>
              <a:rPr lang="pt-PT" dirty="0" err="1" smtClean="0"/>
              <a:t>Start</a:t>
            </a:r>
            <a:r>
              <a:rPr lang="pt-PT" dirty="0" smtClean="0"/>
              <a:t>”</a:t>
            </a:r>
          </a:p>
          <a:p>
            <a:pPr lvl="1">
              <a:lnSpc>
                <a:spcPct val="120000"/>
              </a:lnSpc>
              <a:spcBef>
                <a:spcPts val="0"/>
              </a:spcBef>
              <a:spcAft>
                <a:spcPts val="1200"/>
              </a:spcAft>
            </a:pPr>
            <a:r>
              <a:rPr lang="pt-PT" dirty="0" err="1" smtClean="0"/>
              <a:t>Try</a:t>
            </a:r>
            <a:r>
              <a:rPr lang="pt-PT" dirty="0" smtClean="0"/>
              <a:t> to </a:t>
            </a:r>
            <a:r>
              <a:rPr lang="pt-PT" dirty="0" err="1" smtClean="0"/>
              <a:t>Start</a:t>
            </a:r>
            <a:r>
              <a:rPr lang="pt-PT" dirty="0" smtClean="0"/>
              <a:t> </a:t>
            </a:r>
            <a:r>
              <a:rPr lang="pt-PT" dirty="0" err="1" smtClean="0"/>
              <a:t>the</a:t>
            </a:r>
            <a:r>
              <a:rPr lang="pt-PT" dirty="0" smtClean="0"/>
              <a:t> SQL Server browser. </a:t>
            </a:r>
            <a:r>
              <a:rPr lang="pt-PT" dirty="0" err="1" smtClean="0"/>
              <a:t>If</a:t>
            </a:r>
            <a:r>
              <a:rPr lang="pt-PT" dirty="0" smtClean="0"/>
              <a:t> </a:t>
            </a:r>
            <a:r>
              <a:rPr lang="pt-PT" dirty="0" err="1" smtClean="0"/>
              <a:t>it</a:t>
            </a:r>
            <a:r>
              <a:rPr lang="pt-PT" dirty="0" smtClean="0"/>
              <a:t> </a:t>
            </a:r>
            <a:r>
              <a:rPr lang="pt-PT" dirty="0" err="1" smtClean="0"/>
              <a:t>is</a:t>
            </a:r>
            <a:r>
              <a:rPr lang="pt-PT" dirty="0" smtClean="0"/>
              <a:t> not </a:t>
            </a:r>
            <a:r>
              <a:rPr lang="pt-PT" dirty="0" err="1" smtClean="0"/>
              <a:t>active</a:t>
            </a:r>
            <a:r>
              <a:rPr lang="pt-PT" dirty="0" smtClean="0"/>
              <a:t>, open </a:t>
            </a:r>
            <a:r>
              <a:rPr lang="pt-PT" dirty="0" err="1" smtClean="0"/>
              <a:t>the</a:t>
            </a:r>
            <a:r>
              <a:rPr lang="pt-PT" dirty="0" smtClean="0"/>
              <a:t> Windows </a:t>
            </a:r>
            <a:r>
              <a:rPr lang="pt-PT" dirty="0" err="1" smtClean="0"/>
              <a:t>Services</a:t>
            </a:r>
            <a:r>
              <a:rPr lang="pt-PT" dirty="0"/>
              <a:t> </a:t>
            </a:r>
            <a:r>
              <a:rPr lang="pt-PT" dirty="0" smtClean="0"/>
              <a:t>(</a:t>
            </a:r>
            <a:r>
              <a:rPr lang="pt-PT" dirty="0" err="1" smtClean="0"/>
              <a:t>Control</a:t>
            </a:r>
            <a:r>
              <a:rPr lang="pt-PT" dirty="0" smtClean="0"/>
              <a:t> </a:t>
            </a:r>
            <a:r>
              <a:rPr lang="pt-PT" dirty="0" err="1" smtClean="0"/>
              <a:t>Panel</a:t>
            </a:r>
            <a:r>
              <a:rPr lang="pt-PT" dirty="0" smtClean="0"/>
              <a:t>), look for </a:t>
            </a:r>
            <a:r>
              <a:rPr lang="pt-PT" dirty="0" err="1" smtClean="0"/>
              <a:t>it</a:t>
            </a:r>
            <a:r>
              <a:rPr lang="pt-PT" dirty="0" smtClean="0"/>
              <a:t>, </a:t>
            </a:r>
            <a:r>
              <a:rPr lang="pt-PT" dirty="0" err="1" smtClean="0"/>
              <a:t>change</a:t>
            </a:r>
            <a:r>
              <a:rPr lang="pt-PT" dirty="0" smtClean="0"/>
              <a:t> </a:t>
            </a:r>
            <a:r>
              <a:rPr lang="pt-PT" dirty="0" err="1" smtClean="0"/>
              <a:t>the</a:t>
            </a:r>
            <a:r>
              <a:rPr lang="pt-PT" dirty="0" smtClean="0"/>
              <a:t> </a:t>
            </a:r>
            <a:r>
              <a:rPr lang="pt-PT" dirty="0" err="1" smtClean="0"/>
              <a:t>mode</a:t>
            </a:r>
            <a:r>
              <a:rPr lang="pt-PT" dirty="0" smtClean="0"/>
              <a:t> to Manual. </a:t>
            </a:r>
            <a:r>
              <a:rPr lang="pt-PT" dirty="0" err="1" smtClean="0"/>
              <a:t>Return</a:t>
            </a:r>
            <a:r>
              <a:rPr lang="pt-PT" dirty="0" smtClean="0"/>
              <a:t> </a:t>
            </a:r>
            <a:r>
              <a:rPr lang="pt-PT" dirty="0" err="1" smtClean="0"/>
              <a:t>here</a:t>
            </a:r>
            <a:r>
              <a:rPr lang="pt-PT" dirty="0" smtClean="0"/>
              <a:t> </a:t>
            </a:r>
            <a:r>
              <a:rPr lang="pt-PT" dirty="0" err="1" smtClean="0"/>
              <a:t>and</a:t>
            </a:r>
            <a:r>
              <a:rPr lang="pt-PT" dirty="0" smtClean="0"/>
              <a:t> </a:t>
            </a:r>
            <a:r>
              <a:rPr lang="pt-PT" dirty="0" err="1" smtClean="0"/>
              <a:t>Start</a:t>
            </a:r>
            <a:r>
              <a:rPr lang="pt-PT" dirty="0" smtClean="0"/>
              <a:t> </a:t>
            </a:r>
            <a:r>
              <a:rPr lang="pt-PT" dirty="0" err="1" smtClean="0"/>
              <a:t>it</a:t>
            </a:r>
            <a:r>
              <a:rPr lang="pt-PT" dirty="0" smtClean="0"/>
              <a:t>.</a:t>
            </a:r>
          </a:p>
          <a:p>
            <a:pPr lvl="1">
              <a:lnSpc>
                <a:spcPct val="120000"/>
              </a:lnSpc>
              <a:spcBef>
                <a:spcPts val="0"/>
              </a:spcBef>
              <a:spcAft>
                <a:spcPts val="1200"/>
              </a:spcAft>
            </a:pPr>
            <a:endParaRPr lang="pt-PT" dirty="0" smtClean="0"/>
          </a:p>
          <a:p>
            <a:pPr lvl="1">
              <a:lnSpc>
                <a:spcPct val="120000"/>
              </a:lnSpc>
              <a:spcBef>
                <a:spcPts val="0"/>
              </a:spcBef>
              <a:spcAft>
                <a:spcPts val="1200"/>
              </a:spcAft>
            </a:pPr>
            <a:endParaRPr lang="pt-PT" dirty="0" smtClean="0"/>
          </a:p>
          <a:p>
            <a:pPr marL="457200" lvl="1" indent="0">
              <a:lnSpc>
                <a:spcPct val="120000"/>
              </a:lnSpc>
              <a:spcBef>
                <a:spcPts val="0"/>
              </a:spcBef>
              <a:spcAft>
                <a:spcPts val="1200"/>
              </a:spcAft>
              <a:buNone/>
            </a:pPr>
            <a:endParaRPr lang="pt-PT" dirty="0"/>
          </a:p>
          <a:p>
            <a:pPr lvl="1">
              <a:lnSpc>
                <a:spcPct val="120000"/>
              </a:lnSpc>
              <a:spcBef>
                <a:spcPts val="0"/>
              </a:spcBef>
              <a:spcAft>
                <a:spcPts val="1200"/>
              </a:spcAft>
            </a:pPr>
            <a:endParaRPr lang="pt-PT" dirty="0" smtClean="0"/>
          </a:p>
          <a:p>
            <a:pPr lvl="1">
              <a:lnSpc>
                <a:spcPct val="120000"/>
              </a:lnSpc>
              <a:spcBef>
                <a:spcPts val="0"/>
              </a:spcBef>
              <a:spcAft>
                <a:spcPts val="1200"/>
              </a:spcAft>
            </a:pPr>
            <a:endParaRPr lang="pt-PT" dirty="0"/>
          </a:p>
          <a:p>
            <a:pPr lvl="1">
              <a:lnSpc>
                <a:spcPct val="120000"/>
              </a:lnSpc>
              <a:spcBef>
                <a:spcPts val="0"/>
              </a:spcBef>
              <a:spcAft>
                <a:spcPts val="1200"/>
              </a:spcAft>
            </a:pPr>
            <a:endParaRPr lang="pt-PT" dirty="0" smtClean="0"/>
          </a:p>
        </p:txBody>
      </p:sp>
      <p:sp>
        <p:nvSpPr>
          <p:cNvPr id="2" name="Marcador de Posição do Número do Diapositivo 1"/>
          <p:cNvSpPr>
            <a:spLocks noGrp="1"/>
          </p:cNvSpPr>
          <p:nvPr>
            <p:ph type="sldNum" sz="quarter" idx="12"/>
          </p:nvPr>
        </p:nvSpPr>
        <p:spPr/>
        <p:txBody>
          <a:bodyPr/>
          <a:lstStyle/>
          <a:p>
            <a:fld id="{7054199A-D540-4296-AF52-B4A445F1258E}" type="slidenum">
              <a:rPr lang="pt-PT" smtClean="0"/>
              <a:t>12</a:t>
            </a:fld>
            <a:endParaRPr lang="pt-PT"/>
          </a:p>
        </p:txBody>
      </p:sp>
      <p:pic>
        <p:nvPicPr>
          <p:cNvPr id="4" name="Imagem 3"/>
          <p:cNvPicPr>
            <a:picLocks noChangeAspect="1"/>
          </p:cNvPicPr>
          <p:nvPr/>
        </p:nvPicPr>
        <p:blipFill>
          <a:blip r:embed="rId2"/>
          <a:stretch>
            <a:fillRect/>
          </a:stretch>
        </p:blipFill>
        <p:spPr>
          <a:xfrm>
            <a:off x="1031766" y="1473315"/>
            <a:ext cx="9758464" cy="2943704"/>
          </a:xfrm>
          <a:prstGeom prst="rect">
            <a:avLst/>
          </a:prstGeom>
        </p:spPr>
      </p:pic>
    </p:spTree>
    <p:extLst>
      <p:ext uri="{BB962C8B-B14F-4D97-AF65-F5344CB8AC3E}">
        <p14:creationId xmlns:p14="http://schemas.microsoft.com/office/powerpoint/2010/main" val="39292969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7239" y="89442"/>
            <a:ext cx="10515600" cy="6768558"/>
          </a:xfrm>
        </p:spPr>
        <p:txBody>
          <a:bodyPr>
            <a:normAutofit lnSpcReduction="10000"/>
          </a:bodyPr>
          <a:lstStyle/>
          <a:p>
            <a:pPr marL="0" indent="0">
              <a:lnSpc>
                <a:spcPct val="120000"/>
              </a:lnSpc>
              <a:spcBef>
                <a:spcPts val="0"/>
              </a:spcBef>
              <a:spcAft>
                <a:spcPts val="1200"/>
              </a:spcAft>
              <a:buNone/>
            </a:pPr>
            <a:r>
              <a:rPr lang="pt-PT" sz="3900" dirty="0" err="1" smtClean="0"/>
              <a:t>Verifying</a:t>
            </a:r>
            <a:r>
              <a:rPr lang="pt-PT" sz="3900" dirty="0" smtClean="0"/>
              <a:t> </a:t>
            </a:r>
            <a:r>
              <a:rPr lang="pt-PT" sz="3900" dirty="0" err="1" smtClean="0"/>
              <a:t>the</a:t>
            </a:r>
            <a:r>
              <a:rPr lang="pt-PT" sz="3900" dirty="0" smtClean="0"/>
              <a:t> </a:t>
            </a:r>
            <a:r>
              <a:rPr lang="pt-PT" sz="3900" dirty="0" err="1" smtClean="0"/>
              <a:t>Installations</a:t>
            </a:r>
            <a:r>
              <a:rPr lang="pt-PT" sz="3900" dirty="0" smtClean="0"/>
              <a:t> (2)</a:t>
            </a:r>
            <a:endParaRPr lang="pt-PT" sz="3900" dirty="0"/>
          </a:p>
          <a:p>
            <a:pPr lvl="1">
              <a:lnSpc>
                <a:spcPct val="120000"/>
              </a:lnSpc>
              <a:spcBef>
                <a:spcPts val="0"/>
              </a:spcBef>
              <a:spcAft>
                <a:spcPts val="1200"/>
              </a:spcAft>
            </a:pPr>
            <a:r>
              <a:rPr lang="pt-PT" dirty="0" err="1" smtClean="0"/>
              <a:t>Start</a:t>
            </a:r>
            <a:r>
              <a:rPr lang="pt-PT" dirty="0" smtClean="0"/>
              <a:t> </a:t>
            </a:r>
            <a:r>
              <a:rPr lang="pt-PT" dirty="0" err="1" smtClean="0"/>
              <a:t>the</a:t>
            </a:r>
            <a:r>
              <a:rPr lang="pt-PT" dirty="0" smtClean="0"/>
              <a:t> SQL Server Management </a:t>
            </a:r>
            <a:r>
              <a:rPr lang="pt-PT" dirty="0" err="1" smtClean="0"/>
              <a:t>Studio</a:t>
            </a:r>
            <a:r>
              <a:rPr lang="pt-PT" dirty="0" smtClean="0"/>
              <a:t>. </a:t>
            </a:r>
            <a:r>
              <a:rPr lang="pt-PT" dirty="0" err="1" smtClean="0"/>
              <a:t>It</a:t>
            </a:r>
            <a:r>
              <a:rPr lang="pt-PT" dirty="0" smtClean="0"/>
              <a:t> </a:t>
            </a:r>
            <a:r>
              <a:rPr lang="pt-PT" dirty="0" err="1" smtClean="0"/>
              <a:t>should</a:t>
            </a:r>
            <a:r>
              <a:rPr lang="pt-PT" dirty="0" smtClean="0"/>
              <a:t> look </a:t>
            </a:r>
            <a:r>
              <a:rPr lang="pt-PT" dirty="0" err="1" smtClean="0"/>
              <a:t>like</a:t>
            </a:r>
            <a:r>
              <a:rPr lang="pt-PT" dirty="0" smtClean="0"/>
              <a:t> this:</a:t>
            </a:r>
          </a:p>
          <a:p>
            <a:pPr lvl="1">
              <a:lnSpc>
                <a:spcPct val="120000"/>
              </a:lnSpc>
              <a:spcBef>
                <a:spcPts val="0"/>
              </a:spcBef>
              <a:spcAft>
                <a:spcPts val="1200"/>
              </a:spcAft>
            </a:pPr>
            <a:endParaRPr lang="pt-PT" dirty="0"/>
          </a:p>
          <a:p>
            <a:pPr lvl="1">
              <a:lnSpc>
                <a:spcPct val="120000"/>
              </a:lnSpc>
              <a:spcBef>
                <a:spcPts val="0"/>
              </a:spcBef>
              <a:spcAft>
                <a:spcPts val="1200"/>
              </a:spcAft>
            </a:pPr>
            <a:endParaRPr lang="pt-PT" dirty="0" smtClean="0"/>
          </a:p>
          <a:p>
            <a:pPr lvl="1">
              <a:lnSpc>
                <a:spcPct val="120000"/>
              </a:lnSpc>
              <a:spcBef>
                <a:spcPts val="0"/>
              </a:spcBef>
              <a:spcAft>
                <a:spcPts val="1200"/>
              </a:spcAft>
            </a:pPr>
            <a:endParaRPr lang="pt-PT" dirty="0"/>
          </a:p>
          <a:p>
            <a:pPr lvl="1">
              <a:lnSpc>
                <a:spcPct val="120000"/>
              </a:lnSpc>
              <a:spcBef>
                <a:spcPts val="0"/>
              </a:spcBef>
              <a:spcAft>
                <a:spcPts val="1200"/>
              </a:spcAft>
            </a:pPr>
            <a:endParaRPr lang="pt-PT" dirty="0" smtClean="0"/>
          </a:p>
          <a:p>
            <a:pPr lvl="1">
              <a:lnSpc>
                <a:spcPct val="120000"/>
              </a:lnSpc>
              <a:spcBef>
                <a:spcPts val="0"/>
              </a:spcBef>
              <a:spcAft>
                <a:spcPts val="1200"/>
              </a:spcAft>
            </a:pPr>
            <a:endParaRPr lang="pt-PT" dirty="0"/>
          </a:p>
          <a:p>
            <a:pPr lvl="1">
              <a:lnSpc>
                <a:spcPct val="120000"/>
              </a:lnSpc>
              <a:spcBef>
                <a:spcPts val="0"/>
              </a:spcBef>
              <a:spcAft>
                <a:spcPts val="1200"/>
              </a:spcAft>
            </a:pPr>
            <a:endParaRPr lang="pt-PT" dirty="0" smtClean="0"/>
          </a:p>
          <a:p>
            <a:pPr lvl="1">
              <a:lnSpc>
                <a:spcPct val="120000"/>
              </a:lnSpc>
              <a:spcBef>
                <a:spcPts val="0"/>
              </a:spcBef>
              <a:spcAft>
                <a:spcPts val="1200"/>
              </a:spcAft>
            </a:pPr>
            <a:r>
              <a:rPr lang="pt-PT" dirty="0" err="1" smtClean="0"/>
              <a:t>Try</a:t>
            </a:r>
            <a:r>
              <a:rPr lang="pt-PT" dirty="0" smtClean="0"/>
              <a:t> to Login </a:t>
            </a:r>
            <a:r>
              <a:rPr lang="pt-PT" dirty="0" err="1" smtClean="0"/>
              <a:t>using</a:t>
            </a:r>
            <a:r>
              <a:rPr lang="pt-PT" dirty="0" smtClean="0"/>
              <a:t> Windows </a:t>
            </a:r>
            <a:r>
              <a:rPr lang="pt-PT" dirty="0" err="1" smtClean="0"/>
              <a:t>Authentication</a:t>
            </a:r>
            <a:r>
              <a:rPr lang="pt-PT" dirty="0" smtClean="0"/>
              <a:t>. </a:t>
            </a:r>
            <a:r>
              <a:rPr lang="pt-PT" dirty="0" err="1" smtClean="0"/>
              <a:t>It</a:t>
            </a:r>
            <a:r>
              <a:rPr lang="pt-PT" dirty="0" smtClean="0"/>
              <a:t> </a:t>
            </a:r>
            <a:r>
              <a:rPr lang="pt-PT" dirty="0" err="1" smtClean="0"/>
              <a:t>should</a:t>
            </a:r>
            <a:r>
              <a:rPr lang="pt-PT" dirty="0" smtClean="0"/>
              <a:t> </a:t>
            </a:r>
            <a:r>
              <a:rPr lang="pt-PT" dirty="0" err="1" smtClean="0"/>
              <a:t>work</a:t>
            </a:r>
            <a:r>
              <a:rPr lang="pt-PT" dirty="0"/>
              <a:t>!</a:t>
            </a:r>
            <a:endParaRPr lang="pt-PT" dirty="0" smtClean="0"/>
          </a:p>
          <a:p>
            <a:pPr lvl="1">
              <a:lnSpc>
                <a:spcPct val="120000"/>
              </a:lnSpc>
              <a:spcBef>
                <a:spcPts val="0"/>
              </a:spcBef>
              <a:spcAft>
                <a:spcPts val="1200"/>
              </a:spcAft>
            </a:pPr>
            <a:r>
              <a:rPr lang="pt-PT" dirty="0" err="1" smtClean="0"/>
              <a:t>Close</a:t>
            </a:r>
            <a:r>
              <a:rPr lang="pt-PT" dirty="0" smtClean="0"/>
              <a:t> </a:t>
            </a:r>
            <a:r>
              <a:rPr lang="pt-PT" dirty="0" err="1" smtClean="0"/>
              <a:t>the</a:t>
            </a:r>
            <a:r>
              <a:rPr lang="pt-PT" dirty="0" smtClean="0"/>
              <a:t> Management </a:t>
            </a:r>
            <a:r>
              <a:rPr lang="pt-PT" dirty="0" err="1" smtClean="0"/>
              <a:t>Studio</a:t>
            </a:r>
            <a:r>
              <a:rPr lang="pt-PT" dirty="0" smtClean="0"/>
              <a:t>, </a:t>
            </a:r>
            <a:r>
              <a:rPr lang="pt-PT" dirty="0" err="1" smtClean="0"/>
              <a:t>start</a:t>
            </a:r>
            <a:r>
              <a:rPr lang="pt-PT" dirty="0" smtClean="0"/>
              <a:t> </a:t>
            </a:r>
            <a:r>
              <a:rPr lang="pt-PT" dirty="0" err="1" smtClean="0"/>
              <a:t>it</a:t>
            </a:r>
            <a:r>
              <a:rPr lang="pt-PT" dirty="0" smtClean="0"/>
              <a:t> </a:t>
            </a:r>
            <a:r>
              <a:rPr lang="pt-PT" dirty="0" err="1" smtClean="0"/>
              <a:t>again</a:t>
            </a:r>
            <a:r>
              <a:rPr lang="pt-PT" dirty="0" smtClean="0"/>
              <a:t>, </a:t>
            </a:r>
            <a:r>
              <a:rPr lang="pt-PT" dirty="0" err="1" smtClean="0"/>
              <a:t>and</a:t>
            </a:r>
            <a:r>
              <a:rPr lang="pt-PT" dirty="0" smtClean="0"/>
              <a:t> </a:t>
            </a:r>
            <a:r>
              <a:rPr lang="pt-PT" dirty="0" err="1" smtClean="0"/>
              <a:t>try</a:t>
            </a:r>
            <a:r>
              <a:rPr lang="pt-PT" dirty="0" smtClean="0"/>
              <a:t> to login as SQL Server </a:t>
            </a:r>
            <a:r>
              <a:rPr lang="pt-PT" dirty="0" err="1" smtClean="0"/>
              <a:t>Authentication</a:t>
            </a:r>
            <a:r>
              <a:rPr lang="pt-PT" dirty="0" smtClean="0"/>
              <a:t>, </a:t>
            </a:r>
            <a:r>
              <a:rPr lang="pt-PT" dirty="0" err="1" smtClean="0"/>
              <a:t>User</a:t>
            </a:r>
            <a:r>
              <a:rPr lang="pt-PT" dirty="0" smtClean="0"/>
              <a:t> </a:t>
            </a:r>
            <a:r>
              <a:rPr lang="pt-PT" dirty="0" err="1" smtClean="0"/>
              <a:t>name</a:t>
            </a:r>
            <a:r>
              <a:rPr lang="pt-PT" dirty="0" smtClean="0"/>
              <a:t> “</a:t>
            </a:r>
            <a:r>
              <a:rPr lang="pt-PT" dirty="0" err="1" smtClean="0"/>
              <a:t>sa</a:t>
            </a:r>
            <a:r>
              <a:rPr lang="pt-PT" dirty="0" smtClean="0"/>
              <a:t>” </a:t>
            </a:r>
            <a:r>
              <a:rPr lang="pt-PT" dirty="0" err="1" smtClean="0"/>
              <a:t>and</a:t>
            </a:r>
            <a:r>
              <a:rPr lang="pt-PT" dirty="0" smtClean="0"/>
              <a:t> </a:t>
            </a:r>
            <a:r>
              <a:rPr lang="pt-PT" dirty="0" err="1" smtClean="0"/>
              <a:t>using</a:t>
            </a:r>
            <a:r>
              <a:rPr lang="pt-PT" dirty="0" smtClean="0"/>
              <a:t> </a:t>
            </a:r>
            <a:r>
              <a:rPr lang="pt-PT" dirty="0" err="1" smtClean="0"/>
              <a:t>the</a:t>
            </a:r>
            <a:r>
              <a:rPr lang="pt-PT" dirty="0" smtClean="0"/>
              <a:t> password </a:t>
            </a:r>
            <a:r>
              <a:rPr lang="pt-PT" dirty="0" err="1" smtClean="0"/>
              <a:t>you</a:t>
            </a:r>
            <a:r>
              <a:rPr lang="pt-PT" dirty="0" smtClean="0"/>
              <a:t> </a:t>
            </a:r>
            <a:r>
              <a:rPr lang="pt-PT" dirty="0" err="1" smtClean="0"/>
              <a:t>created</a:t>
            </a:r>
            <a:r>
              <a:rPr lang="pt-PT" dirty="0" smtClean="0"/>
              <a:t> </a:t>
            </a:r>
            <a:r>
              <a:rPr lang="pt-PT" dirty="0" err="1" smtClean="0"/>
              <a:t>when</a:t>
            </a:r>
            <a:r>
              <a:rPr lang="pt-PT" dirty="0" smtClean="0"/>
              <a:t> </a:t>
            </a:r>
            <a:r>
              <a:rPr lang="pt-PT" dirty="0" err="1" smtClean="0"/>
              <a:t>intalling</a:t>
            </a:r>
            <a:r>
              <a:rPr lang="pt-PT" dirty="0" smtClean="0"/>
              <a:t> </a:t>
            </a:r>
            <a:r>
              <a:rPr lang="pt-PT" dirty="0" err="1" smtClean="0"/>
              <a:t>the</a:t>
            </a:r>
            <a:r>
              <a:rPr lang="pt-PT" dirty="0" smtClean="0"/>
              <a:t> SQL Server. </a:t>
            </a:r>
            <a:r>
              <a:rPr lang="pt-PT" dirty="0" err="1" smtClean="0"/>
              <a:t>It</a:t>
            </a:r>
            <a:r>
              <a:rPr lang="pt-PT" dirty="0" smtClean="0"/>
              <a:t> </a:t>
            </a:r>
            <a:r>
              <a:rPr lang="pt-PT" dirty="0" err="1" smtClean="0"/>
              <a:t>should</a:t>
            </a:r>
            <a:r>
              <a:rPr lang="pt-PT" dirty="0" smtClean="0"/>
              <a:t> </a:t>
            </a:r>
            <a:r>
              <a:rPr lang="pt-PT" dirty="0" err="1" smtClean="0"/>
              <a:t>work</a:t>
            </a:r>
            <a:r>
              <a:rPr lang="pt-PT" dirty="0" smtClean="0"/>
              <a:t>!</a:t>
            </a:r>
          </a:p>
          <a:p>
            <a:pPr lvl="1">
              <a:lnSpc>
                <a:spcPct val="120000"/>
              </a:lnSpc>
              <a:spcBef>
                <a:spcPts val="0"/>
              </a:spcBef>
              <a:spcAft>
                <a:spcPts val="1200"/>
              </a:spcAft>
            </a:pPr>
            <a:endParaRPr lang="pt-PT" dirty="0" smtClean="0"/>
          </a:p>
          <a:p>
            <a:pPr marL="457200" lvl="1" indent="0">
              <a:lnSpc>
                <a:spcPct val="120000"/>
              </a:lnSpc>
              <a:spcBef>
                <a:spcPts val="0"/>
              </a:spcBef>
              <a:spcAft>
                <a:spcPts val="1200"/>
              </a:spcAft>
              <a:buNone/>
            </a:pPr>
            <a:endParaRPr lang="pt-PT" dirty="0"/>
          </a:p>
          <a:p>
            <a:pPr lvl="1">
              <a:lnSpc>
                <a:spcPct val="120000"/>
              </a:lnSpc>
              <a:spcBef>
                <a:spcPts val="0"/>
              </a:spcBef>
              <a:spcAft>
                <a:spcPts val="1200"/>
              </a:spcAft>
            </a:pPr>
            <a:endParaRPr lang="pt-PT" dirty="0" smtClean="0"/>
          </a:p>
          <a:p>
            <a:pPr lvl="1">
              <a:lnSpc>
                <a:spcPct val="120000"/>
              </a:lnSpc>
              <a:spcBef>
                <a:spcPts val="0"/>
              </a:spcBef>
              <a:spcAft>
                <a:spcPts val="1200"/>
              </a:spcAft>
            </a:pPr>
            <a:endParaRPr lang="pt-PT" dirty="0"/>
          </a:p>
          <a:p>
            <a:pPr lvl="1">
              <a:lnSpc>
                <a:spcPct val="120000"/>
              </a:lnSpc>
              <a:spcBef>
                <a:spcPts val="0"/>
              </a:spcBef>
              <a:spcAft>
                <a:spcPts val="1200"/>
              </a:spcAft>
            </a:pPr>
            <a:endParaRPr lang="pt-PT" dirty="0" smtClean="0"/>
          </a:p>
        </p:txBody>
      </p:sp>
      <p:sp>
        <p:nvSpPr>
          <p:cNvPr id="2" name="Marcador de Posição do Número do Diapositivo 1"/>
          <p:cNvSpPr>
            <a:spLocks noGrp="1"/>
          </p:cNvSpPr>
          <p:nvPr>
            <p:ph type="sldNum" sz="quarter" idx="12"/>
          </p:nvPr>
        </p:nvSpPr>
        <p:spPr/>
        <p:txBody>
          <a:bodyPr/>
          <a:lstStyle/>
          <a:p>
            <a:fld id="{7054199A-D540-4296-AF52-B4A445F1258E}" type="slidenum">
              <a:rPr lang="pt-PT" smtClean="0"/>
              <a:t>13</a:t>
            </a:fld>
            <a:endParaRPr lang="pt-PT"/>
          </a:p>
        </p:txBody>
      </p:sp>
      <p:pic>
        <p:nvPicPr>
          <p:cNvPr id="5" name="Imagem 4"/>
          <p:cNvPicPr>
            <a:picLocks noChangeAspect="1"/>
          </p:cNvPicPr>
          <p:nvPr/>
        </p:nvPicPr>
        <p:blipFill>
          <a:blip r:embed="rId2"/>
          <a:stretch>
            <a:fillRect/>
          </a:stretch>
        </p:blipFill>
        <p:spPr>
          <a:xfrm>
            <a:off x="1054531" y="1435371"/>
            <a:ext cx="5671733" cy="2966148"/>
          </a:xfrm>
          <a:prstGeom prst="rect">
            <a:avLst/>
          </a:prstGeom>
        </p:spPr>
      </p:pic>
    </p:spTree>
    <p:extLst>
      <p:ext uri="{BB962C8B-B14F-4D97-AF65-F5344CB8AC3E}">
        <p14:creationId xmlns:p14="http://schemas.microsoft.com/office/powerpoint/2010/main" val="21600534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7239" y="89442"/>
            <a:ext cx="10515600" cy="6768558"/>
          </a:xfrm>
        </p:spPr>
        <p:txBody>
          <a:bodyPr>
            <a:normAutofit/>
          </a:bodyPr>
          <a:lstStyle/>
          <a:p>
            <a:pPr marL="0" indent="0">
              <a:lnSpc>
                <a:spcPct val="120000"/>
              </a:lnSpc>
              <a:spcBef>
                <a:spcPts val="0"/>
              </a:spcBef>
              <a:spcAft>
                <a:spcPts val="1200"/>
              </a:spcAft>
              <a:buNone/>
            </a:pPr>
            <a:r>
              <a:rPr lang="pt-PT" sz="3900" dirty="0" err="1" smtClean="0"/>
              <a:t>Verifying</a:t>
            </a:r>
            <a:r>
              <a:rPr lang="pt-PT" sz="3900" dirty="0" smtClean="0"/>
              <a:t> </a:t>
            </a:r>
            <a:r>
              <a:rPr lang="pt-PT" sz="3900" dirty="0" err="1" smtClean="0"/>
              <a:t>the</a:t>
            </a:r>
            <a:r>
              <a:rPr lang="pt-PT" sz="3900" dirty="0" smtClean="0"/>
              <a:t> </a:t>
            </a:r>
            <a:r>
              <a:rPr lang="pt-PT" sz="3900" dirty="0" err="1" smtClean="0"/>
              <a:t>Installations</a:t>
            </a:r>
            <a:r>
              <a:rPr lang="pt-PT" sz="3900" dirty="0" smtClean="0"/>
              <a:t> (3)</a:t>
            </a:r>
            <a:endParaRPr lang="pt-PT" sz="3900" dirty="0"/>
          </a:p>
          <a:p>
            <a:pPr lvl="1">
              <a:lnSpc>
                <a:spcPct val="120000"/>
              </a:lnSpc>
              <a:spcBef>
                <a:spcPts val="0"/>
              </a:spcBef>
              <a:spcAft>
                <a:spcPts val="1200"/>
              </a:spcAft>
            </a:pPr>
            <a:r>
              <a:rPr lang="pt-PT" dirty="0" err="1" smtClean="0"/>
              <a:t>If</a:t>
            </a:r>
            <a:r>
              <a:rPr lang="pt-PT" dirty="0" smtClean="0"/>
              <a:t> </a:t>
            </a:r>
            <a:r>
              <a:rPr lang="pt-PT" dirty="0" err="1" smtClean="0"/>
              <a:t>the</a:t>
            </a:r>
            <a:r>
              <a:rPr lang="pt-PT" dirty="0" smtClean="0"/>
              <a:t> login </a:t>
            </a:r>
            <a:r>
              <a:rPr lang="pt-PT" dirty="0" err="1" smtClean="0"/>
              <a:t>using</a:t>
            </a:r>
            <a:r>
              <a:rPr lang="pt-PT" dirty="0" smtClean="0"/>
              <a:t> SQL Server </a:t>
            </a:r>
            <a:r>
              <a:rPr lang="pt-PT" dirty="0" err="1" smtClean="0"/>
              <a:t>Authentication</a:t>
            </a:r>
            <a:r>
              <a:rPr lang="pt-PT" dirty="0" smtClean="0"/>
              <a:t> </a:t>
            </a:r>
            <a:r>
              <a:rPr lang="pt-PT" dirty="0" err="1" smtClean="0"/>
              <a:t>failed</a:t>
            </a:r>
            <a:r>
              <a:rPr lang="pt-PT" dirty="0" smtClean="0"/>
              <a:t>: </a:t>
            </a:r>
            <a:r>
              <a:rPr lang="pt-PT" dirty="0" err="1" smtClean="0"/>
              <a:t>start</a:t>
            </a:r>
            <a:r>
              <a:rPr lang="pt-PT" dirty="0" smtClean="0"/>
              <a:t> </a:t>
            </a:r>
            <a:r>
              <a:rPr lang="pt-PT" dirty="0" err="1" smtClean="0"/>
              <a:t>by</a:t>
            </a:r>
            <a:r>
              <a:rPr lang="pt-PT" dirty="0" smtClean="0"/>
              <a:t> </a:t>
            </a:r>
            <a:r>
              <a:rPr lang="pt-PT" dirty="0" err="1" smtClean="0"/>
              <a:t>loging</a:t>
            </a:r>
            <a:r>
              <a:rPr lang="pt-PT" dirty="0" smtClean="0"/>
              <a:t> in </a:t>
            </a:r>
            <a:r>
              <a:rPr lang="pt-PT" dirty="0" err="1" smtClean="0"/>
              <a:t>using</a:t>
            </a:r>
            <a:r>
              <a:rPr lang="pt-PT" dirty="0" smtClean="0"/>
              <a:t> </a:t>
            </a:r>
            <a:r>
              <a:rPr lang="pt-PT" dirty="0" err="1" smtClean="0"/>
              <a:t>the</a:t>
            </a:r>
            <a:r>
              <a:rPr lang="pt-PT" dirty="0" smtClean="0"/>
              <a:t> Windows </a:t>
            </a:r>
            <a:r>
              <a:rPr lang="pt-PT" dirty="0" err="1" smtClean="0"/>
              <a:t>authentication</a:t>
            </a:r>
            <a:r>
              <a:rPr lang="pt-PT" dirty="0" smtClean="0"/>
              <a:t>. </a:t>
            </a:r>
            <a:r>
              <a:rPr lang="pt-PT" dirty="0" err="1" smtClean="0"/>
              <a:t>Then</a:t>
            </a:r>
            <a:r>
              <a:rPr lang="pt-PT" dirty="0" smtClean="0"/>
              <a:t>:</a:t>
            </a:r>
          </a:p>
          <a:p>
            <a:pPr lvl="1">
              <a:lnSpc>
                <a:spcPct val="120000"/>
              </a:lnSpc>
              <a:spcBef>
                <a:spcPts val="0"/>
              </a:spcBef>
              <a:spcAft>
                <a:spcPts val="1200"/>
              </a:spcAft>
            </a:pPr>
            <a:endParaRPr lang="pt-PT" dirty="0" smtClean="0"/>
          </a:p>
          <a:p>
            <a:pPr lvl="1">
              <a:lnSpc>
                <a:spcPct val="120000"/>
              </a:lnSpc>
              <a:spcBef>
                <a:spcPts val="0"/>
              </a:spcBef>
              <a:spcAft>
                <a:spcPts val="1200"/>
              </a:spcAft>
            </a:pPr>
            <a:endParaRPr lang="pt-PT" dirty="0"/>
          </a:p>
          <a:p>
            <a:pPr lvl="1">
              <a:lnSpc>
                <a:spcPct val="120000"/>
              </a:lnSpc>
              <a:spcBef>
                <a:spcPts val="0"/>
              </a:spcBef>
              <a:spcAft>
                <a:spcPts val="1200"/>
              </a:spcAft>
            </a:pPr>
            <a:endParaRPr lang="pt-PT" dirty="0" smtClean="0"/>
          </a:p>
          <a:p>
            <a:pPr lvl="1">
              <a:lnSpc>
                <a:spcPct val="120000"/>
              </a:lnSpc>
              <a:spcBef>
                <a:spcPts val="0"/>
              </a:spcBef>
              <a:spcAft>
                <a:spcPts val="1200"/>
              </a:spcAft>
            </a:pPr>
            <a:endParaRPr lang="pt-PT" dirty="0"/>
          </a:p>
          <a:p>
            <a:pPr lvl="1">
              <a:lnSpc>
                <a:spcPct val="120000"/>
              </a:lnSpc>
              <a:spcBef>
                <a:spcPts val="0"/>
              </a:spcBef>
              <a:spcAft>
                <a:spcPts val="1200"/>
              </a:spcAft>
            </a:pPr>
            <a:endParaRPr lang="pt-PT" dirty="0" smtClean="0"/>
          </a:p>
          <a:p>
            <a:pPr lvl="1">
              <a:lnSpc>
                <a:spcPct val="120000"/>
              </a:lnSpc>
              <a:spcBef>
                <a:spcPts val="0"/>
              </a:spcBef>
              <a:spcAft>
                <a:spcPts val="1200"/>
              </a:spcAft>
            </a:pPr>
            <a:endParaRPr lang="pt-PT" dirty="0"/>
          </a:p>
          <a:p>
            <a:pPr lvl="1">
              <a:lnSpc>
                <a:spcPct val="120000"/>
              </a:lnSpc>
              <a:spcBef>
                <a:spcPts val="0"/>
              </a:spcBef>
              <a:spcAft>
                <a:spcPts val="1200"/>
              </a:spcAft>
            </a:pPr>
            <a:endParaRPr lang="pt-PT" dirty="0" smtClean="0"/>
          </a:p>
          <a:p>
            <a:pPr marL="457200" lvl="1" indent="0">
              <a:lnSpc>
                <a:spcPct val="120000"/>
              </a:lnSpc>
              <a:spcBef>
                <a:spcPts val="0"/>
              </a:spcBef>
              <a:spcAft>
                <a:spcPts val="1200"/>
              </a:spcAft>
              <a:buNone/>
            </a:pPr>
            <a:endParaRPr lang="pt-PT" dirty="0"/>
          </a:p>
          <a:p>
            <a:pPr lvl="1">
              <a:lnSpc>
                <a:spcPct val="120000"/>
              </a:lnSpc>
              <a:spcBef>
                <a:spcPts val="0"/>
              </a:spcBef>
              <a:spcAft>
                <a:spcPts val="1200"/>
              </a:spcAft>
            </a:pPr>
            <a:endParaRPr lang="pt-PT" dirty="0" smtClean="0"/>
          </a:p>
          <a:p>
            <a:pPr lvl="1">
              <a:lnSpc>
                <a:spcPct val="120000"/>
              </a:lnSpc>
              <a:spcBef>
                <a:spcPts val="0"/>
              </a:spcBef>
              <a:spcAft>
                <a:spcPts val="1200"/>
              </a:spcAft>
            </a:pPr>
            <a:endParaRPr lang="pt-PT" dirty="0"/>
          </a:p>
          <a:p>
            <a:pPr lvl="1">
              <a:lnSpc>
                <a:spcPct val="120000"/>
              </a:lnSpc>
              <a:spcBef>
                <a:spcPts val="0"/>
              </a:spcBef>
              <a:spcAft>
                <a:spcPts val="1200"/>
              </a:spcAft>
            </a:pPr>
            <a:endParaRPr lang="pt-PT" dirty="0" smtClean="0"/>
          </a:p>
        </p:txBody>
      </p:sp>
      <p:sp>
        <p:nvSpPr>
          <p:cNvPr id="2" name="Marcador de Posição do Número do Diapositivo 1"/>
          <p:cNvSpPr>
            <a:spLocks noGrp="1"/>
          </p:cNvSpPr>
          <p:nvPr>
            <p:ph type="sldNum" sz="quarter" idx="12"/>
          </p:nvPr>
        </p:nvSpPr>
        <p:spPr/>
        <p:txBody>
          <a:bodyPr/>
          <a:lstStyle/>
          <a:p>
            <a:fld id="{7054199A-D540-4296-AF52-B4A445F1258E}" type="slidenum">
              <a:rPr lang="pt-PT" smtClean="0"/>
              <a:t>14</a:t>
            </a:fld>
            <a:endParaRPr lang="pt-PT"/>
          </a:p>
        </p:txBody>
      </p:sp>
      <p:pic>
        <p:nvPicPr>
          <p:cNvPr id="4" name="Imagem 3"/>
          <p:cNvPicPr>
            <a:picLocks noChangeAspect="1"/>
          </p:cNvPicPr>
          <p:nvPr/>
        </p:nvPicPr>
        <p:blipFill>
          <a:blip r:embed="rId2"/>
          <a:stretch>
            <a:fillRect/>
          </a:stretch>
        </p:blipFill>
        <p:spPr>
          <a:xfrm>
            <a:off x="1102318" y="2157412"/>
            <a:ext cx="3810000" cy="4381500"/>
          </a:xfrm>
          <a:prstGeom prst="rect">
            <a:avLst/>
          </a:prstGeom>
        </p:spPr>
      </p:pic>
      <p:sp>
        <p:nvSpPr>
          <p:cNvPr id="6" name="CaixaDeTexto 5"/>
          <p:cNvSpPr txBox="1"/>
          <p:nvPr/>
        </p:nvSpPr>
        <p:spPr>
          <a:xfrm>
            <a:off x="5517397" y="1834246"/>
            <a:ext cx="6431796" cy="4776692"/>
          </a:xfrm>
          <a:prstGeom prst="rect">
            <a:avLst/>
          </a:prstGeom>
          <a:noFill/>
        </p:spPr>
        <p:txBody>
          <a:bodyPr wrap="square" rtlCol="0">
            <a:spAutoFit/>
          </a:bodyPr>
          <a:lstStyle/>
          <a:p>
            <a:pPr marL="914400" lvl="1" indent="-457200" defTabSz="914400">
              <a:lnSpc>
                <a:spcPct val="120000"/>
              </a:lnSpc>
              <a:spcAft>
                <a:spcPts val="1200"/>
              </a:spcAft>
              <a:buFont typeface="+mj-lt"/>
              <a:buAutoNum type="arabicPeriod"/>
            </a:pPr>
            <a:r>
              <a:rPr lang="pt-PT" sz="2400" dirty="0" err="1"/>
              <a:t>Right</a:t>
            </a:r>
            <a:r>
              <a:rPr lang="pt-PT" sz="2400" dirty="0"/>
              <a:t> </a:t>
            </a:r>
            <a:r>
              <a:rPr lang="pt-PT" sz="2400" dirty="0" err="1"/>
              <a:t>click</a:t>
            </a:r>
            <a:r>
              <a:rPr lang="pt-PT" sz="2400" dirty="0"/>
              <a:t> </a:t>
            </a:r>
            <a:r>
              <a:rPr lang="pt-PT" sz="2400" dirty="0" err="1"/>
              <a:t>the</a:t>
            </a:r>
            <a:r>
              <a:rPr lang="pt-PT" sz="2400" dirty="0"/>
              <a:t> server </a:t>
            </a:r>
            <a:r>
              <a:rPr lang="pt-PT" sz="2400" dirty="0" err="1"/>
              <a:t>name</a:t>
            </a:r>
            <a:r>
              <a:rPr lang="pt-PT" sz="2400" dirty="0"/>
              <a:t> </a:t>
            </a:r>
            <a:r>
              <a:rPr lang="pt-PT" sz="2400" dirty="0" err="1"/>
              <a:t>and</a:t>
            </a:r>
            <a:r>
              <a:rPr lang="pt-PT" sz="2400" dirty="0"/>
              <a:t> </a:t>
            </a:r>
            <a:r>
              <a:rPr lang="pt-PT" sz="2400" dirty="0" err="1"/>
              <a:t>Properties</a:t>
            </a:r>
            <a:endParaRPr lang="pt-PT" sz="2400" dirty="0"/>
          </a:p>
          <a:p>
            <a:pPr marL="914400" lvl="1" indent="-457200" defTabSz="914400">
              <a:lnSpc>
                <a:spcPct val="120000"/>
              </a:lnSpc>
              <a:spcAft>
                <a:spcPts val="1200"/>
              </a:spcAft>
              <a:buFont typeface="+mj-lt"/>
              <a:buAutoNum type="arabicPeriod"/>
            </a:pPr>
            <a:r>
              <a:rPr lang="pt-PT" sz="2400" dirty="0" err="1"/>
              <a:t>Select</a:t>
            </a:r>
            <a:r>
              <a:rPr lang="pt-PT" sz="2400" dirty="0"/>
              <a:t> </a:t>
            </a:r>
            <a:r>
              <a:rPr lang="pt-PT" sz="2400" dirty="0" err="1"/>
              <a:t>Security</a:t>
            </a:r>
            <a:r>
              <a:rPr lang="pt-PT" sz="2400" dirty="0"/>
              <a:t> </a:t>
            </a:r>
            <a:r>
              <a:rPr lang="pt-PT" sz="2400" dirty="0" err="1"/>
              <a:t>and</a:t>
            </a:r>
            <a:r>
              <a:rPr lang="pt-PT" sz="2400" dirty="0"/>
              <a:t> </a:t>
            </a:r>
            <a:r>
              <a:rPr lang="pt-PT" sz="2400" dirty="0" err="1"/>
              <a:t>change</a:t>
            </a:r>
            <a:r>
              <a:rPr lang="pt-PT" sz="2400" dirty="0"/>
              <a:t> </a:t>
            </a:r>
            <a:r>
              <a:rPr lang="pt-PT" sz="2400" dirty="0" err="1"/>
              <a:t>it</a:t>
            </a:r>
            <a:r>
              <a:rPr lang="pt-PT" sz="2400" dirty="0"/>
              <a:t> to SQL Server </a:t>
            </a:r>
            <a:r>
              <a:rPr lang="pt-PT" sz="2400" dirty="0" err="1"/>
              <a:t>and</a:t>
            </a:r>
            <a:r>
              <a:rPr lang="pt-PT" sz="2400" dirty="0"/>
              <a:t> Windows </a:t>
            </a:r>
            <a:r>
              <a:rPr lang="pt-PT" sz="2400" dirty="0" err="1"/>
              <a:t>authentication</a:t>
            </a:r>
            <a:endParaRPr lang="pt-PT" sz="2400" dirty="0"/>
          </a:p>
          <a:p>
            <a:pPr marL="342900" indent="-342900">
              <a:buFont typeface="+mj-lt"/>
              <a:buAutoNum type="arabicPeriod"/>
            </a:pPr>
            <a:endParaRPr lang="pt-PT" dirty="0"/>
          </a:p>
          <a:p>
            <a:pPr marL="342900" indent="-342900">
              <a:buFont typeface="+mj-lt"/>
              <a:buAutoNum type="arabicPeriod"/>
            </a:pPr>
            <a:endParaRPr lang="pt-PT" dirty="0" smtClean="0"/>
          </a:p>
          <a:p>
            <a:pPr marL="342900" indent="-342900">
              <a:buFont typeface="+mj-lt"/>
              <a:buAutoNum type="arabicPeriod"/>
            </a:pPr>
            <a:endParaRPr lang="pt-PT" dirty="0"/>
          </a:p>
          <a:p>
            <a:pPr marL="342900" indent="-342900">
              <a:buFont typeface="+mj-lt"/>
              <a:buAutoNum type="arabicPeriod"/>
            </a:pPr>
            <a:endParaRPr lang="pt-PT" dirty="0" smtClean="0"/>
          </a:p>
          <a:p>
            <a:pPr marL="342900" indent="-342900">
              <a:buFont typeface="+mj-lt"/>
              <a:buAutoNum type="arabicPeriod"/>
            </a:pPr>
            <a:endParaRPr lang="pt-PT" dirty="0"/>
          </a:p>
          <a:p>
            <a:pPr marL="342900" indent="-342900">
              <a:buFont typeface="+mj-lt"/>
              <a:buAutoNum type="arabicPeriod"/>
            </a:pPr>
            <a:endParaRPr lang="pt-PT" dirty="0" smtClean="0"/>
          </a:p>
          <a:p>
            <a:pPr marL="342900" indent="-342900">
              <a:buFont typeface="+mj-lt"/>
              <a:buAutoNum type="arabicPeriod"/>
            </a:pPr>
            <a:endParaRPr lang="pt-PT" dirty="0"/>
          </a:p>
          <a:p>
            <a:pPr marL="342900" indent="-342900">
              <a:buFont typeface="+mj-lt"/>
              <a:buAutoNum type="arabicPeriod"/>
            </a:pPr>
            <a:endParaRPr lang="pt-PT" dirty="0" smtClean="0"/>
          </a:p>
          <a:p>
            <a:pPr marL="342900" indent="-342900">
              <a:buFont typeface="+mj-lt"/>
              <a:buAutoNum type="arabicPeriod"/>
            </a:pPr>
            <a:endParaRPr lang="pt-PT" dirty="0" smtClean="0"/>
          </a:p>
          <a:p>
            <a:endParaRPr lang="pt-PT" dirty="0" smtClean="0"/>
          </a:p>
          <a:p>
            <a:endParaRPr lang="pt-PT" dirty="0"/>
          </a:p>
        </p:txBody>
      </p:sp>
      <p:pic>
        <p:nvPicPr>
          <p:cNvPr id="7" name="Imagem 6"/>
          <p:cNvPicPr>
            <a:picLocks noChangeAspect="1"/>
          </p:cNvPicPr>
          <p:nvPr/>
        </p:nvPicPr>
        <p:blipFill>
          <a:blip r:embed="rId3"/>
          <a:stretch>
            <a:fillRect/>
          </a:stretch>
        </p:blipFill>
        <p:spPr>
          <a:xfrm>
            <a:off x="6245818" y="3664673"/>
            <a:ext cx="5346228" cy="2224683"/>
          </a:xfrm>
          <a:prstGeom prst="rect">
            <a:avLst/>
          </a:prstGeom>
        </p:spPr>
      </p:pic>
    </p:spTree>
    <p:extLst>
      <p:ext uri="{BB962C8B-B14F-4D97-AF65-F5344CB8AC3E}">
        <p14:creationId xmlns:p14="http://schemas.microsoft.com/office/powerpoint/2010/main" val="3974704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7239" y="89442"/>
            <a:ext cx="10515600" cy="6768558"/>
          </a:xfrm>
        </p:spPr>
        <p:txBody>
          <a:bodyPr>
            <a:normAutofit/>
          </a:bodyPr>
          <a:lstStyle/>
          <a:p>
            <a:pPr marL="0" indent="0">
              <a:lnSpc>
                <a:spcPct val="120000"/>
              </a:lnSpc>
              <a:spcBef>
                <a:spcPts val="0"/>
              </a:spcBef>
              <a:spcAft>
                <a:spcPts val="1200"/>
              </a:spcAft>
              <a:buNone/>
            </a:pPr>
            <a:r>
              <a:rPr lang="pt-PT" sz="3900" dirty="0" err="1" smtClean="0"/>
              <a:t>Verifying</a:t>
            </a:r>
            <a:r>
              <a:rPr lang="pt-PT" sz="3900" dirty="0" smtClean="0"/>
              <a:t> </a:t>
            </a:r>
            <a:r>
              <a:rPr lang="pt-PT" sz="3900" dirty="0" err="1" smtClean="0"/>
              <a:t>the</a:t>
            </a:r>
            <a:r>
              <a:rPr lang="pt-PT" sz="3900" dirty="0" smtClean="0"/>
              <a:t> </a:t>
            </a:r>
            <a:r>
              <a:rPr lang="pt-PT" sz="3900" dirty="0" err="1" smtClean="0"/>
              <a:t>Installations</a:t>
            </a:r>
            <a:r>
              <a:rPr lang="pt-PT" sz="3900" dirty="0" smtClean="0"/>
              <a:t> (4)</a:t>
            </a:r>
            <a:endParaRPr lang="pt-PT" sz="3900" dirty="0"/>
          </a:p>
          <a:p>
            <a:pPr marL="914400" lvl="1" indent="-457200">
              <a:lnSpc>
                <a:spcPct val="120000"/>
              </a:lnSpc>
              <a:spcBef>
                <a:spcPts val="0"/>
              </a:spcBef>
              <a:spcAft>
                <a:spcPts val="1200"/>
              </a:spcAft>
              <a:buFont typeface="+mj-lt"/>
              <a:buAutoNum type="arabicPeriod" startAt="3"/>
            </a:pPr>
            <a:r>
              <a:rPr lang="pt-PT" dirty="0" err="1" smtClean="0"/>
              <a:t>Close</a:t>
            </a:r>
            <a:r>
              <a:rPr lang="pt-PT" dirty="0" smtClean="0"/>
              <a:t> </a:t>
            </a:r>
            <a:r>
              <a:rPr lang="pt-PT" dirty="0" err="1" smtClean="0"/>
              <a:t>the</a:t>
            </a:r>
            <a:r>
              <a:rPr lang="pt-PT" dirty="0" smtClean="0"/>
              <a:t> </a:t>
            </a:r>
            <a:r>
              <a:rPr lang="pt-PT" dirty="0" err="1" smtClean="0"/>
              <a:t>form</a:t>
            </a:r>
            <a:r>
              <a:rPr lang="pt-PT" dirty="0" smtClean="0"/>
              <a:t> </a:t>
            </a:r>
            <a:r>
              <a:rPr lang="pt-PT" dirty="0" err="1" smtClean="0"/>
              <a:t>and</a:t>
            </a:r>
            <a:r>
              <a:rPr lang="pt-PT" dirty="0" smtClean="0"/>
              <a:t> </a:t>
            </a:r>
            <a:r>
              <a:rPr lang="pt-PT" dirty="0" err="1" smtClean="0"/>
              <a:t>then</a:t>
            </a:r>
            <a:r>
              <a:rPr lang="pt-PT" dirty="0" smtClean="0"/>
              <a:t> </a:t>
            </a:r>
            <a:r>
              <a:rPr lang="pt-PT" dirty="0" err="1" smtClean="0"/>
              <a:t>select</a:t>
            </a:r>
            <a:r>
              <a:rPr lang="pt-PT" dirty="0" smtClean="0"/>
              <a:t> Logins, </a:t>
            </a:r>
            <a:r>
              <a:rPr lang="pt-PT" dirty="0" err="1" smtClean="0"/>
              <a:t>sa</a:t>
            </a:r>
            <a:r>
              <a:rPr lang="pt-PT" dirty="0" smtClean="0"/>
              <a:t>, </a:t>
            </a:r>
            <a:r>
              <a:rPr lang="pt-PT" dirty="0" err="1" smtClean="0"/>
              <a:t>Properties</a:t>
            </a:r>
            <a:endParaRPr lang="pt-PT" dirty="0" smtClean="0"/>
          </a:p>
          <a:p>
            <a:pPr lvl="1">
              <a:lnSpc>
                <a:spcPct val="120000"/>
              </a:lnSpc>
              <a:spcBef>
                <a:spcPts val="0"/>
              </a:spcBef>
              <a:spcAft>
                <a:spcPts val="1200"/>
              </a:spcAft>
            </a:pPr>
            <a:endParaRPr lang="pt-PT" dirty="0" smtClean="0"/>
          </a:p>
          <a:p>
            <a:pPr lvl="1">
              <a:lnSpc>
                <a:spcPct val="120000"/>
              </a:lnSpc>
              <a:spcBef>
                <a:spcPts val="0"/>
              </a:spcBef>
              <a:spcAft>
                <a:spcPts val="1200"/>
              </a:spcAft>
            </a:pPr>
            <a:endParaRPr lang="pt-PT" dirty="0"/>
          </a:p>
          <a:p>
            <a:pPr lvl="1">
              <a:lnSpc>
                <a:spcPct val="120000"/>
              </a:lnSpc>
              <a:spcBef>
                <a:spcPts val="0"/>
              </a:spcBef>
              <a:spcAft>
                <a:spcPts val="1200"/>
              </a:spcAft>
            </a:pPr>
            <a:endParaRPr lang="pt-PT" dirty="0" smtClean="0"/>
          </a:p>
          <a:p>
            <a:pPr lvl="1">
              <a:lnSpc>
                <a:spcPct val="120000"/>
              </a:lnSpc>
              <a:spcBef>
                <a:spcPts val="0"/>
              </a:spcBef>
              <a:spcAft>
                <a:spcPts val="1200"/>
              </a:spcAft>
            </a:pPr>
            <a:endParaRPr lang="pt-PT" dirty="0"/>
          </a:p>
          <a:p>
            <a:pPr lvl="1">
              <a:lnSpc>
                <a:spcPct val="120000"/>
              </a:lnSpc>
              <a:spcBef>
                <a:spcPts val="0"/>
              </a:spcBef>
              <a:spcAft>
                <a:spcPts val="1200"/>
              </a:spcAft>
            </a:pPr>
            <a:endParaRPr lang="pt-PT" dirty="0" smtClean="0"/>
          </a:p>
          <a:p>
            <a:pPr lvl="1">
              <a:lnSpc>
                <a:spcPct val="120000"/>
              </a:lnSpc>
              <a:spcBef>
                <a:spcPts val="0"/>
              </a:spcBef>
              <a:spcAft>
                <a:spcPts val="1200"/>
              </a:spcAft>
            </a:pPr>
            <a:endParaRPr lang="pt-PT" dirty="0"/>
          </a:p>
          <a:p>
            <a:pPr lvl="1">
              <a:lnSpc>
                <a:spcPct val="120000"/>
              </a:lnSpc>
              <a:spcBef>
                <a:spcPts val="0"/>
              </a:spcBef>
              <a:spcAft>
                <a:spcPts val="1200"/>
              </a:spcAft>
            </a:pPr>
            <a:endParaRPr lang="pt-PT" dirty="0" smtClean="0"/>
          </a:p>
          <a:p>
            <a:pPr marL="457200" lvl="1" indent="0">
              <a:lnSpc>
                <a:spcPct val="120000"/>
              </a:lnSpc>
              <a:spcBef>
                <a:spcPts val="0"/>
              </a:spcBef>
              <a:spcAft>
                <a:spcPts val="1200"/>
              </a:spcAft>
              <a:buNone/>
            </a:pPr>
            <a:endParaRPr lang="pt-PT" dirty="0"/>
          </a:p>
          <a:p>
            <a:pPr lvl="1">
              <a:lnSpc>
                <a:spcPct val="120000"/>
              </a:lnSpc>
              <a:spcBef>
                <a:spcPts val="0"/>
              </a:spcBef>
              <a:spcAft>
                <a:spcPts val="1200"/>
              </a:spcAft>
            </a:pPr>
            <a:endParaRPr lang="pt-PT" dirty="0" smtClean="0"/>
          </a:p>
          <a:p>
            <a:pPr lvl="1">
              <a:lnSpc>
                <a:spcPct val="120000"/>
              </a:lnSpc>
              <a:spcBef>
                <a:spcPts val="0"/>
              </a:spcBef>
              <a:spcAft>
                <a:spcPts val="1200"/>
              </a:spcAft>
            </a:pPr>
            <a:endParaRPr lang="pt-PT" dirty="0"/>
          </a:p>
          <a:p>
            <a:pPr lvl="1">
              <a:lnSpc>
                <a:spcPct val="120000"/>
              </a:lnSpc>
              <a:spcBef>
                <a:spcPts val="0"/>
              </a:spcBef>
              <a:spcAft>
                <a:spcPts val="1200"/>
              </a:spcAft>
            </a:pPr>
            <a:endParaRPr lang="pt-PT" dirty="0" smtClean="0"/>
          </a:p>
        </p:txBody>
      </p:sp>
      <p:sp>
        <p:nvSpPr>
          <p:cNvPr id="2" name="Marcador de Posição do Número do Diapositivo 1"/>
          <p:cNvSpPr>
            <a:spLocks noGrp="1"/>
          </p:cNvSpPr>
          <p:nvPr>
            <p:ph type="sldNum" sz="quarter" idx="12"/>
          </p:nvPr>
        </p:nvSpPr>
        <p:spPr/>
        <p:txBody>
          <a:bodyPr/>
          <a:lstStyle/>
          <a:p>
            <a:fld id="{7054199A-D540-4296-AF52-B4A445F1258E}" type="slidenum">
              <a:rPr lang="pt-PT" smtClean="0"/>
              <a:t>15</a:t>
            </a:fld>
            <a:endParaRPr lang="pt-PT"/>
          </a:p>
        </p:txBody>
      </p:sp>
      <p:sp>
        <p:nvSpPr>
          <p:cNvPr id="6" name="CaixaDeTexto 5"/>
          <p:cNvSpPr txBox="1"/>
          <p:nvPr/>
        </p:nvSpPr>
        <p:spPr>
          <a:xfrm>
            <a:off x="4200041" y="1586278"/>
            <a:ext cx="7749152" cy="5016758"/>
          </a:xfrm>
          <a:prstGeom prst="rect">
            <a:avLst/>
          </a:prstGeom>
          <a:noFill/>
        </p:spPr>
        <p:txBody>
          <a:bodyPr wrap="square" rtlCol="0">
            <a:spAutoFit/>
          </a:bodyPr>
          <a:lstStyle/>
          <a:p>
            <a:pPr marL="914400" lvl="1" indent="-457200" defTabSz="914400">
              <a:spcAft>
                <a:spcPts val="1200"/>
              </a:spcAft>
              <a:buFont typeface="+mj-lt"/>
              <a:buAutoNum type="arabicPeriod"/>
            </a:pPr>
            <a:r>
              <a:rPr lang="pt-PT" sz="2000" dirty="0" smtClean="0"/>
              <a:t>In General, </a:t>
            </a:r>
            <a:r>
              <a:rPr lang="pt-PT" sz="2000" dirty="0" err="1" smtClean="0"/>
              <a:t>uncheck</a:t>
            </a:r>
            <a:r>
              <a:rPr lang="pt-PT" sz="2000" dirty="0" smtClean="0"/>
              <a:t> </a:t>
            </a:r>
            <a:r>
              <a:rPr lang="pt-PT" sz="2000" dirty="0" err="1" smtClean="0"/>
              <a:t>the</a:t>
            </a:r>
            <a:r>
              <a:rPr lang="pt-PT" sz="2000" dirty="0" smtClean="0"/>
              <a:t> “</a:t>
            </a:r>
            <a:r>
              <a:rPr lang="pt-PT" sz="2000" dirty="0" err="1" smtClean="0"/>
              <a:t>Enforce</a:t>
            </a:r>
            <a:r>
              <a:rPr lang="pt-PT" sz="2000" dirty="0" smtClean="0"/>
              <a:t> Password </a:t>
            </a:r>
            <a:r>
              <a:rPr lang="pt-PT" sz="2000" dirty="0" err="1" smtClean="0"/>
              <a:t>Policy</a:t>
            </a:r>
            <a:r>
              <a:rPr lang="pt-PT" sz="2000" dirty="0" smtClean="0"/>
              <a:t>” . WARNING: do not </a:t>
            </a:r>
            <a:r>
              <a:rPr lang="pt-PT" sz="2000" dirty="0" err="1" smtClean="0"/>
              <a:t>touch</a:t>
            </a:r>
            <a:r>
              <a:rPr lang="pt-PT" sz="2000" dirty="0" smtClean="0"/>
              <a:t> </a:t>
            </a:r>
            <a:r>
              <a:rPr lang="pt-PT" sz="2000" dirty="0" err="1" smtClean="0"/>
              <a:t>the</a:t>
            </a:r>
            <a:r>
              <a:rPr lang="pt-PT" sz="2000" dirty="0" smtClean="0"/>
              <a:t> Password </a:t>
            </a:r>
            <a:r>
              <a:rPr lang="pt-PT" sz="2000" dirty="0" err="1" smtClean="0"/>
              <a:t>and</a:t>
            </a:r>
            <a:r>
              <a:rPr lang="pt-PT" sz="2000" dirty="0" smtClean="0"/>
              <a:t> </a:t>
            </a:r>
            <a:r>
              <a:rPr lang="pt-PT" sz="2000" dirty="0" err="1" smtClean="0"/>
              <a:t>Confirm</a:t>
            </a:r>
            <a:r>
              <a:rPr lang="pt-PT" sz="2000" dirty="0" smtClean="0"/>
              <a:t> Password </a:t>
            </a:r>
            <a:r>
              <a:rPr lang="pt-PT" sz="2000" dirty="0" err="1" smtClean="0"/>
              <a:t>Fields</a:t>
            </a:r>
            <a:r>
              <a:rPr lang="pt-PT" sz="2000" dirty="0" smtClean="0"/>
              <a:t>, </a:t>
            </a:r>
            <a:r>
              <a:rPr lang="pt-PT" sz="2000" dirty="0" err="1" smtClean="0"/>
              <a:t>unless</a:t>
            </a:r>
            <a:r>
              <a:rPr lang="pt-PT" sz="2000" dirty="0" smtClean="0"/>
              <a:t> </a:t>
            </a:r>
            <a:r>
              <a:rPr lang="pt-PT" sz="2000" dirty="0" err="1" smtClean="0"/>
              <a:t>you</a:t>
            </a:r>
            <a:r>
              <a:rPr lang="pt-PT" sz="2000" dirty="0" smtClean="0"/>
              <a:t> </a:t>
            </a:r>
            <a:r>
              <a:rPr lang="pt-PT" sz="2000" dirty="0" err="1" smtClean="0"/>
              <a:t>want</a:t>
            </a:r>
            <a:r>
              <a:rPr lang="pt-PT" sz="2000" dirty="0" smtClean="0"/>
              <a:t> </a:t>
            </a:r>
            <a:r>
              <a:rPr lang="pt-PT" sz="2000" dirty="0" err="1" smtClean="0"/>
              <a:t>explicitly</a:t>
            </a:r>
            <a:r>
              <a:rPr lang="pt-PT" sz="2000" dirty="0" smtClean="0"/>
              <a:t> to </a:t>
            </a:r>
            <a:r>
              <a:rPr lang="pt-PT" sz="2000" dirty="0" err="1" smtClean="0"/>
              <a:t>change</a:t>
            </a:r>
            <a:r>
              <a:rPr lang="pt-PT" sz="2000" dirty="0" smtClean="0"/>
              <a:t> </a:t>
            </a:r>
            <a:r>
              <a:rPr lang="pt-PT" sz="2000" dirty="0" err="1" smtClean="0"/>
              <a:t>the</a:t>
            </a:r>
            <a:r>
              <a:rPr lang="pt-PT" sz="2000" dirty="0" smtClean="0"/>
              <a:t> password!!</a:t>
            </a:r>
          </a:p>
          <a:p>
            <a:pPr marL="914400" lvl="1" indent="-457200" defTabSz="914400">
              <a:spcAft>
                <a:spcPts val="1200"/>
              </a:spcAft>
              <a:buFont typeface="+mj-lt"/>
              <a:buAutoNum type="arabicPeriod"/>
            </a:pPr>
            <a:endParaRPr lang="pt-PT" sz="2000" dirty="0"/>
          </a:p>
          <a:p>
            <a:pPr marL="914400" lvl="1" indent="-457200" defTabSz="914400">
              <a:spcAft>
                <a:spcPts val="1200"/>
              </a:spcAft>
              <a:buFont typeface="+mj-lt"/>
              <a:buAutoNum type="arabicPeriod"/>
            </a:pPr>
            <a:endParaRPr lang="pt-PT" sz="2000" dirty="0" smtClean="0"/>
          </a:p>
          <a:p>
            <a:pPr marL="914400" lvl="1" indent="-457200" defTabSz="914400">
              <a:spcAft>
                <a:spcPts val="1200"/>
              </a:spcAft>
              <a:buFont typeface="+mj-lt"/>
              <a:buAutoNum type="arabicPeriod"/>
            </a:pPr>
            <a:endParaRPr lang="pt-PT" sz="2000" dirty="0"/>
          </a:p>
          <a:p>
            <a:pPr marL="914400" lvl="1" indent="-457200" defTabSz="914400">
              <a:spcAft>
                <a:spcPts val="1200"/>
              </a:spcAft>
              <a:buFont typeface="+mj-lt"/>
              <a:buAutoNum type="arabicPeriod"/>
            </a:pPr>
            <a:endParaRPr lang="pt-PT" sz="2000" dirty="0" smtClean="0"/>
          </a:p>
          <a:p>
            <a:pPr marL="914400" lvl="1" indent="-457200" defTabSz="914400">
              <a:spcAft>
                <a:spcPts val="1200"/>
              </a:spcAft>
              <a:buFont typeface="+mj-lt"/>
              <a:buAutoNum type="arabicPeriod"/>
            </a:pPr>
            <a:endParaRPr lang="pt-PT" sz="2000" dirty="0" smtClean="0"/>
          </a:p>
          <a:p>
            <a:pPr marL="914400" lvl="1" indent="-457200" defTabSz="914400">
              <a:buFont typeface="+mj-lt"/>
              <a:buAutoNum type="arabicPeriod"/>
            </a:pPr>
            <a:r>
              <a:rPr lang="pt-PT" sz="2000" dirty="0" smtClean="0"/>
              <a:t>In Status configure </a:t>
            </a:r>
          </a:p>
          <a:p>
            <a:pPr lvl="1" defTabSz="914400"/>
            <a:r>
              <a:rPr lang="pt-PT" sz="2000" dirty="0"/>
              <a:t> </a:t>
            </a:r>
            <a:r>
              <a:rPr lang="pt-PT" sz="2000" dirty="0" smtClean="0"/>
              <a:t>       as </a:t>
            </a:r>
            <a:r>
              <a:rPr lang="pt-PT" sz="2000" dirty="0" err="1" smtClean="0"/>
              <a:t>shown</a:t>
            </a:r>
            <a:endParaRPr lang="pt-PT" sz="2000" dirty="0" smtClean="0"/>
          </a:p>
          <a:p>
            <a:pPr lvl="1" defTabSz="914400"/>
            <a:r>
              <a:rPr lang="pt-PT" sz="2000" dirty="0" smtClean="0"/>
              <a:t>3.     Save, </a:t>
            </a:r>
            <a:r>
              <a:rPr lang="pt-PT" sz="2000" dirty="0" err="1" smtClean="0"/>
              <a:t>close</a:t>
            </a:r>
            <a:r>
              <a:rPr lang="pt-PT" sz="2000" dirty="0" smtClean="0"/>
              <a:t> </a:t>
            </a:r>
            <a:r>
              <a:rPr lang="pt-PT" sz="2000" dirty="0" err="1" smtClean="0"/>
              <a:t>the</a:t>
            </a:r>
            <a:r>
              <a:rPr lang="pt-PT" sz="2000" dirty="0" smtClean="0"/>
              <a:t> Management</a:t>
            </a:r>
          </a:p>
          <a:p>
            <a:pPr lvl="1" defTabSz="914400"/>
            <a:r>
              <a:rPr lang="pt-PT" sz="2000" dirty="0" smtClean="0"/>
              <a:t>        </a:t>
            </a:r>
            <a:r>
              <a:rPr lang="pt-PT" sz="2000" dirty="0" err="1" smtClean="0"/>
              <a:t>Studio</a:t>
            </a:r>
            <a:r>
              <a:rPr lang="pt-PT" sz="2000" dirty="0" smtClean="0"/>
              <a:t> </a:t>
            </a:r>
            <a:r>
              <a:rPr lang="pt-PT" sz="2000" dirty="0" err="1" smtClean="0"/>
              <a:t>and</a:t>
            </a:r>
            <a:r>
              <a:rPr lang="pt-PT" sz="2000" dirty="0" smtClean="0"/>
              <a:t> </a:t>
            </a:r>
            <a:r>
              <a:rPr lang="pt-PT" sz="2000" dirty="0" err="1" smtClean="0"/>
              <a:t>try</a:t>
            </a:r>
            <a:r>
              <a:rPr lang="pt-PT" sz="2000" dirty="0" smtClean="0"/>
              <a:t> </a:t>
            </a:r>
            <a:r>
              <a:rPr lang="pt-PT" sz="2000" dirty="0" err="1" smtClean="0"/>
              <a:t>again</a:t>
            </a:r>
            <a:r>
              <a:rPr lang="pt-PT" sz="2000" dirty="0" smtClean="0"/>
              <a:t> to login as</a:t>
            </a:r>
          </a:p>
          <a:p>
            <a:pPr lvl="1" defTabSz="914400"/>
            <a:r>
              <a:rPr lang="pt-PT" sz="2000" dirty="0" smtClean="0"/>
              <a:t>       “</a:t>
            </a:r>
            <a:r>
              <a:rPr lang="pt-PT" sz="2000" dirty="0" err="1" smtClean="0"/>
              <a:t>sa</a:t>
            </a:r>
            <a:r>
              <a:rPr lang="pt-PT" sz="2000" dirty="0" smtClean="0"/>
              <a:t>” </a:t>
            </a:r>
            <a:r>
              <a:rPr lang="pt-PT" sz="2000" dirty="0" err="1" smtClean="0"/>
              <a:t>and</a:t>
            </a:r>
            <a:r>
              <a:rPr lang="pt-PT" sz="2000" dirty="0" smtClean="0"/>
              <a:t> </a:t>
            </a:r>
            <a:r>
              <a:rPr lang="pt-PT" sz="2000" dirty="0" err="1" smtClean="0"/>
              <a:t>your</a:t>
            </a:r>
            <a:r>
              <a:rPr lang="pt-PT" sz="2000" dirty="0" smtClean="0"/>
              <a:t> password</a:t>
            </a:r>
            <a:endParaRPr lang="pt-PT" dirty="0"/>
          </a:p>
        </p:txBody>
      </p:sp>
      <p:pic>
        <p:nvPicPr>
          <p:cNvPr id="8" name="Imagem 7"/>
          <p:cNvPicPr>
            <a:picLocks noChangeAspect="1"/>
          </p:cNvPicPr>
          <p:nvPr/>
        </p:nvPicPr>
        <p:blipFill>
          <a:blip r:embed="rId2"/>
          <a:stretch>
            <a:fillRect/>
          </a:stretch>
        </p:blipFill>
        <p:spPr>
          <a:xfrm>
            <a:off x="1103769" y="1685925"/>
            <a:ext cx="3257550" cy="4925013"/>
          </a:xfrm>
          <a:prstGeom prst="rect">
            <a:avLst/>
          </a:prstGeom>
        </p:spPr>
      </p:pic>
      <p:pic>
        <p:nvPicPr>
          <p:cNvPr id="9" name="Imagem 8"/>
          <p:cNvPicPr>
            <a:picLocks noChangeAspect="1"/>
          </p:cNvPicPr>
          <p:nvPr/>
        </p:nvPicPr>
        <p:blipFill>
          <a:blip r:embed="rId3"/>
          <a:stretch>
            <a:fillRect/>
          </a:stretch>
        </p:blipFill>
        <p:spPr>
          <a:xfrm>
            <a:off x="6069119" y="2641699"/>
            <a:ext cx="5765129" cy="1873127"/>
          </a:xfrm>
          <a:prstGeom prst="rect">
            <a:avLst/>
          </a:prstGeom>
        </p:spPr>
      </p:pic>
      <p:pic>
        <p:nvPicPr>
          <p:cNvPr id="10" name="Imagem 9"/>
          <p:cNvPicPr>
            <a:picLocks noChangeAspect="1"/>
          </p:cNvPicPr>
          <p:nvPr/>
        </p:nvPicPr>
        <p:blipFill>
          <a:blip r:embed="rId4"/>
          <a:stretch>
            <a:fillRect/>
          </a:stretch>
        </p:blipFill>
        <p:spPr>
          <a:xfrm>
            <a:off x="8458526" y="4734394"/>
            <a:ext cx="3375722" cy="1767513"/>
          </a:xfrm>
          <a:prstGeom prst="rect">
            <a:avLst/>
          </a:prstGeom>
        </p:spPr>
      </p:pic>
      <p:cxnSp>
        <p:nvCxnSpPr>
          <p:cNvPr id="12" name="Conexão reta unidirecional 11"/>
          <p:cNvCxnSpPr/>
          <p:nvPr/>
        </p:nvCxnSpPr>
        <p:spPr>
          <a:xfrm>
            <a:off x="6834753" y="1937288"/>
            <a:ext cx="1100379" cy="2441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39323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7239" y="89442"/>
            <a:ext cx="10515600" cy="6497338"/>
          </a:xfrm>
        </p:spPr>
        <p:txBody>
          <a:bodyPr>
            <a:normAutofit fontScale="85000" lnSpcReduction="10000"/>
          </a:bodyPr>
          <a:lstStyle/>
          <a:p>
            <a:pPr marL="0" indent="0">
              <a:lnSpc>
                <a:spcPct val="120000"/>
              </a:lnSpc>
              <a:spcBef>
                <a:spcPts val="0"/>
              </a:spcBef>
              <a:spcAft>
                <a:spcPts val="1200"/>
              </a:spcAft>
              <a:buNone/>
            </a:pPr>
            <a:r>
              <a:rPr lang="pt-PT" sz="3900" dirty="0" err="1" smtClean="0"/>
              <a:t>Verifying</a:t>
            </a:r>
            <a:r>
              <a:rPr lang="pt-PT" sz="3900" dirty="0" smtClean="0"/>
              <a:t> </a:t>
            </a:r>
            <a:r>
              <a:rPr lang="pt-PT" sz="3900" dirty="0" err="1" smtClean="0"/>
              <a:t>the</a:t>
            </a:r>
            <a:r>
              <a:rPr lang="pt-PT" sz="3900" dirty="0" smtClean="0"/>
              <a:t> </a:t>
            </a:r>
            <a:r>
              <a:rPr lang="pt-PT" sz="3900" dirty="0" err="1" smtClean="0"/>
              <a:t>Installations</a:t>
            </a:r>
            <a:r>
              <a:rPr lang="pt-PT" sz="3900" dirty="0" smtClean="0"/>
              <a:t> (5)</a:t>
            </a:r>
            <a:endParaRPr lang="pt-PT" sz="3900" dirty="0"/>
          </a:p>
          <a:p>
            <a:pPr lvl="1">
              <a:lnSpc>
                <a:spcPct val="120000"/>
              </a:lnSpc>
              <a:spcBef>
                <a:spcPts val="0"/>
              </a:spcBef>
              <a:spcAft>
                <a:spcPts val="1200"/>
              </a:spcAft>
            </a:pPr>
            <a:r>
              <a:rPr lang="pt-PT" dirty="0" err="1" smtClean="0"/>
              <a:t>Start</a:t>
            </a:r>
            <a:r>
              <a:rPr lang="pt-PT" dirty="0" smtClean="0"/>
              <a:t> </a:t>
            </a:r>
            <a:r>
              <a:rPr lang="pt-PT" dirty="0" err="1" smtClean="0"/>
              <a:t>the</a:t>
            </a:r>
            <a:r>
              <a:rPr lang="pt-PT" dirty="0" smtClean="0"/>
              <a:t> Visual </a:t>
            </a:r>
            <a:r>
              <a:rPr lang="pt-PT" dirty="0" err="1" smtClean="0"/>
              <a:t>Studio</a:t>
            </a:r>
            <a:r>
              <a:rPr lang="pt-PT" dirty="0" smtClean="0"/>
              <a:t> </a:t>
            </a:r>
            <a:r>
              <a:rPr lang="pt-PT" dirty="0" err="1" smtClean="0"/>
              <a:t>running</a:t>
            </a:r>
            <a:r>
              <a:rPr lang="pt-PT" dirty="0" smtClean="0"/>
              <a:t> </a:t>
            </a:r>
            <a:r>
              <a:rPr lang="pt-PT" dirty="0" err="1" smtClean="0"/>
              <a:t>it</a:t>
            </a:r>
            <a:r>
              <a:rPr lang="pt-PT" dirty="0" smtClean="0"/>
              <a:t> as </a:t>
            </a:r>
            <a:r>
              <a:rPr lang="pt-PT" dirty="0" err="1" smtClean="0"/>
              <a:t>Administrator</a:t>
            </a:r>
            <a:r>
              <a:rPr lang="pt-PT" dirty="0" smtClean="0"/>
              <a:t>, </a:t>
            </a:r>
            <a:r>
              <a:rPr lang="pt-PT" dirty="0" err="1" smtClean="0"/>
              <a:t>and</a:t>
            </a:r>
            <a:r>
              <a:rPr lang="pt-PT" dirty="0" smtClean="0"/>
              <a:t> </a:t>
            </a:r>
            <a:r>
              <a:rPr lang="pt-PT" dirty="0" err="1" smtClean="0"/>
              <a:t>choose</a:t>
            </a:r>
            <a:r>
              <a:rPr lang="pt-PT" dirty="0" smtClean="0"/>
              <a:t> File -&gt; New -&gt; Project</a:t>
            </a:r>
          </a:p>
          <a:p>
            <a:pPr lvl="1">
              <a:lnSpc>
                <a:spcPct val="120000"/>
              </a:lnSpc>
              <a:spcBef>
                <a:spcPts val="0"/>
              </a:spcBef>
              <a:spcAft>
                <a:spcPts val="1200"/>
              </a:spcAft>
            </a:pPr>
            <a:endParaRPr lang="pt-PT" dirty="0"/>
          </a:p>
          <a:p>
            <a:pPr lvl="1">
              <a:lnSpc>
                <a:spcPct val="120000"/>
              </a:lnSpc>
              <a:spcBef>
                <a:spcPts val="0"/>
              </a:spcBef>
              <a:spcAft>
                <a:spcPts val="1200"/>
              </a:spcAft>
            </a:pPr>
            <a:endParaRPr lang="pt-PT" dirty="0" smtClean="0"/>
          </a:p>
          <a:p>
            <a:pPr lvl="1">
              <a:lnSpc>
                <a:spcPct val="120000"/>
              </a:lnSpc>
              <a:spcBef>
                <a:spcPts val="0"/>
              </a:spcBef>
              <a:spcAft>
                <a:spcPts val="1200"/>
              </a:spcAft>
            </a:pPr>
            <a:endParaRPr lang="pt-PT" dirty="0"/>
          </a:p>
          <a:p>
            <a:pPr lvl="1">
              <a:lnSpc>
                <a:spcPct val="120000"/>
              </a:lnSpc>
              <a:spcBef>
                <a:spcPts val="0"/>
              </a:spcBef>
              <a:spcAft>
                <a:spcPts val="1200"/>
              </a:spcAft>
            </a:pPr>
            <a:endParaRPr lang="pt-PT" dirty="0" smtClean="0"/>
          </a:p>
          <a:p>
            <a:pPr lvl="1">
              <a:lnSpc>
                <a:spcPct val="120000"/>
              </a:lnSpc>
              <a:spcBef>
                <a:spcPts val="0"/>
              </a:spcBef>
              <a:spcAft>
                <a:spcPts val="1200"/>
              </a:spcAft>
            </a:pPr>
            <a:endParaRPr lang="pt-PT" dirty="0"/>
          </a:p>
          <a:p>
            <a:pPr lvl="1">
              <a:lnSpc>
                <a:spcPct val="120000"/>
              </a:lnSpc>
              <a:spcBef>
                <a:spcPts val="0"/>
              </a:spcBef>
              <a:spcAft>
                <a:spcPts val="1200"/>
              </a:spcAft>
            </a:pPr>
            <a:endParaRPr lang="pt-PT" dirty="0" smtClean="0"/>
          </a:p>
          <a:p>
            <a:pPr lvl="1">
              <a:lnSpc>
                <a:spcPct val="120000"/>
              </a:lnSpc>
              <a:spcBef>
                <a:spcPts val="0"/>
              </a:spcBef>
              <a:spcAft>
                <a:spcPts val="1200"/>
              </a:spcAft>
            </a:pPr>
            <a:r>
              <a:rPr lang="pt-PT" dirty="0" err="1" smtClean="0"/>
              <a:t>You’ll</a:t>
            </a:r>
            <a:r>
              <a:rPr lang="pt-PT" dirty="0" smtClean="0"/>
              <a:t> </a:t>
            </a:r>
            <a:r>
              <a:rPr lang="pt-PT" dirty="0" err="1" smtClean="0"/>
              <a:t>have</a:t>
            </a:r>
            <a:r>
              <a:rPr lang="pt-PT" dirty="0" smtClean="0"/>
              <a:t> to </a:t>
            </a:r>
            <a:r>
              <a:rPr lang="pt-PT" dirty="0" err="1" smtClean="0"/>
              <a:t>find</a:t>
            </a:r>
            <a:r>
              <a:rPr lang="pt-PT" dirty="0" smtClean="0"/>
              <a:t> </a:t>
            </a:r>
            <a:r>
              <a:rPr lang="pt-PT" dirty="0" err="1" smtClean="0"/>
              <a:t>something</a:t>
            </a:r>
            <a:r>
              <a:rPr lang="pt-PT" dirty="0" smtClean="0"/>
              <a:t> similar to </a:t>
            </a:r>
            <a:r>
              <a:rPr lang="pt-PT" dirty="0" err="1" smtClean="0"/>
              <a:t>the</a:t>
            </a:r>
            <a:r>
              <a:rPr lang="pt-PT" dirty="0" smtClean="0"/>
              <a:t> </a:t>
            </a:r>
            <a:r>
              <a:rPr lang="pt-PT" dirty="0" err="1" smtClean="0"/>
              <a:t>figur</a:t>
            </a:r>
            <a:r>
              <a:rPr lang="pt-PT" dirty="0" smtClean="0"/>
              <a:t> </a:t>
            </a:r>
            <a:r>
              <a:rPr lang="pt-PT" dirty="0" err="1" smtClean="0"/>
              <a:t>above</a:t>
            </a:r>
            <a:r>
              <a:rPr lang="pt-PT" dirty="0" smtClean="0"/>
              <a:t>, i.e. </a:t>
            </a:r>
            <a:r>
              <a:rPr lang="pt-PT" dirty="0" err="1" smtClean="0"/>
              <a:t>there</a:t>
            </a:r>
            <a:r>
              <a:rPr lang="pt-PT" dirty="0" smtClean="0"/>
              <a:t> must </a:t>
            </a:r>
            <a:r>
              <a:rPr lang="pt-PT" dirty="0" err="1" smtClean="0"/>
              <a:t>be</a:t>
            </a:r>
            <a:r>
              <a:rPr lang="pt-PT" dirty="0" smtClean="0"/>
              <a:t> some </a:t>
            </a:r>
            <a:r>
              <a:rPr lang="pt-PT" dirty="0" err="1" smtClean="0"/>
              <a:t>options</a:t>
            </a:r>
            <a:r>
              <a:rPr lang="pt-PT" dirty="0" smtClean="0"/>
              <a:t> to </a:t>
            </a:r>
            <a:r>
              <a:rPr lang="pt-PT" dirty="0" err="1" smtClean="0"/>
              <a:t>create</a:t>
            </a:r>
            <a:r>
              <a:rPr lang="pt-PT" dirty="0" smtClean="0"/>
              <a:t> Business </a:t>
            </a:r>
            <a:r>
              <a:rPr lang="pt-PT" dirty="0" err="1" smtClean="0"/>
              <a:t>Intelligence</a:t>
            </a:r>
            <a:r>
              <a:rPr lang="pt-PT" dirty="0" smtClean="0"/>
              <a:t> </a:t>
            </a:r>
            <a:r>
              <a:rPr lang="pt-PT" dirty="0" err="1" smtClean="0"/>
              <a:t>projects</a:t>
            </a:r>
            <a:r>
              <a:rPr lang="pt-PT" dirty="0" smtClean="0"/>
              <a:t>: </a:t>
            </a:r>
            <a:r>
              <a:rPr lang="pt-PT" dirty="0" err="1" smtClean="0"/>
              <a:t>Analysis</a:t>
            </a:r>
            <a:r>
              <a:rPr lang="pt-PT" dirty="0" smtClean="0"/>
              <a:t>, </a:t>
            </a:r>
            <a:r>
              <a:rPr lang="pt-PT" dirty="0" err="1" smtClean="0"/>
              <a:t>Integration</a:t>
            </a:r>
            <a:r>
              <a:rPr lang="pt-PT" dirty="0" smtClean="0"/>
              <a:t> </a:t>
            </a:r>
            <a:r>
              <a:rPr lang="pt-PT" dirty="0" err="1" smtClean="0"/>
              <a:t>and</a:t>
            </a:r>
            <a:r>
              <a:rPr lang="pt-PT" dirty="0" smtClean="0"/>
              <a:t> </a:t>
            </a:r>
            <a:r>
              <a:rPr lang="pt-PT" dirty="0" err="1" smtClean="0"/>
              <a:t>Reporting</a:t>
            </a:r>
            <a:r>
              <a:rPr lang="pt-PT" dirty="0" smtClean="0"/>
              <a:t> </a:t>
            </a:r>
            <a:r>
              <a:rPr lang="pt-PT" dirty="0" err="1" smtClean="0"/>
              <a:t>Projects</a:t>
            </a:r>
            <a:endParaRPr lang="pt-PT" dirty="0" smtClean="0"/>
          </a:p>
          <a:p>
            <a:pPr lvl="1">
              <a:lnSpc>
                <a:spcPct val="120000"/>
              </a:lnSpc>
              <a:spcBef>
                <a:spcPts val="0"/>
              </a:spcBef>
              <a:spcAft>
                <a:spcPts val="1200"/>
              </a:spcAft>
            </a:pPr>
            <a:r>
              <a:rPr lang="pt-PT" dirty="0" err="1" smtClean="0"/>
              <a:t>If</a:t>
            </a:r>
            <a:r>
              <a:rPr lang="pt-PT" dirty="0" smtClean="0"/>
              <a:t> this </a:t>
            </a:r>
            <a:r>
              <a:rPr lang="pt-PT" dirty="0" err="1" smtClean="0"/>
              <a:t>doesn’t</a:t>
            </a:r>
            <a:r>
              <a:rPr lang="pt-PT" dirty="0" smtClean="0"/>
              <a:t> show, </a:t>
            </a:r>
            <a:r>
              <a:rPr lang="pt-PT" dirty="0" err="1" smtClean="0"/>
              <a:t>the</a:t>
            </a:r>
            <a:r>
              <a:rPr lang="pt-PT" dirty="0" smtClean="0"/>
              <a:t> </a:t>
            </a:r>
            <a:r>
              <a:rPr lang="pt-PT" dirty="0" err="1" smtClean="0"/>
              <a:t>problem</a:t>
            </a:r>
            <a:r>
              <a:rPr lang="pt-PT" dirty="0" smtClean="0"/>
              <a:t> </a:t>
            </a:r>
            <a:r>
              <a:rPr lang="pt-PT" dirty="0" err="1" smtClean="0"/>
              <a:t>is</a:t>
            </a:r>
            <a:r>
              <a:rPr lang="pt-PT" dirty="0" smtClean="0"/>
              <a:t> </a:t>
            </a:r>
            <a:r>
              <a:rPr lang="pt-PT" dirty="0" err="1" smtClean="0"/>
              <a:t>with</a:t>
            </a:r>
            <a:r>
              <a:rPr lang="pt-PT" dirty="0" smtClean="0"/>
              <a:t> </a:t>
            </a:r>
            <a:r>
              <a:rPr lang="pt-PT" dirty="0" err="1" smtClean="0"/>
              <a:t>the</a:t>
            </a:r>
            <a:r>
              <a:rPr lang="pt-PT" dirty="0" smtClean="0"/>
              <a:t> </a:t>
            </a:r>
            <a:r>
              <a:rPr lang="pt-PT" dirty="0" err="1" smtClean="0"/>
              <a:t>installation</a:t>
            </a:r>
            <a:r>
              <a:rPr lang="pt-PT" dirty="0" smtClean="0"/>
              <a:t> </a:t>
            </a:r>
            <a:r>
              <a:rPr lang="pt-PT" dirty="0" err="1" smtClean="0"/>
              <a:t>of</a:t>
            </a:r>
            <a:r>
              <a:rPr lang="pt-PT" dirty="0" smtClean="0"/>
              <a:t> </a:t>
            </a:r>
            <a:r>
              <a:rPr lang="pt-PT" dirty="0" err="1" smtClean="0"/>
              <a:t>Datatools</a:t>
            </a:r>
            <a:r>
              <a:rPr lang="pt-PT" dirty="0" smtClean="0"/>
              <a:t>, </a:t>
            </a:r>
            <a:r>
              <a:rPr lang="pt-PT" dirty="0" err="1" smtClean="0"/>
              <a:t>or</a:t>
            </a:r>
            <a:r>
              <a:rPr lang="pt-PT" dirty="0" smtClean="0"/>
              <a:t> </a:t>
            </a:r>
            <a:r>
              <a:rPr lang="pt-PT" dirty="0" err="1" smtClean="0"/>
              <a:t>its</a:t>
            </a:r>
            <a:r>
              <a:rPr lang="pt-PT" dirty="0" smtClean="0"/>
              <a:t> </a:t>
            </a:r>
            <a:r>
              <a:rPr lang="pt-PT" dirty="0" err="1" smtClean="0"/>
              <a:t>version</a:t>
            </a:r>
            <a:r>
              <a:rPr lang="pt-PT" dirty="0" smtClean="0"/>
              <a:t> (</a:t>
            </a:r>
            <a:r>
              <a:rPr lang="pt-PT" dirty="0" err="1" smtClean="0"/>
              <a:t>year</a:t>
            </a:r>
            <a:r>
              <a:rPr lang="pt-PT" dirty="0" smtClean="0"/>
              <a:t>), </a:t>
            </a:r>
            <a:r>
              <a:rPr lang="pt-PT" dirty="0" err="1" smtClean="0"/>
              <a:t>or</a:t>
            </a:r>
            <a:r>
              <a:rPr lang="pt-PT" dirty="0" smtClean="0"/>
              <a:t> </a:t>
            </a:r>
            <a:r>
              <a:rPr lang="pt-PT" dirty="0" err="1" smtClean="0"/>
              <a:t>the</a:t>
            </a:r>
            <a:r>
              <a:rPr lang="pt-PT" dirty="0" smtClean="0"/>
              <a:t> SQL Server </a:t>
            </a:r>
            <a:r>
              <a:rPr lang="pt-PT" dirty="0" err="1" smtClean="0"/>
              <a:t>has</a:t>
            </a:r>
            <a:r>
              <a:rPr lang="pt-PT" dirty="0" smtClean="0"/>
              <a:t> not </a:t>
            </a:r>
            <a:r>
              <a:rPr lang="pt-PT" dirty="0" err="1" smtClean="0"/>
              <a:t>been</a:t>
            </a:r>
            <a:r>
              <a:rPr lang="pt-PT" dirty="0" smtClean="0"/>
              <a:t> </a:t>
            </a:r>
            <a:r>
              <a:rPr lang="pt-PT" dirty="0" err="1" smtClean="0"/>
              <a:t>installed</a:t>
            </a:r>
            <a:r>
              <a:rPr lang="pt-PT" dirty="0" smtClean="0"/>
              <a:t> in </a:t>
            </a:r>
            <a:r>
              <a:rPr lang="pt-PT" dirty="0" err="1" smtClean="0"/>
              <a:t>the</a:t>
            </a:r>
            <a:r>
              <a:rPr lang="pt-PT" dirty="0" smtClean="0"/>
              <a:t> Multidimensional </a:t>
            </a:r>
            <a:r>
              <a:rPr lang="pt-PT" dirty="0" err="1" smtClean="0"/>
              <a:t>and</a:t>
            </a:r>
            <a:r>
              <a:rPr lang="pt-PT" dirty="0" smtClean="0"/>
              <a:t> </a:t>
            </a:r>
            <a:r>
              <a:rPr lang="pt-PT" dirty="0" err="1" smtClean="0"/>
              <a:t>DataMining</a:t>
            </a:r>
            <a:r>
              <a:rPr lang="pt-PT" dirty="0" smtClean="0"/>
              <a:t> </a:t>
            </a:r>
            <a:r>
              <a:rPr lang="pt-PT" dirty="0" err="1" smtClean="0"/>
              <a:t>mode</a:t>
            </a:r>
            <a:r>
              <a:rPr lang="pt-PT" dirty="0" smtClean="0"/>
              <a:t>. </a:t>
            </a:r>
            <a:r>
              <a:rPr lang="pt-PT" dirty="0" err="1" smtClean="0"/>
              <a:t>See</a:t>
            </a:r>
            <a:r>
              <a:rPr lang="pt-PT" dirty="0" smtClean="0"/>
              <a:t> </a:t>
            </a:r>
            <a:r>
              <a:rPr lang="pt-PT" dirty="0" err="1" smtClean="0"/>
              <a:t>what</a:t>
            </a:r>
            <a:r>
              <a:rPr lang="pt-PT" dirty="0" smtClean="0"/>
              <a:t> </a:t>
            </a:r>
            <a:r>
              <a:rPr lang="pt-PT" dirty="0" err="1" smtClean="0"/>
              <a:t>happened</a:t>
            </a:r>
            <a:r>
              <a:rPr lang="pt-PT" dirty="0" smtClean="0"/>
              <a:t>, </a:t>
            </a:r>
            <a:r>
              <a:rPr lang="pt-PT" dirty="0" err="1" smtClean="0"/>
              <a:t>uninstall</a:t>
            </a:r>
            <a:r>
              <a:rPr lang="pt-PT" dirty="0" smtClean="0"/>
              <a:t> </a:t>
            </a:r>
            <a:r>
              <a:rPr lang="pt-PT" dirty="0" err="1" smtClean="0"/>
              <a:t>and</a:t>
            </a:r>
            <a:r>
              <a:rPr lang="pt-PT" dirty="0" smtClean="0"/>
              <a:t> </a:t>
            </a:r>
            <a:r>
              <a:rPr lang="pt-PT" dirty="0" err="1" smtClean="0"/>
              <a:t>reinstall</a:t>
            </a:r>
            <a:r>
              <a:rPr lang="pt-PT" dirty="0" smtClean="0"/>
              <a:t> as </a:t>
            </a:r>
            <a:r>
              <a:rPr lang="pt-PT" dirty="0" err="1" smtClean="0"/>
              <a:t>neeed</a:t>
            </a:r>
            <a:r>
              <a:rPr lang="pt-PT" dirty="0" smtClean="0"/>
              <a:t> </a:t>
            </a:r>
            <a:r>
              <a:rPr lang="pt-PT" dirty="0" err="1" smtClean="0"/>
              <a:t>until</a:t>
            </a:r>
            <a:r>
              <a:rPr lang="pt-PT" dirty="0" smtClean="0"/>
              <a:t> </a:t>
            </a:r>
            <a:r>
              <a:rPr lang="pt-PT" dirty="0" err="1" smtClean="0"/>
              <a:t>it</a:t>
            </a:r>
            <a:r>
              <a:rPr lang="pt-PT" dirty="0" smtClean="0"/>
              <a:t> </a:t>
            </a:r>
            <a:r>
              <a:rPr lang="pt-PT" dirty="0" err="1" smtClean="0"/>
              <a:t>works</a:t>
            </a:r>
            <a:r>
              <a:rPr lang="pt-PT" dirty="0" smtClean="0"/>
              <a:t> …</a:t>
            </a:r>
          </a:p>
        </p:txBody>
      </p:sp>
      <p:sp>
        <p:nvSpPr>
          <p:cNvPr id="2" name="Marcador de Posição do Número do Diapositivo 1"/>
          <p:cNvSpPr>
            <a:spLocks noGrp="1"/>
          </p:cNvSpPr>
          <p:nvPr>
            <p:ph type="sldNum" sz="quarter" idx="12"/>
          </p:nvPr>
        </p:nvSpPr>
        <p:spPr/>
        <p:txBody>
          <a:bodyPr/>
          <a:lstStyle/>
          <a:p>
            <a:fld id="{7054199A-D540-4296-AF52-B4A445F1258E}" type="slidenum">
              <a:rPr lang="pt-PT" smtClean="0"/>
              <a:t>16</a:t>
            </a:fld>
            <a:endParaRPr lang="pt-PT" dirty="0"/>
          </a:p>
        </p:txBody>
      </p:sp>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027" y="1326445"/>
            <a:ext cx="6611273" cy="2810267"/>
          </a:xfrm>
          <a:prstGeom prst="rect">
            <a:avLst/>
          </a:prstGeom>
        </p:spPr>
      </p:pic>
    </p:spTree>
    <p:extLst>
      <p:ext uri="{BB962C8B-B14F-4D97-AF65-F5344CB8AC3E}">
        <p14:creationId xmlns:p14="http://schemas.microsoft.com/office/powerpoint/2010/main" val="12246672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7239" y="89442"/>
            <a:ext cx="11234978" cy="6497338"/>
          </a:xfrm>
        </p:spPr>
        <p:txBody>
          <a:bodyPr>
            <a:normAutofit fontScale="77500" lnSpcReduction="20000"/>
          </a:bodyPr>
          <a:lstStyle/>
          <a:p>
            <a:pPr marL="0" indent="0">
              <a:lnSpc>
                <a:spcPct val="120000"/>
              </a:lnSpc>
              <a:spcBef>
                <a:spcPts val="0"/>
              </a:spcBef>
              <a:spcAft>
                <a:spcPts val="1200"/>
              </a:spcAft>
              <a:buNone/>
            </a:pPr>
            <a:r>
              <a:rPr lang="pt-PT" sz="3900" dirty="0" err="1" smtClean="0"/>
              <a:t>Verifying</a:t>
            </a:r>
            <a:r>
              <a:rPr lang="pt-PT" sz="3900" dirty="0" smtClean="0"/>
              <a:t> </a:t>
            </a:r>
            <a:r>
              <a:rPr lang="pt-PT" sz="3900" dirty="0" err="1" smtClean="0"/>
              <a:t>the</a:t>
            </a:r>
            <a:r>
              <a:rPr lang="pt-PT" sz="3900" dirty="0" smtClean="0"/>
              <a:t> </a:t>
            </a:r>
            <a:r>
              <a:rPr lang="pt-PT" sz="3900" dirty="0" err="1" smtClean="0"/>
              <a:t>Installations</a:t>
            </a:r>
            <a:r>
              <a:rPr lang="pt-PT" sz="3900" dirty="0" smtClean="0"/>
              <a:t> (6)</a:t>
            </a:r>
            <a:endParaRPr lang="pt-PT" sz="3900" dirty="0"/>
          </a:p>
          <a:p>
            <a:pPr lvl="1">
              <a:lnSpc>
                <a:spcPct val="120000"/>
              </a:lnSpc>
              <a:spcBef>
                <a:spcPts val="0"/>
              </a:spcBef>
              <a:spcAft>
                <a:spcPts val="1200"/>
              </a:spcAft>
            </a:pPr>
            <a:r>
              <a:rPr lang="pt-PT" dirty="0" smtClean="0"/>
              <a:t>To </a:t>
            </a:r>
            <a:r>
              <a:rPr lang="pt-PT" dirty="0" err="1" smtClean="0"/>
              <a:t>verify</a:t>
            </a:r>
            <a:r>
              <a:rPr lang="pt-PT" dirty="0" smtClean="0"/>
              <a:t> </a:t>
            </a:r>
            <a:r>
              <a:rPr lang="pt-PT" dirty="0" err="1" smtClean="0"/>
              <a:t>the</a:t>
            </a:r>
            <a:r>
              <a:rPr lang="pt-PT" dirty="0" smtClean="0"/>
              <a:t> </a:t>
            </a:r>
            <a:r>
              <a:rPr lang="pt-PT" dirty="0" err="1" smtClean="0"/>
              <a:t>mode</a:t>
            </a:r>
            <a:r>
              <a:rPr lang="pt-PT" dirty="0" smtClean="0"/>
              <a:t> </a:t>
            </a:r>
            <a:r>
              <a:rPr lang="pt-PT" dirty="0" err="1" smtClean="0"/>
              <a:t>of</a:t>
            </a:r>
            <a:r>
              <a:rPr lang="pt-PT" dirty="0" smtClean="0"/>
              <a:t> SQL Server </a:t>
            </a:r>
            <a:r>
              <a:rPr lang="pt-PT" smtClean="0"/>
              <a:t>Installation</a:t>
            </a:r>
            <a:r>
              <a:rPr lang="pt-PT" dirty="0" smtClean="0"/>
              <a:t>,  in </a:t>
            </a:r>
            <a:r>
              <a:rPr lang="pt-PT" dirty="0" err="1" smtClean="0"/>
              <a:t>the</a:t>
            </a:r>
            <a:r>
              <a:rPr lang="pt-PT" dirty="0" smtClean="0"/>
              <a:t> Management </a:t>
            </a:r>
            <a:r>
              <a:rPr lang="pt-PT" dirty="0" err="1" smtClean="0"/>
              <a:t>Studio</a:t>
            </a:r>
            <a:r>
              <a:rPr lang="pt-PT" dirty="0" smtClean="0"/>
              <a:t> </a:t>
            </a:r>
            <a:r>
              <a:rPr lang="pt-PT" dirty="0" err="1" smtClean="0"/>
              <a:t>right</a:t>
            </a:r>
            <a:r>
              <a:rPr lang="pt-PT" dirty="0" smtClean="0"/>
              <a:t> </a:t>
            </a:r>
            <a:r>
              <a:rPr lang="pt-PT" dirty="0" err="1" smtClean="0"/>
              <a:t>click</a:t>
            </a:r>
            <a:r>
              <a:rPr lang="pt-PT" dirty="0" smtClean="0"/>
              <a:t> </a:t>
            </a:r>
            <a:r>
              <a:rPr lang="pt-PT" dirty="0" err="1" smtClean="0"/>
              <a:t>the</a:t>
            </a:r>
            <a:r>
              <a:rPr lang="pt-PT" dirty="0" smtClean="0"/>
              <a:t> server </a:t>
            </a:r>
            <a:r>
              <a:rPr lang="pt-PT" dirty="0" err="1" smtClean="0"/>
              <a:t>name</a:t>
            </a:r>
            <a:r>
              <a:rPr lang="pt-PT" dirty="0" smtClean="0"/>
              <a:t>, </a:t>
            </a:r>
            <a:r>
              <a:rPr lang="pt-PT" dirty="0" err="1" smtClean="0"/>
              <a:t>Properties</a:t>
            </a:r>
            <a:r>
              <a:rPr lang="pt-PT" dirty="0" smtClean="0"/>
              <a:t>, </a:t>
            </a:r>
            <a:r>
              <a:rPr lang="pt-PT" dirty="0" err="1" smtClean="0"/>
              <a:t>and</a:t>
            </a:r>
            <a:r>
              <a:rPr lang="pt-PT" dirty="0" smtClean="0"/>
              <a:t> </a:t>
            </a:r>
            <a:r>
              <a:rPr lang="pt-PT" dirty="0" err="1" smtClean="0"/>
              <a:t>you’ll</a:t>
            </a:r>
            <a:r>
              <a:rPr lang="pt-PT" dirty="0" smtClean="0"/>
              <a:t> </a:t>
            </a:r>
            <a:r>
              <a:rPr lang="pt-PT" dirty="0" err="1" smtClean="0"/>
              <a:t>see</a:t>
            </a:r>
            <a:r>
              <a:rPr lang="pt-PT" dirty="0"/>
              <a:t> </a:t>
            </a:r>
            <a:r>
              <a:rPr lang="pt-PT" dirty="0" err="1" smtClean="0"/>
              <a:t>its</a:t>
            </a:r>
            <a:r>
              <a:rPr lang="pt-PT" dirty="0" smtClean="0"/>
              <a:t> </a:t>
            </a:r>
            <a:r>
              <a:rPr lang="pt-PT" dirty="0" err="1" smtClean="0"/>
              <a:t>mode</a:t>
            </a:r>
            <a:r>
              <a:rPr lang="pt-PT" dirty="0" smtClean="0"/>
              <a:t> </a:t>
            </a:r>
            <a:r>
              <a:rPr lang="pt-PT" dirty="0" err="1" smtClean="0"/>
              <a:t>on</a:t>
            </a:r>
            <a:r>
              <a:rPr lang="pt-PT" dirty="0" smtClean="0"/>
              <a:t> a </a:t>
            </a:r>
            <a:r>
              <a:rPr lang="pt-PT" dirty="0" err="1" smtClean="0"/>
              <a:t>form</a:t>
            </a:r>
            <a:r>
              <a:rPr lang="pt-PT" dirty="0" smtClean="0"/>
              <a:t> </a:t>
            </a:r>
            <a:r>
              <a:rPr lang="pt-PT" dirty="0" err="1" smtClean="0"/>
              <a:t>moreless</a:t>
            </a:r>
            <a:r>
              <a:rPr lang="pt-PT" dirty="0" smtClean="0"/>
              <a:t> </a:t>
            </a:r>
            <a:r>
              <a:rPr lang="pt-PT" dirty="0" err="1" smtClean="0"/>
              <a:t>like</a:t>
            </a:r>
            <a:r>
              <a:rPr lang="pt-PT" dirty="0" smtClean="0"/>
              <a:t> this: </a:t>
            </a:r>
          </a:p>
          <a:p>
            <a:pPr lvl="1">
              <a:lnSpc>
                <a:spcPct val="120000"/>
              </a:lnSpc>
              <a:spcBef>
                <a:spcPts val="0"/>
              </a:spcBef>
              <a:spcAft>
                <a:spcPts val="1200"/>
              </a:spcAft>
            </a:pPr>
            <a:endParaRPr lang="pt-PT" dirty="0" smtClean="0"/>
          </a:p>
          <a:p>
            <a:pPr lvl="1">
              <a:lnSpc>
                <a:spcPct val="120000"/>
              </a:lnSpc>
              <a:spcBef>
                <a:spcPts val="0"/>
              </a:spcBef>
              <a:spcAft>
                <a:spcPts val="1200"/>
              </a:spcAft>
            </a:pPr>
            <a:endParaRPr lang="pt-PT" dirty="0" smtClean="0"/>
          </a:p>
          <a:p>
            <a:pPr lvl="1">
              <a:lnSpc>
                <a:spcPct val="120000"/>
              </a:lnSpc>
              <a:spcBef>
                <a:spcPts val="0"/>
              </a:spcBef>
              <a:spcAft>
                <a:spcPts val="1200"/>
              </a:spcAft>
            </a:pPr>
            <a:endParaRPr lang="pt-PT" dirty="0"/>
          </a:p>
          <a:p>
            <a:pPr lvl="1">
              <a:lnSpc>
                <a:spcPct val="120000"/>
              </a:lnSpc>
              <a:spcBef>
                <a:spcPts val="0"/>
              </a:spcBef>
              <a:spcAft>
                <a:spcPts val="1200"/>
              </a:spcAft>
            </a:pPr>
            <a:endParaRPr lang="pt-PT" dirty="0" smtClean="0"/>
          </a:p>
          <a:p>
            <a:pPr lvl="1">
              <a:lnSpc>
                <a:spcPct val="120000"/>
              </a:lnSpc>
              <a:spcBef>
                <a:spcPts val="0"/>
              </a:spcBef>
              <a:spcAft>
                <a:spcPts val="1200"/>
              </a:spcAft>
            </a:pPr>
            <a:r>
              <a:rPr lang="pt-PT" dirty="0" err="1" smtClean="0"/>
              <a:t>You</a:t>
            </a:r>
            <a:r>
              <a:rPr lang="pt-PT" dirty="0" smtClean="0"/>
              <a:t> can </a:t>
            </a:r>
            <a:r>
              <a:rPr lang="pt-PT" dirty="0" err="1" smtClean="0"/>
              <a:t>also</a:t>
            </a:r>
            <a:r>
              <a:rPr lang="pt-PT" dirty="0" smtClean="0"/>
              <a:t> look </a:t>
            </a:r>
            <a:r>
              <a:rPr lang="pt-PT" dirty="0" err="1" smtClean="0"/>
              <a:t>at</a:t>
            </a:r>
            <a:r>
              <a:rPr lang="pt-PT" dirty="0" smtClean="0"/>
              <a:t> </a:t>
            </a:r>
            <a:r>
              <a:rPr lang="pt-PT" dirty="0" err="1" smtClean="0"/>
              <a:t>the</a:t>
            </a:r>
            <a:r>
              <a:rPr lang="pt-PT" dirty="0" smtClean="0"/>
              <a:t> </a:t>
            </a:r>
            <a:r>
              <a:rPr lang="pt-PT" dirty="0" err="1" smtClean="0"/>
              <a:t>icon</a:t>
            </a:r>
            <a:r>
              <a:rPr lang="pt-PT" dirty="0" smtClean="0"/>
              <a:t> </a:t>
            </a:r>
            <a:r>
              <a:rPr lang="pt-PT" dirty="0" err="1" smtClean="0"/>
              <a:t>near</a:t>
            </a:r>
            <a:r>
              <a:rPr lang="pt-PT" dirty="0" smtClean="0"/>
              <a:t> </a:t>
            </a:r>
            <a:r>
              <a:rPr lang="pt-PT" dirty="0" err="1" smtClean="0"/>
              <a:t>the</a:t>
            </a:r>
            <a:r>
              <a:rPr lang="pt-PT" dirty="0" smtClean="0"/>
              <a:t> server </a:t>
            </a:r>
            <a:r>
              <a:rPr lang="pt-PT" dirty="0" err="1" smtClean="0"/>
              <a:t>name</a:t>
            </a:r>
            <a:r>
              <a:rPr lang="pt-PT" dirty="0" smtClean="0"/>
              <a:t>: Multidimensional </a:t>
            </a:r>
            <a:r>
              <a:rPr lang="pt-PT" dirty="0" err="1" smtClean="0"/>
              <a:t>and</a:t>
            </a:r>
            <a:r>
              <a:rPr lang="pt-PT" dirty="0" smtClean="0"/>
              <a:t> </a:t>
            </a:r>
            <a:r>
              <a:rPr lang="pt-PT" dirty="0" err="1" smtClean="0"/>
              <a:t>DataMining</a:t>
            </a:r>
            <a:r>
              <a:rPr lang="pt-PT" dirty="0" smtClean="0"/>
              <a:t> (a cube, </a:t>
            </a:r>
            <a:r>
              <a:rPr lang="pt-PT" dirty="0" err="1" smtClean="0"/>
              <a:t>first</a:t>
            </a:r>
            <a:r>
              <a:rPr lang="pt-PT" dirty="0" smtClean="0"/>
              <a:t> </a:t>
            </a:r>
            <a:r>
              <a:rPr lang="pt-PT" dirty="0" err="1" smtClean="0"/>
              <a:t>line</a:t>
            </a:r>
            <a:r>
              <a:rPr lang="pt-PT" dirty="0" smtClean="0"/>
              <a:t> </a:t>
            </a:r>
            <a:r>
              <a:rPr lang="pt-PT" dirty="0" err="1" smtClean="0"/>
              <a:t>of</a:t>
            </a:r>
            <a:r>
              <a:rPr lang="pt-PT" dirty="0" smtClean="0"/>
              <a:t> </a:t>
            </a:r>
            <a:r>
              <a:rPr lang="pt-PT" dirty="0" err="1" smtClean="0"/>
              <a:t>the</a:t>
            </a:r>
            <a:r>
              <a:rPr lang="pt-PT" dirty="0" smtClean="0"/>
              <a:t> figure) </a:t>
            </a:r>
            <a:r>
              <a:rPr lang="pt-PT" dirty="0"/>
              <a:t>, </a:t>
            </a:r>
            <a:r>
              <a:rPr lang="pt-PT" dirty="0" err="1" smtClean="0"/>
              <a:t>or</a:t>
            </a:r>
            <a:r>
              <a:rPr lang="pt-PT" dirty="0" smtClean="0"/>
              <a:t> </a:t>
            </a:r>
            <a:r>
              <a:rPr lang="pt-PT" dirty="0" err="1" smtClean="0"/>
              <a:t>table</a:t>
            </a:r>
            <a:r>
              <a:rPr lang="pt-PT" dirty="0" smtClean="0"/>
              <a:t> (tabular </a:t>
            </a:r>
            <a:r>
              <a:rPr lang="pt-PT" dirty="0" err="1" smtClean="0"/>
              <a:t>mode</a:t>
            </a:r>
            <a:r>
              <a:rPr lang="pt-PT" dirty="0" smtClean="0"/>
              <a:t>) </a:t>
            </a:r>
            <a:r>
              <a:rPr lang="pt-PT" dirty="0" err="1" smtClean="0"/>
              <a:t>or</a:t>
            </a:r>
            <a:r>
              <a:rPr lang="pt-PT" dirty="0" smtClean="0"/>
              <a:t> </a:t>
            </a:r>
            <a:r>
              <a:rPr lang="pt-PT" dirty="0" err="1" smtClean="0"/>
              <a:t>powerpivot</a:t>
            </a:r>
            <a:r>
              <a:rPr lang="pt-PT" dirty="0" smtClean="0"/>
              <a:t> (</a:t>
            </a:r>
            <a:r>
              <a:rPr lang="pt-PT" dirty="0" err="1" smtClean="0"/>
              <a:t>third</a:t>
            </a:r>
            <a:r>
              <a:rPr lang="pt-PT" dirty="0" smtClean="0"/>
              <a:t> </a:t>
            </a:r>
            <a:r>
              <a:rPr lang="pt-PT" dirty="0" err="1" smtClean="0"/>
              <a:t>line</a:t>
            </a:r>
            <a:r>
              <a:rPr lang="pt-PT" dirty="0" smtClean="0"/>
              <a:t>)</a:t>
            </a:r>
          </a:p>
          <a:p>
            <a:pPr lvl="1">
              <a:lnSpc>
                <a:spcPct val="120000"/>
              </a:lnSpc>
              <a:spcBef>
                <a:spcPts val="0"/>
              </a:spcBef>
              <a:spcAft>
                <a:spcPts val="1200"/>
              </a:spcAft>
            </a:pPr>
            <a:r>
              <a:rPr lang="pt-PT" dirty="0" err="1" smtClean="0"/>
              <a:t>You</a:t>
            </a:r>
            <a:r>
              <a:rPr lang="pt-PT" dirty="0" smtClean="0"/>
              <a:t> can </a:t>
            </a:r>
            <a:r>
              <a:rPr lang="pt-PT" dirty="0" err="1" smtClean="0"/>
              <a:t>try</a:t>
            </a:r>
            <a:r>
              <a:rPr lang="pt-PT" dirty="0" smtClean="0"/>
              <a:t> to </a:t>
            </a:r>
            <a:r>
              <a:rPr lang="pt-PT" dirty="0" err="1" smtClean="0"/>
              <a:t>change</a:t>
            </a:r>
            <a:r>
              <a:rPr lang="pt-PT" dirty="0" smtClean="0"/>
              <a:t> </a:t>
            </a:r>
            <a:r>
              <a:rPr lang="pt-PT" dirty="0" err="1" smtClean="0"/>
              <a:t>its</a:t>
            </a:r>
            <a:r>
              <a:rPr lang="pt-PT" dirty="0" smtClean="0"/>
              <a:t> </a:t>
            </a:r>
            <a:r>
              <a:rPr lang="pt-PT" dirty="0" err="1" smtClean="0"/>
              <a:t>mode</a:t>
            </a:r>
            <a:r>
              <a:rPr lang="pt-PT" dirty="0" smtClean="0"/>
              <a:t> </a:t>
            </a:r>
            <a:r>
              <a:rPr lang="pt-PT" dirty="0" err="1" smtClean="0"/>
              <a:t>without</a:t>
            </a:r>
            <a:r>
              <a:rPr lang="pt-PT" dirty="0" smtClean="0"/>
              <a:t> </a:t>
            </a:r>
            <a:r>
              <a:rPr lang="pt-PT" dirty="0" err="1" smtClean="0"/>
              <a:t>uninstalling</a:t>
            </a:r>
            <a:r>
              <a:rPr lang="pt-PT" dirty="0" smtClean="0"/>
              <a:t> </a:t>
            </a:r>
            <a:r>
              <a:rPr lang="pt-PT" dirty="0" err="1" smtClean="0"/>
              <a:t>and</a:t>
            </a:r>
            <a:r>
              <a:rPr lang="pt-PT" dirty="0" smtClean="0"/>
              <a:t> </a:t>
            </a:r>
            <a:r>
              <a:rPr lang="pt-PT" dirty="0" err="1" smtClean="0"/>
              <a:t>installing</a:t>
            </a:r>
            <a:r>
              <a:rPr lang="pt-PT" dirty="0" smtClean="0"/>
              <a:t>, </a:t>
            </a:r>
            <a:r>
              <a:rPr lang="pt-PT" dirty="0" err="1" smtClean="0"/>
              <a:t>by</a:t>
            </a:r>
            <a:r>
              <a:rPr lang="pt-PT" dirty="0" smtClean="0"/>
              <a:t> </a:t>
            </a:r>
            <a:r>
              <a:rPr lang="pt-PT" dirty="0" err="1" smtClean="0"/>
              <a:t>editing</a:t>
            </a:r>
            <a:r>
              <a:rPr lang="pt-PT" dirty="0" smtClean="0"/>
              <a:t> </a:t>
            </a:r>
            <a:r>
              <a:rPr lang="pt-PT" dirty="0" err="1" smtClean="0"/>
              <a:t>the</a:t>
            </a:r>
            <a:r>
              <a:rPr lang="pt-PT" dirty="0" smtClean="0"/>
              <a:t> msmdsrv.ini </a:t>
            </a:r>
            <a:r>
              <a:rPr lang="pt-PT" dirty="0" err="1" smtClean="0"/>
              <a:t>of</a:t>
            </a:r>
            <a:r>
              <a:rPr lang="pt-PT" dirty="0" smtClean="0"/>
              <a:t> SQL Server, </a:t>
            </a:r>
            <a:r>
              <a:rPr lang="pt-PT" dirty="0" err="1" smtClean="0"/>
              <a:t>that</a:t>
            </a:r>
            <a:r>
              <a:rPr lang="pt-PT" dirty="0" smtClean="0"/>
              <a:t> </a:t>
            </a:r>
            <a:r>
              <a:rPr lang="pt-PT" dirty="0" err="1" smtClean="0"/>
              <a:t>should</a:t>
            </a:r>
            <a:r>
              <a:rPr lang="pt-PT" dirty="0" smtClean="0"/>
              <a:t> </a:t>
            </a:r>
            <a:r>
              <a:rPr lang="pt-PT" dirty="0" err="1" smtClean="0"/>
              <a:t>be</a:t>
            </a:r>
            <a:r>
              <a:rPr lang="pt-PT" dirty="0" smtClean="0"/>
              <a:t> </a:t>
            </a:r>
            <a:r>
              <a:rPr lang="pt-PT" dirty="0" err="1" smtClean="0"/>
              <a:t>located</a:t>
            </a:r>
            <a:r>
              <a:rPr lang="pt-PT" dirty="0"/>
              <a:t> </a:t>
            </a:r>
            <a:r>
              <a:rPr lang="pt-PT" dirty="0" smtClean="0"/>
              <a:t>in some </a:t>
            </a:r>
            <a:r>
              <a:rPr lang="pt-PT" dirty="0" err="1" smtClean="0"/>
              <a:t>folder</a:t>
            </a:r>
            <a:r>
              <a:rPr lang="pt-PT" dirty="0" smtClean="0"/>
              <a:t> similar to C</a:t>
            </a:r>
            <a:r>
              <a:rPr lang="pt-PT" dirty="0"/>
              <a:t>:\Program Files\Microsoft SQL </a:t>
            </a:r>
            <a:r>
              <a:rPr lang="pt-PT" dirty="0" smtClean="0"/>
              <a:t>Server\MSAS13.TABULAR\OLAP\</a:t>
            </a:r>
            <a:r>
              <a:rPr lang="pt-PT" dirty="0" err="1" smtClean="0"/>
              <a:t>Config</a:t>
            </a:r>
            <a:endParaRPr lang="pt-PT" dirty="0" smtClean="0"/>
          </a:p>
          <a:p>
            <a:pPr lvl="1">
              <a:lnSpc>
                <a:spcPct val="120000"/>
              </a:lnSpc>
              <a:spcBef>
                <a:spcPts val="0"/>
              </a:spcBef>
              <a:spcAft>
                <a:spcPts val="1200"/>
              </a:spcAft>
            </a:pPr>
            <a:r>
              <a:rPr lang="en-US" dirty="0" smtClean="0"/>
              <a:t>Stop de engine. Then change </a:t>
            </a:r>
            <a:r>
              <a:rPr lang="en-US" dirty="0"/>
              <a:t>the Deployment mode property from </a:t>
            </a:r>
            <a:r>
              <a:rPr lang="en-US" dirty="0" smtClean="0"/>
              <a:t>2 (tabular) or any other value, to 0 </a:t>
            </a:r>
            <a:r>
              <a:rPr lang="en-US" dirty="0"/>
              <a:t>(multidimensional</a:t>
            </a:r>
            <a:r>
              <a:rPr lang="en-US" dirty="0" smtClean="0"/>
              <a:t>)</a:t>
            </a:r>
            <a:r>
              <a:rPr lang="pt-PT" dirty="0" smtClean="0"/>
              <a:t>. </a:t>
            </a:r>
            <a:r>
              <a:rPr lang="pt-PT" dirty="0" err="1" smtClean="0"/>
              <a:t>At</a:t>
            </a:r>
            <a:r>
              <a:rPr lang="pt-PT" dirty="0" smtClean="0"/>
              <a:t> </a:t>
            </a:r>
            <a:r>
              <a:rPr lang="pt-PT" dirty="0" err="1" smtClean="0"/>
              <a:t>your</a:t>
            </a:r>
            <a:r>
              <a:rPr lang="pt-PT" dirty="0" smtClean="0"/>
              <a:t> </a:t>
            </a:r>
            <a:r>
              <a:rPr lang="pt-PT" dirty="0" err="1" smtClean="0"/>
              <a:t>own</a:t>
            </a:r>
            <a:r>
              <a:rPr lang="pt-PT" dirty="0" smtClean="0"/>
              <a:t> </a:t>
            </a:r>
            <a:r>
              <a:rPr lang="pt-PT" dirty="0" err="1" smtClean="0"/>
              <a:t>risk</a:t>
            </a:r>
            <a:r>
              <a:rPr lang="pt-PT" dirty="0" smtClean="0"/>
              <a:t> … </a:t>
            </a:r>
            <a:r>
              <a:rPr lang="pt-PT" dirty="0" smtClean="0">
                <a:sym typeface="Wingdings" panose="05000000000000000000" pitchFamily="2" charset="2"/>
              </a:rPr>
              <a:t> this </a:t>
            </a:r>
            <a:r>
              <a:rPr lang="pt-PT" dirty="0" err="1" smtClean="0">
                <a:sym typeface="Wingdings" panose="05000000000000000000" pitchFamily="2" charset="2"/>
              </a:rPr>
              <a:t>is</a:t>
            </a:r>
            <a:r>
              <a:rPr lang="pt-PT" dirty="0" smtClean="0">
                <a:sym typeface="Wingdings" panose="05000000000000000000" pitchFamily="2" charset="2"/>
              </a:rPr>
              <a:t> not a Microsoft </a:t>
            </a:r>
            <a:r>
              <a:rPr lang="pt-PT" dirty="0" err="1" smtClean="0">
                <a:sym typeface="Wingdings" panose="05000000000000000000" pitchFamily="2" charset="2"/>
              </a:rPr>
              <a:t>recomendation</a:t>
            </a:r>
            <a:r>
              <a:rPr lang="pt-PT" dirty="0" smtClean="0">
                <a:sym typeface="Wingdings" panose="05000000000000000000" pitchFamily="2" charset="2"/>
              </a:rPr>
              <a:t> … </a:t>
            </a:r>
            <a:r>
              <a:rPr lang="pt-PT" dirty="0" err="1" smtClean="0">
                <a:sym typeface="Wingdings" panose="05000000000000000000" pitchFamily="2" charset="2"/>
              </a:rPr>
              <a:t>Restart</a:t>
            </a:r>
            <a:r>
              <a:rPr lang="pt-PT" dirty="0" smtClean="0">
                <a:sym typeface="Wingdings" panose="05000000000000000000" pitchFamily="2" charset="2"/>
              </a:rPr>
              <a:t> </a:t>
            </a:r>
            <a:r>
              <a:rPr lang="pt-PT" dirty="0" err="1" smtClean="0">
                <a:sym typeface="Wingdings" panose="05000000000000000000" pitchFamily="2" charset="2"/>
              </a:rPr>
              <a:t>the</a:t>
            </a:r>
            <a:r>
              <a:rPr lang="pt-PT" dirty="0" smtClean="0">
                <a:sym typeface="Wingdings" panose="05000000000000000000" pitchFamily="2" charset="2"/>
              </a:rPr>
              <a:t> </a:t>
            </a:r>
            <a:r>
              <a:rPr lang="pt-PT" dirty="0" err="1" smtClean="0">
                <a:sym typeface="Wingdings" panose="05000000000000000000" pitchFamily="2" charset="2"/>
              </a:rPr>
              <a:t>engine</a:t>
            </a:r>
            <a:r>
              <a:rPr lang="pt-PT" dirty="0" smtClean="0">
                <a:sym typeface="Wingdings" panose="05000000000000000000" pitchFamily="2" charset="2"/>
              </a:rPr>
              <a:t>.</a:t>
            </a:r>
          </a:p>
          <a:p>
            <a:pPr lvl="1">
              <a:lnSpc>
                <a:spcPct val="120000"/>
              </a:lnSpc>
              <a:spcBef>
                <a:spcPts val="0"/>
              </a:spcBef>
              <a:spcAft>
                <a:spcPts val="1200"/>
              </a:spcAft>
            </a:pPr>
            <a:r>
              <a:rPr lang="pt-PT" dirty="0" smtClean="0">
                <a:sym typeface="Wingdings" panose="05000000000000000000" pitchFamily="2" charset="2"/>
              </a:rPr>
              <a:t>Some </a:t>
            </a:r>
            <a:r>
              <a:rPr lang="pt-PT" dirty="0" err="1" smtClean="0">
                <a:sym typeface="Wingdings" panose="05000000000000000000" pitchFamily="2" charset="2"/>
              </a:rPr>
              <a:t>details</a:t>
            </a:r>
            <a:r>
              <a:rPr lang="pt-PT" dirty="0" smtClean="0">
                <a:sym typeface="Wingdings" panose="05000000000000000000" pitchFamily="2" charset="2"/>
              </a:rPr>
              <a:t> </a:t>
            </a:r>
            <a:r>
              <a:rPr lang="pt-PT" dirty="0" err="1" smtClean="0">
                <a:sym typeface="Wingdings" panose="05000000000000000000" pitchFamily="2" charset="2"/>
              </a:rPr>
              <a:t>here</a:t>
            </a:r>
            <a:r>
              <a:rPr lang="pt-PT" dirty="0" smtClean="0">
                <a:sym typeface="Wingdings" panose="05000000000000000000" pitchFamily="2" charset="2"/>
              </a:rPr>
              <a:t> (</a:t>
            </a:r>
            <a:r>
              <a:rPr lang="pt-PT" dirty="0" err="1" smtClean="0">
                <a:sym typeface="Wingdings" panose="05000000000000000000" pitchFamily="2" charset="2"/>
              </a:rPr>
              <a:t>and</a:t>
            </a:r>
            <a:r>
              <a:rPr lang="pt-PT" dirty="0" smtClean="0">
                <a:sym typeface="Wingdings" panose="05000000000000000000" pitchFamily="2" charset="2"/>
              </a:rPr>
              <a:t> </a:t>
            </a:r>
            <a:r>
              <a:rPr lang="pt-PT" dirty="0" err="1" smtClean="0">
                <a:sym typeface="Wingdings" panose="05000000000000000000" pitchFamily="2" charset="2"/>
              </a:rPr>
              <a:t>other</a:t>
            </a:r>
            <a:r>
              <a:rPr lang="pt-PT" dirty="0" smtClean="0">
                <a:sym typeface="Wingdings" panose="05000000000000000000" pitchFamily="2" charset="2"/>
              </a:rPr>
              <a:t> sites) </a:t>
            </a:r>
            <a:r>
              <a:rPr lang="pt-PT" dirty="0" smtClean="0">
                <a:sym typeface="Wingdings" panose="05000000000000000000" pitchFamily="2" charset="2"/>
                <a:hlinkClick r:id="rId2"/>
              </a:rPr>
              <a:t>https</a:t>
            </a:r>
            <a:r>
              <a:rPr lang="pt-PT" dirty="0">
                <a:sym typeface="Wingdings" panose="05000000000000000000" pitchFamily="2" charset="2"/>
                <a:hlinkClick r:id="rId2"/>
              </a:rPr>
              <a:t>://</a:t>
            </a:r>
            <a:r>
              <a:rPr lang="pt-PT" dirty="0" smtClean="0">
                <a:sym typeface="Wingdings" panose="05000000000000000000" pitchFamily="2" charset="2"/>
                <a:hlinkClick r:id="rId2"/>
              </a:rPr>
              <a:t>www.sqlservercentral.com/articles/how-to-change-an-analysis-services-instance-to-tabular-mode</a:t>
            </a:r>
            <a:endParaRPr lang="pt-PT" dirty="0"/>
          </a:p>
        </p:txBody>
      </p:sp>
      <p:sp>
        <p:nvSpPr>
          <p:cNvPr id="2" name="Marcador de Posição do Número do Diapositivo 1"/>
          <p:cNvSpPr>
            <a:spLocks noGrp="1"/>
          </p:cNvSpPr>
          <p:nvPr>
            <p:ph type="sldNum" sz="quarter" idx="12"/>
          </p:nvPr>
        </p:nvSpPr>
        <p:spPr/>
        <p:txBody>
          <a:bodyPr/>
          <a:lstStyle/>
          <a:p>
            <a:fld id="{7054199A-D540-4296-AF52-B4A445F1258E}" type="slidenum">
              <a:rPr lang="pt-PT" smtClean="0"/>
              <a:t>17</a:t>
            </a:fld>
            <a:endParaRPr lang="pt-PT" dirty="0"/>
          </a:p>
        </p:txBody>
      </p:sp>
      <p:pic>
        <p:nvPicPr>
          <p:cNvPr id="4" name="Imagem 3"/>
          <p:cNvPicPr>
            <a:picLocks noChangeAspect="1"/>
          </p:cNvPicPr>
          <p:nvPr/>
        </p:nvPicPr>
        <p:blipFill>
          <a:blip r:embed="rId3"/>
          <a:stretch>
            <a:fillRect/>
          </a:stretch>
        </p:blipFill>
        <p:spPr>
          <a:xfrm>
            <a:off x="1194661" y="1562745"/>
            <a:ext cx="6660951" cy="1412929"/>
          </a:xfrm>
          <a:prstGeom prst="rect">
            <a:avLst/>
          </a:prstGeom>
        </p:spPr>
      </p:pic>
      <p:pic>
        <p:nvPicPr>
          <p:cNvPr id="2050" name="Imagem 4" descr="image00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5402" y="1562745"/>
            <a:ext cx="1686752" cy="1412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Conexão reta unidirecional 6"/>
          <p:cNvCxnSpPr/>
          <p:nvPr/>
        </p:nvCxnSpPr>
        <p:spPr>
          <a:xfrm>
            <a:off x="4990454" y="1428050"/>
            <a:ext cx="1332854" cy="974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exão reta unidirecional 10"/>
          <p:cNvCxnSpPr/>
          <p:nvPr/>
        </p:nvCxnSpPr>
        <p:spPr>
          <a:xfrm flipV="1">
            <a:off x="7997125" y="2402237"/>
            <a:ext cx="613475" cy="708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66816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7239" y="89442"/>
            <a:ext cx="11234978" cy="6497338"/>
          </a:xfrm>
        </p:spPr>
        <p:txBody>
          <a:bodyPr>
            <a:normAutofit/>
          </a:bodyPr>
          <a:lstStyle/>
          <a:p>
            <a:pPr marL="0" indent="0" algn="ctr">
              <a:lnSpc>
                <a:spcPct val="120000"/>
              </a:lnSpc>
              <a:spcBef>
                <a:spcPts val="0"/>
              </a:spcBef>
              <a:spcAft>
                <a:spcPts val="1200"/>
              </a:spcAft>
              <a:buNone/>
            </a:pPr>
            <a:endParaRPr lang="pt-PT" sz="3900" dirty="0" smtClean="0"/>
          </a:p>
          <a:p>
            <a:pPr marL="0" indent="0" algn="ctr">
              <a:lnSpc>
                <a:spcPct val="120000"/>
              </a:lnSpc>
              <a:spcBef>
                <a:spcPts val="0"/>
              </a:spcBef>
              <a:spcAft>
                <a:spcPts val="1200"/>
              </a:spcAft>
              <a:buNone/>
            </a:pPr>
            <a:endParaRPr lang="pt-PT" sz="3900" dirty="0"/>
          </a:p>
          <a:p>
            <a:pPr marL="0" indent="0" algn="ctr">
              <a:lnSpc>
                <a:spcPct val="120000"/>
              </a:lnSpc>
              <a:spcBef>
                <a:spcPts val="0"/>
              </a:spcBef>
              <a:spcAft>
                <a:spcPts val="1200"/>
              </a:spcAft>
              <a:buNone/>
            </a:pPr>
            <a:r>
              <a:rPr lang="pt-PT" sz="3900" dirty="0" smtClean="0"/>
              <a:t>Software </a:t>
            </a:r>
            <a:r>
              <a:rPr lang="pt-PT" sz="3900" dirty="0" err="1" smtClean="0"/>
              <a:t>Installation</a:t>
            </a:r>
            <a:endParaRPr lang="pt-PT" sz="3900" dirty="0" smtClean="0"/>
          </a:p>
          <a:p>
            <a:pPr marL="0" indent="0">
              <a:lnSpc>
                <a:spcPct val="120000"/>
              </a:lnSpc>
              <a:spcBef>
                <a:spcPts val="0"/>
              </a:spcBef>
              <a:spcAft>
                <a:spcPts val="1200"/>
              </a:spcAft>
              <a:buNone/>
            </a:pPr>
            <a:endParaRPr lang="pt-PT" sz="3900" dirty="0"/>
          </a:p>
          <a:p>
            <a:pPr marL="0" indent="0" algn="ctr">
              <a:lnSpc>
                <a:spcPct val="120000"/>
              </a:lnSpc>
              <a:spcBef>
                <a:spcPts val="0"/>
              </a:spcBef>
              <a:spcAft>
                <a:spcPts val="1200"/>
              </a:spcAft>
              <a:buNone/>
            </a:pPr>
            <a:r>
              <a:rPr lang="pt-PT" sz="3900" dirty="0" smtClean="0"/>
              <a:t>END</a:t>
            </a:r>
            <a:endParaRPr lang="pt-PT" sz="3900" dirty="0"/>
          </a:p>
        </p:txBody>
      </p:sp>
      <p:sp>
        <p:nvSpPr>
          <p:cNvPr id="2" name="Marcador de Posição do Número do Diapositivo 1"/>
          <p:cNvSpPr>
            <a:spLocks noGrp="1"/>
          </p:cNvSpPr>
          <p:nvPr>
            <p:ph type="sldNum" sz="quarter" idx="12"/>
          </p:nvPr>
        </p:nvSpPr>
        <p:spPr/>
        <p:txBody>
          <a:bodyPr/>
          <a:lstStyle/>
          <a:p>
            <a:fld id="{7054199A-D540-4296-AF52-B4A445F1258E}" type="slidenum">
              <a:rPr lang="pt-PT" smtClean="0"/>
              <a:t>18</a:t>
            </a:fld>
            <a:endParaRPr lang="pt-PT" dirty="0"/>
          </a:p>
        </p:txBody>
      </p:sp>
    </p:spTree>
    <p:extLst>
      <p:ext uri="{BB962C8B-B14F-4D97-AF65-F5344CB8AC3E}">
        <p14:creationId xmlns:p14="http://schemas.microsoft.com/office/powerpoint/2010/main" val="40055070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0929" y="418455"/>
            <a:ext cx="10895307" cy="6152826"/>
          </a:xfrm>
        </p:spPr>
        <p:txBody>
          <a:bodyPr>
            <a:normAutofit/>
          </a:bodyPr>
          <a:lstStyle/>
          <a:p>
            <a:pPr marL="0" indent="0">
              <a:buNone/>
            </a:pPr>
            <a:r>
              <a:rPr lang="en-US" sz="3200" dirty="0" smtClean="0"/>
              <a:t>For the Lab Classes you’ll need the following software</a:t>
            </a:r>
          </a:p>
          <a:p>
            <a:pPr marL="0" indent="0">
              <a:buNone/>
            </a:pPr>
            <a:endParaRPr lang="en-US" dirty="0" smtClean="0"/>
          </a:p>
          <a:p>
            <a:pPr marL="914400" lvl="1" indent="-457200">
              <a:spcBef>
                <a:spcPts val="0"/>
              </a:spcBef>
              <a:spcAft>
                <a:spcPts val="1200"/>
              </a:spcAft>
              <a:buFont typeface="+mj-lt"/>
              <a:buAutoNum type="arabicPeriod"/>
            </a:pPr>
            <a:r>
              <a:rPr lang="en-US" dirty="0" smtClean="0"/>
              <a:t>Visual Studio (VS)</a:t>
            </a:r>
          </a:p>
          <a:p>
            <a:pPr marL="914400" lvl="1" indent="-457200">
              <a:spcBef>
                <a:spcPts val="0"/>
              </a:spcBef>
              <a:spcAft>
                <a:spcPts val="1200"/>
              </a:spcAft>
              <a:buFont typeface="+mj-lt"/>
              <a:buAutoNum type="arabicPeriod"/>
            </a:pPr>
            <a:r>
              <a:rPr lang="en-US" dirty="0" smtClean="0"/>
              <a:t>SQL Server (complete, with Business Intelligence tools) (SS)</a:t>
            </a:r>
          </a:p>
          <a:p>
            <a:pPr marL="914400" lvl="1" indent="-457200">
              <a:spcBef>
                <a:spcPts val="0"/>
              </a:spcBef>
              <a:spcAft>
                <a:spcPts val="1200"/>
              </a:spcAft>
              <a:buFont typeface="+mj-lt"/>
              <a:buAutoNum type="arabicPeriod"/>
            </a:pPr>
            <a:r>
              <a:rPr lang="en-US" dirty="0" err="1" smtClean="0"/>
              <a:t>PowerBI</a:t>
            </a:r>
            <a:r>
              <a:rPr lang="en-US" dirty="0" smtClean="0"/>
              <a:t> Desktop</a:t>
            </a:r>
          </a:p>
          <a:p>
            <a:pPr marL="914400" lvl="1" indent="-457200">
              <a:spcBef>
                <a:spcPts val="0"/>
              </a:spcBef>
              <a:spcAft>
                <a:spcPts val="1200"/>
              </a:spcAft>
              <a:buFont typeface="+mj-lt"/>
              <a:buAutoNum type="arabicPeriod"/>
            </a:pPr>
            <a:r>
              <a:rPr lang="en-US" dirty="0" smtClean="0"/>
              <a:t>Excel</a:t>
            </a:r>
          </a:p>
          <a:p>
            <a:pPr marL="914400" lvl="1" indent="-457200">
              <a:spcBef>
                <a:spcPts val="0"/>
              </a:spcBef>
              <a:spcAft>
                <a:spcPts val="1200"/>
              </a:spcAft>
              <a:buFont typeface="+mj-lt"/>
              <a:buAutoNum type="arabicPeriod"/>
            </a:pPr>
            <a:endParaRPr lang="en-US" dirty="0"/>
          </a:p>
          <a:p>
            <a:pPr marL="457200" lvl="1" indent="0">
              <a:spcBef>
                <a:spcPts val="0"/>
              </a:spcBef>
              <a:spcAft>
                <a:spcPts val="1200"/>
              </a:spcAft>
              <a:buNone/>
            </a:pPr>
            <a:r>
              <a:rPr lang="en-US" dirty="0" smtClean="0"/>
              <a:t>The PCs of the lab classes are ready to use: </a:t>
            </a:r>
          </a:p>
          <a:p>
            <a:pPr lvl="2">
              <a:spcBef>
                <a:spcPts val="0"/>
              </a:spcBef>
              <a:spcAft>
                <a:spcPts val="1200"/>
              </a:spcAft>
            </a:pPr>
            <a:r>
              <a:rPr lang="en-US" dirty="0" smtClean="0"/>
              <a:t>For SQL Server the login is “</a:t>
            </a:r>
            <a:r>
              <a:rPr lang="en-US" dirty="0" err="1" smtClean="0"/>
              <a:t>sa</a:t>
            </a:r>
            <a:r>
              <a:rPr lang="en-US" dirty="0" smtClean="0"/>
              <a:t>” and the password is “1234”</a:t>
            </a:r>
          </a:p>
          <a:p>
            <a:pPr lvl="2">
              <a:spcBef>
                <a:spcPts val="0"/>
              </a:spcBef>
              <a:spcAft>
                <a:spcPts val="1200"/>
              </a:spcAft>
            </a:pPr>
            <a:r>
              <a:rPr lang="en-US" dirty="0" smtClean="0"/>
              <a:t>However, </a:t>
            </a:r>
            <a:r>
              <a:rPr lang="en-US" b="1" dirty="0" smtClean="0"/>
              <a:t>you need to install all this software on your own PC’s </a:t>
            </a:r>
            <a:r>
              <a:rPr lang="en-US" dirty="0" smtClean="0"/>
              <a:t>in order to grant to follow up your own work and not the one of other colleagues  along the classes, as they are all sequential. Moreover, the software is needed for the evaluation practical work!</a:t>
            </a:r>
          </a:p>
          <a:p>
            <a:pPr marL="457200" lvl="1" indent="0">
              <a:spcBef>
                <a:spcPts val="0"/>
              </a:spcBef>
              <a:spcAft>
                <a:spcPts val="1200"/>
              </a:spcAft>
              <a:buNone/>
            </a:pPr>
            <a:r>
              <a:rPr lang="en-US" dirty="0" smtClean="0"/>
              <a:t>Install by following the order above (VS -&gt; SS -&gt; </a:t>
            </a:r>
            <a:r>
              <a:rPr lang="en-US" dirty="0" err="1" smtClean="0"/>
              <a:t>PowerBI</a:t>
            </a:r>
            <a:r>
              <a:rPr lang="en-US" dirty="0" smtClean="0"/>
              <a:t>) and according to the instructions on the following slides:</a:t>
            </a:r>
          </a:p>
        </p:txBody>
      </p:sp>
      <p:sp>
        <p:nvSpPr>
          <p:cNvPr id="2" name="Marcador de Posição do Número do Diapositivo 1"/>
          <p:cNvSpPr>
            <a:spLocks noGrp="1"/>
          </p:cNvSpPr>
          <p:nvPr>
            <p:ph type="sldNum" sz="quarter" idx="12"/>
          </p:nvPr>
        </p:nvSpPr>
        <p:spPr/>
        <p:txBody>
          <a:bodyPr/>
          <a:lstStyle/>
          <a:p>
            <a:fld id="{7054199A-D540-4296-AF52-B4A445F1258E}" type="slidenum">
              <a:rPr lang="pt-PT" smtClean="0"/>
              <a:t>2</a:t>
            </a:fld>
            <a:endParaRPr lang="pt-PT"/>
          </a:p>
        </p:txBody>
      </p:sp>
    </p:spTree>
    <p:extLst>
      <p:ext uri="{BB962C8B-B14F-4D97-AF65-F5344CB8AC3E}">
        <p14:creationId xmlns:p14="http://schemas.microsoft.com/office/powerpoint/2010/main" val="41989770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15281"/>
            <a:ext cx="10515600" cy="5515701"/>
          </a:xfrm>
        </p:spPr>
        <p:txBody>
          <a:bodyPr>
            <a:normAutofit lnSpcReduction="10000"/>
          </a:bodyPr>
          <a:lstStyle/>
          <a:p>
            <a:pPr marL="0" indent="0">
              <a:buNone/>
            </a:pPr>
            <a:r>
              <a:rPr lang="en-US" b="1" dirty="0" smtClean="0"/>
              <a:t>SQL Server and Visual Studio recommended Versions</a:t>
            </a:r>
          </a:p>
          <a:p>
            <a:pPr marL="0" indent="0">
              <a:buNone/>
            </a:pPr>
            <a:endParaRPr lang="en-US" dirty="0"/>
          </a:p>
          <a:p>
            <a:pPr marL="914400" lvl="1" indent="-457200">
              <a:spcBef>
                <a:spcPts val="0"/>
              </a:spcBef>
              <a:spcAft>
                <a:spcPts val="1200"/>
              </a:spcAft>
              <a:buFont typeface="+mj-lt"/>
              <a:buAutoNum type="arabicPeriod"/>
            </a:pPr>
            <a:r>
              <a:rPr lang="en-US" dirty="0" smtClean="0"/>
              <a:t>Visual Studio 2019, 2017 or 2012</a:t>
            </a:r>
          </a:p>
          <a:p>
            <a:pPr marL="914400" lvl="1" indent="-457200">
              <a:spcBef>
                <a:spcPts val="0"/>
              </a:spcBef>
              <a:spcAft>
                <a:spcPts val="1200"/>
              </a:spcAft>
              <a:buFont typeface="+mj-lt"/>
              <a:buAutoNum type="arabicPeriod"/>
            </a:pPr>
            <a:r>
              <a:rPr lang="en-US" dirty="0" smtClean="0"/>
              <a:t>SQL Server 2019, 2017 or 2012 Developer Edition (this version is free)</a:t>
            </a:r>
          </a:p>
          <a:p>
            <a:pPr marL="914400" lvl="1" indent="-457200">
              <a:spcBef>
                <a:spcPts val="0"/>
              </a:spcBef>
              <a:spcAft>
                <a:spcPts val="1200"/>
              </a:spcAft>
              <a:buFont typeface="+mj-lt"/>
              <a:buAutoNum type="arabicPeriod"/>
            </a:pPr>
            <a:r>
              <a:rPr lang="en-US" dirty="0" smtClean="0"/>
              <a:t>SQL Server 2019 or 2017 Data Tools  (for 2012 versions, not needed)</a:t>
            </a:r>
          </a:p>
          <a:p>
            <a:pPr marL="914400" lvl="1" indent="-457200">
              <a:spcBef>
                <a:spcPts val="0"/>
              </a:spcBef>
              <a:spcAft>
                <a:spcPts val="1200"/>
              </a:spcAft>
              <a:buFont typeface="+mj-lt"/>
              <a:buAutoNum type="arabicPeriod"/>
            </a:pPr>
            <a:r>
              <a:rPr lang="en-US" dirty="0" smtClean="0"/>
              <a:t>Other versions such as 2016 or 2013 are also possible. However, in order to avoid possible problems, the </a:t>
            </a:r>
            <a:r>
              <a:rPr lang="en-US" dirty="0" smtClean="0"/>
              <a:t>SQL Server and the </a:t>
            </a:r>
            <a:r>
              <a:rPr lang="en-US" dirty="0" smtClean="0"/>
              <a:t>Visual </a:t>
            </a:r>
            <a:r>
              <a:rPr lang="en-US" dirty="0" smtClean="0"/>
              <a:t>Studio versions (year) should be the same</a:t>
            </a:r>
          </a:p>
          <a:p>
            <a:pPr marL="914400" lvl="1" indent="-457200">
              <a:spcBef>
                <a:spcPts val="0"/>
              </a:spcBef>
              <a:spcAft>
                <a:spcPts val="1200"/>
              </a:spcAft>
              <a:buFont typeface="+mj-lt"/>
              <a:buAutoNum type="arabicPeriod"/>
            </a:pPr>
            <a:r>
              <a:rPr lang="en-US" dirty="0" smtClean="0"/>
              <a:t>In case of SQL Server </a:t>
            </a:r>
            <a:r>
              <a:rPr lang="en-US" dirty="0"/>
              <a:t>2019, and once the applications above described have been successfully </a:t>
            </a:r>
            <a:r>
              <a:rPr lang="en-US" dirty="0" smtClean="0"/>
              <a:t>installed, you’ll need to install SQL Server 2019 Management Studio (SSMS) too</a:t>
            </a:r>
          </a:p>
          <a:p>
            <a:pPr marL="914400" lvl="1" indent="-457200">
              <a:spcBef>
                <a:spcPts val="0"/>
              </a:spcBef>
              <a:spcAft>
                <a:spcPts val="1200"/>
              </a:spcAft>
              <a:buFont typeface="+mj-lt"/>
              <a:buAutoNum type="arabicPeriod"/>
            </a:pPr>
            <a:r>
              <a:rPr lang="en-US" dirty="0" smtClean="0"/>
              <a:t>Versions 2012 should be used only if you couldn’t succeed installing 2017 or 2019. In this case I will give you a link where SQL Server and Visual Studio 2012 will be available.</a:t>
            </a:r>
            <a:endParaRPr lang="en-US" dirty="0"/>
          </a:p>
        </p:txBody>
      </p:sp>
      <p:sp>
        <p:nvSpPr>
          <p:cNvPr id="5" name="Marcador de Posição do Número do Diapositivo 4"/>
          <p:cNvSpPr>
            <a:spLocks noGrp="1"/>
          </p:cNvSpPr>
          <p:nvPr>
            <p:ph type="sldNum" sz="quarter" idx="12"/>
          </p:nvPr>
        </p:nvSpPr>
        <p:spPr/>
        <p:txBody>
          <a:bodyPr/>
          <a:lstStyle/>
          <a:p>
            <a:fld id="{7054199A-D540-4296-AF52-B4A445F1258E}" type="slidenum">
              <a:rPr lang="pt-PT" smtClean="0"/>
              <a:t>3</a:t>
            </a:fld>
            <a:endParaRPr lang="pt-PT"/>
          </a:p>
        </p:txBody>
      </p:sp>
    </p:spTree>
    <p:extLst>
      <p:ext uri="{BB962C8B-B14F-4D97-AF65-F5344CB8AC3E}">
        <p14:creationId xmlns:p14="http://schemas.microsoft.com/office/powerpoint/2010/main" val="7349884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61703"/>
            <a:ext cx="10515600" cy="5615260"/>
          </a:xfrm>
        </p:spPr>
        <p:txBody>
          <a:bodyPr>
            <a:normAutofit fontScale="92500" lnSpcReduction="10000"/>
          </a:bodyPr>
          <a:lstStyle/>
          <a:p>
            <a:pPr marL="0" indent="0">
              <a:lnSpc>
                <a:spcPct val="100000"/>
              </a:lnSpc>
              <a:buNone/>
            </a:pPr>
            <a:r>
              <a:rPr lang="en-US" dirty="0"/>
              <a:t>The links for the </a:t>
            </a:r>
            <a:r>
              <a:rPr lang="en-US" dirty="0" smtClean="0"/>
              <a:t>downloads are:</a:t>
            </a:r>
            <a:endParaRPr lang="en-US" dirty="0"/>
          </a:p>
          <a:p>
            <a:endParaRPr lang="pt-PT" sz="2400" dirty="0"/>
          </a:p>
          <a:p>
            <a:pPr marL="914400" lvl="1" indent="-457200">
              <a:spcBef>
                <a:spcPts val="0"/>
              </a:spcBef>
              <a:spcAft>
                <a:spcPts val="1200"/>
              </a:spcAft>
              <a:buFont typeface="+mj-lt"/>
              <a:buAutoNum type="arabicPeriod"/>
            </a:pPr>
            <a:r>
              <a:rPr lang="pt-PT" sz="2000" dirty="0"/>
              <a:t>Download </a:t>
            </a:r>
            <a:r>
              <a:rPr lang="pt-PT" sz="2000" dirty="0" err="1"/>
              <a:t>of</a:t>
            </a:r>
            <a:r>
              <a:rPr lang="pt-PT" sz="2000" dirty="0"/>
              <a:t> Visual </a:t>
            </a:r>
            <a:r>
              <a:rPr lang="pt-PT" sz="2000" dirty="0" err="1"/>
              <a:t>Studio</a:t>
            </a:r>
            <a:endParaRPr lang="pt-PT" sz="2000" dirty="0"/>
          </a:p>
          <a:p>
            <a:pPr marL="914400" lvl="1" indent="-457200">
              <a:spcBef>
                <a:spcPts val="0"/>
              </a:spcBef>
              <a:spcAft>
                <a:spcPts val="1200"/>
              </a:spcAft>
              <a:buFont typeface="+mj-lt"/>
              <a:buAutoNum type="arabicPeriod"/>
            </a:pPr>
            <a:r>
              <a:rPr lang="pt-PT" sz="2000" u="sng" dirty="0">
                <a:hlinkClick r:id="rId2"/>
              </a:rPr>
              <a:t>https://visualstudio.microsoft.com/vs/older-downloads/</a:t>
            </a:r>
            <a:r>
              <a:rPr lang="pt-PT" sz="2000" dirty="0"/>
              <a:t> </a:t>
            </a:r>
          </a:p>
          <a:p>
            <a:pPr marL="914400" lvl="1" indent="-457200">
              <a:spcBef>
                <a:spcPts val="0"/>
              </a:spcBef>
              <a:spcAft>
                <a:spcPts val="1200"/>
              </a:spcAft>
              <a:buFont typeface="+mj-lt"/>
              <a:buAutoNum type="arabicPeriod"/>
            </a:pPr>
            <a:r>
              <a:rPr lang="pt-PT" sz="2000" dirty="0" smtClean="0"/>
              <a:t>Download </a:t>
            </a:r>
            <a:r>
              <a:rPr lang="pt-PT" sz="2000" dirty="0" err="1" smtClean="0"/>
              <a:t>of</a:t>
            </a:r>
            <a:r>
              <a:rPr lang="pt-PT" sz="2000" dirty="0" smtClean="0"/>
              <a:t> SQL Server (SS) </a:t>
            </a:r>
            <a:r>
              <a:rPr lang="pt-PT" sz="2000" dirty="0" err="1" smtClean="0"/>
              <a:t>Developper</a:t>
            </a:r>
            <a:r>
              <a:rPr lang="pt-PT" sz="2000" dirty="0" smtClean="0"/>
              <a:t> </a:t>
            </a:r>
            <a:r>
              <a:rPr lang="pt-PT" sz="2000" dirty="0" err="1" smtClean="0"/>
              <a:t>Edition</a:t>
            </a:r>
            <a:endParaRPr lang="pt-PT" sz="2000" dirty="0" smtClean="0"/>
          </a:p>
          <a:p>
            <a:pPr marL="914400" lvl="1" indent="-457200">
              <a:spcBef>
                <a:spcPts val="0"/>
              </a:spcBef>
              <a:spcAft>
                <a:spcPts val="1200"/>
              </a:spcAft>
              <a:buFont typeface="+mj-lt"/>
              <a:buAutoNum type="arabicPeriod"/>
            </a:pPr>
            <a:r>
              <a:rPr lang="pt-PT" sz="2000" u="sng" dirty="0">
                <a:hlinkClick r:id="rId3"/>
              </a:rPr>
              <a:t>https://www.microsoft.com/en-us/sql-server/developer-tools</a:t>
            </a:r>
            <a:r>
              <a:rPr lang="pt-PT" sz="2000" dirty="0"/>
              <a:t> </a:t>
            </a:r>
          </a:p>
          <a:p>
            <a:pPr marL="914400" lvl="1" indent="-457200">
              <a:spcBef>
                <a:spcPts val="0"/>
              </a:spcBef>
              <a:spcAft>
                <a:spcPts val="1200"/>
              </a:spcAft>
              <a:buFont typeface="+mj-lt"/>
              <a:buAutoNum type="arabicPeriod"/>
            </a:pPr>
            <a:r>
              <a:rPr lang="pt-PT" sz="2000" dirty="0" smtClean="0"/>
              <a:t>Download </a:t>
            </a:r>
            <a:r>
              <a:rPr lang="pt-PT" sz="2000" dirty="0" err="1" smtClean="0"/>
              <a:t>of</a:t>
            </a:r>
            <a:r>
              <a:rPr lang="pt-PT" sz="2000" dirty="0" smtClean="0"/>
              <a:t> SQL Server </a:t>
            </a:r>
            <a:r>
              <a:rPr lang="pt-PT" sz="2000" dirty="0" err="1" smtClean="0"/>
              <a:t>Datatools</a:t>
            </a:r>
            <a:endParaRPr lang="pt-PT" sz="2000" dirty="0" smtClean="0"/>
          </a:p>
          <a:p>
            <a:pPr marL="1371600" lvl="2" indent="-457200">
              <a:spcBef>
                <a:spcPts val="0"/>
              </a:spcBef>
              <a:spcAft>
                <a:spcPts val="1200"/>
              </a:spcAft>
              <a:buFont typeface="+mj-lt"/>
              <a:buAutoNum type="arabicPeriod"/>
            </a:pPr>
            <a:r>
              <a:rPr lang="pt-PT" sz="1600" dirty="0" smtClean="0"/>
              <a:t>For 2017: </a:t>
            </a:r>
            <a:r>
              <a:rPr lang="pt-PT" sz="1200" dirty="0" smtClean="0">
                <a:hlinkClick r:id="rId4"/>
              </a:rPr>
              <a:t>https</a:t>
            </a:r>
            <a:r>
              <a:rPr lang="pt-PT" sz="1200" dirty="0">
                <a:hlinkClick r:id="rId4"/>
              </a:rPr>
              <a:t>://</a:t>
            </a:r>
            <a:r>
              <a:rPr lang="pt-PT" sz="1200" dirty="0" smtClean="0">
                <a:hlinkClick r:id="rId4"/>
              </a:rPr>
              <a:t>docs.microsoft.com/en-us/sql/ssdt/download-sql-server-data-tools-ssdt?view=sql-server-ver15</a:t>
            </a:r>
            <a:r>
              <a:rPr lang="pt-PT" sz="1200" dirty="0" smtClean="0"/>
              <a:t> </a:t>
            </a:r>
            <a:endParaRPr lang="pt-PT" sz="1200" dirty="0" smtClean="0"/>
          </a:p>
          <a:p>
            <a:pPr marL="1371600" lvl="2" indent="-457200">
              <a:spcBef>
                <a:spcPts val="0"/>
              </a:spcBef>
              <a:spcAft>
                <a:spcPts val="1200"/>
              </a:spcAft>
              <a:buFont typeface="+mj-lt"/>
              <a:buAutoNum type="arabicPeriod"/>
            </a:pPr>
            <a:r>
              <a:rPr lang="pt-PT" sz="1600" dirty="0"/>
              <a:t>For </a:t>
            </a:r>
            <a:r>
              <a:rPr lang="pt-PT" sz="1600" dirty="0" smtClean="0"/>
              <a:t>2019 (</a:t>
            </a:r>
            <a:r>
              <a:rPr lang="pt-PT" sz="1600" dirty="0" err="1" smtClean="0"/>
              <a:t>see</a:t>
            </a:r>
            <a:r>
              <a:rPr lang="pt-PT" sz="1600" dirty="0" smtClean="0"/>
              <a:t> Slide 10): </a:t>
            </a:r>
            <a:r>
              <a:rPr lang="en-US" sz="1600" dirty="0">
                <a:hlinkClick r:id="rId5"/>
              </a:rPr>
              <a:t>https://docs.microsoft.com/en-us/sql/ssdt/download-sql-server-data-tools-ssdt?view=sql-server-ver15#ssdt-for-visual-studio-2019</a:t>
            </a:r>
            <a:r>
              <a:rPr lang="en-US" sz="1600" dirty="0"/>
              <a:t> </a:t>
            </a:r>
            <a:r>
              <a:rPr lang="en-US" sz="1600" dirty="0" smtClean="0"/>
              <a:t>  </a:t>
            </a:r>
            <a:endParaRPr lang="pt-PT" sz="1600" dirty="0"/>
          </a:p>
          <a:p>
            <a:pPr marL="914400" lvl="1" indent="-457200">
              <a:spcBef>
                <a:spcPts val="0"/>
              </a:spcBef>
              <a:spcAft>
                <a:spcPts val="1200"/>
              </a:spcAft>
              <a:buFont typeface="+mj-lt"/>
              <a:buAutoNum type="arabicPeriod"/>
            </a:pPr>
            <a:r>
              <a:rPr lang="pt-PT" sz="2000" dirty="0"/>
              <a:t>Download </a:t>
            </a:r>
            <a:r>
              <a:rPr lang="pt-PT" sz="2000" dirty="0" err="1" smtClean="0"/>
              <a:t>of</a:t>
            </a:r>
            <a:r>
              <a:rPr lang="pt-PT" sz="2000" dirty="0" smtClean="0"/>
              <a:t> </a:t>
            </a:r>
            <a:r>
              <a:rPr lang="pt-PT" sz="2000" dirty="0" err="1"/>
              <a:t>SQLServer</a:t>
            </a:r>
            <a:r>
              <a:rPr lang="pt-PT" sz="2000" dirty="0"/>
              <a:t> </a:t>
            </a:r>
            <a:r>
              <a:rPr lang="pt-PT" sz="2000" dirty="0" smtClean="0"/>
              <a:t>2019 Management </a:t>
            </a:r>
            <a:r>
              <a:rPr lang="pt-PT" sz="2000" dirty="0" err="1" smtClean="0"/>
              <a:t>Studio</a:t>
            </a:r>
            <a:r>
              <a:rPr lang="pt-PT" sz="2000" dirty="0" smtClean="0"/>
              <a:t>  (</a:t>
            </a:r>
            <a:r>
              <a:rPr lang="pt-PT" sz="2000" dirty="0" err="1" smtClean="0"/>
              <a:t>needed</a:t>
            </a:r>
            <a:r>
              <a:rPr lang="pt-PT" sz="2000" dirty="0" smtClean="0"/>
              <a:t> for SS 2019 </a:t>
            </a:r>
            <a:r>
              <a:rPr lang="pt-PT" sz="2000" dirty="0" err="1" smtClean="0"/>
              <a:t>version</a:t>
            </a:r>
            <a:r>
              <a:rPr lang="pt-PT" sz="2000" dirty="0" smtClean="0"/>
              <a:t> </a:t>
            </a:r>
            <a:r>
              <a:rPr lang="pt-PT" sz="2000" dirty="0" err="1" smtClean="0"/>
              <a:t>only</a:t>
            </a:r>
            <a:r>
              <a:rPr lang="pt-PT" sz="2000" dirty="0" smtClean="0"/>
              <a:t>!)</a:t>
            </a:r>
            <a:endParaRPr lang="pt-PT" sz="2000" dirty="0"/>
          </a:p>
          <a:p>
            <a:pPr marL="914400" lvl="1" indent="-457200">
              <a:spcBef>
                <a:spcPts val="0"/>
              </a:spcBef>
              <a:spcAft>
                <a:spcPts val="1200"/>
              </a:spcAft>
              <a:buFont typeface="+mj-lt"/>
              <a:buAutoNum type="arabicPeriod"/>
            </a:pPr>
            <a:r>
              <a:rPr lang="pt-PT" sz="2000" dirty="0">
                <a:hlinkClick r:id="rId6"/>
              </a:rPr>
              <a:t>https://</a:t>
            </a:r>
            <a:r>
              <a:rPr lang="pt-PT" sz="2000" dirty="0" smtClean="0">
                <a:hlinkClick r:id="rId6"/>
              </a:rPr>
              <a:t>docs.microsoft.com/en-us/sql/ssms/download-sql-server-management-studio-ssms?view=sql-server-ver15#download-ssms</a:t>
            </a:r>
            <a:r>
              <a:rPr lang="pt-PT" sz="2000" dirty="0" smtClean="0"/>
              <a:t> </a:t>
            </a:r>
          </a:p>
          <a:p>
            <a:pPr marL="914400" lvl="1" indent="-457200">
              <a:spcBef>
                <a:spcPts val="0"/>
              </a:spcBef>
              <a:spcAft>
                <a:spcPts val="1200"/>
              </a:spcAft>
              <a:buFont typeface="+mj-lt"/>
              <a:buAutoNum type="arabicPeriod"/>
            </a:pPr>
            <a:r>
              <a:rPr lang="pt-PT" sz="2000" dirty="0" smtClean="0"/>
              <a:t>Download </a:t>
            </a:r>
            <a:r>
              <a:rPr lang="pt-PT" sz="2000" dirty="0" err="1" smtClean="0"/>
              <a:t>of</a:t>
            </a:r>
            <a:r>
              <a:rPr lang="pt-PT" sz="2000" dirty="0" smtClean="0"/>
              <a:t> </a:t>
            </a:r>
            <a:r>
              <a:rPr lang="pt-PT" sz="2000" dirty="0" err="1" smtClean="0"/>
              <a:t>PowerBI</a:t>
            </a:r>
            <a:r>
              <a:rPr lang="pt-PT" sz="2000" dirty="0" smtClean="0"/>
              <a:t> Desktop</a:t>
            </a:r>
          </a:p>
          <a:p>
            <a:pPr marL="914400" lvl="1" indent="-457200">
              <a:spcBef>
                <a:spcPts val="0"/>
              </a:spcBef>
              <a:spcAft>
                <a:spcPts val="1200"/>
              </a:spcAft>
              <a:buFont typeface="+mj-lt"/>
              <a:buAutoNum type="arabicPeriod"/>
            </a:pPr>
            <a:r>
              <a:rPr lang="pt-PT" sz="2000" dirty="0">
                <a:hlinkClick r:id="rId7"/>
              </a:rPr>
              <a:t>https://powerbi.microsoft.com/en-us/downloads</a:t>
            </a:r>
            <a:r>
              <a:rPr lang="pt-PT" sz="2000" dirty="0" smtClean="0">
                <a:hlinkClick r:id="rId7"/>
              </a:rPr>
              <a:t>/</a:t>
            </a:r>
            <a:r>
              <a:rPr lang="pt-PT" sz="2000" dirty="0" smtClean="0"/>
              <a:t>   (</a:t>
            </a:r>
            <a:r>
              <a:rPr lang="pt-PT" sz="2000" dirty="0" err="1" smtClean="0"/>
              <a:t>choose</a:t>
            </a:r>
            <a:r>
              <a:rPr lang="pt-PT" sz="2000" dirty="0" smtClean="0"/>
              <a:t> </a:t>
            </a:r>
            <a:r>
              <a:rPr lang="pt-PT" sz="2000" dirty="0" err="1" smtClean="0"/>
              <a:t>the</a:t>
            </a:r>
            <a:r>
              <a:rPr lang="pt-PT" sz="2000" dirty="0" smtClean="0"/>
              <a:t> Desktop </a:t>
            </a:r>
            <a:r>
              <a:rPr lang="pt-PT" sz="2000" dirty="0" err="1" smtClean="0"/>
              <a:t>Version</a:t>
            </a:r>
            <a:r>
              <a:rPr lang="pt-PT" sz="2000" dirty="0" smtClean="0"/>
              <a:t>  </a:t>
            </a:r>
            <a:r>
              <a:rPr lang="pt-PT" sz="2000" dirty="0" err="1" smtClean="0"/>
              <a:t>it</a:t>
            </a:r>
            <a:r>
              <a:rPr lang="pt-PT" sz="2000" dirty="0" smtClean="0"/>
              <a:t> </a:t>
            </a:r>
            <a:r>
              <a:rPr lang="pt-PT" sz="2000" dirty="0" err="1" smtClean="0"/>
              <a:t>is</a:t>
            </a:r>
            <a:r>
              <a:rPr lang="pt-PT" sz="2000" dirty="0" smtClean="0"/>
              <a:t> </a:t>
            </a:r>
            <a:r>
              <a:rPr lang="pt-PT" sz="2000" dirty="0" err="1" smtClean="0"/>
              <a:t>the</a:t>
            </a:r>
            <a:r>
              <a:rPr lang="pt-PT" sz="2000" dirty="0" smtClean="0"/>
              <a:t> </a:t>
            </a:r>
            <a:r>
              <a:rPr lang="pt-PT" sz="2000" dirty="0" err="1" smtClean="0"/>
              <a:t>only</a:t>
            </a:r>
            <a:r>
              <a:rPr lang="pt-PT" sz="2000" dirty="0" smtClean="0"/>
              <a:t> free </a:t>
            </a:r>
            <a:r>
              <a:rPr lang="pt-PT" sz="2000" dirty="0" err="1" smtClean="0"/>
              <a:t>one</a:t>
            </a:r>
            <a:r>
              <a:rPr lang="pt-PT" sz="2000" dirty="0" smtClean="0"/>
              <a:t>)</a:t>
            </a:r>
            <a:endParaRPr lang="pt-PT" sz="2000" dirty="0"/>
          </a:p>
        </p:txBody>
      </p:sp>
      <p:sp>
        <p:nvSpPr>
          <p:cNvPr id="4" name="Marcador de Posição do Número do Diapositivo 3"/>
          <p:cNvSpPr>
            <a:spLocks noGrp="1"/>
          </p:cNvSpPr>
          <p:nvPr>
            <p:ph type="sldNum" sz="quarter" idx="12"/>
          </p:nvPr>
        </p:nvSpPr>
        <p:spPr/>
        <p:txBody>
          <a:bodyPr/>
          <a:lstStyle/>
          <a:p>
            <a:fld id="{7054199A-D540-4296-AF52-B4A445F1258E}" type="slidenum">
              <a:rPr lang="pt-PT" smtClean="0"/>
              <a:t>4</a:t>
            </a:fld>
            <a:endParaRPr lang="pt-PT"/>
          </a:p>
        </p:txBody>
      </p:sp>
    </p:spTree>
    <p:extLst>
      <p:ext uri="{BB962C8B-B14F-4D97-AF65-F5344CB8AC3E}">
        <p14:creationId xmlns:p14="http://schemas.microsoft.com/office/powerpoint/2010/main" val="4554157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0891"/>
            <a:ext cx="10515600" cy="5959566"/>
          </a:xfrm>
        </p:spPr>
        <p:txBody>
          <a:bodyPr>
            <a:normAutofit/>
          </a:bodyPr>
          <a:lstStyle/>
          <a:p>
            <a:pPr marL="0" indent="0">
              <a:lnSpc>
                <a:spcPct val="100000"/>
              </a:lnSpc>
              <a:buNone/>
            </a:pPr>
            <a:r>
              <a:rPr lang="en-US" sz="3200" b="1" dirty="0" smtClean="0"/>
              <a:t>SQL Server Installation (1)</a:t>
            </a:r>
          </a:p>
          <a:p>
            <a:pPr marL="0" indent="0">
              <a:lnSpc>
                <a:spcPct val="100000"/>
              </a:lnSpc>
              <a:buNone/>
            </a:pPr>
            <a:endParaRPr lang="en-US" sz="1000" dirty="0"/>
          </a:p>
          <a:p>
            <a:pPr lvl="1">
              <a:lnSpc>
                <a:spcPct val="120000"/>
              </a:lnSpc>
              <a:spcBef>
                <a:spcPts val="0"/>
              </a:spcBef>
              <a:spcAft>
                <a:spcPts val="1200"/>
              </a:spcAft>
            </a:pPr>
            <a:r>
              <a:rPr lang="pt-PT" dirty="0" err="1" smtClean="0"/>
              <a:t>Before</a:t>
            </a:r>
            <a:r>
              <a:rPr lang="pt-PT" dirty="0" smtClean="0"/>
              <a:t> </a:t>
            </a:r>
            <a:r>
              <a:rPr lang="pt-PT" dirty="0" err="1" smtClean="0"/>
              <a:t>installing</a:t>
            </a:r>
            <a:r>
              <a:rPr lang="pt-PT" dirty="0" smtClean="0"/>
              <a:t> SQL Server, </a:t>
            </a:r>
            <a:r>
              <a:rPr lang="pt-PT" dirty="0" err="1" smtClean="0"/>
              <a:t>if</a:t>
            </a:r>
            <a:r>
              <a:rPr lang="pt-PT" dirty="0" smtClean="0"/>
              <a:t> </a:t>
            </a:r>
            <a:r>
              <a:rPr lang="pt-PT" dirty="0" err="1" smtClean="0"/>
              <a:t>there</a:t>
            </a:r>
            <a:r>
              <a:rPr lang="pt-PT" dirty="0" smtClean="0"/>
              <a:t> </a:t>
            </a:r>
            <a:r>
              <a:rPr lang="pt-PT" dirty="0" err="1" smtClean="0"/>
              <a:t>is</a:t>
            </a:r>
            <a:r>
              <a:rPr lang="pt-PT" dirty="0" smtClean="0"/>
              <a:t> </a:t>
            </a:r>
            <a:r>
              <a:rPr lang="pt-PT" dirty="0" err="1" smtClean="0"/>
              <a:t>any</a:t>
            </a:r>
            <a:r>
              <a:rPr lang="pt-PT" dirty="0" smtClean="0"/>
              <a:t> </a:t>
            </a:r>
            <a:r>
              <a:rPr lang="pt-PT" dirty="0" err="1" smtClean="0"/>
              <a:t>version</a:t>
            </a:r>
            <a:r>
              <a:rPr lang="pt-PT" dirty="0" smtClean="0"/>
              <a:t> </a:t>
            </a:r>
            <a:r>
              <a:rPr lang="pt-PT" dirty="0" err="1" smtClean="0"/>
              <a:t>of</a:t>
            </a:r>
            <a:r>
              <a:rPr lang="pt-PT" dirty="0" smtClean="0"/>
              <a:t> SQL Server </a:t>
            </a:r>
            <a:r>
              <a:rPr lang="pt-PT" dirty="0" err="1" smtClean="0"/>
              <a:t>or</a:t>
            </a:r>
            <a:r>
              <a:rPr lang="pt-PT" dirty="0" smtClean="0"/>
              <a:t> SQL Server Express </a:t>
            </a:r>
            <a:r>
              <a:rPr lang="pt-PT" dirty="0" err="1" smtClean="0"/>
              <a:t>on</a:t>
            </a:r>
            <a:r>
              <a:rPr lang="pt-PT" dirty="0" smtClean="0"/>
              <a:t> </a:t>
            </a:r>
            <a:r>
              <a:rPr lang="pt-PT" dirty="0" err="1" smtClean="0"/>
              <a:t>your</a:t>
            </a:r>
            <a:r>
              <a:rPr lang="pt-PT" dirty="0" smtClean="0"/>
              <a:t> PC, </a:t>
            </a:r>
            <a:r>
              <a:rPr lang="pt-PT" dirty="0" err="1" smtClean="0"/>
              <a:t>begin</a:t>
            </a:r>
            <a:r>
              <a:rPr lang="pt-PT" dirty="0" smtClean="0"/>
              <a:t> </a:t>
            </a:r>
            <a:r>
              <a:rPr lang="pt-PT" dirty="0" err="1" smtClean="0"/>
              <a:t>by</a:t>
            </a:r>
            <a:r>
              <a:rPr lang="pt-PT" dirty="0" smtClean="0"/>
              <a:t> </a:t>
            </a:r>
            <a:r>
              <a:rPr lang="pt-PT" dirty="0" err="1" smtClean="0"/>
              <a:t>uninstalling</a:t>
            </a:r>
            <a:r>
              <a:rPr lang="pt-PT" dirty="0" smtClean="0"/>
              <a:t> </a:t>
            </a:r>
            <a:r>
              <a:rPr lang="pt-PT" dirty="0" err="1" smtClean="0"/>
              <a:t>it</a:t>
            </a:r>
            <a:r>
              <a:rPr lang="pt-PT" dirty="0" smtClean="0"/>
              <a:t>, </a:t>
            </a:r>
            <a:r>
              <a:rPr lang="pt-PT" dirty="0" err="1" smtClean="0"/>
              <a:t>completely</a:t>
            </a:r>
            <a:r>
              <a:rPr lang="pt-PT" dirty="0" smtClean="0"/>
              <a:t> </a:t>
            </a:r>
            <a:r>
              <a:rPr lang="pt-PT" dirty="0" err="1" smtClean="0"/>
              <a:t>and</a:t>
            </a:r>
            <a:r>
              <a:rPr lang="pt-PT" dirty="0" smtClean="0"/>
              <a:t> </a:t>
            </a:r>
            <a:r>
              <a:rPr lang="pt-PT" dirty="0" err="1" smtClean="0"/>
              <a:t>carefully</a:t>
            </a:r>
            <a:r>
              <a:rPr lang="pt-PT" dirty="0" smtClean="0"/>
              <a:t>, </a:t>
            </a:r>
            <a:r>
              <a:rPr lang="pt-PT" dirty="0" err="1" smtClean="0"/>
              <a:t>using</a:t>
            </a:r>
            <a:r>
              <a:rPr lang="pt-PT" dirty="0" smtClean="0"/>
              <a:t> </a:t>
            </a:r>
            <a:r>
              <a:rPr lang="pt-PT" dirty="0" err="1" smtClean="0"/>
              <a:t>the</a:t>
            </a:r>
            <a:r>
              <a:rPr lang="pt-PT" dirty="0" smtClean="0"/>
              <a:t> Windows </a:t>
            </a:r>
            <a:r>
              <a:rPr lang="pt-PT" dirty="0" err="1" smtClean="0"/>
              <a:t>Control</a:t>
            </a:r>
            <a:r>
              <a:rPr lang="pt-PT" dirty="0" smtClean="0"/>
              <a:t> </a:t>
            </a:r>
            <a:r>
              <a:rPr lang="pt-PT" dirty="0" err="1" smtClean="0"/>
              <a:t>Panel</a:t>
            </a:r>
            <a:r>
              <a:rPr lang="pt-PT" dirty="0" smtClean="0"/>
              <a:t>; </a:t>
            </a:r>
          </a:p>
          <a:p>
            <a:pPr lvl="1">
              <a:lnSpc>
                <a:spcPct val="120000"/>
              </a:lnSpc>
              <a:spcBef>
                <a:spcPts val="0"/>
              </a:spcBef>
              <a:spcAft>
                <a:spcPts val="1200"/>
              </a:spcAft>
            </a:pPr>
            <a:r>
              <a:rPr lang="pt-PT" dirty="0" err="1" smtClean="0"/>
              <a:t>During</a:t>
            </a:r>
            <a:r>
              <a:rPr lang="pt-PT" dirty="0" smtClean="0"/>
              <a:t> </a:t>
            </a:r>
            <a:r>
              <a:rPr lang="pt-PT" dirty="0" err="1" smtClean="0"/>
              <a:t>install</a:t>
            </a:r>
            <a:r>
              <a:rPr lang="pt-PT" dirty="0" smtClean="0"/>
              <a:t> </a:t>
            </a:r>
            <a:r>
              <a:rPr lang="pt-PT" dirty="0" err="1" smtClean="0"/>
              <a:t>you’ll</a:t>
            </a:r>
            <a:r>
              <a:rPr lang="pt-PT" dirty="0" smtClean="0"/>
              <a:t> </a:t>
            </a:r>
            <a:r>
              <a:rPr lang="pt-PT" dirty="0" err="1" smtClean="0"/>
              <a:t>see</a:t>
            </a:r>
            <a:r>
              <a:rPr lang="pt-PT" dirty="0" smtClean="0"/>
              <a:t> </a:t>
            </a:r>
            <a:r>
              <a:rPr lang="pt-PT" dirty="0" err="1" smtClean="0"/>
              <a:t>that</a:t>
            </a:r>
            <a:r>
              <a:rPr lang="pt-PT" dirty="0" smtClean="0"/>
              <a:t> SQL Server Setup </a:t>
            </a:r>
            <a:r>
              <a:rPr lang="pt-PT" dirty="0" err="1" smtClean="0"/>
              <a:t>begins</a:t>
            </a:r>
            <a:r>
              <a:rPr lang="pt-PT" dirty="0" smtClean="0"/>
              <a:t> </a:t>
            </a:r>
            <a:r>
              <a:rPr lang="pt-PT" dirty="0" err="1" smtClean="0"/>
              <a:t>by</a:t>
            </a:r>
            <a:r>
              <a:rPr lang="pt-PT" dirty="0"/>
              <a:t> </a:t>
            </a:r>
            <a:r>
              <a:rPr lang="pt-PT" dirty="0" err="1" smtClean="0"/>
              <a:t>testing</a:t>
            </a:r>
            <a:r>
              <a:rPr lang="pt-PT" dirty="0" smtClean="0"/>
              <a:t> </a:t>
            </a:r>
            <a:r>
              <a:rPr lang="pt-PT" dirty="0" err="1" smtClean="0"/>
              <a:t>the</a:t>
            </a:r>
            <a:r>
              <a:rPr lang="pt-PT" dirty="0" smtClean="0"/>
              <a:t> PC, Windows </a:t>
            </a:r>
            <a:r>
              <a:rPr lang="pt-PT" dirty="0" err="1" smtClean="0"/>
              <a:t>and</a:t>
            </a:r>
            <a:r>
              <a:rPr lang="pt-PT" dirty="0" smtClean="0"/>
              <a:t> some </a:t>
            </a:r>
            <a:r>
              <a:rPr lang="pt-PT" dirty="0" err="1" smtClean="0"/>
              <a:t>of</a:t>
            </a:r>
            <a:r>
              <a:rPr lang="pt-PT" dirty="0" smtClean="0"/>
              <a:t> </a:t>
            </a:r>
            <a:r>
              <a:rPr lang="pt-PT" dirty="0" err="1" smtClean="0"/>
              <a:t>the</a:t>
            </a:r>
            <a:r>
              <a:rPr lang="pt-PT" dirty="0" smtClean="0"/>
              <a:t> </a:t>
            </a:r>
            <a:r>
              <a:rPr lang="pt-PT" dirty="0" err="1" smtClean="0"/>
              <a:t>installed</a:t>
            </a:r>
            <a:r>
              <a:rPr lang="pt-PT" dirty="0" smtClean="0"/>
              <a:t> software. </a:t>
            </a:r>
            <a:r>
              <a:rPr lang="pt-PT" dirty="0" err="1" smtClean="0"/>
              <a:t>If</a:t>
            </a:r>
            <a:r>
              <a:rPr lang="pt-PT" dirty="0" smtClean="0"/>
              <a:t> </a:t>
            </a:r>
            <a:r>
              <a:rPr lang="pt-PT" dirty="0" err="1" smtClean="0"/>
              <a:t>there</a:t>
            </a:r>
            <a:r>
              <a:rPr lang="pt-PT" dirty="0" smtClean="0"/>
              <a:t> </a:t>
            </a:r>
            <a:r>
              <a:rPr lang="pt-PT" dirty="0" err="1" smtClean="0"/>
              <a:t>is</a:t>
            </a:r>
            <a:r>
              <a:rPr lang="pt-PT" dirty="0" smtClean="0"/>
              <a:t> </a:t>
            </a:r>
            <a:r>
              <a:rPr lang="pt-PT" dirty="0" err="1" smtClean="0"/>
              <a:t>any</a:t>
            </a:r>
            <a:r>
              <a:rPr lang="pt-PT" dirty="0" smtClean="0"/>
              <a:t> </a:t>
            </a:r>
            <a:r>
              <a:rPr lang="pt-PT" dirty="0" err="1" smtClean="0"/>
              <a:t>red</a:t>
            </a:r>
            <a:r>
              <a:rPr lang="pt-PT" dirty="0" smtClean="0"/>
              <a:t> error (fatal error) </a:t>
            </a:r>
            <a:r>
              <a:rPr lang="pt-PT" dirty="0" err="1" smtClean="0"/>
              <a:t>don’t</a:t>
            </a:r>
            <a:r>
              <a:rPr lang="pt-PT" dirty="0" smtClean="0"/>
              <a:t> </a:t>
            </a:r>
            <a:r>
              <a:rPr lang="pt-PT" dirty="0" err="1" smtClean="0"/>
              <a:t>go</a:t>
            </a:r>
            <a:r>
              <a:rPr lang="pt-PT" dirty="0" smtClean="0"/>
              <a:t> </a:t>
            </a:r>
            <a:r>
              <a:rPr lang="pt-PT" dirty="0" err="1" smtClean="0"/>
              <a:t>on</a:t>
            </a:r>
            <a:r>
              <a:rPr lang="pt-PT" dirty="0" smtClean="0"/>
              <a:t>: </a:t>
            </a:r>
            <a:r>
              <a:rPr lang="pt-PT" dirty="0" err="1" smtClean="0"/>
              <a:t>it</a:t>
            </a:r>
            <a:r>
              <a:rPr lang="pt-PT" dirty="0" smtClean="0"/>
              <a:t> must </a:t>
            </a:r>
            <a:r>
              <a:rPr lang="pt-PT" dirty="0" err="1" smtClean="0"/>
              <a:t>be</a:t>
            </a:r>
            <a:r>
              <a:rPr lang="pt-PT" dirty="0" smtClean="0"/>
              <a:t> </a:t>
            </a:r>
            <a:r>
              <a:rPr lang="pt-PT" dirty="0" err="1" smtClean="0"/>
              <a:t>corrected</a:t>
            </a:r>
            <a:r>
              <a:rPr lang="pt-PT" dirty="0" smtClean="0"/>
              <a:t> </a:t>
            </a:r>
            <a:r>
              <a:rPr lang="pt-PT" dirty="0" err="1" smtClean="0"/>
              <a:t>first</a:t>
            </a:r>
            <a:r>
              <a:rPr lang="pt-PT" dirty="0" smtClean="0"/>
              <a:t>! </a:t>
            </a:r>
            <a:r>
              <a:rPr lang="pt-PT" dirty="0" err="1" smtClean="0"/>
              <a:t>However</a:t>
            </a:r>
            <a:r>
              <a:rPr lang="pt-PT" dirty="0" smtClean="0"/>
              <a:t>, </a:t>
            </a:r>
            <a:r>
              <a:rPr lang="pt-PT" dirty="0" err="1" smtClean="0"/>
              <a:t>it</a:t>
            </a:r>
            <a:r>
              <a:rPr lang="pt-PT" dirty="0" smtClean="0"/>
              <a:t> </a:t>
            </a:r>
            <a:r>
              <a:rPr lang="pt-PT" dirty="0" err="1" smtClean="0"/>
              <a:t>is</a:t>
            </a:r>
            <a:r>
              <a:rPr lang="pt-PT" dirty="0" smtClean="0"/>
              <a:t> normal a </a:t>
            </a:r>
            <a:r>
              <a:rPr lang="pt-PT" dirty="0" err="1" smtClean="0"/>
              <a:t>yellow</a:t>
            </a:r>
            <a:r>
              <a:rPr lang="pt-PT" dirty="0" smtClean="0"/>
              <a:t> error (</a:t>
            </a:r>
            <a:r>
              <a:rPr lang="pt-PT" dirty="0" err="1" smtClean="0"/>
              <a:t>warning</a:t>
            </a:r>
            <a:r>
              <a:rPr lang="pt-PT" dirty="0" smtClean="0"/>
              <a:t>) </a:t>
            </a:r>
            <a:r>
              <a:rPr lang="pt-PT" dirty="0" err="1" smtClean="0"/>
              <a:t>about</a:t>
            </a:r>
            <a:r>
              <a:rPr lang="pt-PT" dirty="0" smtClean="0"/>
              <a:t> </a:t>
            </a:r>
            <a:r>
              <a:rPr lang="pt-PT" dirty="0" err="1" smtClean="0"/>
              <a:t>the</a:t>
            </a:r>
            <a:r>
              <a:rPr lang="pt-PT" dirty="0" smtClean="0"/>
              <a:t> Windows firewall. This </a:t>
            </a:r>
            <a:r>
              <a:rPr lang="pt-PT" dirty="0" err="1" smtClean="0"/>
              <a:t>warining</a:t>
            </a:r>
            <a:r>
              <a:rPr lang="pt-PT" dirty="0" smtClean="0"/>
              <a:t> </a:t>
            </a:r>
            <a:r>
              <a:rPr lang="pt-PT" dirty="0" err="1" smtClean="0"/>
              <a:t>doesn’t</a:t>
            </a:r>
            <a:r>
              <a:rPr lang="pt-PT" dirty="0" smtClean="0"/>
              <a:t> </a:t>
            </a:r>
            <a:r>
              <a:rPr lang="pt-PT" dirty="0" err="1" smtClean="0"/>
              <a:t>matter</a:t>
            </a:r>
            <a:r>
              <a:rPr lang="pt-PT" dirty="0" smtClean="0"/>
              <a:t>. </a:t>
            </a:r>
            <a:r>
              <a:rPr lang="pt-PT" dirty="0" err="1" smtClean="0"/>
              <a:t>You</a:t>
            </a:r>
            <a:r>
              <a:rPr lang="pt-PT" dirty="0" smtClean="0"/>
              <a:t> </a:t>
            </a:r>
            <a:r>
              <a:rPr lang="pt-PT" dirty="0" err="1" smtClean="0"/>
              <a:t>may</a:t>
            </a:r>
            <a:r>
              <a:rPr lang="pt-PT" dirty="0" smtClean="0"/>
              <a:t> </a:t>
            </a:r>
            <a:r>
              <a:rPr lang="pt-PT" dirty="0" err="1" smtClean="0"/>
              <a:t>proceed</a:t>
            </a:r>
            <a:r>
              <a:rPr lang="pt-PT" dirty="0"/>
              <a:t>;</a:t>
            </a:r>
            <a:endParaRPr lang="pt-PT" dirty="0" smtClean="0"/>
          </a:p>
          <a:p>
            <a:pPr lvl="1">
              <a:lnSpc>
                <a:spcPct val="120000"/>
              </a:lnSpc>
              <a:spcBef>
                <a:spcPts val="0"/>
              </a:spcBef>
              <a:spcAft>
                <a:spcPts val="1200"/>
              </a:spcAft>
            </a:pPr>
            <a:r>
              <a:rPr lang="pt-PT" dirty="0" err="1" smtClean="0"/>
              <a:t>The</a:t>
            </a:r>
            <a:r>
              <a:rPr lang="pt-PT" dirty="0" smtClean="0"/>
              <a:t> </a:t>
            </a:r>
            <a:r>
              <a:rPr lang="pt-PT" dirty="0" err="1" smtClean="0"/>
              <a:t>install</a:t>
            </a:r>
            <a:r>
              <a:rPr lang="pt-PT" dirty="0" smtClean="0"/>
              <a:t> </a:t>
            </a:r>
            <a:r>
              <a:rPr lang="pt-PT" dirty="0" err="1" smtClean="0"/>
              <a:t>is</a:t>
            </a:r>
            <a:r>
              <a:rPr lang="pt-PT" dirty="0" smtClean="0"/>
              <a:t> a </a:t>
            </a:r>
            <a:r>
              <a:rPr lang="pt-PT" dirty="0" err="1" smtClean="0"/>
              <a:t>little</a:t>
            </a:r>
            <a:r>
              <a:rPr lang="pt-PT" dirty="0" smtClean="0"/>
              <a:t> bit </a:t>
            </a:r>
            <a:r>
              <a:rPr lang="pt-PT" dirty="0" err="1" smtClean="0"/>
              <a:t>long</a:t>
            </a:r>
            <a:r>
              <a:rPr lang="pt-PT" dirty="0" smtClean="0"/>
              <a:t> </a:t>
            </a:r>
            <a:r>
              <a:rPr lang="pt-PT" dirty="0" err="1"/>
              <a:t>and</a:t>
            </a:r>
            <a:r>
              <a:rPr lang="pt-PT" dirty="0"/>
              <a:t> </a:t>
            </a:r>
            <a:r>
              <a:rPr lang="pt-PT" dirty="0" err="1"/>
              <a:t>heavy</a:t>
            </a:r>
            <a:r>
              <a:rPr lang="pt-PT" dirty="0"/>
              <a:t> </a:t>
            </a:r>
            <a:r>
              <a:rPr lang="pt-PT" dirty="0" err="1" smtClean="0"/>
              <a:t>process</a:t>
            </a:r>
            <a:r>
              <a:rPr lang="pt-PT" dirty="0"/>
              <a:t>.</a:t>
            </a:r>
            <a:r>
              <a:rPr lang="pt-PT" dirty="0" smtClean="0"/>
              <a:t> </a:t>
            </a:r>
            <a:r>
              <a:rPr lang="pt-PT" dirty="0" err="1" smtClean="0"/>
              <a:t>Carefully</a:t>
            </a:r>
            <a:r>
              <a:rPr lang="pt-PT" dirty="0" smtClean="0"/>
              <a:t> </a:t>
            </a:r>
            <a:r>
              <a:rPr lang="pt-PT" dirty="0" err="1"/>
              <a:t>read</a:t>
            </a:r>
            <a:r>
              <a:rPr lang="pt-PT" dirty="0"/>
              <a:t> </a:t>
            </a:r>
            <a:r>
              <a:rPr lang="pt-PT" dirty="0" err="1" smtClean="0"/>
              <a:t>and</a:t>
            </a:r>
            <a:r>
              <a:rPr lang="pt-PT" dirty="0" smtClean="0"/>
              <a:t> </a:t>
            </a:r>
            <a:r>
              <a:rPr lang="pt-PT" dirty="0" err="1" smtClean="0"/>
              <a:t>follow</a:t>
            </a:r>
            <a:r>
              <a:rPr lang="pt-PT" dirty="0" smtClean="0"/>
              <a:t> </a:t>
            </a:r>
            <a:r>
              <a:rPr lang="pt-PT" dirty="0" err="1" smtClean="0"/>
              <a:t>the</a:t>
            </a:r>
            <a:r>
              <a:rPr lang="pt-PT" dirty="0" smtClean="0"/>
              <a:t> </a:t>
            </a:r>
            <a:r>
              <a:rPr lang="pt-PT" dirty="0" err="1"/>
              <a:t>following</a:t>
            </a:r>
            <a:r>
              <a:rPr lang="pt-PT" dirty="0"/>
              <a:t> </a:t>
            </a:r>
            <a:r>
              <a:rPr lang="pt-PT" dirty="0" err="1" smtClean="0"/>
              <a:t>instructions</a:t>
            </a:r>
            <a:r>
              <a:rPr lang="pt-PT" dirty="0" smtClean="0"/>
              <a:t>.</a:t>
            </a:r>
            <a:endParaRPr lang="pt-PT" dirty="0"/>
          </a:p>
          <a:p>
            <a:pPr lvl="1">
              <a:lnSpc>
                <a:spcPct val="120000"/>
              </a:lnSpc>
              <a:spcBef>
                <a:spcPts val="0"/>
              </a:spcBef>
              <a:spcAft>
                <a:spcPts val="1200"/>
              </a:spcAft>
            </a:pPr>
            <a:endParaRPr lang="pt-PT" dirty="0" smtClean="0"/>
          </a:p>
        </p:txBody>
      </p:sp>
      <p:sp>
        <p:nvSpPr>
          <p:cNvPr id="2" name="Marcador de Posição do Número do Diapositivo 1"/>
          <p:cNvSpPr>
            <a:spLocks noGrp="1"/>
          </p:cNvSpPr>
          <p:nvPr>
            <p:ph type="sldNum" sz="quarter" idx="12"/>
          </p:nvPr>
        </p:nvSpPr>
        <p:spPr/>
        <p:txBody>
          <a:bodyPr/>
          <a:lstStyle/>
          <a:p>
            <a:fld id="{7054199A-D540-4296-AF52-B4A445F1258E}" type="slidenum">
              <a:rPr lang="pt-PT" smtClean="0"/>
              <a:t>5</a:t>
            </a:fld>
            <a:endParaRPr lang="pt-PT"/>
          </a:p>
        </p:txBody>
      </p:sp>
    </p:spTree>
    <p:extLst>
      <p:ext uri="{BB962C8B-B14F-4D97-AF65-F5344CB8AC3E}">
        <p14:creationId xmlns:p14="http://schemas.microsoft.com/office/powerpoint/2010/main" val="20171876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0891"/>
            <a:ext cx="10515600" cy="5755459"/>
          </a:xfrm>
        </p:spPr>
        <p:txBody>
          <a:bodyPr>
            <a:normAutofit fontScale="85000" lnSpcReduction="10000"/>
          </a:bodyPr>
          <a:lstStyle/>
          <a:p>
            <a:pPr marL="0" indent="0">
              <a:lnSpc>
                <a:spcPct val="100000"/>
              </a:lnSpc>
              <a:buNone/>
            </a:pPr>
            <a:r>
              <a:rPr lang="en-US" sz="4000" b="1" dirty="0"/>
              <a:t>SQL Server Installation </a:t>
            </a:r>
            <a:r>
              <a:rPr lang="en-US" sz="4000" b="1" dirty="0" smtClean="0"/>
              <a:t>(2) </a:t>
            </a:r>
          </a:p>
          <a:p>
            <a:pPr marL="0" indent="0">
              <a:lnSpc>
                <a:spcPct val="100000"/>
              </a:lnSpc>
              <a:buNone/>
            </a:pPr>
            <a:endParaRPr lang="en-US" sz="1200" b="1" dirty="0"/>
          </a:p>
          <a:p>
            <a:pPr lvl="1">
              <a:lnSpc>
                <a:spcPct val="120000"/>
              </a:lnSpc>
              <a:spcBef>
                <a:spcPts val="0"/>
              </a:spcBef>
              <a:spcAft>
                <a:spcPts val="1200"/>
              </a:spcAft>
            </a:pPr>
            <a:r>
              <a:rPr lang="pt-PT" dirty="0" smtClean="0"/>
              <a:t>To </a:t>
            </a:r>
            <a:r>
              <a:rPr lang="pt-PT" dirty="0" err="1" smtClean="0"/>
              <a:t>choose</a:t>
            </a:r>
            <a:r>
              <a:rPr lang="pt-PT" dirty="0" smtClean="0"/>
              <a:t> </a:t>
            </a:r>
            <a:r>
              <a:rPr lang="pt-PT" dirty="0" err="1" smtClean="0"/>
              <a:t>what</a:t>
            </a:r>
            <a:r>
              <a:rPr lang="pt-PT" dirty="0" smtClean="0"/>
              <a:t> to </a:t>
            </a:r>
            <a:r>
              <a:rPr lang="pt-PT" dirty="0" err="1" smtClean="0"/>
              <a:t>install</a:t>
            </a:r>
            <a:r>
              <a:rPr lang="pt-PT" dirty="0" smtClean="0"/>
              <a:t>: “</a:t>
            </a:r>
            <a:r>
              <a:rPr lang="pt-PT" dirty="0" err="1" smtClean="0"/>
              <a:t>Select</a:t>
            </a:r>
            <a:r>
              <a:rPr lang="pt-PT" dirty="0" smtClean="0"/>
              <a:t> </a:t>
            </a:r>
            <a:r>
              <a:rPr lang="pt-PT" dirty="0" err="1" smtClean="0"/>
              <a:t>All</a:t>
            </a:r>
            <a:r>
              <a:rPr lang="pt-PT" dirty="0" smtClean="0"/>
              <a:t>”</a:t>
            </a:r>
          </a:p>
          <a:p>
            <a:pPr lvl="1">
              <a:lnSpc>
                <a:spcPct val="120000"/>
              </a:lnSpc>
              <a:spcBef>
                <a:spcPts val="0"/>
              </a:spcBef>
              <a:spcAft>
                <a:spcPts val="1200"/>
              </a:spcAft>
            </a:pPr>
            <a:r>
              <a:rPr lang="pt-PT" dirty="0" smtClean="0"/>
              <a:t>For 2017 </a:t>
            </a:r>
            <a:r>
              <a:rPr lang="pt-PT" dirty="0" err="1" smtClean="0"/>
              <a:t>and</a:t>
            </a:r>
            <a:r>
              <a:rPr lang="pt-PT" dirty="0" smtClean="0"/>
              <a:t> 2019 </a:t>
            </a:r>
            <a:r>
              <a:rPr lang="pt-PT" dirty="0" err="1" smtClean="0"/>
              <a:t>versions</a:t>
            </a:r>
            <a:r>
              <a:rPr lang="pt-PT" dirty="0" smtClean="0"/>
              <a:t> </a:t>
            </a:r>
            <a:r>
              <a:rPr lang="pt-PT" dirty="0" err="1" smtClean="0"/>
              <a:t>there</a:t>
            </a:r>
            <a:r>
              <a:rPr lang="pt-PT" dirty="0" smtClean="0"/>
              <a:t> are 3 </a:t>
            </a:r>
            <a:r>
              <a:rPr lang="pt-PT" dirty="0" err="1" smtClean="0"/>
              <a:t>installation</a:t>
            </a:r>
            <a:r>
              <a:rPr lang="pt-PT" dirty="0" smtClean="0"/>
              <a:t> </a:t>
            </a:r>
            <a:r>
              <a:rPr lang="pt-PT" dirty="0" err="1" smtClean="0"/>
              <a:t>modes</a:t>
            </a:r>
            <a:r>
              <a:rPr lang="pt-PT" dirty="0" smtClean="0"/>
              <a:t>: Tabular, Multidimensional </a:t>
            </a:r>
            <a:r>
              <a:rPr lang="pt-PT" dirty="0" err="1" smtClean="0"/>
              <a:t>and</a:t>
            </a:r>
            <a:r>
              <a:rPr lang="pt-PT" dirty="0" smtClean="0"/>
              <a:t> Data </a:t>
            </a:r>
            <a:r>
              <a:rPr lang="pt-PT" dirty="0" err="1" smtClean="0"/>
              <a:t>Mining</a:t>
            </a:r>
            <a:r>
              <a:rPr lang="pt-PT" dirty="0" smtClean="0"/>
              <a:t>, </a:t>
            </a:r>
            <a:r>
              <a:rPr lang="pt-PT" dirty="0" err="1" smtClean="0"/>
              <a:t>and</a:t>
            </a:r>
            <a:r>
              <a:rPr lang="pt-PT" dirty="0" smtClean="0"/>
              <a:t> </a:t>
            </a:r>
            <a:r>
              <a:rPr lang="pt-PT" dirty="0" err="1" smtClean="0"/>
              <a:t>Power</a:t>
            </a:r>
            <a:r>
              <a:rPr lang="pt-PT" dirty="0" smtClean="0"/>
              <a:t> Pivot. </a:t>
            </a:r>
            <a:r>
              <a:rPr lang="pt-PT" dirty="0" err="1" smtClean="0"/>
              <a:t>It</a:t>
            </a:r>
            <a:r>
              <a:rPr lang="pt-PT" dirty="0" smtClean="0"/>
              <a:t> </a:t>
            </a:r>
            <a:r>
              <a:rPr lang="pt-PT" dirty="0" err="1" smtClean="0"/>
              <a:t>is</a:t>
            </a:r>
            <a:r>
              <a:rPr lang="pt-PT" dirty="0" smtClean="0"/>
              <a:t> </a:t>
            </a:r>
            <a:r>
              <a:rPr lang="pt-PT" dirty="0" err="1" smtClean="0"/>
              <a:t>mandatory</a:t>
            </a:r>
            <a:r>
              <a:rPr lang="pt-PT" dirty="0" smtClean="0"/>
              <a:t> to </a:t>
            </a:r>
            <a:r>
              <a:rPr lang="pt-PT" dirty="0" err="1" smtClean="0"/>
              <a:t>choose</a:t>
            </a:r>
            <a:r>
              <a:rPr lang="pt-PT" dirty="0" smtClean="0"/>
              <a:t> </a:t>
            </a:r>
            <a:r>
              <a:rPr lang="pt-PT" dirty="0" err="1" smtClean="0"/>
              <a:t>the</a:t>
            </a:r>
            <a:r>
              <a:rPr lang="pt-PT" dirty="0" smtClean="0"/>
              <a:t> </a:t>
            </a:r>
            <a:r>
              <a:rPr lang="pt-PT" b="1" dirty="0" smtClean="0"/>
              <a:t>Multidimensional </a:t>
            </a:r>
            <a:r>
              <a:rPr lang="pt-PT" b="1" dirty="0" err="1"/>
              <a:t>and</a:t>
            </a:r>
            <a:r>
              <a:rPr lang="pt-PT" b="1" dirty="0"/>
              <a:t> </a:t>
            </a:r>
            <a:r>
              <a:rPr lang="pt-PT" b="1" dirty="0" smtClean="0"/>
              <a:t>Data </a:t>
            </a:r>
            <a:r>
              <a:rPr lang="pt-PT" b="1" dirty="0" err="1" smtClean="0"/>
              <a:t>Mining</a:t>
            </a:r>
            <a:r>
              <a:rPr lang="pt-PT" dirty="0" smtClean="0"/>
              <a:t> </a:t>
            </a:r>
            <a:r>
              <a:rPr lang="pt-PT" dirty="0" err="1" smtClean="0"/>
              <a:t>mode</a:t>
            </a:r>
            <a:r>
              <a:rPr lang="pt-PT" dirty="0" smtClean="0"/>
              <a:t>. Any </a:t>
            </a:r>
            <a:r>
              <a:rPr lang="pt-PT" dirty="0" err="1" smtClean="0"/>
              <a:t>other</a:t>
            </a:r>
            <a:r>
              <a:rPr lang="pt-PT" dirty="0" smtClean="0"/>
              <a:t> </a:t>
            </a:r>
            <a:r>
              <a:rPr lang="pt-PT" dirty="0" err="1" smtClean="0"/>
              <a:t>mode</a:t>
            </a:r>
            <a:r>
              <a:rPr lang="pt-PT" dirty="0" smtClean="0"/>
              <a:t> </a:t>
            </a:r>
            <a:r>
              <a:rPr lang="pt-PT" dirty="0" err="1" smtClean="0"/>
              <a:t>won’t</a:t>
            </a:r>
            <a:r>
              <a:rPr lang="pt-PT" dirty="0" smtClean="0"/>
              <a:t> </a:t>
            </a:r>
            <a:r>
              <a:rPr lang="pt-PT" dirty="0" err="1" smtClean="0"/>
              <a:t>be</a:t>
            </a:r>
            <a:r>
              <a:rPr lang="pt-PT" dirty="0" smtClean="0"/>
              <a:t> </a:t>
            </a:r>
            <a:r>
              <a:rPr lang="pt-PT" dirty="0" err="1" smtClean="0"/>
              <a:t>good</a:t>
            </a:r>
            <a:r>
              <a:rPr lang="pt-PT" dirty="0" smtClean="0"/>
              <a:t> for </a:t>
            </a:r>
            <a:r>
              <a:rPr lang="pt-PT" dirty="0" err="1" smtClean="0"/>
              <a:t>our</a:t>
            </a:r>
            <a:r>
              <a:rPr lang="pt-PT" dirty="0" smtClean="0"/>
              <a:t> classes </a:t>
            </a:r>
            <a:r>
              <a:rPr lang="pt-PT" dirty="0" err="1" smtClean="0"/>
              <a:t>and</a:t>
            </a:r>
            <a:r>
              <a:rPr lang="pt-PT" dirty="0" smtClean="0"/>
              <a:t> </a:t>
            </a:r>
            <a:r>
              <a:rPr lang="pt-PT" dirty="0" err="1" smtClean="0"/>
              <a:t>you’ll</a:t>
            </a:r>
            <a:r>
              <a:rPr lang="pt-PT" dirty="0" smtClean="0"/>
              <a:t> </a:t>
            </a:r>
            <a:r>
              <a:rPr lang="pt-PT" dirty="0" err="1" smtClean="0"/>
              <a:t>have</a:t>
            </a:r>
            <a:r>
              <a:rPr lang="pt-PT" dirty="0" smtClean="0"/>
              <a:t> to </a:t>
            </a:r>
            <a:r>
              <a:rPr lang="pt-PT" dirty="0" err="1" smtClean="0"/>
              <a:t>uninstall</a:t>
            </a:r>
            <a:r>
              <a:rPr lang="pt-PT" dirty="0" smtClean="0"/>
              <a:t> </a:t>
            </a:r>
            <a:r>
              <a:rPr lang="pt-PT" dirty="0" err="1" smtClean="0"/>
              <a:t>and</a:t>
            </a:r>
            <a:r>
              <a:rPr lang="pt-PT" dirty="0" smtClean="0"/>
              <a:t> </a:t>
            </a:r>
            <a:r>
              <a:rPr lang="pt-PT" dirty="0" err="1" smtClean="0"/>
              <a:t>restart</a:t>
            </a:r>
            <a:r>
              <a:rPr lang="pt-PT" dirty="0" smtClean="0"/>
              <a:t> </a:t>
            </a:r>
            <a:r>
              <a:rPr lang="pt-PT" dirty="0" err="1" smtClean="0"/>
              <a:t>all</a:t>
            </a:r>
            <a:r>
              <a:rPr lang="pt-PT" dirty="0" smtClean="0"/>
              <a:t> </a:t>
            </a:r>
            <a:r>
              <a:rPr lang="pt-PT" dirty="0" err="1" smtClean="0"/>
              <a:t>over</a:t>
            </a:r>
            <a:r>
              <a:rPr lang="pt-PT" dirty="0" smtClean="0"/>
              <a:t> </a:t>
            </a:r>
            <a:r>
              <a:rPr lang="pt-PT" dirty="0" err="1" smtClean="0"/>
              <a:t>again</a:t>
            </a:r>
            <a:r>
              <a:rPr lang="pt-PT" dirty="0" smtClean="0"/>
              <a:t>!! </a:t>
            </a:r>
            <a:endParaRPr lang="pt-PT" b="1" dirty="0" smtClean="0"/>
          </a:p>
          <a:p>
            <a:pPr lvl="1">
              <a:lnSpc>
                <a:spcPct val="120000"/>
              </a:lnSpc>
              <a:spcBef>
                <a:spcPts val="0"/>
              </a:spcBef>
              <a:spcAft>
                <a:spcPts val="1200"/>
              </a:spcAft>
            </a:pPr>
            <a:r>
              <a:rPr lang="pt-PT" dirty="0" smtClean="0"/>
              <a:t>In </a:t>
            </a:r>
            <a:r>
              <a:rPr lang="pt-PT" dirty="0" err="1" smtClean="0"/>
              <a:t>the</a:t>
            </a:r>
            <a:r>
              <a:rPr lang="pt-PT" dirty="0" smtClean="0"/>
              <a:t> </a:t>
            </a:r>
            <a:r>
              <a:rPr lang="pt-PT" dirty="0" err="1" smtClean="0"/>
              <a:t>Authentication</a:t>
            </a:r>
            <a:r>
              <a:rPr lang="pt-PT" dirty="0" smtClean="0"/>
              <a:t> </a:t>
            </a:r>
            <a:r>
              <a:rPr lang="pt-PT" dirty="0" err="1" smtClean="0"/>
              <a:t>Mode</a:t>
            </a:r>
            <a:r>
              <a:rPr lang="pt-PT" dirty="0" smtClean="0"/>
              <a:t> </a:t>
            </a:r>
            <a:r>
              <a:rPr lang="pt-PT" dirty="0" err="1" smtClean="0"/>
              <a:t>change</a:t>
            </a:r>
            <a:r>
              <a:rPr lang="pt-PT" dirty="0" smtClean="0"/>
              <a:t> </a:t>
            </a:r>
            <a:r>
              <a:rPr lang="pt-PT" dirty="0" err="1" smtClean="0"/>
              <a:t>it</a:t>
            </a:r>
            <a:r>
              <a:rPr lang="pt-PT" dirty="0" smtClean="0"/>
              <a:t> for </a:t>
            </a:r>
            <a:r>
              <a:rPr lang="pt-PT" b="1" dirty="0" err="1" smtClean="0"/>
              <a:t>Mixed</a:t>
            </a:r>
            <a:r>
              <a:rPr lang="pt-PT" b="1" dirty="0" smtClean="0"/>
              <a:t> </a:t>
            </a:r>
            <a:r>
              <a:rPr lang="pt-PT" b="1" dirty="0" err="1" smtClean="0"/>
              <a:t>Autenthication</a:t>
            </a:r>
            <a:r>
              <a:rPr lang="pt-PT" dirty="0" smtClean="0"/>
              <a:t>. This </a:t>
            </a:r>
            <a:r>
              <a:rPr lang="pt-PT" dirty="0" err="1" smtClean="0"/>
              <a:t>way</a:t>
            </a:r>
            <a:r>
              <a:rPr lang="pt-PT" dirty="0" smtClean="0"/>
              <a:t> </a:t>
            </a:r>
            <a:r>
              <a:rPr lang="pt-PT" dirty="0" err="1" smtClean="0"/>
              <a:t>the</a:t>
            </a:r>
            <a:r>
              <a:rPr lang="pt-PT" dirty="0" smtClean="0"/>
              <a:t> </a:t>
            </a:r>
            <a:r>
              <a:rPr lang="pt-PT" dirty="0" err="1" smtClean="0"/>
              <a:t>installation</a:t>
            </a:r>
            <a:r>
              <a:rPr lang="pt-PT" dirty="0" smtClean="0"/>
              <a:t> </a:t>
            </a:r>
            <a:r>
              <a:rPr lang="pt-PT" dirty="0" err="1" smtClean="0"/>
              <a:t>process</a:t>
            </a:r>
            <a:r>
              <a:rPr lang="pt-PT" dirty="0" smtClean="0"/>
              <a:t> </a:t>
            </a:r>
            <a:r>
              <a:rPr lang="pt-PT" dirty="0" err="1" smtClean="0"/>
              <a:t>will</a:t>
            </a:r>
            <a:r>
              <a:rPr lang="pt-PT" dirty="0" smtClean="0"/>
              <a:t> </a:t>
            </a:r>
            <a:r>
              <a:rPr lang="pt-PT" dirty="0" err="1" smtClean="0"/>
              <a:t>create</a:t>
            </a:r>
            <a:r>
              <a:rPr lang="pt-PT" dirty="0" smtClean="0"/>
              <a:t> </a:t>
            </a:r>
            <a:r>
              <a:rPr lang="pt-PT" dirty="0" err="1" smtClean="0"/>
              <a:t>an</a:t>
            </a:r>
            <a:r>
              <a:rPr lang="pt-PT" dirty="0" smtClean="0"/>
              <a:t> </a:t>
            </a:r>
            <a:r>
              <a:rPr lang="pt-PT" dirty="0" err="1" smtClean="0"/>
              <a:t>administrator</a:t>
            </a:r>
            <a:r>
              <a:rPr lang="pt-PT" dirty="0" smtClean="0"/>
              <a:t> </a:t>
            </a:r>
            <a:r>
              <a:rPr lang="pt-PT" dirty="0" err="1" smtClean="0"/>
              <a:t>allways</a:t>
            </a:r>
            <a:r>
              <a:rPr lang="pt-PT" dirty="0" smtClean="0"/>
              <a:t> </a:t>
            </a:r>
            <a:r>
              <a:rPr lang="pt-PT" dirty="0" err="1" smtClean="0"/>
              <a:t>called</a:t>
            </a:r>
            <a:r>
              <a:rPr lang="pt-PT" dirty="0" smtClean="0"/>
              <a:t> “</a:t>
            </a:r>
            <a:r>
              <a:rPr lang="pt-PT" dirty="0" err="1" smtClean="0"/>
              <a:t>sa</a:t>
            </a:r>
            <a:r>
              <a:rPr lang="pt-PT" dirty="0" smtClean="0"/>
              <a:t>” </a:t>
            </a:r>
            <a:r>
              <a:rPr lang="pt-PT" dirty="0" err="1" smtClean="0"/>
              <a:t>and</a:t>
            </a:r>
            <a:r>
              <a:rPr lang="pt-PT" dirty="0" smtClean="0"/>
              <a:t> </a:t>
            </a:r>
            <a:r>
              <a:rPr lang="pt-PT" dirty="0" err="1" smtClean="0"/>
              <a:t>will</a:t>
            </a:r>
            <a:r>
              <a:rPr lang="pt-PT" dirty="0" smtClean="0"/>
              <a:t> </a:t>
            </a:r>
            <a:r>
              <a:rPr lang="pt-PT" dirty="0" err="1" smtClean="0"/>
              <a:t>aks</a:t>
            </a:r>
            <a:r>
              <a:rPr lang="pt-PT" dirty="0" smtClean="0"/>
              <a:t> </a:t>
            </a:r>
            <a:r>
              <a:rPr lang="pt-PT" dirty="0" err="1" smtClean="0"/>
              <a:t>you</a:t>
            </a:r>
            <a:r>
              <a:rPr lang="pt-PT" dirty="0" smtClean="0"/>
              <a:t> for a password: </a:t>
            </a:r>
            <a:r>
              <a:rPr lang="pt-PT" dirty="0" err="1" smtClean="0"/>
              <a:t>you</a:t>
            </a:r>
            <a:r>
              <a:rPr lang="pt-PT" dirty="0" smtClean="0"/>
              <a:t> must </a:t>
            </a:r>
            <a:r>
              <a:rPr lang="pt-PT" dirty="0" err="1" smtClean="0"/>
              <a:t>create</a:t>
            </a:r>
            <a:r>
              <a:rPr lang="pt-PT" dirty="0" smtClean="0"/>
              <a:t> </a:t>
            </a:r>
            <a:r>
              <a:rPr lang="pt-PT" dirty="0" err="1" smtClean="0"/>
              <a:t>it</a:t>
            </a:r>
            <a:r>
              <a:rPr lang="pt-PT" dirty="0" smtClean="0"/>
              <a:t> </a:t>
            </a:r>
            <a:r>
              <a:rPr lang="pt-PT" dirty="0" err="1" smtClean="0"/>
              <a:t>at</a:t>
            </a:r>
            <a:r>
              <a:rPr lang="pt-PT" dirty="0" smtClean="0"/>
              <a:t> </a:t>
            </a:r>
            <a:r>
              <a:rPr lang="pt-PT" dirty="0" err="1" smtClean="0"/>
              <a:t>your</a:t>
            </a:r>
            <a:r>
              <a:rPr lang="pt-PT" dirty="0" smtClean="0"/>
              <a:t> </a:t>
            </a:r>
            <a:r>
              <a:rPr lang="pt-PT" dirty="0" err="1" smtClean="0"/>
              <a:t>own</a:t>
            </a:r>
            <a:r>
              <a:rPr lang="pt-PT" dirty="0" smtClean="0"/>
              <a:t> </a:t>
            </a:r>
            <a:r>
              <a:rPr lang="pt-PT" dirty="0" err="1" smtClean="0"/>
              <a:t>wish</a:t>
            </a:r>
            <a:r>
              <a:rPr lang="pt-PT" dirty="0" smtClean="0"/>
              <a:t>, </a:t>
            </a:r>
            <a:r>
              <a:rPr lang="pt-PT" dirty="0" err="1" smtClean="0"/>
              <a:t>and</a:t>
            </a:r>
            <a:r>
              <a:rPr lang="pt-PT" dirty="0" smtClean="0"/>
              <a:t> </a:t>
            </a:r>
            <a:r>
              <a:rPr lang="pt-PT" dirty="0" err="1" smtClean="0"/>
              <a:t>keep</a:t>
            </a:r>
            <a:r>
              <a:rPr lang="pt-PT" dirty="0" smtClean="0"/>
              <a:t> </a:t>
            </a:r>
            <a:r>
              <a:rPr lang="pt-PT" dirty="0" err="1" smtClean="0"/>
              <a:t>it</a:t>
            </a:r>
            <a:r>
              <a:rPr lang="pt-PT" dirty="0" smtClean="0"/>
              <a:t>. Do not </a:t>
            </a:r>
            <a:r>
              <a:rPr lang="pt-PT" dirty="0" err="1" smtClean="0"/>
              <a:t>forget</a:t>
            </a:r>
            <a:r>
              <a:rPr lang="pt-PT" dirty="0" smtClean="0"/>
              <a:t> this </a:t>
            </a:r>
            <a:r>
              <a:rPr lang="pt-PT" dirty="0" err="1" smtClean="0"/>
              <a:t>pwd</a:t>
            </a:r>
            <a:r>
              <a:rPr lang="pt-PT" dirty="0" smtClean="0"/>
              <a:t>: </a:t>
            </a:r>
            <a:r>
              <a:rPr lang="pt-PT" dirty="0" err="1" smtClean="0"/>
              <a:t>it</a:t>
            </a:r>
            <a:r>
              <a:rPr lang="pt-PT" dirty="0" smtClean="0"/>
              <a:t> </a:t>
            </a:r>
            <a:r>
              <a:rPr lang="pt-PT" dirty="0" err="1" smtClean="0"/>
              <a:t>will</a:t>
            </a:r>
            <a:r>
              <a:rPr lang="pt-PT" dirty="0" smtClean="0"/>
              <a:t> </a:t>
            </a:r>
            <a:r>
              <a:rPr lang="pt-PT" dirty="0" err="1" smtClean="0"/>
              <a:t>be</a:t>
            </a:r>
            <a:r>
              <a:rPr lang="pt-PT" dirty="0" smtClean="0"/>
              <a:t> </a:t>
            </a:r>
            <a:r>
              <a:rPr lang="pt-PT" dirty="0" err="1" smtClean="0"/>
              <a:t>frequently</a:t>
            </a:r>
            <a:r>
              <a:rPr lang="pt-PT" dirty="0" smtClean="0"/>
              <a:t> </a:t>
            </a:r>
            <a:r>
              <a:rPr lang="pt-PT" dirty="0" err="1" smtClean="0"/>
              <a:t>needed</a:t>
            </a:r>
            <a:r>
              <a:rPr lang="pt-PT" dirty="0" smtClean="0"/>
              <a:t> in </a:t>
            </a:r>
            <a:r>
              <a:rPr lang="pt-PT" dirty="0" err="1" smtClean="0"/>
              <a:t>the</a:t>
            </a:r>
            <a:r>
              <a:rPr lang="pt-PT" dirty="0" smtClean="0"/>
              <a:t> classes!</a:t>
            </a:r>
          </a:p>
          <a:p>
            <a:pPr lvl="1">
              <a:lnSpc>
                <a:spcPct val="120000"/>
              </a:lnSpc>
              <a:spcBef>
                <a:spcPts val="0"/>
              </a:spcBef>
              <a:spcAft>
                <a:spcPts val="1200"/>
              </a:spcAft>
            </a:pPr>
            <a:r>
              <a:rPr lang="pt-PT" dirty="0" err="1" smtClean="0"/>
              <a:t>The</a:t>
            </a:r>
            <a:r>
              <a:rPr lang="pt-PT" dirty="0" smtClean="0"/>
              <a:t> </a:t>
            </a:r>
            <a:r>
              <a:rPr lang="pt-PT" dirty="0" err="1" smtClean="0"/>
              <a:t>install</a:t>
            </a:r>
            <a:r>
              <a:rPr lang="pt-PT" dirty="0" smtClean="0"/>
              <a:t> </a:t>
            </a:r>
            <a:r>
              <a:rPr lang="pt-PT" dirty="0" err="1" smtClean="0"/>
              <a:t>will</a:t>
            </a:r>
            <a:r>
              <a:rPr lang="pt-PT" dirty="0" smtClean="0"/>
              <a:t> </a:t>
            </a:r>
            <a:r>
              <a:rPr lang="pt-PT" dirty="0" err="1" smtClean="0"/>
              <a:t>also</a:t>
            </a:r>
            <a:r>
              <a:rPr lang="pt-PT" dirty="0" smtClean="0"/>
              <a:t> display, for </a:t>
            </a:r>
            <a:r>
              <a:rPr lang="pt-PT" dirty="0" err="1" smtClean="0"/>
              <a:t>several</a:t>
            </a:r>
            <a:r>
              <a:rPr lang="pt-PT" dirty="0" smtClean="0"/>
              <a:t> times, “</a:t>
            </a:r>
            <a:r>
              <a:rPr lang="pt-PT" dirty="0" err="1" smtClean="0"/>
              <a:t>Add</a:t>
            </a:r>
            <a:r>
              <a:rPr lang="pt-PT" dirty="0" smtClean="0"/>
              <a:t> </a:t>
            </a:r>
            <a:r>
              <a:rPr lang="pt-PT" dirty="0" err="1" smtClean="0"/>
              <a:t>User</a:t>
            </a:r>
            <a:r>
              <a:rPr lang="pt-PT" dirty="0" smtClean="0"/>
              <a:t> </a:t>
            </a:r>
            <a:r>
              <a:rPr lang="pt-PT" dirty="0" err="1" smtClean="0"/>
              <a:t>Account</a:t>
            </a:r>
            <a:r>
              <a:rPr lang="pt-PT" dirty="0" smtClean="0"/>
              <a:t>”. </a:t>
            </a:r>
            <a:r>
              <a:rPr lang="pt-PT" dirty="0" err="1" smtClean="0"/>
              <a:t>Choose</a:t>
            </a:r>
            <a:r>
              <a:rPr lang="pt-PT" dirty="0" smtClean="0"/>
              <a:t> “</a:t>
            </a:r>
            <a:r>
              <a:rPr lang="pt-PT" b="1" dirty="0" err="1" smtClean="0"/>
              <a:t>Add</a:t>
            </a:r>
            <a:r>
              <a:rPr lang="pt-PT" b="1" dirty="0" smtClean="0"/>
              <a:t> </a:t>
            </a:r>
            <a:r>
              <a:rPr lang="pt-PT" b="1" dirty="0" err="1" smtClean="0"/>
              <a:t>current</a:t>
            </a:r>
            <a:r>
              <a:rPr lang="pt-PT" b="1" dirty="0" smtClean="0"/>
              <a:t> </a:t>
            </a:r>
            <a:r>
              <a:rPr lang="pt-PT" b="1" dirty="0" err="1" smtClean="0"/>
              <a:t>user</a:t>
            </a:r>
            <a:r>
              <a:rPr lang="pt-PT" dirty="0" smtClean="0"/>
              <a:t>”</a:t>
            </a:r>
          </a:p>
          <a:p>
            <a:pPr lvl="1">
              <a:lnSpc>
                <a:spcPct val="120000"/>
              </a:lnSpc>
              <a:spcBef>
                <a:spcPts val="0"/>
              </a:spcBef>
              <a:spcAft>
                <a:spcPts val="1200"/>
              </a:spcAft>
            </a:pPr>
            <a:r>
              <a:rPr lang="pt-PT" dirty="0" err="1" smtClean="0"/>
              <a:t>All</a:t>
            </a:r>
            <a:r>
              <a:rPr lang="pt-PT" dirty="0" smtClean="0"/>
              <a:t> </a:t>
            </a:r>
            <a:r>
              <a:rPr lang="pt-PT" dirty="0" err="1" smtClean="0"/>
              <a:t>the</a:t>
            </a:r>
            <a:r>
              <a:rPr lang="pt-PT" dirty="0" smtClean="0"/>
              <a:t> </a:t>
            </a:r>
            <a:r>
              <a:rPr lang="pt-PT" dirty="0" err="1" smtClean="0"/>
              <a:t>other</a:t>
            </a:r>
            <a:r>
              <a:rPr lang="pt-PT" dirty="0" smtClean="0"/>
              <a:t> </a:t>
            </a:r>
            <a:r>
              <a:rPr lang="pt-PT" dirty="0" err="1" smtClean="0"/>
              <a:t>default</a:t>
            </a:r>
            <a:r>
              <a:rPr lang="pt-PT" dirty="0" smtClean="0"/>
              <a:t> </a:t>
            </a:r>
            <a:r>
              <a:rPr lang="pt-PT" dirty="0" err="1" smtClean="0"/>
              <a:t>values</a:t>
            </a:r>
            <a:r>
              <a:rPr lang="pt-PT" dirty="0" smtClean="0"/>
              <a:t>, </a:t>
            </a:r>
            <a:r>
              <a:rPr lang="pt-PT" dirty="0" err="1" smtClean="0"/>
              <a:t>showed</a:t>
            </a:r>
            <a:r>
              <a:rPr lang="pt-PT" dirty="0" smtClean="0"/>
              <a:t> </a:t>
            </a:r>
            <a:r>
              <a:rPr lang="pt-PT" dirty="0" err="1" smtClean="0"/>
              <a:t>by</a:t>
            </a:r>
            <a:r>
              <a:rPr lang="pt-PT" dirty="0" smtClean="0"/>
              <a:t> </a:t>
            </a:r>
            <a:r>
              <a:rPr lang="pt-PT" dirty="0" err="1" smtClean="0"/>
              <a:t>the</a:t>
            </a:r>
            <a:r>
              <a:rPr lang="pt-PT" dirty="0" smtClean="0"/>
              <a:t> </a:t>
            </a:r>
            <a:r>
              <a:rPr lang="pt-PT" dirty="0" err="1" smtClean="0"/>
              <a:t>system</a:t>
            </a:r>
            <a:r>
              <a:rPr lang="pt-PT" dirty="0" smtClean="0"/>
              <a:t>, </a:t>
            </a:r>
            <a:r>
              <a:rPr lang="pt-PT" dirty="0" err="1" smtClean="0"/>
              <a:t>may</a:t>
            </a:r>
            <a:r>
              <a:rPr lang="pt-PT" dirty="0" smtClean="0"/>
              <a:t> </a:t>
            </a:r>
            <a:r>
              <a:rPr lang="pt-PT" dirty="0" err="1" smtClean="0"/>
              <a:t>be</a:t>
            </a:r>
            <a:r>
              <a:rPr lang="pt-PT" dirty="0" smtClean="0"/>
              <a:t> </a:t>
            </a:r>
            <a:r>
              <a:rPr lang="pt-PT" dirty="0" err="1" smtClean="0"/>
              <a:t>accepted</a:t>
            </a:r>
            <a:endParaRPr lang="pt-PT" dirty="0" smtClean="0"/>
          </a:p>
          <a:p>
            <a:pPr lvl="1">
              <a:lnSpc>
                <a:spcPct val="120000"/>
              </a:lnSpc>
              <a:spcBef>
                <a:spcPts val="0"/>
              </a:spcBef>
              <a:spcAft>
                <a:spcPts val="1200"/>
              </a:spcAft>
            </a:pPr>
            <a:r>
              <a:rPr lang="pt-PT" dirty="0" smtClean="0"/>
              <a:t>Some </a:t>
            </a:r>
            <a:r>
              <a:rPr lang="pt-PT" dirty="0" err="1" smtClean="0"/>
              <a:t>detailed</a:t>
            </a:r>
            <a:r>
              <a:rPr lang="pt-PT" dirty="0" smtClean="0"/>
              <a:t> </a:t>
            </a:r>
            <a:r>
              <a:rPr lang="pt-PT" dirty="0" err="1" smtClean="0"/>
              <a:t>installation</a:t>
            </a:r>
            <a:r>
              <a:rPr lang="pt-PT" dirty="0" smtClean="0"/>
              <a:t> </a:t>
            </a:r>
            <a:r>
              <a:rPr lang="pt-PT" dirty="0" err="1" smtClean="0"/>
              <a:t>hints</a:t>
            </a:r>
            <a:r>
              <a:rPr lang="pt-PT" dirty="0" smtClean="0"/>
              <a:t> in </a:t>
            </a:r>
            <a:r>
              <a:rPr lang="pt-PT" dirty="0" err="1" smtClean="0"/>
              <a:t>the</a:t>
            </a:r>
            <a:r>
              <a:rPr lang="pt-PT" dirty="0" smtClean="0"/>
              <a:t> </a:t>
            </a:r>
            <a:r>
              <a:rPr lang="pt-PT" dirty="0" err="1" smtClean="0"/>
              <a:t>next</a:t>
            </a:r>
            <a:r>
              <a:rPr lang="pt-PT" dirty="0" smtClean="0"/>
              <a:t> slides</a:t>
            </a:r>
          </a:p>
        </p:txBody>
      </p:sp>
      <p:sp>
        <p:nvSpPr>
          <p:cNvPr id="2" name="Marcador de Posição do Número do Diapositivo 1"/>
          <p:cNvSpPr>
            <a:spLocks noGrp="1"/>
          </p:cNvSpPr>
          <p:nvPr>
            <p:ph type="sldNum" sz="quarter" idx="12"/>
          </p:nvPr>
        </p:nvSpPr>
        <p:spPr/>
        <p:txBody>
          <a:bodyPr/>
          <a:lstStyle/>
          <a:p>
            <a:fld id="{7054199A-D540-4296-AF52-B4A445F1258E}" type="slidenum">
              <a:rPr lang="pt-PT" smtClean="0"/>
              <a:t>6</a:t>
            </a:fld>
            <a:endParaRPr lang="pt-PT"/>
          </a:p>
        </p:txBody>
      </p:sp>
    </p:spTree>
    <p:extLst>
      <p:ext uri="{BB962C8B-B14F-4D97-AF65-F5344CB8AC3E}">
        <p14:creationId xmlns:p14="http://schemas.microsoft.com/office/powerpoint/2010/main" val="35232687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5281"/>
            <a:ext cx="10515600" cy="1353541"/>
          </a:xfrm>
        </p:spPr>
        <p:txBody>
          <a:bodyPr>
            <a:normAutofit fontScale="92500" lnSpcReduction="20000"/>
          </a:bodyPr>
          <a:lstStyle/>
          <a:p>
            <a:pPr marL="0" indent="0">
              <a:buNone/>
            </a:pPr>
            <a:r>
              <a:rPr lang="pt-PT" sz="3200" dirty="0" smtClean="0"/>
              <a:t>SQL Server 2017 </a:t>
            </a:r>
            <a:r>
              <a:rPr lang="pt-PT" sz="3200" dirty="0" err="1" smtClean="0"/>
              <a:t>Detailed</a:t>
            </a:r>
            <a:r>
              <a:rPr lang="pt-PT" sz="3200" dirty="0" smtClean="0"/>
              <a:t> </a:t>
            </a:r>
            <a:r>
              <a:rPr lang="pt-PT" sz="3200" dirty="0" err="1" smtClean="0"/>
              <a:t>Instalattion</a:t>
            </a:r>
            <a:r>
              <a:rPr lang="pt-PT" sz="3200" dirty="0" smtClean="0"/>
              <a:t> </a:t>
            </a:r>
            <a:r>
              <a:rPr lang="pt-PT" sz="3200" dirty="0" err="1" smtClean="0"/>
              <a:t>hints</a:t>
            </a:r>
            <a:r>
              <a:rPr lang="pt-PT" sz="3200" dirty="0" smtClean="0"/>
              <a:t> (use </a:t>
            </a:r>
            <a:r>
              <a:rPr lang="pt-PT" sz="3200" dirty="0" err="1" smtClean="0"/>
              <a:t>if</a:t>
            </a:r>
            <a:r>
              <a:rPr lang="pt-PT" sz="3200" dirty="0" smtClean="0"/>
              <a:t> </a:t>
            </a:r>
            <a:r>
              <a:rPr lang="pt-PT" sz="3200" dirty="0" err="1" smtClean="0"/>
              <a:t>needed</a:t>
            </a:r>
            <a:r>
              <a:rPr lang="pt-PT" sz="3200" dirty="0" smtClean="0"/>
              <a:t>)</a:t>
            </a:r>
          </a:p>
          <a:p>
            <a:pPr marL="0" indent="0">
              <a:buNone/>
            </a:pPr>
            <a:endParaRPr lang="pt-PT" sz="3200" dirty="0" smtClean="0"/>
          </a:p>
          <a:p>
            <a:pPr lvl="1">
              <a:spcBef>
                <a:spcPts val="0"/>
              </a:spcBef>
              <a:spcAft>
                <a:spcPts val="1200"/>
              </a:spcAft>
            </a:pPr>
            <a:r>
              <a:rPr lang="pt-PT" dirty="0" smtClean="0">
                <a:hlinkClick r:id="rId2"/>
              </a:rPr>
              <a:t>https</a:t>
            </a:r>
            <a:r>
              <a:rPr lang="pt-PT" dirty="0">
                <a:hlinkClick r:id="rId2"/>
              </a:rPr>
              <a:t>://www.sqlservertutorial.net/install-sql-server</a:t>
            </a:r>
            <a:r>
              <a:rPr lang="pt-PT" dirty="0" smtClean="0">
                <a:hlinkClick r:id="rId2"/>
              </a:rPr>
              <a:t>/</a:t>
            </a:r>
            <a:endParaRPr lang="pt-PT" dirty="0" smtClean="0"/>
          </a:p>
          <a:p>
            <a:pPr lvl="1"/>
            <a:endParaRPr lang="pt-PT" dirty="0" smtClean="0"/>
          </a:p>
        </p:txBody>
      </p:sp>
      <p:sp>
        <p:nvSpPr>
          <p:cNvPr id="2" name="Marcador de Posição do Número do Diapositivo 1"/>
          <p:cNvSpPr>
            <a:spLocks noGrp="1"/>
          </p:cNvSpPr>
          <p:nvPr>
            <p:ph type="sldNum" sz="quarter" idx="12"/>
          </p:nvPr>
        </p:nvSpPr>
        <p:spPr/>
        <p:txBody>
          <a:bodyPr/>
          <a:lstStyle/>
          <a:p>
            <a:fld id="{7054199A-D540-4296-AF52-B4A445F1258E}" type="slidenum">
              <a:rPr lang="pt-PT" smtClean="0"/>
              <a:t>7</a:t>
            </a:fld>
            <a:endParaRPr lang="pt-PT"/>
          </a:p>
        </p:txBody>
      </p:sp>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749" y="1678822"/>
            <a:ext cx="6617165" cy="4799470"/>
          </a:xfrm>
          <a:prstGeom prst="rect">
            <a:avLst/>
          </a:prstGeom>
        </p:spPr>
      </p:pic>
      <p:sp>
        <p:nvSpPr>
          <p:cNvPr id="5" name="CaixaDeTexto 4"/>
          <p:cNvSpPr txBox="1"/>
          <p:nvPr/>
        </p:nvSpPr>
        <p:spPr>
          <a:xfrm>
            <a:off x="8610600" y="2364377"/>
            <a:ext cx="3159034" cy="369332"/>
          </a:xfrm>
          <a:prstGeom prst="rect">
            <a:avLst/>
          </a:prstGeom>
          <a:noFill/>
        </p:spPr>
        <p:txBody>
          <a:bodyPr wrap="square" rtlCol="0">
            <a:spAutoFit/>
          </a:bodyPr>
          <a:lstStyle/>
          <a:p>
            <a:r>
              <a:rPr lang="pt-PT" dirty="0" smtClean="0"/>
              <a:t> </a:t>
            </a:r>
            <a:endParaRPr lang="pt-PT" dirty="0"/>
          </a:p>
        </p:txBody>
      </p:sp>
      <p:sp>
        <p:nvSpPr>
          <p:cNvPr id="6" name="CaixaDeTexto 5"/>
          <p:cNvSpPr txBox="1"/>
          <p:nvPr/>
        </p:nvSpPr>
        <p:spPr>
          <a:xfrm>
            <a:off x="8027851" y="1002051"/>
            <a:ext cx="3908698" cy="6324808"/>
          </a:xfrm>
          <a:prstGeom prst="rect">
            <a:avLst/>
          </a:prstGeom>
          <a:noFill/>
        </p:spPr>
        <p:txBody>
          <a:bodyPr wrap="square" rtlCol="0">
            <a:spAutoFit/>
          </a:bodyPr>
          <a:lstStyle/>
          <a:p>
            <a:r>
              <a:rPr lang="pt-PT" sz="2400" dirty="0"/>
              <a:t>This tutorial </a:t>
            </a:r>
            <a:r>
              <a:rPr lang="pt-PT" sz="2400" dirty="0" err="1"/>
              <a:t>may</a:t>
            </a:r>
            <a:r>
              <a:rPr lang="pt-PT" sz="2400" dirty="0"/>
              <a:t> </a:t>
            </a:r>
            <a:r>
              <a:rPr lang="pt-PT" sz="2400" dirty="0" err="1"/>
              <a:t>be</a:t>
            </a:r>
            <a:r>
              <a:rPr lang="pt-PT" sz="2400" dirty="0"/>
              <a:t> </a:t>
            </a:r>
            <a:r>
              <a:rPr lang="pt-PT" sz="2400" dirty="0" err="1"/>
              <a:t>helpfull</a:t>
            </a:r>
            <a:r>
              <a:rPr lang="pt-PT" sz="2400" dirty="0"/>
              <a:t>. </a:t>
            </a:r>
            <a:r>
              <a:rPr lang="pt-PT" sz="2400" dirty="0" err="1" smtClean="0"/>
              <a:t>However</a:t>
            </a:r>
            <a:r>
              <a:rPr lang="pt-PT" sz="2400" dirty="0" smtClean="0"/>
              <a:t>:</a:t>
            </a:r>
          </a:p>
          <a:p>
            <a:endParaRPr lang="pt-PT" sz="1200" dirty="0" smtClean="0"/>
          </a:p>
          <a:p>
            <a:pPr marL="457200" indent="-457200">
              <a:spcAft>
                <a:spcPts val="600"/>
              </a:spcAft>
              <a:buFont typeface="+mj-lt"/>
              <a:buAutoNum type="arabicPeriod"/>
            </a:pPr>
            <a:r>
              <a:rPr lang="pt-PT" sz="2400" dirty="0" err="1" smtClean="0"/>
              <a:t>Instead</a:t>
            </a:r>
            <a:r>
              <a:rPr lang="pt-PT" sz="2400" dirty="0" smtClean="0"/>
              <a:t> </a:t>
            </a:r>
            <a:r>
              <a:rPr lang="pt-PT" sz="2400" dirty="0" err="1"/>
              <a:t>of</a:t>
            </a:r>
            <a:r>
              <a:rPr lang="pt-PT" sz="2400" dirty="0"/>
              <a:t> </a:t>
            </a:r>
            <a:r>
              <a:rPr lang="pt-PT" sz="2400" dirty="0" err="1"/>
              <a:t>choosing</a:t>
            </a:r>
            <a:r>
              <a:rPr lang="pt-PT" sz="2400" dirty="0"/>
              <a:t> </a:t>
            </a:r>
            <a:r>
              <a:rPr lang="pt-PT" sz="2400" dirty="0" err="1" smtClean="0"/>
              <a:t>Database</a:t>
            </a:r>
            <a:r>
              <a:rPr lang="pt-PT" sz="2400" dirty="0" smtClean="0"/>
              <a:t> </a:t>
            </a:r>
            <a:r>
              <a:rPr lang="pt-PT" sz="2400" dirty="0" err="1"/>
              <a:t>Engine</a:t>
            </a:r>
            <a:r>
              <a:rPr lang="pt-PT" sz="2400" dirty="0"/>
              <a:t> </a:t>
            </a:r>
            <a:r>
              <a:rPr lang="pt-PT" sz="2400" dirty="0" err="1" smtClean="0"/>
              <a:t>Services</a:t>
            </a:r>
            <a:r>
              <a:rPr lang="pt-PT" sz="2400" dirty="0" smtClean="0"/>
              <a:t>,  </a:t>
            </a:r>
            <a:r>
              <a:rPr lang="pt-PT" sz="2400" dirty="0" err="1"/>
              <a:t>you</a:t>
            </a:r>
            <a:r>
              <a:rPr lang="pt-PT" sz="2400" dirty="0"/>
              <a:t> must </a:t>
            </a:r>
            <a:r>
              <a:rPr lang="pt-PT" sz="2400" dirty="0" err="1"/>
              <a:t>choose</a:t>
            </a:r>
            <a:r>
              <a:rPr lang="pt-PT" sz="2400" dirty="0"/>
              <a:t> </a:t>
            </a:r>
            <a:r>
              <a:rPr lang="pt-PT" sz="2400" b="1" dirty="0" err="1" smtClean="0"/>
              <a:t>Select</a:t>
            </a:r>
            <a:r>
              <a:rPr lang="pt-PT" sz="2400" b="1" dirty="0" smtClean="0"/>
              <a:t> </a:t>
            </a:r>
            <a:r>
              <a:rPr lang="pt-PT" sz="2400" b="1" dirty="0" err="1" smtClean="0"/>
              <a:t>All</a:t>
            </a:r>
            <a:endParaRPr lang="pt-PT" sz="2400" b="1" dirty="0" smtClean="0"/>
          </a:p>
          <a:p>
            <a:pPr marL="457200" indent="-457200">
              <a:spcAft>
                <a:spcPts val="600"/>
              </a:spcAft>
              <a:buFont typeface="+mj-lt"/>
              <a:buAutoNum type="arabicPeriod"/>
            </a:pPr>
            <a:r>
              <a:rPr lang="pt-PT" sz="2400" dirty="0" smtClean="0"/>
              <a:t>Some steps </a:t>
            </a:r>
            <a:r>
              <a:rPr lang="pt-PT" sz="2400" dirty="0" err="1" smtClean="0"/>
              <a:t>after</a:t>
            </a:r>
            <a:r>
              <a:rPr lang="pt-PT" sz="2400" dirty="0" smtClean="0"/>
              <a:t>, </a:t>
            </a:r>
            <a:r>
              <a:rPr lang="pt-PT" sz="2400" dirty="0" err="1" smtClean="0"/>
              <a:t>choose</a:t>
            </a:r>
            <a:r>
              <a:rPr lang="pt-PT" sz="2400" dirty="0" smtClean="0"/>
              <a:t> </a:t>
            </a:r>
            <a:r>
              <a:rPr lang="pt-PT" sz="2400" b="1" dirty="0" smtClean="0"/>
              <a:t>Multidimensional </a:t>
            </a:r>
            <a:r>
              <a:rPr lang="pt-PT" sz="2400" b="1" dirty="0" err="1"/>
              <a:t>and</a:t>
            </a:r>
            <a:r>
              <a:rPr lang="pt-PT" sz="2400" b="1" dirty="0"/>
              <a:t> Data </a:t>
            </a:r>
            <a:r>
              <a:rPr lang="pt-PT" sz="2400" b="1" dirty="0" err="1" smtClean="0"/>
              <a:t>Mining</a:t>
            </a:r>
            <a:r>
              <a:rPr lang="pt-PT" sz="2400" b="1" dirty="0" smtClean="0"/>
              <a:t> </a:t>
            </a:r>
            <a:r>
              <a:rPr lang="pt-PT" sz="2400" dirty="0" err="1" smtClean="0"/>
              <a:t>mode</a:t>
            </a:r>
            <a:endParaRPr lang="pt-PT" sz="2400" dirty="0" smtClean="0"/>
          </a:p>
          <a:p>
            <a:pPr marL="457200" indent="-457200">
              <a:spcAft>
                <a:spcPts val="600"/>
              </a:spcAft>
              <a:buFont typeface="+mj-lt"/>
              <a:buAutoNum type="arabicPeriod"/>
            </a:pPr>
            <a:r>
              <a:rPr lang="pt-PT" sz="2400" dirty="0" smtClean="0"/>
              <a:t>This tutorial </a:t>
            </a:r>
            <a:r>
              <a:rPr lang="pt-PT" sz="2400" dirty="0" err="1" smtClean="0"/>
              <a:t>finishes</a:t>
            </a:r>
            <a:r>
              <a:rPr lang="pt-PT" sz="2400" dirty="0" smtClean="0"/>
              <a:t> </a:t>
            </a:r>
            <a:r>
              <a:rPr lang="pt-PT" sz="2400" dirty="0" err="1" smtClean="0"/>
              <a:t>by</a:t>
            </a:r>
            <a:r>
              <a:rPr lang="pt-PT" sz="2400" dirty="0" smtClean="0"/>
              <a:t> </a:t>
            </a:r>
            <a:r>
              <a:rPr lang="pt-PT" sz="2400" dirty="0" err="1" smtClean="0"/>
              <a:t>intalling</a:t>
            </a:r>
            <a:r>
              <a:rPr lang="pt-PT" sz="2400" dirty="0" smtClean="0"/>
              <a:t> SQL Server Management </a:t>
            </a:r>
            <a:r>
              <a:rPr lang="pt-PT" sz="2400" dirty="0" err="1" smtClean="0"/>
              <a:t>Studio</a:t>
            </a:r>
            <a:r>
              <a:rPr lang="pt-PT" sz="2400" dirty="0" smtClean="0"/>
              <a:t>. This </a:t>
            </a:r>
            <a:r>
              <a:rPr lang="pt-PT" sz="2400" dirty="0" err="1" smtClean="0"/>
              <a:t>should</a:t>
            </a:r>
            <a:r>
              <a:rPr lang="pt-PT" sz="2400" dirty="0" smtClean="0"/>
              <a:t> not </a:t>
            </a:r>
            <a:r>
              <a:rPr lang="pt-PT" sz="2400" dirty="0" err="1" smtClean="0"/>
              <a:t>be</a:t>
            </a:r>
            <a:r>
              <a:rPr lang="pt-PT" sz="2400" dirty="0" smtClean="0"/>
              <a:t> </a:t>
            </a:r>
            <a:r>
              <a:rPr lang="pt-PT" sz="2400" dirty="0" err="1" smtClean="0"/>
              <a:t>needed</a:t>
            </a:r>
            <a:r>
              <a:rPr lang="pt-PT" sz="2400" dirty="0" smtClean="0"/>
              <a:t> for this 2017 </a:t>
            </a:r>
            <a:r>
              <a:rPr lang="pt-PT" sz="2400" dirty="0" err="1" smtClean="0"/>
              <a:t>version</a:t>
            </a:r>
            <a:endParaRPr lang="pt-PT" sz="2400" dirty="0" smtClean="0"/>
          </a:p>
          <a:p>
            <a:endParaRPr lang="pt-PT" sz="2400" dirty="0"/>
          </a:p>
          <a:p>
            <a:endParaRPr lang="pt-PT" dirty="0"/>
          </a:p>
        </p:txBody>
      </p:sp>
    </p:spTree>
    <p:extLst>
      <p:ext uri="{BB962C8B-B14F-4D97-AF65-F5344CB8AC3E}">
        <p14:creationId xmlns:p14="http://schemas.microsoft.com/office/powerpoint/2010/main" val="35405303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9966"/>
            <a:ext cx="10515600" cy="5866997"/>
          </a:xfrm>
        </p:spPr>
        <p:txBody>
          <a:bodyPr>
            <a:normAutofit/>
          </a:bodyPr>
          <a:lstStyle/>
          <a:p>
            <a:pPr marL="0" indent="0">
              <a:spcBef>
                <a:spcPts val="0"/>
              </a:spcBef>
              <a:buNone/>
            </a:pPr>
            <a:r>
              <a:rPr lang="pt-PT" sz="3000" dirty="0"/>
              <a:t>SQL Server 2019 </a:t>
            </a:r>
            <a:r>
              <a:rPr lang="pt-PT" sz="3000" dirty="0" err="1"/>
              <a:t>Detailed</a:t>
            </a:r>
            <a:r>
              <a:rPr lang="pt-PT" sz="3000" dirty="0"/>
              <a:t> </a:t>
            </a:r>
            <a:r>
              <a:rPr lang="pt-PT" sz="3000" dirty="0" err="1"/>
              <a:t>Instalattion</a:t>
            </a:r>
            <a:r>
              <a:rPr lang="pt-PT" sz="3000" dirty="0"/>
              <a:t> </a:t>
            </a:r>
            <a:r>
              <a:rPr lang="pt-PT" sz="3000" dirty="0" err="1"/>
              <a:t>hints</a:t>
            </a:r>
            <a:r>
              <a:rPr lang="pt-PT" sz="3000" dirty="0"/>
              <a:t> (use </a:t>
            </a:r>
            <a:r>
              <a:rPr lang="pt-PT" sz="3000" dirty="0" err="1"/>
              <a:t>if</a:t>
            </a:r>
            <a:r>
              <a:rPr lang="pt-PT" sz="3000" dirty="0"/>
              <a:t> </a:t>
            </a:r>
            <a:r>
              <a:rPr lang="pt-PT" sz="3000" dirty="0" err="1"/>
              <a:t>needed</a:t>
            </a:r>
            <a:r>
              <a:rPr lang="pt-PT" sz="3000" dirty="0"/>
              <a:t>)</a:t>
            </a:r>
          </a:p>
          <a:p>
            <a:pPr marL="0" indent="0">
              <a:buNone/>
            </a:pPr>
            <a:endParaRPr lang="pt-PT" sz="1400" dirty="0"/>
          </a:p>
          <a:p>
            <a:pPr lvl="1">
              <a:lnSpc>
                <a:spcPct val="70000"/>
              </a:lnSpc>
              <a:spcBef>
                <a:spcPts val="0"/>
              </a:spcBef>
              <a:spcAft>
                <a:spcPts val="1200"/>
              </a:spcAft>
            </a:pPr>
            <a:r>
              <a:rPr lang="pt-PT" sz="2200" dirty="0">
                <a:hlinkClick r:id="rId2"/>
              </a:rPr>
              <a:t>https://computingforgeeks.com/install-sql-server-developer-edition-on-windows-server/</a:t>
            </a:r>
            <a:r>
              <a:rPr lang="pt-PT" sz="2200" dirty="0"/>
              <a:t> </a:t>
            </a:r>
          </a:p>
        </p:txBody>
      </p:sp>
      <p:sp>
        <p:nvSpPr>
          <p:cNvPr id="2" name="Marcador de Posição do Número do Diapositivo 1"/>
          <p:cNvSpPr>
            <a:spLocks noGrp="1"/>
          </p:cNvSpPr>
          <p:nvPr>
            <p:ph type="sldNum" sz="quarter" idx="12"/>
          </p:nvPr>
        </p:nvSpPr>
        <p:spPr/>
        <p:txBody>
          <a:bodyPr/>
          <a:lstStyle/>
          <a:p>
            <a:fld id="{7054199A-D540-4296-AF52-B4A445F1258E}" type="slidenum">
              <a:rPr lang="pt-PT" smtClean="0"/>
              <a:t>8</a:t>
            </a:fld>
            <a:endParaRPr lang="pt-PT"/>
          </a:p>
        </p:txBody>
      </p:sp>
      <p:sp>
        <p:nvSpPr>
          <p:cNvPr id="4" name="CaixaDeTexto 3"/>
          <p:cNvSpPr txBox="1"/>
          <p:nvPr/>
        </p:nvSpPr>
        <p:spPr>
          <a:xfrm>
            <a:off x="7911737" y="1903660"/>
            <a:ext cx="3908698" cy="5109091"/>
          </a:xfrm>
          <a:prstGeom prst="rect">
            <a:avLst/>
          </a:prstGeom>
          <a:noFill/>
        </p:spPr>
        <p:txBody>
          <a:bodyPr wrap="square" rtlCol="0">
            <a:spAutoFit/>
          </a:bodyPr>
          <a:lstStyle/>
          <a:p>
            <a:r>
              <a:rPr lang="pt-PT" sz="2400" dirty="0"/>
              <a:t>This tutorial </a:t>
            </a:r>
            <a:r>
              <a:rPr lang="pt-PT" sz="2400" dirty="0" err="1"/>
              <a:t>may</a:t>
            </a:r>
            <a:r>
              <a:rPr lang="pt-PT" sz="2400" dirty="0"/>
              <a:t> </a:t>
            </a:r>
            <a:r>
              <a:rPr lang="pt-PT" sz="2400" dirty="0" err="1"/>
              <a:t>be</a:t>
            </a:r>
            <a:r>
              <a:rPr lang="pt-PT" sz="2400" dirty="0"/>
              <a:t> </a:t>
            </a:r>
            <a:r>
              <a:rPr lang="pt-PT" sz="2400" dirty="0" err="1"/>
              <a:t>helpfull</a:t>
            </a:r>
            <a:r>
              <a:rPr lang="pt-PT" sz="2400" dirty="0"/>
              <a:t>. </a:t>
            </a:r>
            <a:r>
              <a:rPr lang="pt-PT" sz="2400" dirty="0" err="1" smtClean="0"/>
              <a:t>However</a:t>
            </a:r>
            <a:r>
              <a:rPr lang="pt-PT" sz="2400" dirty="0" smtClean="0"/>
              <a:t>:</a:t>
            </a:r>
          </a:p>
          <a:p>
            <a:endParaRPr lang="pt-PT" sz="2400" dirty="0" smtClean="0"/>
          </a:p>
          <a:p>
            <a:pPr marL="457200" indent="-457200">
              <a:spcAft>
                <a:spcPts val="1200"/>
              </a:spcAft>
              <a:buFont typeface="+mj-lt"/>
              <a:buAutoNum type="arabicPeriod"/>
            </a:pPr>
            <a:r>
              <a:rPr lang="pt-PT" sz="2400" dirty="0" err="1" smtClean="0"/>
              <a:t>Instead</a:t>
            </a:r>
            <a:r>
              <a:rPr lang="pt-PT" sz="2400" dirty="0" smtClean="0"/>
              <a:t> </a:t>
            </a:r>
            <a:r>
              <a:rPr lang="pt-PT" sz="2400" dirty="0" err="1"/>
              <a:t>of</a:t>
            </a:r>
            <a:r>
              <a:rPr lang="pt-PT" sz="2400" dirty="0"/>
              <a:t> </a:t>
            </a:r>
            <a:r>
              <a:rPr lang="pt-PT" sz="2400" dirty="0" err="1"/>
              <a:t>choosing</a:t>
            </a:r>
            <a:r>
              <a:rPr lang="pt-PT" sz="2400" dirty="0"/>
              <a:t> </a:t>
            </a:r>
            <a:r>
              <a:rPr lang="pt-PT" sz="2400" dirty="0" smtClean="0"/>
              <a:t>Tabular </a:t>
            </a:r>
            <a:r>
              <a:rPr lang="pt-PT" sz="2400" dirty="0" err="1" smtClean="0"/>
              <a:t>Mode</a:t>
            </a:r>
            <a:r>
              <a:rPr lang="pt-PT" sz="2400" dirty="0" smtClean="0"/>
              <a:t> </a:t>
            </a:r>
            <a:r>
              <a:rPr lang="pt-PT" sz="2400" dirty="0" err="1"/>
              <a:t>you</a:t>
            </a:r>
            <a:r>
              <a:rPr lang="pt-PT" sz="2400" dirty="0"/>
              <a:t> must </a:t>
            </a:r>
            <a:r>
              <a:rPr lang="pt-PT" sz="2400" dirty="0" err="1"/>
              <a:t>choose</a:t>
            </a:r>
            <a:r>
              <a:rPr lang="pt-PT" sz="2400" dirty="0"/>
              <a:t> </a:t>
            </a:r>
            <a:r>
              <a:rPr lang="pt-PT" sz="2400" b="1" dirty="0" err="1" smtClean="0"/>
              <a:t>MultiDimensional</a:t>
            </a:r>
            <a:r>
              <a:rPr lang="pt-PT" sz="2400" b="1" dirty="0" smtClean="0"/>
              <a:t> </a:t>
            </a:r>
            <a:r>
              <a:rPr lang="pt-PT" sz="2400" b="1" dirty="0" err="1" smtClean="0"/>
              <a:t>and</a:t>
            </a:r>
            <a:r>
              <a:rPr lang="pt-PT" sz="2400" b="1" dirty="0" smtClean="0"/>
              <a:t> Data </a:t>
            </a:r>
            <a:r>
              <a:rPr lang="pt-PT" sz="2400" b="1" dirty="0" err="1" smtClean="0"/>
              <a:t>Mining</a:t>
            </a:r>
            <a:r>
              <a:rPr lang="pt-PT" sz="2400" b="1" dirty="0" smtClean="0"/>
              <a:t> </a:t>
            </a:r>
            <a:r>
              <a:rPr lang="pt-PT" sz="2400" dirty="0" err="1" smtClean="0"/>
              <a:t>Mode</a:t>
            </a:r>
            <a:endParaRPr lang="pt-PT" sz="2400" dirty="0" smtClean="0"/>
          </a:p>
          <a:p>
            <a:pPr marL="457200" indent="-457200">
              <a:spcAft>
                <a:spcPts val="1200"/>
              </a:spcAft>
              <a:buFont typeface="+mj-lt"/>
              <a:buAutoNum type="arabicPeriod"/>
            </a:pPr>
            <a:r>
              <a:rPr lang="pt-PT" sz="2400" dirty="0" err="1" smtClean="0"/>
              <a:t>After</a:t>
            </a:r>
            <a:r>
              <a:rPr lang="pt-PT" sz="2400" dirty="0" smtClean="0"/>
              <a:t> </a:t>
            </a:r>
            <a:r>
              <a:rPr lang="pt-PT" sz="2400" dirty="0" err="1" smtClean="0"/>
              <a:t>finishing</a:t>
            </a:r>
            <a:r>
              <a:rPr lang="pt-PT" sz="2400" dirty="0" smtClean="0"/>
              <a:t>, </a:t>
            </a:r>
            <a:r>
              <a:rPr lang="pt-PT" sz="2400" dirty="0" err="1" smtClean="0"/>
              <a:t>proceed</a:t>
            </a:r>
            <a:r>
              <a:rPr lang="pt-PT" sz="2400" dirty="0" smtClean="0"/>
              <a:t> to </a:t>
            </a:r>
            <a:r>
              <a:rPr lang="pt-PT" sz="2400" dirty="0" err="1" smtClean="0"/>
              <a:t>points</a:t>
            </a:r>
            <a:r>
              <a:rPr lang="pt-PT" sz="2400" dirty="0" smtClean="0"/>
              <a:t> 7. 8. in pg. 4 </a:t>
            </a:r>
            <a:r>
              <a:rPr lang="pt-PT" sz="2400" dirty="0" err="1" smtClean="0"/>
              <a:t>and</a:t>
            </a:r>
            <a:r>
              <a:rPr lang="pt-PT" sz="2400" dirty="0" smtClean="0"/>
              <a:t> </a:t>
            </a:r>
            <a:r>
              <a:rPr lang="pt-PT" sz="2400" dirty="0" err="1" smtClean="0"/>
              <a:t>install</a:t>
            </a:r>
            <a:r>
              <a:rPr lang="pt-PT" sz="2400" dirty="0" smtClean="0"/>
              <a:t> SSMS (SS Management </a:t>
            </a:r>
            <a:r>
              <a:rPr lang="pt-PT" sz="2400" dirty="0" err="1" smtClean="0"/>
              <a:t>Studio</a:t>
            </a:r>
            <a:r>
              <a:rPr lang="pt-PT" sz="2400" dirty="0" smtClean="0"/>
              <a:t>)</a:t>
            </a:r>
          </a:p>
          <a:p>
            <a:endParaRPr lang="pt-PT" sz="2400" dirty="0"/>
          </a:p>
          <a:p>
            <a:endParaRPr lang="pt-PT" dirty="0"/>
          </a:p>
        </p:txBody>
      </p:sp>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921790"/>
            <a:ext cx="6755969" cy="4434561"/>
          </a:xfrm>
          <a:prstGeom prst="rect">
            <a:avLst/>
          </a:prstGeom>
        </p:spPr>
      </p:pic>
    </p:spTree>
    <p:extLst>
      <p:ext uri="{BB962C8B-B14F-4D97-AF65-F5344CB8AC3E}">
        <p14:creationId xmlns:p14="http://schemas.microsoft.com/office/powerpoint/2010/main" val="40240366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2812"/>
            <a:ext cx="10515600" cy="710560"/>
          </a:xfrm>
        </p:spPr>
        <p:txBody>
          <a:bodyPr>
            <a:normAutofit/>
          </a:bodyPr>
          <a:lstStyle/>
          <a:p>
            <a:pPr marL="0" indent="0">
              <a:buNone/>
            </a:pPr>
            <a:r>
              <a:rPr lang="en-US" sz="3200" b="1" dirty="0" smtClean="0"/>
              <a:t>SQL Server Data Tools (SSDT) Installation 2017</a:t>
            </a:r>
          </a:p>
          <a:p>
            <a:pPr marL="457200" lvl="1" indent="0">
              <a:spcBef>
                <a:spcPts val="0"/>
              </a:spcBef>
              <a:spcAft>
                <a:spcPts val="1200"/>
              </a:spcAft>
              <a:buNone/>
            </a:pPr>
            <a:endParaRPr lang="en-US" dirty="0" smtClean="0"/>
          </a:p>
          <a:p>
            <a:pPr marL="914400" lvl="1" indent="-457200">
              <a:spcBef>
                <a:spcPts val="0"/>
              </a:spcBef>
              <a:spcAft>
                <a:spcPts val="1200"/>
              </a:spcAft>
              <a:buFont typeface="+mj-lt"/>
              <a:buAutoNum type="arabicPeriod"/>
            </a:pPr>
            <a:endParaRPr lang="en-US" dirty="0" smtClean="0"/>
          </a:p>
        </p:txBody>
      </p:sp>
      <p:sp>
        <p:nvSpPr>
          <p:cNvPr id="5" name="Marcador de Posição do Número do Diapositivo 4"/>
          <p:cNvSpPr>
            <a:spLocks noGrp="1"/>
          </p:cNvSpPr>
          <p:nvPr>
            <p:ph type="sldNum" sz="quarter" idx="12"/>
          </p:nvPr>
        </p:nvSpPr>
        <p:spPr/>
        <p:txBody>
          <a:bodyPr/>
          <a:lstStyle/>
          <a:p>
            <a:fld id="{7054199A-D540-4296-AF52-B4A445F1258E}" type="slidenum">
              <a:rPr lang="pt-PT" smtClean="0"/>
              <a:t>9</a:t>
            </a:fld>
            <a:endParaRPr lang="pt-PT"/>
          </a:p>
        </p:txBody>
      </p:sp>
      <p:pic>
        <p:nvPicPr>
          <p:cNvPr id="1028" name="Picture 4" descr="Select AS, IS, 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690" y="1270861"/>
            <a:ext cx="5883400" cy="5085489"/>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p:cNvSpPr txBox="1"/>
          <p:nvPr/>
        </p:nvSpPr>
        <p:spPr>
          <a:xfrm>
            <a:off x="7222210" y="1270861"/>
            <a:ext cx="4788976" cy="4801314"/>
          </a:xfrm>
          <a:prstGeom prst="rect">
            <a:avLst/>
          </a:prstGeom>
          <a:noFill/>
        </p:spPr>
        <p:txBody>
          <a:bodyPr wrap="square" rtlCol="0">
            <a:spAutoFit/>
          </a:bodyPr>
          <a:lstStyle/>
          <a:p>
            <a:pPr marL="457200" indent="-457200">
              <a:spcAft>
                <a:spcPts val="1200"/>
              </a:spcAft>
              <a:buFont typeface="+mj-lt"/>
              <a:buAutoNum type="arabicPeriod"/>
            </a:pPr>
            <a:r>
              <a:rPr lang="en-US" sz="2400" dirty="0"/>
              <a:t>Needed for </a:t>
            </a:r>
            <a:r>
              <a:rPr lang="en-US" sz="2400" dirty="0" smtClean="0"/>
              <a:t>SQL Server 2017</a:t>
            </a:r>
            <a:endParaRPr lang="en-US" sz="2400" dirty="0"/>
          </a:p>
          <a:p>
            <a:pPr marL="457200" indent="-457200">
              <a:spcAft>
                <a:spcPts val="1200"/>
              </a:spcAft>
              <a:buFont typeface="+mj-lt"/>
              <a:buAutoNum type="arabicPeriod"/>
            </a:pPr>
            <a:r>
              <a:rPr lang="en-US" sz="2400" dirty="0"/>
              <a:t>Download the correct </a:t>
            </a:r>
            <a:r>
              <a:rPr lang="en-US" sz="2400" dirty="0" smtClean="0"/>
              <a:t>version of </a:t>
            </a:r>
            <a:r>
              <a:rPr lang="en-US" sz="2400" dirty="0" err="1" smtClean="0"/>
              <a:t>Datatools</a:t>
            </a:r>
            <a:r>
              <a:rPr lang="en-US" sz="2400" dirty="0" smtClean="0"/>
              <a:t> following </a:t>
            </a:r>
            <a:r>
              <a:rPr lang="en-US" sz="2400" dirty="0"/>
              <a:t>the </a:t>
            </a:r>
            <a:r>
              <a:rPr lang="en-US" sz="2400" dirty="0" smtClean="0"/>
              <a:t>link </a:t>
            </a:r>
            <a:r>
              <a:rPr lang="en-US" sz="2400" dirty="0"/>
              <a:t>provided in the previous slides</a:t>
            </a:r>
          </a:p>
          <a:p>
            <a:pPr marL="457200" indent="-457200">
              <a:spcAft>
                <a:spcPts val="1200"/>
              </a:spcAft>
              <a:buFont typeface="+mj-lt"/>
              <a:buAutoNum type="arabicPeriod"/>
            </a:pPr>
            <a:r>
              <a:rPr lang="en-US" sz="2400" dirty="0"/>
              <a:t>Install as </a:t>
            </a:r>
            <a:r>
              <a:rPr lang="en-US" sz="2400" dirty="0" smtClean="0"/>
              <a:t>shown, by selecting:</a:t>
            </a:r>
            <a:endParaRPr lang="en-US" sz="2400" dirty="0"/>
          </a:p>
          <a:p>
            <a:pPr marL="914400" lvl="1" indent="-457200">
              <a:spcAft>
                <a:spcPts val="1200"/>
              </a:spcAft>
              <a:buFont typeface="+mj-lt"/>
              <a:buAutoNum type="arabicPeriod"/>
            </a:pPr>
            <a:r>
              <a:rPr lang="en-US" sz="2400" dirty="0"/>
              <a:t>Analysis Services</a:t>
            </a:r>
          </a:p>
          <a:p>
            <a:pPr marL="914400" lvl="1" indent="-457200">
              <a:spcAft>
                <a:spcPts val="1200"/>
              </a:spcAft>
              <a:buFont typeface="+mj-lt"/>
              <a:buAutoNum type="arabicPeriod"/>
            </a:pPr>
            <a:r>
              <a:rPr lang="en-US" sz="2400" dirty="0"/>
              <a:t>Reporting Services</a:t>
            </a:r>
          </a:p>
          <a:p>
            <a:pPr marL="914400" lvl="1" indent="-457200">
              <a:spcAft>
                <a:spcPts val="1200"/>
              </a:spcAft>
              <a:buFont typeface="+mj-lt"/>
              <a:buAutoNum type="arabicPeriod"/>
            </a:pPr>
            <a:r>
              <a:rPr lang="en-US" sz="2400" dirty="0"/>
              <a:t>Integration Services</a:t>
            </a:r>
          </a:p>
          <a:p>
            <a:endParaRPr lang="en-US" dirty="0" smtClean="0"/>
          </a:p>
          <a:p>
            <a:endParaRPr lang="en-US" dirty="0"/>
          </a:p>
          <a:p>
            <a:endParaRPr lang="pt-PT" dirty="0"/>
          </a:p>
        </p:txBody>
      </p:sp>
    </p:spTree>
    <p:extLst>
      <p:ext uri="{BB962C8B-B14F-4D97-AF65-F5344CB8AC3E}">
        <p14:creationId xmlns:p14="http://schemas.microsoft.com/office/powerpoint/2010/main" val="37711750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ma do Offic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498</TotalTime>
  <Words>1584</Words>
  <Application>Microsoft Office PowerPoint</Application>
  <PresentationFormat>Ecrã Panorâmico</PresentationFormat>
  <Paragraphs>206</Paragraphs>
  <Slides>18</Slides>
  <Notes>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18</vt:i4>
      </vt:variant>
    </vt:vector>
  </HeadingPairs>
  <TitlesOfParts>
    <vt:vector size="23" baseType="lpstr">
      <vt:lpstr>Arial</vt:lpstr>
      <vt:lpstr>Calibri</vt:lpstr>
      <vt:lpstr>Calibri Light</vt:lpstr>
      <vt:lpstr>Wingdings</vt:lpstr>
      <vt:lpstr>Office Theme</vt:lpstr>
      <vt:lpstr>Sistemas de Informação II (LEI)  Information Systems (ECS)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INESC TEC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de Informação 2</dc:title>
  <dc:creator>Ana Filipa Sequeira</dc:creator>
  <cp:lastModifiedBy>Viriato</cp:lastModifiedBy>
  <cp:revision>97</cp:revision>
  <dcterms:created xsi:type="dcterms:W3CDTF">2019-09-23T19:32:32Z</dcterms:created>
  <dcterms:modified xsi:type="dcterms:W3CDTF">2021-10-12T21:10:02Z</dcterms:modified>
</cp:coreProperties>
</file>