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sldIdLst>
    <p:sldId id="256" r:id="rId2"/>
    <p:sldId id="262" r:id="rId3"/>
    <p:sldId id="275" r:id="rId4"/>
    <p:sldId id="276" r:id="rId5"/>
    <p:sldId id="277" r:id="rId6"/>
    <p:sldId id="278" r:id="rId7"/>
    <p:sldId id="279" r:id="rId8"/>
    <p:sldId id="281" r:id="rId9"/>
    <p:sldId id="282" r:id="rId10"/>
    <p:sldId id="283" r:id="rId11"/>
    <p:sldId id="284" r:id="rId12"/>
    <p:sldId id="286" r:id="rId13"/>
    <p:sldId id="289" r:id="rId14"/>
    <p:sldId id="287" r:id="rId15"/>
    <p:sldId id="288" r:id="rId16"/>
    <p:sldId id="285"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8" autoAdjust="0"/>
    <p:restoredTop sz="94660"/>
  </p:normalViewPr>
  <p:slideViewPr>
    <p:cSldViewPr snapToGrid="0">
      <p:cViewPr varScale="1">
        <p:scale>
          <a:sx n="84" d="100"/>
          <a:sy n="84" d="100"/>
        </p:scale>
        <p:origin x="9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A6A2F7-5E6E-4353-803E-319F3B3CCC9C}" type="datetimeFigureOut">
              <a:rPr lang="pt-PT" smtClean="0"/>
              <a:t>09/11/2021</a:t>
            </a:fld>
            <a:endParaRPr lang="pt-PT"/>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499E5E-E466-4528-8978-CC9D749E5050}" type="slidenum">
              <a:rPr lang="pt-PT" smtClean="0"/>
              <a:t>‹nº›</a:t>
            </a:fld>
            <a:endParaRPr lang="pt-PT"/>
          </a:p>
        </p:txBody>
      </p:sp>
    </p:spTree>
    <p:extLst>
      <p:ext uri="{BB962C8B-B14F-4D97-AF65-F5344CB8AC3E}">
        <p14:creationId xmlns:p14="http://schemas.microsoft.com/office/powerpoint/2010/main" val="3928685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t-PT" smtClean="0"/>
              <a:t>Clique para editar o estilo</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smtClean="0"/>
              <a:t>Clique para editar o estilo do subtítulo do Modelo Global</a:t>
            </a:r>
            <a:endParaRPr lang="en-US" dirty="0"/>
          </a:p>
        </p:txBody>
      </p:sp>
      <p:sp>
        <p:nvSpPr>
          <p:cNvPr id="4" name="Date Placeholder 3"/>
          <p:cNvSpPr>
            <a:spLocks noGrp="1"/>
          </p:cNvSpPr>
          <p:nvPr>
            <p:ph type="dt" sz="half" idx="10"/>
          </p:nvPr>
        </p:nvSpPr>
        <p:spPr/>
        <p:txBody>
          <a:bodyPr/>
          <a:lstStyle/>
          <a:p>
            <a:fld id="{78B461D7-45A1-411E-B960-28E7B6045A6E}" type="datetime1">
              <a:rPr lang="pt-PT" smtClean="0"/>
              <a:t>09/11/2021</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7054199A-D540-4296-AF52-B4A445F1258E}" type="slidenum">
              <a:rPr lang="pt-PT" smtClean="0"/>
              <a:t>‹nº›</a:t>
            </a:fld>
            <a:endParaRPr lang="pt-PT"/>
          </a:p>
        </p:txBody>
      </p:sp>
    </p:spTree>
    <p:extLst>
      <p:ext uri="{BB962C8B-B14F-4D97-AF65-F5344CB8AC3E}">
        <p14:creationId xmlns:p14="http://schemas.microsoft.com/office/powerpoint/2010/main" val="3499341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dirty="0"/>
          </a:p>
        </p:txBody>
      </p:sp>
      <p:sp>
        <p:nvSpPr>
          <p:cNvPr id="3" name="Vertical Text Placeholder 2"/>
          <p:cNvSpPr>
            <a:spLocks noGrp="1"/>
          </p:cNvSpPr>
          <p:nvPr>
            <p:ph type="body" orient="vert" idx="1"/>
          </p:nvPr>
        </p:nvSpPr>
        <p:spPr/>
        <p:txBody>
          <a:bodyPr vert="eaVert"/>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10"/>
          </p:nvPr>
        </p:nvSpPr>
        <p:spPr/>
        <p:txBody>
          <a:bodyPr/>
          <a:lstStyle/>
          <a:p>
            <a:fld id="{ACB27E78-52F9-4383-B40E-914A3C65AA6A}" type="datetime1">
              <a:rPr lang="pt-PT" smtClean="0"/>
              <a:t>09/11/2021</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7054199A-D540-4296-AF52-B4A445F1258E}" type="slidenum">
              <a:rPr lang="pt-PT" smtClean="0"/>
              <a:t>‹nº›</a:t>
            </a:fld>
            <a:endParaRPr lang="pt-PT"/>
          </a:p>
        </p:txBody>
      </p:sp>
    </p:spTree>
    <p:extLst>
      <p:ext uri="{BB962C8B-B14F-4D97-AF65-F5344CB8AC3E}">
        <p14:creationId xmlns:p14="http://schemas.microsoft.com/office/powerpoint/2010/main" val="1476659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t-PT" smtClean="0"/>
              <a:t>Clique para editar o estilo</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10"/>
          </p:nvPr>
        </p:nvSpPr>
        <p:spPr/>
        <p:txBody>
          <a:bodyPr/>
          <a:lstStyle/>
          <a:p>
            <a:fld id="{E432968C-B668-4E24-A806-AE468E73792E}" type="datetime1">
              <a:rPr lang="pt-PT" smtClean="0"/>
              <a:t>09/11/2021</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7054199A-D540-4296-AF52-B4A445F1258E}" type="slidenum">
              <a:rPr lang="pt-PT" smtClean="0"/>
              <a:t>‹nº›</a:t>
            </a:fld>
            <a:endParaRPr lang="pt-PT"/>
          </a:p>
        </p:txBody>
      </p:sp>
    </p:spTree>
    <p:extLst>
      <p:ext uri="{BB962C8B-B14F-4D97-AF65-F5344CB8AC3E}">
        <p14:creationId xmlns:p14="http://schemas.microsoft.com/office/powerpoint/2010/main" val="2354802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dirty="0"/>
          </a:p>
        </p:txBody>
      </p:sp>
      <p:sp>
        <p:nvSpPr>
          <p:cNvPr id="3" name="Content Placeholder 2"/>
          <p:cNvSpPr>
            <a:spLocks noGrp="1"/>
          </p:cNvSpPr>
          <p:nvPr>
            <p:ph idx="1"/>
          </p:nvPr>
        </p:nvSpPr>
        <p:spPr/>
        <p:txBody>
          <a:body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10"/>
          </p:nvPr>
        </p:nvSpPr>
        <p:spPr/>
        <p:txBody>
          <a:bodyPr/>
          <a:lstStyle/>
          <a:p>
            <a:fld id="{4D2E610A-BB98-4EE4-9C84-193B90372FDC}" type="datetime1">
              <a:rPr lang="pt-PT" smtClean="0"/>
              <a:t>09/11/2021</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7054199A-D540-4296-AF52-B4A445F1258E}" type="slidenum">
              <a:rPr lang="pt-PT" smtClean="0"/>
              <a:t>‹nº›</a:t>
            </a:fld>
            <a:endParaRPr lang="pt-PT"/>
          </a:p>
        </p:txBody>
      </p:sp>
    </p:spTree>
    <p:extLst>
      <p:ext uri="{BB962C8B-B14F-4D97-AF65-F5344CB8AC3E}">
        <p14:creationId xmlns:p14="http://schemas.microsoft.com/office/powerpoint/2010/main" val="2773815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t-PT" smtClean="0"/>
              <a:t>Clique para editar o estilo</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smtClean="0"/>
              <a:t>Editar os estilos de texto do Modelo Global</a:t>
            </a:r>
          </a:p>
        </p:txBody>
      </p:sp>
      <p:sp>
        <p:nvSpPr>
          <p:cNvPr id="4" name="Date Placeholder 3"/>
          <p:cNvSpPr>
            <a:spLocks noGrp="1"/>
          </p:cNvSpPr>
          <p:nvPr>
            <p:ph type="dt" sz="half" idx="10"/>
          </p:nvPr>
        </p:nvSpPr>
        <p:spPr/>
        <p:txBody>
          <a:bodyPr/>
          <a:lstStyle/>
          <a:p>
            <a:fld id="{A162B8EA-E7FB-406D-BEDF-B750FC0D094F}" type="datetime1">
              <a:rPr lang="pt-PT" smtClean="0"/>
              <a:t>09/11/2021</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7054199A-D540-4296-AF52-B4A445F1258E}" type="slidenum">
              <a:rPr lang="pt-PT" smtClean="0"/>
              <a:t>‹nº›</a:t>
            </a:fld>
            <a:endParaRPr lang="pt-PT"/>
          </a:p>
        </p:txBody>
      </p:sp>
    </p:spTree>
    <p:extLst>
      <p:ext uri="{BB962C8B-B14F-4D97-AF65-F5344CB8AC3E}">
        <p14:creationId xmlns:p14="http://schemas.microsoft.com/office/powerpoint/2010/main" val="821927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5" name="Date Placeholder 4"/>
          <p:cNvSpPr>
            <a:spLocks noGrp="1"/>
          </p:cNvSpPr>
          <p:nvPr>
            <p:ph type="dt" sz="half" idx="10"/>
          </p:nvPr>
        </p:nvSpPr>
        <p:spPr/>
        <p:txBody>
          <a:bodyPr/>
          <a:lstStyle/>
          <a:p>
            <a:fld id="{55C233D1-1D11-4C5A-97D8-5579291EEDE8}" type="datetime1">
              <a:rPr lang="pt-PT" smtClean="0"/>
              <a:t>09/11/2021</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7054199A-D540-4296-AF52-B4A445F1258E}" type="slidenum">
              <a:rPr lang="pt-PT" smtClean="0"/>
              <a:t>‹nº›</a:t>
            </a:fld>
            <a:endParaRPr lang="pt-PT"/>
          </a:p>
        </p:txBody>
      </p:sp>
    </p:spTree>
    <p:extLst>
      <p:ext uri="{BB962C8B-B14F-4D97-AF65-F5344CB8AC3E}">
        <p14:creationId xmlns:p14="http://schemas.microsoft.com/office/powerpoint/2010/main" val="2331655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t-PT" smtClean="0"/>
              <a:t>Clique para editar o estilo</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Editar os estilos de texto do Modelo Global</a:t>
            </a:r>
          </a:p>
        </p:txBody>
      </p:sp>
      <p:sp>
        <p:nvSpPr>
          <p:cNvPr id="4" name="Content Placeholder 3"/>
          <p:cNvSpPr>
            <a:spLocks noGrp="1"/>
          </p:cNvSpPr>
          <p:nvPr>
            <p:ph sz="half" idx="2"/>
          </p:nvPr>
        </p:nvSpPr>
        <p:spPr>
          <a:xfrm>
            <a:off x="839788" y="2505075"/>
            <a:ext cx="5157787" cy="3684588"/>
          </a:xfrm>
        </p:spPr>
        <p:txBody>
          <a:body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Editar os estilos de texto do Modelo Global</a:t>
            </a:r>
          </a:p>
        </p:txBody>
      </p:sp>
      <p:sp>
        <p:nvSpPr>
          <p:cNvPr id="6" name="Content Placeholder 5"/>
          <p:cNvSpPr>
            <a:spLocks noGrp="1"/>
          </p:cNvSpPr>
          <p:nvPr>
            <p:ph sz="quarter" idx="4"/>
          </p:nvPr>
        </p:nvSpPr>
        <p:spPr>
          <a:xfrm>
            <a:off x="6172200" y="2505075"/>
            <a:ext cx="5183188" cy="3684588"/>
          </a:xfrm>
        </p:spPr>
        <p:txBody>
          <a:body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7" name="Date Placeholder 6"/>
          <p:cNvSpPr>
            <a:spLocks noGrp="1"/>
          </p:cNvSpPr>
          <p:nvPr>
            <p:ph type="dt" sz="half" idx="10"/>
          </p:nvPr>
        </p:nvSpPr>
        <p:spPr/>
        <p:txBody>
          <a:bodyPr/>
          <a:lstStyle/>
          <a:p>
            <a:fld id="{64EF656D-4B2A-44BC-B4B2-D1A99042CCE0}" type="datetime1">
              <a:rPr lang="pt-PT" smtClean="0"/>
              <a:t>09/11/2021</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7054199A-D540-4296-AF52-B4A445F1258E}" type="slidenum">
              <a:rPr lang="pt-PT" smtClean="0"/>
              <a:t>‹nº›</a:t>
            </a:fld>
            <a:endParaRPr lang="pt-PT"/>
          </a:p>
        </p:txBody>
      </p:sp>
    </p:spTree>
    <p:extLst>
      <p:ext uri="{BB962C8B-B14F-4D97-AF65-F5344CB8AC3E}">
        <p14:creationId xmlns:p14="http://schemas.microsoft.com/office/powerpoint/2010/main" val="3319301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dirty="0"/>
          </a:p>
        </p:txBody>
      </p:sp>
      <p:sp>
        <p:nvSpPr>
          <p:cNvPr id="3" name="Date Placeholder 2"/>
          <p:cNvSpPr>
            <a:spLocks noGrp="1"/>
          </p:cNvSpPr>
          <p:nvPr>
            <p:ph type="dt" sz="half" idx="10"/>
          </p:nvPr>
        </p:nvSpPr>
        <p:spPr/>
        <p:txBody>
          <a:bodyPr/>
          <a:lstStyle/>
          <a:p>
            <a:fld id="{F761ADDC-1B6E-4BFB-B16D-BB60DF3AB178}" type="datetime1">
              <a:rPr lang="pt-PT" smtClean="0"/>
              <a:t>09/11/2021</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7054199A-D540-4296-AF52-B4A445F1258E}" type="slidenum">
              <a:rPr lang="pt-PT" smtClean="0"/>
              <a:t>‹nº›</a:t>
            </a:fld>
            <a:endParaRPr lang="pt-PT"/>
          </a:p>
        </p:txBody>
      </p:sp>
    </p:spTree>
    <p:extLst>
      <p:ext uri="{BB962C8B-B14F-4D97-AF65-F5344CB8AC3E}">
        <p14:creationId xmlns:p14="http://schemas.microsoft.com/office/powerpoint/2010/main" val="2677315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29DE7B-CE90-46F0-898E-5517B46ECEC9}" type="datetime1">
              <a:rPr lang="pt-PT" smtClean="0"/>
              <a:t>09/11/2021</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7054199A-D540-4296-AF52-B4A445F1258E}" type="slidenum">
              <a:rPr lang="pt-PT" smtClean="0"/>
              <a:t>‹nº›</a:t>
            </a:fld>
            <a:endParaRPr lang="pt-PT"/>
          </a:p>
        </p:txBody>
      </p:sp>
    </p:spTree>
    <p:extLst>
      <p:ext uri="{BB962C8B-B14F-4D97-AF65-F5344CB8AC3E}">
        <p14:creationId xmlns:p14="http://schemas.microsoft.com/office/powerpoint/2010/main" val="1836951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PT" smtClean="0"/>
              <a:t>Clique para editar o estilo</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smtClean="0"/>
              <a:t>Editar os estilos de texto do Modelo Global</a:t>
            </a:r>
          </a:p>
        </p:txBody>
      </p:sp>
      <p:sp>
        <p:nvSpPr>
          <p:cNvPr id="5" name="Date Placeholder 4"/>
          <p:cNvSpPr>
            <a:spLocks noGrp="1"/>
          </p:cNvSpPr>
          <p:nvPr>
            <p:ph type="dt" sz="half" idx="10"/>
          </p:nvPr>
        </p:nvSpPr>
        <p:spPr/>
        <p:txBody>
          <a:bodyPr/>
          <a:lstStyle/>
          <a:p>
            <a:fld id="{76D94E67-6B55-40A5-94FB-37E8024A191C}" type="datetime1">
              <a:rPr lang="pt-PT" smtClean="0"/>
              <a:t>09/11/2021</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7054199A-D540-4296-AF52-B4A445F1258E}" type="slidenum">
              <a:rPr lang="pt-PT" smtClean="0"/>
              <a:t>‹nº›</a:t>
            </a:fld>
            <a:endParaRPr lang="pt-PT"/>
          </a:p>
        </p:txBody>
      </p:sp>
    </p:spTree>
    <p:extLst>
      <p:ext uri="{BB962C8B-B14F-4D97-AF65-F5344CB8AC3E}">
        <p14:creationId xmlns:p14="http://schemas.microsoft.com/office/powerpoint/2010/main" val="1293808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PT" smtClean="0"/>
              <a:t>Clique para editar o estilo</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smtClean="0"/>
              <a:t>Clique no ícone para adicionar uma imagem</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smtClean="0"/>
              <a:t>Editar os estilos de texto do Modelo Global</a:t>
            </a:r>
          </a:p>
        </p:txBody>
      </p:sp>
      <p:sp>
        <p:nvSpPr>
          <p:cNvPr id="5" name="Date Placeholder 4"/>
          <p:cNvSpPr>
            <a:spLocks noGrp="1"/>
          </p:cNvSpPr>
          <p:nvPr>
            <p:ph type="dt" sz="half" idx="10"/>
          </p:nvPr>
        </p:nvSpPr>
        <p:spPr/>
        <p:txBody>
          <a:bodyPr/>
          <a:lstStyle/>
          <a:p>
            <a:fld id="{4572C823-7FC3-494F-A187-8762DE57EEBC}" type="datetime1">
              <a:rPr lang="pt-PT" smtClean="0"/>
              <a:t>09/11/2021</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7054199A-D540-4296-AF52-B4A445F1258E}" type="slidenum">
              <a:rPr lang="pt-PT" smtClean="0"/>
              <a:t>‹nº›</a:t>
            </a:fld>
            <a:endParaRPr lang="pt-PT"/>
          </a:p>
        </p:txBody>
      </p:sp>
    </p:spTree>
    <p:extLst>
      <p:ext uri="{BB962C8B-B14F-4D97-AF65-F5344CB8AC3E}">
        <p14:creationId xmlns:p14="http://schemas.microsoft.com/office/powerpoint/2010/main" val="2114295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PT" smtClean="0"/>
              <a:t>Clique para editar o estilo</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AD357D-E3B3-4620-AE84-DFBB85E43F40}" type="datetime1">
              <a:rPr lang="pt-PT" smtClean="0"/>
              <a:t>09/11/2021</a:t>
            </a:fld>
            <a:endParaRPr lang="pt-P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54199A-D540-4296-AF52-B4A445F1258E}" type="slidenum">
              <a:rPr lang="pt-PT" smtClean="0"/>
              <a:t>‹nº›</a:t>
            </a:fld>
            <a:endParaRPr lang="pt-PT"/>
          </a:p>
        </p:txBody>
      </p:sp>
    </p:spTree>
    <p:extLst>
      <p:ext uri="{BB962C8B-B14F-4D97-AF65-F5344CB8AC3E}">
        <p14:creationId xmlns:p14="http://schemas.microsoft.com/office/powerpoint/2010/main" val="240397327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7136" y="584133"/>
            <a:ext cx="9144000" cy="2387600"/>
          </a:xfrm>
        </p:spPr>
        <p:txBody>
          <a:bodyPr>
            <a:normAutofit/>
          </a:bodyPr>
          <a:lstStyle/>
          <a:p>
            <a:r>
              <a:rPr lang="pt-PT" sz="5300" dirty="0" smtClean="0"/>
              <a:t>Sistemas de Informação II (LEI)</a:t>
            </a:r>
            <a:br>
              <a:rPr lang="pt-PT" sz="5300" dirty="0" smtClean="0"/>
            </a:br>
            <a:r>
              <a:rPr lang="pt-PT" sz="5300" dirty="0" smtClean="0"/>
              <a:t/>
            </a:r>
            <a:br>
              <a:rPr lang="pt-PT" sz="5300" dirty="0" smtClean="0"/>
            </a:br>
            <a:r>
              <a:rPr lang="pt-PT" sz="5300" dirty="0" err="1" smtClean="0"/>
              <a:t>Information</a:t>
            </a:r>
            <a:r>
              <a:rPr lang="pt-PT" sz="5300" dirty="0" smtClean="0"/>
              <a:t> </a:t>
            </a:r>
            <a:r>
              <a:rPr lang="pt-PT" sz="5300" dirty="0" err="1" smtClean="0"/>
              <a:t>Systems</a:t>
            </a:r>
            <a:r>
              <a:rPr lang="pt-PT" sz="5300" dirty="0" smtClean="0"/>
              <a:t> (ECS)</a:t>
            </a:r>
            <a:endParaRPr lang="pt-PT" sz="4400" dirty="0"/>
          </a:p>
        </p:txBody>
      </p:sp>
      <p:sp>
        <p:nvSpPr>
          <p:cNvPr id="3" name="Marcador de Posição do Número do Diapositivo 2"/>
          <p:cNvSpPr>
            <a:spLocks noGrp="1"/>
          </p:cNvSpPr>
          <p:nvPr>
            <p:ph type="sldNum" sz="quarter" idx="12"/>
          </p:nvPr>
        </p:nvSpPr>
        <p:spPr>
          <a:xfrm>
            <a:off x="8362626" y="6370933"/>
            <a:ext cx="2743200" cy="365125"/>
          </a:xfrm>
        </p:spPr>
        <p:txBody>
          <a:bodyPr/>
          <a:lstStyle/>
          <a:p>
            <a:fld id="{7054199A-D540-4296-AF52-B4A445F1258E}" type="slidenum">
              <a:rPr lang="pt-PT" smtClean="0"/>
              <a:t>1</a:t>
            </a:fld>
            <a:endParaRPr lang="pt-PT" dirty="0"/>
          </a:p>
        </p:txBody>
      </p:sp>
      <p:pic>
        <p:nvPicPr>
          <p:cNvPr id="6" name="Imagem 5"/>
          <p:cNvPicPr>
            <a:picLocks noChangeAspect="1"/>
          </p:cNvPicPr>
          <p:nvPr/>
        </p:nvPicPr>
        <p:blipFill>
          <a:blip r:embed="rId2"/>
          <a:stretch>
            <a:fillRect/>
          </a:stretch>
        </p:blipFill>
        <p:spPr>
          <a:xfrm>
            <a:off x="669925" y="3779210"/>
            <a:ext cx="3190875" cy="2171700"/>
          </a:xfrm>
          <a:prstGeom prst="rect">
            <a:avLst/>
          </a:prstGeom>
        </p:spPr>
      </p:pic>
      <p:sp>
        <p:nvSpPr>
          <p:cNvPr id="7" name="CaixaDeTexto 6"/>
          <p:cNvSpPr txBox="1"/>
          <p:nvPr/>
        </p:nvSpPr>
        <p:spPr>
          <a:xfrm>
            <a:off x="4959458" y="3731148"/>
            <a:ext cx="6555783" cy="2400657"/>
          </a:xfrm>
          <a:prstGeom prst="rect">
            <a:avLst/>
          </a:prstGeom>
          <a:noFill/>
        </p:spPr>
        <p:txBody>
          <a:bodyPr wrap="square" rtlCol="0">
            <a:spAutoFit/>
          </a:bodyPr>
          <a:lstStyle/>
          <a:p>
            <a:pPr algn="ctr"/>
            <a:r>
              <a:rPr lang="pt-PT" sz="4400" b="1" dirty="0" err="1" smtClean="0">
                <a:solidFill>
                  <a:srgbClr val="C00000"/>
                </a:solidFill>
              </a:rPr>
              <a:t>Lab</a:t>
            </a:r>
            <a:r>
              <a:rPr lang="pt-PT" sz="4400" b="1" dirty="0" smtClean="0">
                <a:solidFill>
                  <a:srgbClr val="C00000"/>
                </a:solidFill>
              </a:rPr>
              <a:t> Classes</a:t>
            </a:r>
          </a:p>
          <a:p>
            <a:pPr algn="ctr"/>
            <a:endParaRPr lang="pt-PT" sz="4400" dirty="0" smtClean="0"/>
          </a:p>
          <a:p>
            <a:pPr algn="ctr"/>
            <a:r>
              <a:rPr lang="pt-PT" sz="4400" dirty="0"/>
              <a:t>2</a:t>
            </a:r>
            <a:r>
              <a:rPr lang="pt-PT" sz="4400" dirty="0" smtClean="0"/>
              <a:t> – </a:t>
            </a:r>
            <a:r>
              <a:rPr lang="pt-PT" sz="4400" dirty="0" err="1" smtClean="0"/>
              <a:t>Database</a:t>
            </a:r>
            <a:r>
              <a:rPr lang="pt-PT" sz="4400" dirty="0" smtClean="0"/>
              <a:t> Management</a:t>
            </a:r>
          </a:p>
          <a:p>
            <a:endParaRPr lang="pt-PT" dirty="0"/>
          </a:p>
        </p:txBody>
      </p:sp>
    </p:spTree>
    <p:extLst>
      <p:ext uri="{BB962C8B-B14F-4D97-AF65-F5344CB8AC3E}">
        <p14:creationId xmlns:p14="http://schemas.microsoft.com/office/powerpoint/2010/main" val="35207204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0118" y="386086"/>
            <a:ext cx="10895307" cy="6152826"/>
          </a:xfrm>
        </p:spPr>
        <p:txBody>
          <a:bodyPr>
            <a:normAutofit/>
          </a:bodyPr>
          <a:lstStyle/>
          <a:p>
            <a:pPr marL="0" indent="0">
              <a:buNone/>
            </a:pPr>
            <a:r>
              <a:rPr lang="en-US" sz="3200" dirty="0" smtClean="0"/>
              <a:t>Allowing Changes in Tables and Relationships</a:t>
            </a:r>
          </a:p>
          <a:p>
            <a:pPr marL="0" indent="0">
              <a:buNone/>
            </a:pPr>
            <a:endParaRPr lang="en-US" sz="1000" dirty="0" smtClean="0"/>
          </a:p>
          <a:p>
            <a:pPr lvl="1">
              <a:lnSpc>
                <a:spcPct val="100000"/>
              </a:lnSpc>
              <a:spcBef>
                <a:spcPts val="0"/>
              </a:spcBef>
              <a:spcAft>
                <a:spcPts val="600"/>
              </a:spcAft>
            </a:pPr>
            <a:r>
              <a:rPr lang="en-US" sz="2000" dirty="0" smtClean="0"/>
              <a:t>Once the tables and keys are created, SS won’t let you do deep changes in the DB structure, for the sake of security and data loss avoidance. </a:t>
            </a:r>
          </a:p>
          <a:p>
            <a:pPr lvl="1">
              <a:lnSpc>
                <a:spcPct val="100000"/>
              </a:lnSpc>
              <a:spcBef>
                <a:spcPts val="0"/>
              </a:spcBef>
              <a:spcAft>
                <a:spcPts val="600"/>
              </a:spcAft>
            </a:pPr>
            <a:r>
              <a:rPr lang="en-US" sz="2000" dirty="0" smtClean="0"/>
              <a:t>However, here, in a pedagogical environment, we will allow every structure change. To do this:</a:t>
            </a:r>
          </a:p>
          <a:p>
            <a:pPr lvl="1">
              <a:lnSpc>
                <a:spcPct val="100000"/>
              </a:lnSpc>
              <a:spcBef>
                <a:spcPts val="0"/>
              </a:spcBef>
              <a:spcAft>
                <a:spcPts val="600"/>
              </a:spcAft>
            </a:pPr>
            <a:r>
              <a:rPr lang="en-US" sz="2000" dirty="0" smtClean="0"/>
              <a:t>On the main menu select Tools -&gt; Designers</a:t>
            </a:r>
          </a:p>
          <a:p>
            <a:pPr lvl="1">
              <a:lnSpc>
                <a:spcPct val="100000"/>
              </a:lnSpc>
              <a:spcBef>
                <a:spcPts val="0"/>
              </a:spcBef>
              <a:spcAft>
                <a:spcPts val="600"/>
              </a:spcAft>
            </a:pPr>
            <a:endParaRPr lang="en-US" sz="2000" dirty="0" smtClean="0"/>
          </a:p>
          <a:p>
            <a:pPr lvl="1">
              <a:lnSpc>
                <a:spcPct val="100000"/>
              </a:lnSpc>
              <a:spcBef>
                <a:spcPts val="0"/>
              </a:spcBef>
              <a:spcAft>
                <a:spcPts val="600"/>
              </a:spcAft>
            </a:pPr>
            <a:endParaRPr lang="en-US" sz="2000" dirty="0"/>
          </a:p>
          <a:p>
            <a:pPr lvl="1">
              <a:lnSpc>
                <a:spcPct val="100000"/>
              </a:lnSpc>
              <a:spcBef>
                <a:spcPts val="0"/>
              </a:spcBef>
              <a:spcAft>
                <a:spcPts val="600"/>
              </a:spcAft>
            </a:pPr>
            <a:endParaRPr lang="en-US" sz="2000" dirty="0" smtClean="0"/>
          </a:p>
          <a:p>
            <a:pPr lvl="1">
              <a:lnSpc>
                <a:spcPct val="100000"/>
              </a:lnSpc>
              <a:spcBef>
                <a:spcPts val="0"/>
              </a:spcBef>
              <a:spcAft>
                <a:spcPts val="600"/>
              </a:spcAft>
            </a:pPr>
            <a:endParaRPr lang="en-US" sz="2000" dirty="0"/>
          </a:p>
          <a:p>
            <a:pPr lvl="1">
              <a:lnSpc>
                <a:spcPct val="100000"/>
              </a:lnSpc>
              <a:spcBef>
                <a:spcPts val="0"/>
              </a:spcBef>
              <a:spcAft>
                <a:spcPts val="600"/>
              </a:spcAft>
            </a:pPr>
            <a:endParaRPr lang="en-US" sz="2000" dirty="0" smtClean="0"/>
          </a:p>
          <a:p>
            <a:pPr lvl="1">
              <a:lnSpc>
                <a:spcPct val="100000"/>
              </a:lnSpc>
              <a:spcBef>
                <a:spcPts val="0"/>
              </a:spcBef>
              <a:spcAft>
                <a:spcPts val="600"/>
              </a:spcAft>
            </a:pPr>
            <a:endParaRPr lang="en-US" sz="2000" dirty="0"/>
          </a:p>
          <a:p>
            <a:pPr lvl="1">
              <a:lnSpc>
                <a:spcPct val="100000"/>
              </a:lnSpc>
              <a:spcBef>
                <a:spcPts val="0"/>
              </a:spcBef>
              <a:spcAft>
                <a:spcPts val="600"/>
              </a:spcAft>
            </a:pPr>
            <a:endParaRPr lang="en-US" sz="2000" dirty="0" smtClean="0"/>
          </a:p>
          <a:p>
            <a:pPr lvl="1">
              <a:lnSpc>
                <a:spcPct val="100000"/>
              </a:lnSpc>
              <a:spcBef>
                <a:spcPts val="0"/>
              </a:spcBef>
              <a:spcAft>
                <a:spcPts val="600"/>
              </a:spcAft>
            </a:pPr>
            <a:endParaRPr lang="en-US" sz="2000" dirty="0" smtClean="0"/>
          </a:p>
          <a:p>
            <a:pPr lvl="1">
              <a:lnSpc>
                <a:spcPct val="100000"/>
              </a:lnSpc>
              <a:spcBef>
                <a:spcPts val="0"/>
              </a:spcBef>
              <a:spcAft>
                <a:spcPts val="600"/>
              </a:spcAft>
            </a:pPr>
            <a:endParaRPr lang="en-US" sz="2000" dirty="0"/>
          </a:p>
          <a:p>
            <a:pPr lvl="1">
              <a:lnSpc>
                <a:spcPct val="100000"/>
              </a:lnSpc>
              <a:spcBef>
                <a:spcPts val="0"/>
              </a:spcBef>
              <a:spcAft>
                <a:spcPts val="600"/>
              </a:spcAft>
            </a:pPr>
            <a:endParaRPr lang="en-US" sz="2000" dirty="0" smtClean="0"/>
          </a:p>
          <a:p>
            <a:pPr lvl="1">
              <a:lnSpc>
                <a:spcPct val="100000"/>
              </a:lnSpc>
              <a:spcBef>
                <a:spcPts val="0"/>
              </a:spcBef>
              <a:spcAft>
                <a:spcPts val="600"/>
              </a:spcAft>
            </a:pPr>
            <a:endParaRPr lang="en-US" sz="2000" dirty="0" smtClean="0"/>
          </a:p>
          <a:p>
            <a:pPr lvl="1">
              <a:lnSpc>
                <a:spcPct val="100000"/>
              </a:lnSpc>
              <a:spcBef>
                <a:spcPts val="0"/>
              </a:spcBef>
              <a:spcAft>
                <a:spcPts val="600"/>
              </a:spcAft>
            </a:pPr>
            <a:endParaRPr lang="en-US" sz="2000" dirty="0"/>
          </a:p>
          <a:p>
            <a:pPr lvl="1">
              <a:lnSpc>
                <a:spcPct val="100000"/>
              </a:lnSpc>
              <a:spcBef>
                <a:spcPts val="0"/>
              </a:spcBef>
              <a:spcAft>
                <a:spcPts val="600"/>
              </a:spcAft>
            </a:pPr>
            <a:endParaRPr lang="en-US" sz="2000" dirty="0" smtClean="0"/>
          </a:p>
          <a:p>
            <a:pPr lvl="1">
              <a:lnSpc>
                <a:spcPct val="100000"/>
              </a:lnSpc>
              <a:spcBef>
                <a:spcPts val="0"/>
              </a:spcBef>
              <a:spcAft>
                <a:spcPts val="600"/>
              </a:spcAft>
            </a:pPr>
            <a:endParaRPr lang="en-US" dirty="0" smtClean="0"/>
          </a:p>
        </p:txBody>
      </p:sp>
      <p:sp>
        <p:nvSpPr>
          <p:cNvPr id="2" name="Marcador de Posição do Número do Diapositivo 1"/>
          <p:cNvSpPr>
            <a:spLocks noGrp="1"/>
          </p:cNvSpPr>
          <p:nvPr>
            <p:ph type="sldNum" sz="quarter" idx="12"/>
          </p:nvPr>
        </p:nvSpPr>
        <p:spPr/>
        <p:txBody>
          <a:bodyPr/>
          <a:lstStyle/>
          <a:p>
            <a:fld id="{7054199A-D540-4296-AF52-B4A445F1258E}" type="slidenum">
              <a:rPr lang="pt-PT" smtClean="0"/>
              <a:t>10</a:t>
            </a:fld>
            <a:endParaRPr lang="pt-PT"/>
          </a:p>
        </p:txBody>
      </p:sp>
      <p:pic>
        <p:nvPicPr>
          <p:cNvPr id="6" name="Imagem 5"/>
          <p:cNvPicPr>
            <a:picLocks noChangeAspect="1"/>
          </p:cNvPicPr>
          <p:nvPr/>
        </p:nvPicPr>
        <p:blipFill>
          <a:blip r:embed="rId2"/>
          <a:stretch>
            <a:fillRect/>
          </a:stretch>
        </p:blipFill>
        <p:spPr>
          <a:xfrm>
            <a:off x="5514603" y="3040927"/>
            <a:ext cx="5728743" cy="3315423"/>
          </a:xfrm>
          <a:prstGeom prst="rect">
            <a:avLst/>
          </a:prstGeom>
        </p:spPr>
      </p:pic>
      <p:sp>
        <p:nvSpPr>
          <p:cNvPr id="7" name="CaixaDeTexto 6"/>
          <p:cNvSpPr txBox="1"/>
          <p:nvPr/>
        </p:nvSpPr>
        <p:spPr>
          <a:xfrm>
            <a:off x="1097362" y="2936424"/>
            <a:ext cx="4009997" cy="2323713"/>
          </a:xfrm>
          <a:prstGeom prst="rect">
            <a:avLst/>
          </a:prstGeom>
          <a:noFill/>
        </p:spPr>
        <p:txBody>
          <a:bodyPr wrap="square" rtlCol="0">
            <a:spAutoFit/>
          </a:bodyPr>
          <a:lstStyle/>
          <a:p>
            <a:pPr marL="685800" lvl="1" indent="-228600" defTabSz="914400">
              <a:spcAft>
                <a:spcPts val="600"/>
              </a:spcAft>
              <a:buFont typeface="Arial" panose="020B0604020202020204" pitchFamily="34" charset="0"/>
              <a:buChar char="•"/>
            </a:pPr>
            <a:r>
              <a:rPr lang="pt-PT" sz="2000" dirty="0" err="1"/>
              <a:t>On</a:t>
            </a:r>
            <a:r>
              <a:rPr lang="pt-PT" sz="2000" dirty="0"/>
              <a:t> </a:t>
            </a:r>
            <a:r>
              <a:rPr lang="pt-PT" sz="2000" dirty="0" err="1"/>
              <a:t>the</a:t>
            </a:r>
            <a:r>
              <a:rPr lang="pt-PT" sz="2000" dirty="0"/>
              <a:t> </a:t>
            </a:r>
            <a:r>
              <a:rPr lang="pt-PT" sz="2000" dirty="0" err="1"/>
              <a:t>form</a:t>
            </a:r>
            <a:r>
              <a:rPr lang="pt-PT" sz="2000" dirty="0"/>
              <a:t> </a:t>
            </a:r>
            <a:r>
              <a:rPr lang="pt-PT" sz="2000" dirty="0" err="1" smtClean="0"/>
              <a:t>that</a:t>
            </a:r>
            <a:r>
              <a:rPr lang="pt-PT" sz="2000" dirty="0" smtClean="0"/>
              <a:t> </a:t>
            </a:r>
            <a:r>
              <a:rPr lang="pt-PT" sz="2000" dirty="0" err="1" smtClean="0"/>
              <a:t>will</a:t>
            </a:r>
            <a:r>
              <a:rPr lang="pt-PT" sz="2000" dirty="0" smtClean="0"/>
              <a:t> show, </a:t>
            </a:r>
            <a:r>
              <a:rPr lang="pt-PT" sz="2000" dirty="0" err="1" smtClean="0"/>
              <a:t>uncheck</a:t>
            </a:r>
            <a:r>
              <a:rPr lang="pt-PT" sz="2000" dirty="0" smtClean="0"/>
              <a:t> </a:t>
            </a:r>
            <a:r>
              <a:rPr lang="pt-PT" sz="2000" dirty="0" err="1"/>
              <a:t>the</a:t>
            </a:r>
            <a:r>
              <a:rPr lang="pt-PT" sz="2000" dirty="0"/>
              <a:t> “</a:t>
            </a:r>
            <a:r>
              <a:rPr lang="pt-PT" sz="2000" dirty="0" err="1"/>
              <a:t>Prevent</a:t>
            </a:r>
            <a:r>
              <a:rPr lang="pt-PT" sz="2000" dirty="0"/>
              <a:t> </a:t>
            </a:r>
            <a:r>
              <a:rPr lang="pt-PT" sz="2000" dirty="0" err="1"/>
              <a:t>saving</a:t>
            </a:r>
            <a:r>
              <a:rPr lang="pt-PT" sz="2000" dirty="0"/>
              <a:t> </a:t>
            </a:r>
            <a:r>
              <a:rPr lang="pt-PT" sz="2000" dirty="0" err="1"/>
              <a:t>changes</a:t>
            </a:r>
            <a:r>
              <a:rPr lang="pt-PT" sz="2000" dirty="0"/>
              <a:t> </a:t>
            </a:r>
            <a:r>
              <a:rPr lang="pt-PT" sz="2000" dirty="0" err="1"/>
              <a:t>that</a:t>
            </a:r>
            <a:r>
              <a:rPr lang="pt-PT" sz="2000" dirty="0"/>
              <a:t> </a:t>
            </a:r>
            <a:r>
              <a:rPr lang="pt-PT" sz="2000" dirty="0" err="1"/>
              <a:t>require</a:t>
            </a:r>
            <a:r>
              <a:rPr lang="pt-PT" sz="2000" dirty="0"/>
              <a:t> </a:t>
            </a:r>
            <a:r>
              <a:rPr lang="pt-PT" sz="2000" dirty="0" err="1"/>
              <a:t>table</a:t>
            </a:r>
            <a:r>
              <a:rPr lang="pt-PT" sz="2000" dirty="0"/>
              <a:t> </a:t>
            </a:r>
            <a:r>
              <a:rPr lang="pt-PT" sz="2000" dirty="0" err="1"/>
              <a:t>recreation</a:t>
            </a:r>
            <a:r>
              <a:rPr lang="pt-PT" sz="2000" dirty="0"/>
              <a:t>”</a:t>
            </a:r>
          </a:p>
          <a:p>
            <a:pPr marL="685800" lvl="1" indent="-228600" defTabSz="914400">
              <a:spcAft>
                <a:spcPts val="600"/>
              </a:spcAft>
              <a:buFont typeface="Arial" panose="020B0604020202020204" pitchFamily="34" charset="0"/>
              <a:buChar char="•"/>
            </a:pPr>
            <a:r>
              <a:rPr lang="pt-PT" sz="2000" dirty="0" err="1"/>
              <a:t>After</a:t>
            </a:r>
            <a:r>
              <a:rPr lang="pt-PT" sz="2000" dirty="0"/>
              <a:t> this </a:t>
            </a:r>
            <a:r>
              <a:rPr lang="pt-PT" sz="2000" dirty="0" err="1" smtClean="0"/>
              <a:t>you</a:t>
            </a:r>
            <a:r>
              <a:rPr lang="pt-PT" sz="2000" dirty="0" smtClean="0"/>
              <a:t> </a:t>
            </a:r>
            <a:r>
              <a:rPr lang="pt-PT" sz="2000" dirty="0" err="1" smtClean="0"/>
              <a:t>will</a:t>
            </a:r>
            <a:r>
              <a:rPr lang="pt-PT" sz="2000" dirty="0" smtClean="0"/>
              <a:t> </a:t>
            </a:r>
            <a:r>
              <a:rPr lang="pt-PT" sz="2000" dirty="0" err="1"/>
              <a:t>be</a:t>
            </a:r>
            <a:r>
              <a:rPr lang="pt-PT" sz="2000" dirty="0"/>
              <a:t> </a:t>
            </a:r>
            <a:r>
              <a:rPr lang="pt-PT" sz="2000" dirty="0" err="1"/>
              <a:t>able</a:t>
            </a:r>
            <a:r>
              <a:rPr lang="pt-PT" sz="2000" dirty="0"/>
              <a:t> to alter, delete </a:t>
            </a:r>
            <a:r>
              <a:rPr lang="pt-PT" sz="2000" dirty="0" err="1"/>
              <a:t>and</a:t>
            </a:r>
            <a:r>
              <a:rPr lang="pt-PT" sz="2000" dirty="0"/>
              <a:t> </a:t>
            </a:r>
            <a:r>
              <a:rPr lang="pt-PT" sz="2000" dirty="0" err="1"/>
              <a:t>create</a:t>
            </a:r>
            <a:r>
              <a:rPr lang="pt-PT" sz="2000" dirty="0"/>
              <a:t> </a:t>
            </a:r>
            <a:r>
              <a:rPr lang="pt-PT" sz="2000" dirty="0" err="1" smtClean="0"/>
              <a:t>tables</a:t>
            </a:r>
            <a:r>
              <a:rPr lang="pt-PT" sz="2000" dirty="0" smtClean="0"/>
              <a:t>, </a:t>
            </a:r>
            <a:r>
              <a:rPr lang="pt-PT" sz="2000" dirty="0" err="1" smtClean="0"/>
              <a:t>PK’s</a:t>
            </a:r>
            <a:r>
              <a:rPr lang="pt-PT" sz="2000" dirty="0" smtClean="0"/>
              <a:t> </a:t>
            </a:r>
            <a:r>
              <a:rPr lang="pt-PT" sz="2000" dirty="0" err="1" smtClean="0"/>
              <a:t>and</a:t>
            </a:r>
            <a:r>
              <a:rPr lang="pt-PT" sz="2000" dirty="0" smtClean="0"/>
              <a:t> </a:t>
            </a:r>
            <a:r>
              <a:rPr lang="pt-PT" sz="2000" dirty="0" err="1" smtClean="0"/>
              <a:t>FK’s</a:t>
            </a:r>
            <a:r>
              <a:rPr lang="pt-PT" sz="2000" dirty="0" smtClean="0"/>
              <a:t> as </a:t>
            </a:r>
            <a:r>
              <a:rPr lang="pt-PT" sz="2000" dirty="0" err="1"/>
              <a:t>needed</a:t>
            </a:r>
            <a:endParaRPr lang="pt-PT" sz="2000" dirty="0"/>
          </a:p>
        </p:txBody>
      </p:sp>
      <p:cxnSp>
        <p:nvCxnSpPr>
          <p:cNvPr id="12" name="Conexão reta unidirecional 11"/>
          <p:cNvCxnSpPr/>
          <p:nvPr/>
        </p:nvCxnSpPr>
        <p:spPr>
          <a:xfrm>
            <a:off x="3226526" y="4098280"/>
            <a:ext cx="4415245" cy="930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2868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0118" y="386086"/>
            <a:ext cx="10895307" cy="6152826"/>
          </a:xfrm>
        </p:spPr>
        <p:txBody>
          <a:bodyPr>
            <a:normAutofit/>
          </a:bodyPr>
          <a:lstStyle/>
          <a:p>
            <a:pPr marL="0" indent="0">
              <a:buNone/>
            </a:pPr>
            <a:r>
              <a:rPr lang="en-US" sz="3200" dirty="0" smtClean="0"/>
              <a:t>Queries and Scripts (1)</a:t>
            </a:r>
          </a:p>
          <a:p>
            <a:pPr marL="0" indent="0">
              <a:buNone/>
            </a:pPr>
            <a:endParaRPr lang="en-US" sz="1000" dirty="0" smtClean="0"/>
          </a:p>
          <a:p>
            <a:pPr lvl="1">
              <a:lnSpc>
                <a:spcPct val="100000"/>
              </a:lnSpc>
              <a:spcBef>
                <a:spcPts val="0"/>
              </a:spcBef>
              <a:spcAft>
                <a:spcPts val="600"/>
              </a:spcAft>
            </a:pPr>
            <a:r>
              <a:rPr lang="en-US" sz="2000" dirty="0" smtClean="0"/>
              <a:t>The SSMS allows to write queries and standard SQL commands</a:t>
            </a:r>
          </a:p>
          <a:p>
            <a:pPr lvl="1">
              <a:lnSpc>
                <a:spcPct val="100000"/>
              </a:lnSpc>
              <a:spcBef>
                <a:spcPts val="0"/>
              </a:spcBef>
              <a:spcAft>
                <a:spcPts val="600"/>
              </a:spcAft>
            </a:pPr>
            <a:r>
              <a:rPr lang="en-US" sz="2000" dirty="0" smtClean="0"/>
              <a:t>However, Microsoft also developed an extension called Transact SQL that supports functions (string operations, mathematical, date..) and allows the implementation of field and record validation rules, triggers and stored procedures</a:t>
            </a:r>
          </a:p>
          <a:p>
            <a:pPr lvl="1">
              <a:lnSpc>
                <a:spcPct val="100000"/>
              </a:lnSpc>
              <a:spcBef>
                <a:spcPts val="0"/>
              </a:spcBef>
              <a:spcAft>
                <a:spcPts val="600"/>
              </a:spcAft>
            </a:pPr>
            <a:r>
              <a:rPr lang="en-US" sz="2000" dirty="0" smtClean="0"/>
              <a:t>To write a query:</a:t>
            </a:r>
          </a:p>
          <a:p>
            <a:pPr lvl="1">
              <a:lnSpc>
                <a:spcPct val="100000"/>
              </a:lnSpc>
              <a:spcBef>
                <a:spcPts val="0"/>
              </a:spcBef>
              <a:spcAft>
                <a:spcPts val="600"/>
              </a:spcAft>
            </a:pPr>
            <a:endParaRPr lang="en-US" sz="2000" dirty="0" smtClean="0"/>
          </a:p>
          <a:p>
            <a:pPr lvl="1">
              <a:lnSpc>
                <a:spcPct val="100000"/>
              </a:lnSpc>
              <a:spcBef>
                <a:spcPts val="0"/>
              </a:spcBef>
              <a:spcAft>
                <a:spcPts val="600"/>
              </a:spcAft>
            </a:pPr>
            <a:endParaRPr lang="en-US" sz="2000" dirty="0"/>
          </a:p>
          <a:p>
            <a:pPr lvl="1">
              <a:lnSpc>
                <a:spcPct val="100000"/>
              </a:lnSpc>
              <a:spcBef>
                <a:spcPts val="0"/>
              </a:spcBef>
              <a:spcAft>
                <a:spcPts val="600"/>
              </a:spcAft>
            </a:pPr>
            <a:endParaRPr lang="en-US" sz="2000" dirty="0" smtClean="0"/>
          </a:p>
          <a:p>
            <a:pPr lvl="1">
              <a:lnSpc>
                <a:spcPct val="100000"/>
              </a:lnSpc>
              <a:spcBef>
                <a:spcPts val="0"/>
              </a:spcBef>
              <a:spcAft>
                <a:spcPts val="600"/>
              </a:spcAft>
            </a:pPr>
            <a:endParaRPr lang="en-US" sz="2000" dirty="0"/>
          </a:p>
          <a:p>
            <a:pPr lvl="1">
              <a:lnSpc>
                <a:spcPct val="100000"/>
              </a:lnSpc>
              <a:spcBef>
                <a:spcPts val="0"/>
              </a:spcBef>
              <a:spcAft>
                <a:spcPts val="600"/>
              </a:spcAft>
            </a:pPr>
            <a:endParaRPr lang="en-US" sz="2000" dirty="0" smtClean="0"/>
          </a:p>
          <a:p>
            <a:pPr lvl="1">
              <a:lnSpc>
                <a:spcPct val="100000"/>
              </a:lnSpc>
              <a:spcBef>
                <a:spcPts val="0"/>
              </a:spcBef>
              <a:spcAft>
                <a:spcPts val="600"/>
              </a:spcAft>
            </a:pPr>
            <a:endParaRPr lang="en-US" sz="2000" dirty="0"/>
          </a:p>
          <a:p>
            <a:pPr lvl="1">
              <a:lnSpc>
                <a:spcPct val="100000"/>
              </a:lnSpc>
              <a:spcBef>
                <a:spcPts val="0"/>
              </a:spcBef>
              <a:spcAft>
                <a:spcPts val="600"/>
              </a:spcAft>
            </a:pPr>
            <a:endParaRPr lang="en-US" sz="2000" dirty="0" smtClean="0"/>
          </a:p>
          <a:p>
            <a:pPr lvl="1">
              <a:lnSpc>
                <a:spcPct val="100000"/>
              </a:lnSpc>
              <a:spcBef>
                <a:spcPts val="0"/>
              </a:spcBef>
              <a:spcAft>
                <a:spcPts val="600"/>
              </a:spcAft>
            </a:pPr>
            <a:endParaRPr lang="en-US" sz="2000" dirty="0" smtClean="0"/>
          </a:p>
          <a:p>
            <a:pPr lvl="1">
              <a:lnSpc>
                <a:spcPct val="100000"/>
              </a:lnSpc>
              <a:spcBef>
                <a:spcPts val="0"/>
              </a:spcBef>
              <a:spcAft>
                <a:spcPts val="600"/>
              </a:spcAft>
            </a:pPr>
            <a:endParaRPr lang="en-US" sz="2000" dirty="0"/>
          </a:p>
          <a:p>
            <a:pPr lvl="1">
              <a:lnSpc>
                <a:spcPct val="100000"/>
              </a:lnSpc>
              <a:spcBef>
                <a:spcPts val="0"/>
              </a:spcBef>
              <a:spcAft>
                <a:spcPts val="600"/>
              </a:spcAft>
            </a:pPr>
            <a:endParaRPr lang="en-US" sz="2000" dirty="0" smtClean="0"/>
          </a:p>
          <a:p>
            <a:pPr lvl="1">
              <a:lnSpc>
                <a:spcPct val="100000"/>
              </a:lnSpc>
              <a:spcBef>
                <a:spcPts val="0"/>
              </a:spcBef>
              <a:spcAft>
                <a:spcPts val="600"/>
              </a:spcAft>
            </a:pPr>
            <a:endParaRPr lang="en-US" sz="2000" dirty="0" smtClean="0"/>
          </a:p>
          <a:p>
            <a:pPr lvl="1">
              <a:lnSpc>
                <a:spcPct val="100000"/>
              </a:lnSpc>
              <a:spcBef>
                <a:spcPts val="0"/>
              </a:spcBef>
              <a:spcAft>
                <a:spcPts val="600"/>
              </a:spcAft>
            </a:pPr>
            <a:endParaRPr lang="en-US" sz="2000" dirty="0"/>
          </a:p>
          <a:p>
            <a:pPr lvl="1">
              <a:lnSpc>
                <a:spcPct val="100000"/>
              </a:lnSpc>
              <a:spcBef>
                <a:spcPts val="0"/>
              </a:spcBef>
              <a:spcAft>
                <a:spcPts val="600"/>
              </a:spcAft>
            </a:pPr>
            <a:endParaRPr lang="en-US" sz="2000" dirty="0" smtClean="0"/>
          </a:p>
          <a:p>
            <a:pPr lvl="1">
              <a:lnSpc>
                <a:spcPct val="100000"/>
              </a:lnSpc>
              <a:spcBef>
                <a:spcPts val="0"/>
              </a:spcBef>
              <a:spcAft>
                <a:spcPts val="600"/>
              </a:spcAft>
            </a:pPr>
            <a:endParaRPr lang="en-US" dirty="0" smtClean="0"/>
          </a:p>
        </p:txBody>
      </p:sp>
      <p:sp>
        <p:nvSpPr>
          <p:cNvPr id="2" name="Marcador de Posição do Número do Diapositivo 1"/>
          <p:cNvSpPr>
            <a:spLocks noGrp="1"/>
          </p:cNvSpPr>
          <p:nvPr>
            <p:ph type="sldNum" sz="quarter" idx="12"/>
          </p:nvPr>
        </p:nvSpPr>
        <p:spPr/>
        <p:txBody>
          <a:bodyPr/>
          <a:lstStyle/>
          <a:p>
            <a:fld id="{7054199A-D540-4296-AF52-B4A445F1258E}" type="slidenum">
              <a:rPr lang="pt-PT" smtClean="0"/>
              <a:t>11</a:t>
            </a:fld>
            <a:endParaRPr lang="pt-PT"/>
          </a:p>
        </p:txBody>
      </p:sp>
      <p:sp>
        <p:nvSpPr>
          <p:cNvPr id="4" name="CaixaDeTexto 3"/>
          <p:cNvSpPr txBox="1"/>
          <p:nvPr/>
        </p:nvSpPr>
        <p:spPr>
          <a:xfrm>
            <a:off x="849092" y="3026182"/>
            <a:ext cx="3801288" cy="4001095"/>
          </a:xfrm>
          <a:prstGeom prst="rect">
            <a:avLst/>
          </a:prstGeom>
          <a:noFill/>
        </p:spPr>
        <p:txBody>
          <a:bodyPr wrap="square" rtlCol="0">
            <a:spAutoFit/>
          </a:bodyPr>
          <a:lstStyle/>
          <a:p>
            <a:pPr marL="914400" lvl="1" indent="-457200">
              <a:lnSpc>
                <a:spcPct val="100000"/>
              </a:lnSpc>
              <a:spcBef>
                <a:spcPts val="0"/>
              </a:spcBef>
              <a:spcAft>
                <a:spcPts val="600"/>
              </a:spcAft>
              <a:buFont typeface="+mj-lt"/>
              <a:buAutoNum type="arabicPeriod"/>
            </a:pPr>
            <a:r>
              <a:rPr lang="en-US" dirty="0"/>
              <a:t>Click New </a:t>
            </a:r>
            <a:r>
              <a:rPr lang="en-US" dirty="0" smtClean="0"/>
              <a:t>Query</a:t>
            </a:r>
            <a:endParaRPr lang="en-US" dirty="0"/>
          </a:p>
          <a:p>
            <a:pPr marL="914400" lvl="1" indent="-457200">
              <a:spcAft>
                <a:spcPts val="600"/>
              </a:spcAft>
              <a:buFont typeface="+mj-lt"/>
              <a:buAutoNum type="arabicPeriod"/>
            </a:pPr>
            <a:r>
              <a:rPr lang="en-US" dirty="0" smtClean="0"/>
              <a:t>Write </a:t>
            </a:r>
            <a:r>
              <a:rPr lang="en-US" dirty="0"/>
              <a:t>the </a:t>
            </a:r>
            <a:r>
              <a:rPr lang="en-US" dirty="0" smtClean="0"/>
              <a:t>query: in </a:t>
            </a:r>
            <a:r>
              <a:rPr lang="en-US" dirty="0"/>
              <a:t>general you begin by “Use [DB name]” followed by </a:t>
            </a:r>
            <a:r>
              <a:rPr lang="en-US" dirty="0" smtClean="0"/>
              <a:t>any commands</a:t>
            </a:r>
            <a:r>
              <a:rPr lang="en-US" dirty="0"/>
              <a:t>. You can mix select, insert, alter table… any </a:t>
            </a:r>
            <a:r>
              <a:rPr lang="en-US" dirty="0" smtClean="0"/>
              <a:t>command </a:t>
            </a:r>
            <a:r>
              <a:rPr lang="en-US" dirty="0"/>
              <a:t>in the same “script</a:t>
            </a:r>
            <a:r>
              <a:rPr lang="en-US" dirty="0" smtClean="0"/>
              <a:t>”. Strings are between quotes ‘..’</a:t>
            </a:r>
            <a:endParaRPr lang="en-US" dirty="0"/>
          </a:p>
          <a:p>
            <a:pPr marL="914400" lvl="1" indent="-457200">
              <a:lnSpc>
                <a:spcPct val="100000"/>
              </a:lnSpc>
              <a:spcBef>
                <a:spcPts val="0"/>
              </a:spcBef>
              <a:spcAft>
                <a:spcPts val="600"/>
              </a:spcAft>
              <a:buFont typeface="+mj-lt"/>
              <a:buAutoNum type="arabicPeriod"/>
            </a:pPr>
            <a:r>
              <a:rPr lang="en-US" dirty="0" smtClean="0"/>
              <a:t>Click </a:t>
            </a:r>
            <a:r>
              <a:rPr lang="en-US" dirty="0"/>
              <a:t>Execute or press F5</a:t>
            </a:r>
          </a:p>
          <a:p>
            <a:pPr marL="914400" lvl="1" indent="-457200">
              <a:lnSpc>
                <a:spcPct val="100000"/>
              </a:lnSpc>
              <a:spcBef>
                <a:spcPts val="0"/>
              </a:spcBef>
              <a:spcAft>
                <a:spcPts val="600"/>
              </a:spcAft>
              <a:buFont typeface="+mj-lt"/>
              <a:buAutoNum type="arabicPeriod"/>
            </a:pPr>
            <a:r>
              <a:rPr lang="en-US" dirty="0"/>
              <a:t>The query </a:t>
            </a:r>
            <a:r>
              <a:rPr lang="en-US" dirty="0" smtClean="0"/>
              <a:t>executes and the results are shown</a:t>
            </a:r>
            <a:endParaRPr lang="en-US" dirty="0"/>
          </a:p>
          <a:p>
            <a:endParaRPr lang="pt-PT" dirty="0"/>
          </a:p>
        </p:txBody>
      </p:sp>
      <p:pic>
        <p:nvPicPr>
          <p:cNvPr id="5" name="Imagem 4"/>
          <p:cNvPicPr>
            <a:picLocks noChangeAspect="1"/>
          </p:cNvPicPr>
          <p:nvPr/>
        </p:nvPicPr>
        <p:blipFill>
          <a:blip r:embed="rId2"/>
          <a:stretch>
            <a:fillRect/>
          </a:stretch>
        </p:blipFill>
        <p:spPr>
          <a:xfrm>
            <a:off x="4830038" y="3070225"/>
            <a:ext cx="6867525" cy="3286125"/>
          </a:xfrm>
          <a:prstGeom prst="rect">
            <a:avLst/>
          </a:prstGeom>
        </p:spPr>
      </p:pic>
      <p:cxnSp>
        <p:nvCxnSpPr>
          <p:cNvPr id="7" name="Conexão reta unidirecional 6"/>
          <p:cNvCxnSpPr/>
          <p:nvPr/>
        </p:nvCxnSpPr>
        <p:spPr>
          <a:xfrm>
            <a:off x="3592286" y="3213463"/>
            <a:ext cx="2756263" cy="3526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exão reta unidirecional 8"/>
          <p:cNvCxnSpPr/>
          <p:nvPr/>
        </p:nvCxnSpPr>
        <p:spPr>
          <a:xfrm flipV="1">
            <a:off x="4441371" y="3984171"/>
            <a:ext cx="2886892" cy="18418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58369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0118" y="386086"/>
            <a:ext cx="10895307" cy="6152826"/>
          </a:xfrm>
        </p:spPr>
        <p:txBody>
          <a:bodyPr>
            <a:normAutofit/>
          </a:bodyPr>
          <a:lstStyle/>
          <a:p>
            <a:pPr marL="0" indent="0">
              <a:buNone/>
            </a:pPr>
            <a:r>
              <a:rPr lang="en-US" sz="3200" dirty="0" smtClean="0"/>
              <a:t>Queries and Scripts (2)</a:t>
            </a:r>
          </a:p>
          <a:p>
            <a:pPr marL="0" indent="0">
              <a:buNone/>
            </a:pPr>
            <a:endParaRPr lang="en-US" sz="1000" dirty="0" smtClean="0"/>
          </a:p>
          <a:p>
            <a:pPr lvl="1">
              <a:lnSpc>
                <a:spcPct val="100000"/>
              </a:lnSpc>
              <a:spcBef>
                <a:spcPts val="0"/>
              </a:spcBef>
              <a:spcAft>
                <a:spcPts val="600"/>
              </a:spcAft>
            </a:pPr>
            <a:r>
              <a:rPr lang="en-US" sz="2000" dirty="0" smtClean="0"/>
              <a:t>The complete Transact SQL can be quite complex, but generally you can simplify it and use the standard commands only</a:t>
            </a:r>
          </a:p>
          <a:p>
            <a:pPr lvl="1">
              <a:lnSpc>
                <a:spcPct val="100000"/>
              </a:lnSpc>
              <a:spcBef>
                <a:spcPts val="0"/>
              </a:spcBef>
              <a:spcAft>
                <a:spcPts val="600"/>
              </a:spcAft>
            </a:pPr>
            <a:r>
              <a:rPr lang="en-US" sz="2000" dirty="0" smtClean="0"/>
              <a:t>To see how to create a table, PK’s, FKs, insert into, delete or update, expand the database name, then expand its Tables separator, right click on the table name you wish and choose “Script Table As”. You can get any script type on the query window, clipboard or save it into a text file.</a:t>
            </a:r>
          </a:p>
          <a:p>
            <a:pPr lvl="1">
              <a:lnSpc>
                <a:spcPct val="100000"/>
              </a:lnSpc>
              <a:spcBef>
                <a:spcPts val="0"/>
              </a:spcBef>
              <a:spcAft>
                <a:spcPts val="600"/>
              </a:spcAft>
            </a:pPr>
            <a:endParaRPr lang="en-US" sz="2000" dirty="0" smtClean="0"/>
          </a:p>
          <a:p>
            <a:pPr lvl="1">
              <a:lnSpc>
                <a:spcPct val="100000"/>
              </a:lnSpc>
              <a:spcBef>
                <a:spcPts val="0"/>
              </a:spcBef>
              <a:spcAft>
                <a:spcPts val="600"/>
              </a:spcAft>
            </a:pPr>
            <a:endParaRPr lang="en-US" sz="2000" dirty="0" smtClean="0"/>
          </a:p>
          <a:p>
            <a:pPr lvl="1">
              <a:lnSpc>
                <a:spcPct val="100000"/>
              </a:lnSpc>
              <a:spcBef>
                <a:spcPts val="0"/>
              </a:spcBef>
              <a:spcAft>
                <a:spcPts val="600"/>
              </a:spcAft>
            </a:pPr>
            <a:endParaRPr lang="en-US" sz="2000" dirty="0"/>
          </a:p>
          <a:p>
            <a:pPr lvl="1">
              <a:lnSpc>
                <a:spcPct val="100000"/>
              </a:lnSpc>
              <a:spcBef>
                <a:spcPts val="0"/>
              </a:spcBef>
              <a:spcAft>
                <a:spcPts val="600"/>
              </a:spcAft>
            </a:pPr>
            <a:endParaRPr lang="en-US" sz="2000" dirty="0" smtClean="0"/>
          </a:p>
          <a:p>
            <a:pPr lvl="1">
              <a:lnSpc>
                <a:spcPct val="100000"/>
              </a:lnSpc>
              <a:spcBef>
                <a:spcPts val="0"/>
              </a:spcBef>
              <a:spcAft>
                <a:spcPts val="600"/>
              </a:spcAft>
            </a:pPr>
            <a:endParaRPr lang="en-US" sz="2000" dirty="0"/>
          </a:p>
          <a:p>
            <a:pPr lvl="1">
              <a:lnSpc>
                <a:spcPct val="100000"/>
              </a:lnSpc>
              <a:spcBef>
                <a:spcPts val="0"/>
              </a:spcBef>
              <a:spcAft>
                <a:spcPts val="600"/>
              </a:spcAft>
            </a:pPr>
            <a:endParaRPr lang="en-US" sz="2000" dirty="0" smtClean="0"/>
          </a:p>
          <a:p>
            <a:pPr lvl="1">
              <a:lnSpc>
                <a:spcPct val="100000"/>
              </a:lnSpc>
              <a:spcBef>
                <a:spcPts val="0"/>
              </a:spcBef>
              <a:spcAft>
                <a:spcPts val="600"/>
              </a:spcAft>
            </a:pPr>
            <a:endParaRPr lang="en-US" sz="2000" dirty="0"/>
          </a:p>
          <a:p>
            <a:pPr lvl="1">
              <a:lnSpc>
                <a:spcPct val="100000"/>
              </a:lnSpc>
              <a:spcBef>
                <a:spcPts val="0"/>
              </a:spcBef>
              <a:spcAft>
                <a:spcPts val="600"/>
              </a:spcAft>
            </a:pPr>
            <a:endParaRPr lang="en-US" sz="2000" dirty="0" smtClean="0"/>
          </a:p>
          <a:p>
            <a:pPr lvl="1">
              <a:lnSpc>
                <a:spcPct val="100000"/>
              </a:lnSpc>
              <a:spcBef>
                <a:spcPts val="0"/>
              </a:spcBef>
              <a:spcAft>
                <a:spcPts val="600"/>
              </a:spcAft>
            </a:pPr>
            <a:endParaRPr lang="en-US" sz="2000" dirty="0" smtClean="0"/>
          </a:p>
          <a:p>
            <a:pPr lvl="1">
              <a:lnSpc>
                <a:spcPct val="100000"/>
              </a:lnSpc>
              <a:spcBef>
                <a:spcPts val="0"/>
              </a:spcBef>
              <a:spcAft>
                <a:spcPts val="600"/>
              </a:spcAft>
            </a:pPr>
            <a:endParaRPr lang="en-US" sz="2000" dirty="0"/>
          </a:p>
          <a:p>
            <a:pPr lvl="1">
              <a:lnSpc>
                <a:spcPct val="100000"/>
              </a:lnSpc>
              <a:spcBef>
                <a:spcPts val="0"/>
              </a:spcBef>
              <a:spcAft>
                <a:spcPts val="600"/>
              </a:spcAft>
            </a:pPr>
            <a:endParaRPr lang="en-US" sz="2000" dirty="0" smtClean="0"/>
          </a:p>
          <a:p>
            <a:pPr lvl="1">
              <a:lnSpc>
                <a:spcPct val="100000"/>
              </a:lnSpc>
              <a:spcBef>
                <a:spcPts val="0"/>
              </a:spcBef>
              <a:spcAft>
                <a:spcPts val="600"/>
              </a:spcAft>
            </a:pPr>
            <a:endParaRPr lang="en-US" sz="2000" dirty="0" smtClean="0"/>
          </a:p>
          <a:p>
            <a:pPr lvl="1">
              <a:lnSpc>
                <a:spcPct val="100000"/>
              </a:lnSpc>
              <a:spcBef>
                <a:spcPts val="0"/>
              </a:spcBef>
              <a:spcAft>
                <a:spcPts val="600"/>
              </a:spcAft>
            </a:pPr>
            <a:endParaRPr lang="en-US" sz="2000" dirty="0"/>
          </a:p>
          <a:p>
            <a:pPr lvl="1">
              <a:lnSpc>
                <a:spcPct val="100000"/>
              </a:lnSpc>
              <a:spcBef>
                <a:spcPts val="0"/>
              </a:spcBef>
              <a:spcAft>
                <a:spcPts val="600"/>
              </a:spcAft>
            </a:pPr>
            <a:endParaRPr lang="en-US" sz="2000" dirty="0" smtClean="0"/>
          </a:p>
          <a:p>
            <a:pPr lvl="1">
              <a:lnSpc>
                <a:spcPct val="100000"/>
              </a:lnSpc>
              <a:spcBef>
                <a:spcPts val="0"/>
              </a:spcBef>
              <a:spcAft>
                <a:spcPts val="600"/>
              </a:spcAft>
            </a:pPr>
            <a:endParaRPr lang="en-US" dirty="0" smtClean="0"/>
          </a:p>
        </p:txBody>
      </p:sp>
      <p:sp>
        <p:nvSpPr>
          <p:cNvPr id="2" name="Marcador de Posição do Número do Diapositivo 1"/>
          <p:cNvSpPr>
            <a:spLocks noGrp="1"/>
          </p:cNvSpPr>
          <p:nvPr>
            <p:ph type="sldNum" sz="quarter" idx="12"/>
          </p:nvPr>
        </p:nvSpPr>
        <p:spPr/>
        <p:txBody>
          <a:bodyPr/>
          <a:lstStyle/>
          <a:p>
            <a:fld id="{7054199A-D540-4296-AF52-B4A445F1258E}" type="slidenum">
              <a:rPr lang="pt-PT" smtClean="0"/>
              <a:t>12</a:t>
            </a:fld>
            <a:endParaRPr lang="pt-PT"/>
          </a:p>
        </p:txBody>
      </p:sp>
      <p:pic>
        <p:nvPicPr>
          <p:cNvPr id="6" name="Imagem 5"/>
          <p:cNvPicPr>
            <a:picLocks noChangeAspect="1"/>
          </p:cNvPicPr>
          <p:nvPr/>
        </p:nvPicPr>
        <p:blipFill>
          <a:blip r:embed="rId2"/>
          <a:stretch>
            <a:fillRect/>
          </a:stretch>
        </p:blipFill>
        <p:spPr>
          <a:xfrm>
            <a:off x="1252536" y="2986087"/>
            <a:ext cx="5114925" cy="3552825"/>
          </a:xfrm>
          <a:prstGeom prst="rect">
            <a:avLst/>
          </a:prstGeom>
        </p:spPr>
      </p:pic>
      <p:pic>
        <p:nvPicPr>
          <p:cNvPr id="8" name="Imagem 7"/>
          <p:cNvPicPr>
            <a:picLocks noChangeAspect="1"/>
          </p:cNvPicPr>
          <p:nvPr/>
        </p:nvPicPr>
        <p:blipFill>
          <a:blip r:embed="rId3"/>
          <a:stretch>
            <a:fillRect/>
          </a:stretch>
        </p:blipFill>
        <p:spPr>
          <a:xfrm>
            <a:off x="7394713" y="3462499"/>
            <a:ext cx="4048125" cy="2486025"/>
          </a:xfrm>
          <a:prstGeom prst="rect">
            <a:avLst/>
          </a:prstGeom>
        </p:spPr>
      </p:pic>
      <p:cxnSp>
        <p:nvCxnSpPr>
          <p:cNvPr id="14" name="Conexão reta unidirecional 13"/>
          <p:cNvCxnSpPr/>
          <p:nvPr/>
        </p:nvCxnSpPr>
        <p:spPr>
          <a:xfrm>
            <a:off x="6367461" y="4206240"/>
            <a:ext cx="1391876" cy="10189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62930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0118" y="386086"/>
            <a:ext cx="10895307" cy="6152826"/>
          </a:xfrm>
        </p:spPr>
        <p:txBody>
          <a:bodyPr>
            <a:normAutofit/>
          </a:bodyPr>
          <a:lstStyle/>
          <a:p>
            <a:pPr marL="0" indent="0">
              <a:buNone/>
            </a:pPr>
            <a:r>
              <a:rPr lang="en-US" sz="3200" dirty="0" smtClean="0"/>
              <a:t>Insert, Delete and Update tables</a:t>
            </a:r>
          </a:p>
          <a:p>
            <a:pPr marL="0" indent="0">
              <a:buNone/>
            </a:pPr>
            <a:endParaRPr lang="en-US" sz="1000" dirty="0" smtClean="0"/>
          </a:p>
          <a:p>
            <a:pPr lvl="1">
              <a:lnSpc>
                <a:spcPct val="100000"/>
              </a:lnSpc>
              <a:spcBef>
                <a:spcPts val="0"/>
              </a:spcBef>
              <a:spcAft>
                <a:spcPts val="600"/>
              </a:spcAft>
            </a:pPr>
            <a:r>
              <a:rPr lang="en-US" sz="2000" dirty="0" smtClean="0"/>
              <a:t>To fill a table with data, expand </a:t>
            </a:r>
            <a:r>
              <a:rPr lang="en-US" sz="2000" dirty="0" err="1" smtClean="0"/>
              <a:t>Databses</a:t>
            </a:r>
            <a:r>
              <a:rPr lang="en-US" sz="2000" dirty="0" smtClean="0"/>
              <a:t>, expand your database tables, right click on the table and select “Edit the top 200 rows”</a:t>
            </a:r>
          </a:p>
          <a:p>
            <a:pPr lvl="1">
              <a:lnSpc>
                <a:spcPct val="100000"/>
              </a:lnSpc>
              <a:spcBef>
                <a:spcPts val="0"/>
              </a:spcBef>
              <a:spcAft>
                <a:spcPts val="600"/>
              </a:spcAft>
            </a:pPr>
            <a:endParaRPr lang="en-US" sz="2000" dirty="0" smtClean="0"/>
          </a:p>
          <a:p>
            <a:pPr lvl="1">
              <a:lnSpc>
                <a:spcPct val="100000"/>
              </a:lnSpc>
              <a:spcBef>
                <a:spcPts val="0"/>
              </a:spcBef>
              <a:spcAft>
                <a:spcPts val="600"/>
              </a:spcAft>
            </a:pPr>
            <a:endParaRPr lang="en-US" sz="2000" dirty="0" smtClean="0"/>
          </a:p>
          <a:p>
            <a:pPr lvl="1">
              <a:lnSpc>
                <a:spcPct val="100000"/>
              </a:lnSpc>
              <a:spcBef>
                <a:spcPts val="0"/>
              </a:spcBef>
              <a:spcAft>
                <a:spcPts val="600"/>
              </a:spcAft>
            </a:pPr>
            <a:endParaRPr lang="en-US" sz="2000" dirty="0"/>
          </a:p>
          <a:p>
            <a:pPr lvl="1">
              <a:lnSpc>
                <a:spcPct val="100000"/>
              </a:lnSpc>
              <a:spcBef>
                <a:spcPts val="0"/>
              </a:spcBef>
              <a:spcAft>
                <a:spcPts val="600"/>
              </a:spcAft>
            </a:pPr>
            <a:endParaRPr lang="en-US" sz="2000" dirty="0" smtClean="0"/>
          </a:p>
          <a:p>
            <a:pPr lvl="1">
              <a:lnSpc>
                <a:spcPct val="100000"/>
              </a:lnSpc>
              <a:spcBef>
                <a:spcPts val="0"/>
              </a:spcBef>
              <a:spcAft>
                <a:spcPts val="600"/>
              </a:spcAft>
            </a:pPr>
            <a:endParaRPr lang="en-US" sz="2000" dirty="0"/>
          </a:p>
          <a:p>
            <a:pPr lvl="1">
              <a:lnSpc>
                <a:spcPct val="100000"/>
              </a:lnSpc>
              <a:spcBef>
                <a:spcPts val="0"/>
              </a:spcBef>
              <a:spcAft>
                <a:spcPts val="600"/>
              </a:spcAft>
            </a:pPr>
            <a:endParaRPr lang="en-US" sz="2000" dirty="0" smtClean="0"/>
          </a:p>
          <a:p>
            <a:pPr lvl="1">
              <a:lnSpc>
                <a:spcPct val="100000"/>
              </a:lnSpc>
              <a:spcBef>
                <a:spcPts val="0"/>
              </a:spcBef>
              <a:spcAft>
                <a:spcPts val="600"/>
              </a:spcAft>
            </a:pPr>
            <a:endParaRPr lang="en-US" sz="2000" dirty="0"/>
          </a:p>
          <a:p>
            <a:pPr lvl="1">
              <a:lnSpc>
                <a:spcPct val="100000"/>
              </a:lnSpc>
              <a:spcBef>
                <a:spcPts val="0"/>
              </a:spcBef>
              <a:spcAft>
                <a:spcPts val="600"/>
              </a:spcAft>
            </a:pPr>
            <a:endParaRPr lang="en-US" sz="2000" dirty="0" smtClean="0"/>
          </a:p>
          <a:p>
            <a:pPr lvl="1">
              <a:lnSpc>
                <a:spcPct val="100000"/>
              </a:lnSpc>
              <a:spcBef>
                <a:spcPts val="0"/>
              </a:spcBef>
              <a:spcAft>
                <a:spcPts val="600"/>
              </a:spcAft>
            </a:pPr>
            <a:endParaRPr lang="en-US" sz="2000" dirty="0" smtClean="0"/>
          </a:p>
          <a:p>
            <a:pPr lvl="1">
              <a:lnSpc>
                <a:spcPct val="100000"/>
              </a:lnSpc>
              <a:spcBef>
                <a:spcPts val="0"/>
              </a:spcBef>
              <a:spcAft>
                <a:spcPts val="600"/>
              </a:spcAft>
            </a:pPr>
            <a:endParaRPr lang="en-US" sz="2000" dirty="0"/>
          </a:p>
          <a:p>
            <a:pPr lvl="1">
              <a:lnSpc>
                <a:spcPct val="100000"/>
              </a:lnSpc>
              <a:spcBef>
                <a:spcPts val="0"/>
              </a:spcBef>
              <a:spcAft>
                <a:spcPts val="600"/>
              </a:spcAft>
            </a:pPr>
            <a:endParaRPr lang="en-US" sz="2000" dirty="0" smtClean="0"/>
          </a:p>
          <a:p>
            <a:pPr lvl="1">
              <a:lnSpc>
                <a:spcPct val="100000"/>
              </a:lnSpc>
              <a:spcBef>
                <a:spcPts val="0"/>
              </a:spcBef>
              <a:spcAft>
                <a:spcPts val="600"/>
              </a:spcAft>
            </a:pPr>
            <a:endParaRPr lang="en-US" sz="2000" dirty="0" smtClean="0"/>
          </a:p>
          <a:p>
            <a:pPr lvl="1">
              <a:lnSpc>
                <a:spcPct val="100000"/>
              </a:lnSpc>
              <a:spcBef>
                <a:spcPts val="0"/>
              </a:spcBef>
              <a:spcAft>
                <a:spcPts val="600"/>
              </a:spcAft>
            </a:pPr>
            <a:endParaRPr lang="en-US" sz="2000" dirty="0"/>
          </a:p>
          <a:p>
            <a:pPr lvl="1">
              <a:lnSpc>
                <a:spcPct val="100000"/>
              </a:lnSpc>
              <a:spcBef>
                <a:spcPts val="0"/>
              </a:spcBef>
              <a:spcAft>
                <a:spcPts val="600"/>
              </a:spcAft>
            </a:pPr>
            <a:endParaRPr lang="en-US" sz="2000" dirty="0" smtClean="0"/>
          </a:p>
          <a:p>
            <a:pPr lvl="1">
              <a:lnSpc>
                <a:spcPct val="100000"/>
              </a:lnSpc>
              <a:spcBef>
                <a:spcPts val="0"/>
              </a:spcBef>
              <a:spcAft>
                <a:spcPts val="600"/>
              </a:spcAft>
            </a:pPr>
            <a:endParaRPr lang="en-US" dirty="0" smtClean="0"/>
          </a:p>
        </p:txBody>
      </p:sp>
      <p:sp>
        <p:nvSpPr>
          <p:cNvPr id="2" name="Marcador de Posição do Número do Diapositivo 1"/>
          <p:cNvSpPr>
            <a:spLocks noGrp="1"/>
          </p:cNvSpPr>
          <p:nvPr>
            <p:ph type="sldNum" sz="quarter" idx="12"/>
          </p:nvPr>
        </p:nvSpPr>
        <p:spPr/>
        <p:txBody>
          <a:bodyPr/>
          <a:lstStyle/>
          <a:p>
            <a:fld id="{7054199A-D540-4296-AF52-B4A445F1258E}" type="slidenum">
              <a:rPr lang="pt-PT" smtClean="0"/>
              <a:t>13</a:t>
            </a:fld>
            <a:endParaRPr lang="pt-PT"/>
          </a:p>
        </p:txBody>
      </p:sp>
      <p:pic>
        <p:nvPicPr>
          <p:cNvPr id="4" name="Imagem 3"/>
          <p:cNvPicPr>
            <a:picLocks noChangeAspect="1"/>
          </p:cNvPicPr>
          <p:nvPr/>
        </p:nvPicPr>
        <p:blipFill>
          <a:blip r:embed="rId2"/>
          <a:stretch>
            <a:fillRect/>
          </a:stretch>
        </p:blipFill>
        <p:spPr>
          <a:xfrm>
            <a:off x="5334000" y="2022617"/>
            <a:ext cx="3276600" cy="1924050"/>
          </a:xfrm>
          <a:prstGeom prst="rect">
            <a:avLst/>
          </a:prstGeom>
        </p:spPr>
      </p:pic>
      <p:pic>
        <p:nvPicPr>
          <p:cNvPr id="5" name="Imagem 4"/>
          <p:cNvPicPr>
            <a:picLocks noChangeAspect="1"/>
          </p:cNvPicPr>
          <p:nvPr/>
        </p:nvPicPr>
        <p:blipFill>
          <a:blip r:embed="rId3"/>
          <a:stretch>
            <a:fillRect/>
          </a:stretch>
        </p:blipFill>
        <p:spPr>
          <a:xfrm>
            <a:off x="8763000" y="2022617"/>
            <a:ext cx="2438400" cy="1571625"/>
          </a:xfrm>
          <a:prstGeom prst="rect">
            <a:avLst/>
          </a:prstGeom>
        </p:spPr>
      </p:pic>
      <p:sp>
        <p:nvSpPr>
          <p:cNvPr id="10" name="CaixaDeTexto 9"/>
          <p:cNvSpPr txBox="1"/>
          <p:nvPr/>
        </p:nvSpPr>
        <p:spPr>
          <a:xfrm>
            <a:off x="690118" y="2022617"/>
            <a:ext cx="4083360" cy="4570482"/>
          </a:xfrm>
          <a:prstGeom prst="rect">
            <a:avLst/>
          </a:prstGeom>
          <a:noFill/>
        </p:spPr>
        <p:txBody>
          <a:bodyPr wrap="square" rtlCol="0">
            <a:spAutoFit/>
          </a:bodyPr>
          <a:lstStyle/>
          <a:p>
            <a:pPr marL="742950" lvl="1" indent="-285750">
              <a:spcAft>
                <a:spcPts val="600"/>
              </a:spcAft>
              <a:buFont typeface="Arial" panose="020B0604020202020204" pitchFamily="34" charset="0"/>
              <a:buChar char="•"/>
            </a:pPr>
            <a:r>
              <a:rPr lang="en-US" dirty="0" smtClean="0"/>
              <a:t>You may then directly edit each row of the table</a:t>
            </a:r>
          </a:p>
          <a:p>
            <a:pPr marL="685800" lvl="1" indent="-228600" defTabSz="914400">
              <a:spcAft>
                <a:spcPts val="600"/>
              </a:spcAft>
              <a:buFont typeface="Arial" panose="020B0604020202020204" pitchFamily="34" charset="0"/>
              <a:buChar char="•"/>
            </a:pPr>
            <a:r>
              <a:rPr lang="en-US" sz="2000" dirty="0" smtClean="0"/>
              <a:t>Instead </a:t>
            </a:r>
            <a:r>
              <a:rPr lang="en-US" sz="2000" dirty="0"/>
              <a:t>of this, you may also right click the table, choose “Script Table as INSERT”, choose the Query Window as output</a:t>
            </a:r>
          </a:p>
          <a:p>
            <a:pPr marL="685800" lvl="1" indent="-228600" defTabSz="914400">
              <a:spcAft>
                <a:spcPts val="600"/>
              </a:spcAft>
              <a:buFont typeface="Arial" panose="020B0604020202020204" pitchFamily="34" charset="0"/>
              <a:buChar char="•"/>
            </a:pPr>
            <a:r>
              <a:rPr lang="en-US" sz="2000" dirty="0"/>
              <a:t>You’ll get a template of the Insert statement that you can edit and repeat for every line of data </a:t>
            </a:r>
            <a:r>
              <a:rPr lang="en-US" sz="2000" dirty="0" smtClean="0"/>
              <a:t>needed</a:t>
            </a:r>
          </a:p>
          <a:p>
            <a:pPr marL="685800" lvl="1" indent="-228600" defTabSz="914400">
              <a:spcAft>
                <a:spcPts val="600"/>
              </a:spcAft>
              <a:buFont typeface="Arial" panose="020B0604020202020204" pitchFamily="34" charset="0"/>
              <a:buChar char="•"/>
            </a:pPr>
            <a:r>
              <a:rPr lang="en-US" sz="2000" dirty="0" smtClean="0"/>
              <a:t>Similar operations can be performed for update and delete</a:t>
            </a:r>
            <a:endParaRPr lang="pt-PT" dirty="0"/>
          </a:p>
        </p:txBody>
      </p:sp>
      <p:cxnSp>
        <p:nvCxnSpPr>
          <p:cNvPr id="13" name="Conexão reta unidirecional 12"/>
          <p:cNvCxnSpPr/>
          <p:nvPr/>
        </p:nvCxnSpPr>
        <p:spPr>
          <a:xfrm>
            <a:off x="3378631" y="2495006"/>
            <a:ext cx="538436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5" name="Imagem 14"/>
          <p:cNvPicPr>
            <a:picLocks noChangeAspect="1"/>
          </p:cNvPicPr>
          <p:nvPr/>
        </p:nvPicPr>
        <p:blipFill>
          <a:blip r:embed="rId4"/>
          <a:stretch>
            <a:fillRect/>
          </a:stretch>
        </p:blipFill>
        <p:spPr>
          <a:xfrm>
            <a:off x="5309503" y="4123602"/>
            <a:ext cx="3301097" cy="2238375"/>
          </a:xfrm>
          <a:prstGeom prst="rect">
            <a:avLst/>
          </a:prstGeom>
        </p:spPr>
      </p:pic>
      <p:pic>
        <p:nvPicPr>
          <p:cNvPr id="17" name="Imagem 16"/>
          <p:cNvPicPr>
            <a:picLocks noChangeAspect="1"/>
          </p:cNvPicPr>
          <p:nvPr/>
        </p:nvPicPr>
        <p:blipFill>
          <a:blip r:embed="rId5"/>
          <a:stretch>
            <a:fillRect/>
          </a:stretch>
        </p:blipFill>
        <p:spPr>
          <a:xfrm>
            <a:off x="8763000" y="4156977"/>
            <a:ext cx="2981325" cy="1495425"/>
          </a:xfrm>
          <a:prstGeom prst="rect">
            <a:avLst/>
          </a:prstGeom>
        </p:spPr>
      </p:pic>
      <p:cxnSp>
        <p:nvCxnSpPr>
          <p:cNvPr id="19" name="Conexão reta unidirecional 18"/>
          <p:cNvCxnSpPr/>
          <p:nvPr/>
        </p:nvCxnSpPr>
        <p:spPr>
          <a:xfrm>
            <a:off x="3226231" y="5328613"/>
            <a:ext cx="538436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31477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0119" y="386086"/>
            <a:ext cx="10896636" cy="6152826"/>
          </a:xfrm>
        </p:spPr>
        <p:txBody>
          <a:bodyPr>
            <a:normAutofit/>
          </a:bodyPr>
          <a:lstStyle/>
          <a:p>
            <a:pPr marL="0" indent="0">
              <a:buNone/>
            </a:pPr>
            <a:r>
              <a:rPr lang="en-US" sz="3200" dirty="0" smtClean="0"/>
              <a:t>Backup and Restore (1)</a:t>
            </a:r>
          </a:p>
          <a:p>
            <a:pPr marL="0" indent="0">
              <a:buNone/>
            </a:pPr>
            <a:endParaRPr lang="en-US" sz="1000" dirty="0" smtClean="0"/>
          </a:p>
          <a:p>
            <a:pPr>
              <a:lnSpc>
                <a:spcPct val="100000"/>
              </a:lnSpc>
              <a:spcBef>
                <a:spcPts val="0"/>
              </a:spcBef>
              <a:spcAft>
                <a:spcPts val="600"/>
              </a:spcAft>
            </a:pPr>
            <a:r>
              <a:rPr lang="en-US" sz="2400" dirty="0" smtClean="0"/>
              <a:t>Backup and restore of a DB are needed for security and for copying a database between different PC’s. Right click the DB, Tasks, and then Backup or Restore</a:t>
            </a:r>
          </a:p>
          <a:p>
            <a:pPr lvl="1">
              <a:lnSpc>
                <a:spcPct val="100000"/>
              </a:lnSpc>
              <a:spcBef>
                <a:spcPts val="0"/>
              </a:spcBef>
              <a:spcAft>
                <a:spcPts val="600"/>
              </a:spcAft>
            </a:pPr>
            <a:r>
              <a:rPr lang="en-US" sz="2000" dirty="0" smtClean="0"/>
              <a:t>This is the only way to copy a DB between PC’s of colleagues of the same work group, for example</a:t>
            </a:r>
          </a:p>
          <a:p>
            <a:pPr lvl="1">
              <a:lnSpc>
                <a:spcPct val="100000"/>
              </a:lnSpc>
              <a:spcBef>
                <a:spcPts val="0"/>
              </a:spcBef>
              <a:spcAft>
                <a:spcPts val="600"/>
              </a:spcAft>
            </a:pPr>
            <a:endParaRPr lang="en-US" sz="2000" dirty="0"/>
          </a:p>
          <a:p>
            <a:pPr lvl="1">
              <a:lnSpc>
                <a:spcPct val="100000"/>
              </a:lnSpc>
              <a:spcBef>
                <a:spcPts val="0"/>
              </a:spcBef>
              <a:spcAft>
                <a:spcPts val="600"/>
              </a:spcAft>
            </a:pPr>
            <a:endParaRPr lang="en-US" sz="2000" dirty="0" smtClean="0"/>
          </a:p>
          <a:p>
            <a:pPr lvl="1">
              <a:lnSpc>
                <a:spcPct val="100000"/>
              </a:lnSpc>
              <a:spcBef>
                <a:spcPts val="0"/>
              </a:spcBef>
              <a:spcAft>
                <a:spcPts val="600"/>
              </a:spcAft>
            </a:pPr>
            <a:endParaRPr lang="en-US" sz="2000" dirty="0" smtClean="0"/>
          </a:p>
          <a:p>
            <a:pPr lvl="1">
              <a:lnSpc>
                <a:spcPct val="100000"/>
              </a:lnSpc>
              <a:spcBef>
                <a:spcPts val="0"/>
              </a:spcBef>
              <a:spcAft>
                <a:spcPts val="600"/>
              </a:spcAft>
            </a:pPr>
            <a:endParaRPr lang="en-US" sz="2000" dirty="0"/>
          </a:p>
          <a:p>
            <a:pPr lvl="1">
              <a:lnSpc>
                <a:spcPct val="100000"/>
              </a:lnSpc>
              <a:spcBef>
                <a:spcPts val="0"/>
              </a:spcBef>
              <a:spcAft>
                <a:spcPts val="600"/>
              </a:spcAft>
            </a:pPr>
            <a:endParaRPr lang="en-US" sz="2000" dirty="0" smtClean="0"/>
          </a:p>
          <a:p>
            <a:pPr lvl="1">
              <a:lnSpc>
                <a:spcPct val="100000"/>
              </a:lnSpc>
              <a:spcBef>
                <a:spcPts val="0"/>
              </a:spcBef>
              <a:spcAft>
                <a:spcPts val="600"/>
              </a:spcAft>
            </a:pPr>
            <a:endParaRPr lang="en-US" dirty="0" smtClean="0"/>
          </a:p>
        </p:txBody>
      </p:sp>
      <p:sp>
        <p:nvSpPr>
          <p:cNvPr id="2" name="Marcador de Posição do Número do Diapositivo 1"/>
          <p:cNvSpPr>
            <a:spLocks noGrp="1"/>
          </p:cNvSpPr>
          <p:nvPr>
            <p:ph type="sldNum" sz="quarter" idx="12"/>
          </p:nvPr>
        </p:nvSpPr>
        <p:spPr/>
        <p:txBody>
          <a:bodyPr/>
          <a:lstStyle/>
          <a:p>
            <a:fld id="{7054199A-D540-4296-AF52-B4A445F1258E}" type="slidenum">
              <a:rPr lang="pt-PT" smtClean="0"/>
              <a:t>14</a:t>
            </a:fld>
            <a:endParaRPr lang="pt-PT"/>
          </a:p>
        </p:txBody>
      </p:sp>
      <p:sp>
        <p:nvSpPr>
          <p:cNvPr id="6" name="CaixaDeTexto 5"/>
          <p:cNvSpPr txBox="1"/>
          <p:nvPr/>
        </p:nvSpPr>
        <p:spPr>
          <a:xfrm>
            <a:off x="289961" y="3271135"/>
            <a:ext cx="4118484" cy="3370153"/>
          </a:xfrm>
          <a:prstGeom prst="rect">
            <a:avLst/>
          </a:prstGeom>
          <a:noFill/>
        </p:spPr>
        <p:txBody>
          <a:bodyPr wrap="square" rtlCol="0">
            <a:spAutoFit/>
          </a:bodyPr>
          <a:lstStyle/>
          <a:p>
            <a:pPr marL="800100" lvl="1" indent="-342900">
              <a:spcAft>
                <a:spcPts val="600"/>
              </a:spcAft>
              <a:buFont typeface="+mj-lt"/>
              <a:buAutoNum type="arabicPeriod"/>
            </a:pPr>
            <a:r>
              <a:rPr lang="en-US" b="1" dirty="0" smtClean="0"/>
              <a:t>Backup </a:t>
            </a:r>
            <a:r>
              <a:rPr lang="en-US" smtClean="0"/>
              <a:t>is </a:t>
            </a:r>
            <a:r>
              <a:rPr lang="en-US" smtClean="0"/>
              <a:t>self-explanatory</a:t>
            </a:r>
            <a:endParaRPr lang="en-US" dirty="0"/>
          </a:p>
          <a:p>
            <a:pPr marL="800100" lvl="1" indent="-342900">
              <a:spcAft>
                <a:spcPts val="600"/>
              </a:spcAft>
              <a:buFont typeface="+mj-lt"/>
              <a:buAutoNum type="arabicPeriod"/>
            </a:pPr>
            <a:r>
              <a:rPr lang="en-US" dirty="0" smtClean="0"/>
              <a:t>However, keep in mind:</a:t>
            </a:r>
          </a:p>
          <a:p>
            <a:pPr marL="1200150" lvl="2" indent="-285750">
              <a:spcAft>
                <a:spcPts val="600"/>
              </a:spcAft>
              <a:buFont typeface="Arial" panose="020B0604020202020204" pitchFamily="34" charset="0"/>
              <a:buChar char="•"/>
            </a:pPr>
            <a:r>
              <a:rPr lang="en-US" dirty="0" smtClean="0"/>
              <a:t>Place the backup into a “normal” folder, not the root, desktop, or special such as Users or Windows</a:t>
            </a:r>
          </a:p>
          <a:p>
            <a:pPr marL="1200150" lvl="2" indent="-285750">
              <a:spcAft>
                <a:spcPts val="600"/>
              </a:spcAft>
              <a:buFont typeface="Arial" panose="020B0604020202020204" pitchFamily="34" charset="0"/>
              <a:buChar char="•"/>
            </a:pPr>
            <a:r>
              <a:rPr lang="en-US" dirty="0" smtClean="0"/>
              <a:t>The backup file must have “</a:t>
            </a:r>
            <a:r>
              <a:rPr lang="en-US" dirty="0" err="1" smtClean="0"/>
              <a:t>bak</a:t>
            </a:r>
            <a:r>
              <a:rPr lang="en-US" dirty="0" smtClean="0"/>
              <a:t>” extension so that the restore recognizes it. You must explicitly write this file extension!</a:t>
            </a:r>
          </a:p>
        </p:txBody>
      </p:sp>
      <p:pic>
        <p:nvPicPr>
          <p:cNvPr id="19" name="Imagem 18"/>
          <p:cNvPicPr>
            <a:picLocks noChangeAspect="1"/>
          </p:cNvPicPr>
          <p:nvPr/>
        </p:nvPicPr>
        <p:blipFill>
          <a:blip r:embed="rId2"/>
          <a:stretch>
            <a:fillRect/>
          </a:stretch>
        </p:blipFill>
        <p:spPr>
          <a:xfrm>
            <a:off x="4808601" y="2477028"/>
            <a:ext cx="6437331" cy="4061883"/>
          </a:xfrm>
          <a:prstGeom prst="rect">
            <a:avLst/>
          </a:prstGeom>
        </p:spPr>
      </p:pic>
      <p:cxnSp>
        <p:nvCxnSpPr>
          <p:cNvPr id="21" name="Conexão reta unidirecional 20"/>
          <p:cNvCxnSpPr/>
          <p:nvPr/>
        </p:nvCxnSpPr>
        <p:spPr>
          <a:xfrm>
            <a:off x="2142309" y="5630091"/>
            <a:ext cx="7367451" cy="4572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78103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0118" y="386086"/>
            <a:ext cx="10895307" cy="6152826"/>
          </a:xfrm>
        </p:spPr>
        <p:txBody>
          <a:bodyPr>
            <a:normAutofit/>
          </a:bodyPr>
          <a:lstStyle/>
          <a:p>
            <a:pPr marL="0" indent="0">
              <a:buNone/>
            </a:pPr>
            <a:r>
              <a:rPr lang="en-US" sz="3200" dirty="0" smtClean="0"/>
              <a:t>Backup and Restore (2)</a:t>
            </a:r>
          </a:p>
          <a:p>
            <a:pPr marL="0" indent="0">
              <a:buNone/>
            </a:pPr>
            <a:endParaRPr lang="en-US" sz="1000" dirty="0" smtClean="0"/>
          </a:p>
          <a:p>
            <a:pPr>
              <a:lnSpc>
                <a:spcPct val="100000"/>
              </a:lnSpc>
              <a:spcBef>
                <a:spcPts val="0"/>
              </a:spcBef>
              <a:spcAft>
                <a:spcPts val="600"/>
              </a:spcAft>
            </a:pPr>
            <a:r>
              <a:rPr lang="en-US" sz="2400" dirty="0" smtClean="0"/>
              <a:t>The restore is also self-explanatory</a:t>
            </a:r>
          </a:p>
          <a:p>
            <a:pPr>
              <a:lnSpc>
                <a:spcPct val="100000"/>
              </a:lnSpc>
              <a:spcBef>
                <a:spcPts val="0"/>
              </a:spcBef>
              <a:spcAft>
                <a:spcPts val="600"/>
              </a:spcAft>
            </a:pPr>
            <a:r>
              <a:rPr lang="en-US" sz="2400" dirty="0" smtClean="0"/>
              <a:t>However, after specifying where the backup is and so on, you must select the Options separator to configure 2 parameters:</a:t>
            </a:r>
            <a:endParaRPr lang="en-US" sz="2000" dirty="0" smtClean="0"/>
          </a:p>
          <a:p>
            <a:pPr lvl="1">
              <a:lnSpc>
                <a:spcPct val="100000"/>
              </a:lnSpc>
              <a:spcBef>
                <a:spcPts val="0"/>
              </a:spcBef>
              <a:spcAft>
                <a:spcPts val="600"/>
              </a:spcAft>
            </a:pPr>
            <a:endParaRPr lang="en-US" sz="2000" dirty="0"/>
          </a:p>
          <a:p>
            <a:pPr lvl="1">
              <a:lnSpc>
                <a:spcPct val="100000"/>
              </a:lnSpc>
              <a:spcBef>
                <a:spcPts val="0"/>
              </a:spcBef>
              <a:spcAft>
                <a:spcPts val="600"/>
              </a:spcAft>
            </a:pPr>
            <a:endParaRPr lang="en-US" sz="2000" dirty="0" smtClean="0"/>
          </a:p>
          <a:p>
            <a:pPr lvl="1">
              <a:lnSpc>
                <a:spcPct val="100000"/>
              </a:lnSpc>
              <a:spcBef>
                <a:spcPts val="0"/>
              </a:spcBef>
              <a:spcAft>
                <a:spcPts val="600"/>
              </a:spcAft>
            </a:pPr>
            <a:endParaRPr lang="en-US" sz="2000" dirty="0" smtClean="0"/>
          </a:p>
          <a:p>
            <a:pPr lvl="1">
              <a:lnSpc>
                <a:spcPct val="100000"/>
              </a:lnSpc>
              <a:spcBef>
                <a:spcPts val="0"/>
              </a:spcBef>
              <a:spcAft>
                <a:spcPts val="600"/>
              </a:spcAft>
            </a:pPr>
            <a:endParaRPr lang="en-US" sz="2000" dirty="0"/>
          </a:p>
          <a:p>
            <a:pPr lvl="1">
              <a:lnSpc>
                <a:spcPct val="100000"/>
              </a:lnSpc>
              <a:spcBef>
                <a:spcPts val="0"/>
              </a:spcBef>
              <a:spcAft>
                <a:spcPts val="600"/>
              </a:spcAft>
            </a:pPr>
            <a:endParaRPr lang="en-US" sz="2000" dirty="0" smtClean="0"/>
          </a:p>
          <a:p>
            <a:pPr lvl="1">
              <a:lnSpc>
                <a:spcPct val="100000"/>
              </a:lnSpc>
              <a:spcBef>
                <a:spcPts val="0"/>
              </a:spcBef>
              <a:spcAft>
                <a:spcPts val="600"/>
              </a:spcAft>
            </a:pPr>
            <a:endParaRPr lang="en-US" dirty="0" smtClean="0"/>
          </a:p>
        </p:txBody>
      </p:sp>
      <p:sp>
        <p:nvSpPr>
          <p:cNvPr id="2" name="Marcador de Posição do Número do Diapositivo 1"/>
          <p:cNvSpPr>
            <a:spLocks noGrp="1"/>
          </p:cNvSpPr>
          <p:nvPr>
            <p:ph type="sldNum" sz="quarter" idx="12"/>
          </p:nvPr>
        </p:nvSpPr>
        <p:spPr/>
        <p:txBody>
          <a:bodyPr/>
          <a:lstStyle/>
          <a:p>
            <a:fld id="{7054199A-D540-4296-AF52-B4A445F1258E}" type="slidenum">
              <a:rPr lang="pt-PT" smtClean="0"/>
              <a:t>15</a:t>
            </a:fld>
            <a:endParaRPr lang="pt-PT"/>
          </a:p>
        </p:txBody>
      </p:sp>
      <p:sp>
        <p:nvSpPr>
          <p:cNvPr id="6" name="CaixaDeTexto 5"/>
          <p:cNvSpPr txBox="1"/>
          <p:nvPr/>
        </p:nvSpPr>
        <p:spPr>
          <a:xfrm>
            <a:off x="231446" y="2502578"/>
            <a:ext cx="4301346" cy="5786199"/>
          </a:xfrm>
          <a:prstGeom prst="rect">
            <a:avLst/>
          </a:prstGeom>
          <a:noFill/>
        </p:spPr>
        <p:txBody>
          <a:bodyPr wrap="square" rtlCol="0">
            <a:spAutoFit/>
          </a:bodyPr>
          <a:lstStyle/>
          <a:p>
            <a:pPr marL="800100" lvl="1" indent="-342900">
              <a:spcAft>
                <a:spcPts val="600"/>
              </a:spcAft>
              <a:buFont typeface="+mj-lt"/>
              <a:buAutoNum type="arabicPeriod"/>
            </a:pPr>
            <a:r>
              <a:rPr lang="en-US" b="1" dirty="0" smtClean="0"/>
              <a:t>Check</a:t>
            </a:r>
            <a:r>
              <a:rPr lang="en-US" dirty="0" smtClean="0"/>
              <a:t> the “Overwrite the existing database”</a:t>
            </a:r>
            <a:endParaRPr lang="en-US" dirty="0"/>
          </a:p>
          <a:p>
            <a:pPr marL="800100" lvl="1" indent="-342900">
              <a:spcAft>
                <a:spcPts val="600"/>
              </a:spcAft>
              <a:buFont typeface="+mj-lt"/>
              <a:buAutoNum type="arabicPeriod"/>
            </a:pPr>
            <a:r>
              <a:rPr lang="en-US" b="1" dirty="0" smtClean="0"/>
              <a:t>Uncheck</a:t>
            </a:r>
            <a:r>
              <a:rPr lang="en-US" dirty="0" smtClean="0"/>
              <a:t> the “Take tail-log backup </a:t>
            </a:r>
            <a:r>
              <a:rPr lang="en-US" dirty="0" err="1" smtClean="0"/>
              <a:t>befores</a:t>
            </a:r>
            <a:r>
              <a:rPr lang="en-US" dirty="0" smtClean="0"/>
              <a:t> restoring”</a:t>
            </a:r>
          </a:p>
          <a:p>
            <a:pPr marL="742950" lvl="1" indent="-285750">
              <a:spcAft>
                <a:spcPts val="600"/>
              </a:spcAft>
              <a:buFont typeface="Arial" panose="020B0604020202020204" pitchFamily="34" charset="0"/>
              <a:buChar char="•"/>
            </a:pPr>
            <a:r>
              <a:rPr lang="en-US" dirty="0" smtClean="0"/>
              <a:t>1) Ensures that the old database is destroyed and replaced by the backup even if it has a different structure</a:t>
            </a:r>
          </a:p>
          <a:p>
            <a:pPr marL="742950" lvl="1" indent="-285750">
              <a:spcAft>
                <a:spcPts val="600"/>
              </a:spcAft>
              <a:buFont typeface="Arial" panose="020B0604020202020204" pitchFamily="34" charset="0"/>
              <a:buChar char="•"/>
            </a:pPr>
            <a:r>
              <a:rPr lang="en-US" dirty="0" smtClean="0"/>
              <a:t>2) Tells SS to ignore a log file where it takes care of the performed backups. Need to uncheck if the destination computer is </a:t>
            </a:r>
            <a:r>
              <a:rPr lang="en-US" dirty="0" err="1" smtClean="0"/>
              <a:t>diferent</a:t>
            </a:r>
            <a:r>
              <a:rPr lang="en-US" dirty="0" smtClean="0"/>
              <a:t> from the source</a:t>
            </a:r>
          </a:p>
          <a:p>
            <a:pPr marL="742950" lvl="1" indent="-285750">
              <a:spcAft>
                <a:spcPts val="600"/>
              </a:spcAft>
              <a:buFont typeface="Arial" panose="020B0604020202020204" pitchFamily="34" charset="0"/>
              <a:buChar char="•"/>
            </a:pPr>
            <a:endParaRPr lang="en-US" dirty="0"/>
          </a:p>
          <a:p>
            <a:pPr lvl="2">
              <a:lnSpc>
                <a:spcPct val="100000"/>
              </a:lnSpc>
              <a:spcBef>
                <a:spcPts val="0"/>
              </a:spcBef>
              <a:spcAft>
                <a:spcPts val="600"/>
              </a:spcAft>
            </a:pPr>
            <a:endParaRPr lang="en-US" dirty="0"/>
          </a:p>
          <a:p>
            <a:pPr lvl="1">
              <a:lnSpc>
                <a:spcPct val="100000"/>
              </a:lnSpc>
              <a:spcBef>
                <a:spcPts val="0"/>
              </a:spcBef>
              <a:spcAft>
                <a:spcPts val="600"/>
              </a:spcAft>
            </a:pPr>
            <a:endParaRPr lang="en-US" sz="2200" dirty="0"/>
          </a:p>
          <a:p>
            <a:pPr lvl="1">
              <a:lnSpc>
                <a:spcPct val="100000"/>
              </a:lnSpc>
              <a:spcBef>
                <a:spcPts val="0"/>
              </a:spcBef>
              <a:spcAft>
                <a:spcPts val="600"/>
              </a:spcAft>
            </a:pPr>
            <a:endParaRPr lang="en-US" sz="2000" dirty="0"/>
          </a:p>
          <a:p>
            <a:endParaRPr lang="pt-PT" dirty="0"/>
          </a:p>
        </p:txBody>
      </p:sp>
      <p:pic>
        <p:nvPicPr>
          <p:cNvPr id="4" name="Imagem 3"/>
          <p:cNvPicPr>
            <a:picLocks noChangeAspect="1"/>
          </p:cNvPicPr>
          <p:nvPr/>
        </p:nvPicPr>
        <p:blipFill>
          <a:blip r:embed="rId2"/>
          <a:stretch>
            <a:fillRect/>
          </a:stretch>
        </p:blipFill>
        <p:spPr>
          <a:xfrm>
            <a:off x="4532792" y="2727325"/>
            <a:ext cx="7316772" cy="3629025"/>
          </a:xfrm>
          <a:prstGeom prst="rect">
            <a:avLst/>
          </a:prstGeom>
        </p:spPr>
      </p:pic>
      <p:cxnSp>
        <p:nvCxnSpPr>
          <p:cNvPr id="8" name="Conexão reta unidirecional 7"/>
          <p:cNvCxnSpPr/>
          <p:nvPr/>
        </p:nvCxnSpPr>
        <p:spPr>
          <a:xfrm>
            <a:off x="1789611" y="2377440"/>
            <a:ext cx="5029200" cy="112340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xão em ângulos retos 12"/>
          <p:cNvCxnSpPr/>
          <p:nvPr/>
        </p:nvCxnSpPr>
        <p:spPr>
          <a:xfrm>
            <a:off x="2220686" y="2978331"/>
            <a:ext cx="5760720" cy="705395"/>
          </a:xfrm>
          <a:prstGeom prst="bentConnector3">
            <a:avLst>
              <a:gd name="adj1" fmla="val 3027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exão em ângulos retos 14"/>
          <p:cNvCxnSpPr/>
          <p:nvPr/>
        </p:nvCxnSpPr>
        <p:spPr>
          <a:xfrm>
            <a:off x="2873829" y="3683726"/>
            <a:ext cx="5107577" cy="1175657"/>
          </a:xfrm>
          <a:prstGeom prst="bentConnector3">
            <a:avLst>
              <a:gd name="adj1" fmla="val 15984"/>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0357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0118" y="386086"/>
            <a:ext cx="10895307" cy="6152826"/>
          </a:xfrm>
        </p:spPr>
        <p:txBody>
          <a:bodyPr>
            <a:normAutofit/>
          </a:bodyPr>
          <a:lstStyle/>
          <a:p>
            <a:pPr marL="0" indent="0">
              <a:buNone/>
            </a:pPr>
            <a:r>
              <a:rPr lang="en-US" sz="3200" dirty="0" smtClean="0"/>
              <a:t>The SQL Server Agent</a:t>
            </a:r>
          </a:p>
          <a:p>
            <a:pPr marL="0" indent="0">
              <a:buNone/>
            </a:pPr>
            <a:endParaRPr lang="en-US" sz="1000" dirty="0" smtClean="0"/>
          </a:p>
          <a:p>
            <a:pPr>
              <a:lnSpc>
                <a:spcPct val="100000"/>
              </a:lnSpc>
              <a:spcBef>
                <a:spcPts val="0"/>
              </a:spcBef>
              <a:spcAft>
                <a:spcPts val="600"/>
              </a:spcAft>
            </a:pPr>
            <a:r>
              <a:rPr lang="en-US" sz="2400" dirty="0" smtClean="0"/>
              <a:t>Start the SS Agent service using the SS Configuration Manager</a:t>
            </a:r>
          </a:p>
          <a:p>
            <a:pPr lvl="1">
              <a:lnSpc>
                <a:spcPct val="100000"/>
              </a:lnSpc>
              <a:spcBef>
                <a:spcPts val="0"/>
              </a:spcBef>
              <a:spcAft>
                <a:spcPts val="600"/>
              </a:spcAft>
            </a:pPr>
            <a:endParaRPr lang="en-US" sz="2000" dirty="0"/>
          </a:p>
          <a:p>
            <a:pPr lvl="1">
              <a:lnSpc>
                <a:spcPct val="100000"/>
              </a:lnSpc>
              <a:spcBef>
                <a:spcPts val="0"/>
              </a:spcBef>
              <a:spcAft>
                <a:spcPts val="600"/>
              </a:spcAft>
            </a:pPr>
            <a:endParaRPr lang="en-US" sz="2000" dirty="0" smtClean="0"/>
          </a:p>
          <a:p>
            <a:pPr lvl="1">
              <a:lnSpc>
                <a:spcPct val="100000"/>
              </a:lnSpc>
              <a:spcBef>
                <a:spcPts val="0"/>
              </a:spcBef>
              <a:spcAft>
                <a:spcPts val="600"/>
              </a:spcAft>
            </a:pPr>
            <a:endParaRPr lang="en-US" sz="2000" dirty="0"/>
          </a:p>
          <a:p>
            <a:pPr lvl="1">
              <a:lnSpc>
                <a:spcPct val="100000"/>
              </a:lnSpc>
              <a:spcBef>
                <a:spcPts val="0"/>
              </a:spcBef>
              <a:spcAft>
                <a:spcPts val="600"/>
              </a:spcAft>
            </a:pPr>
            <a:endParaRPr lang="en-US" sz="2000" dirty="0" smtClean="0"/>
          </a:p>
          <a:p>
            <a:pPr lvl="1">
              <a:lnSpc>
                <a:spcPct val="100000"/>
              </a:lnSpc>
              <a:spcBef>
                <a:spcPts val="0"/>
              </a:spcBef>
              <a:spcAft>
                <a:spcPts val="600"/>
              </a:spcAft>
            </a:pPr>
            <a:endParaRPr lang="en-US" sz="2000" dirty="0" smtClean="0"/>
          </a:p>
          <a:p>
            <a:pPr lvl="1">
              <a:lnSpc>
                <a:spcPct val="100000"/>
              </a:lnSpc>
              <a:spcBef>
                <a:spcPts val="0"/>
              </a:spcBef>
              <a:spcAft>
                <a:spcPts val="600"/>
              </a:spcAft>
            </a:pPr>
            <a:endParaRPr lang="en-US" sz="2000" dirty="0"/>
          </a:p>
          <a:p>
            <a:pPr lvl="1">
              <a:lnSpc>
                <a:spcPct val="100000"/>
              </a:lnSpc>
              <a:spcBef>
                <a:spcPts val="0"/>
              </a:spcBef>
              <a:spcAft>
                <a:spcPts val="600"/>
              </a:spcAft>
            </a:pPr>
            <a:endParaRPr lang="en-US" sz="2000" dirty="0" smtClean="0"/>
          </a:p>
          <a:p>
            <a:pPr lvl="1">
              <a:lnSpc>
                <a:spcPct val="100000"/>
              </a:lnSpc>
              <a:spcBef>
                <a:spcPts val="0"/>
              </a:spcBef>
              <a:spcAft>
                <a:spcPts val="600"/>
              </a:spcAft>
            </a:pPr>
            <a:endParaRPr lang="en-US" sz="2000" dirty="0" smtClean="0"/>
          </a:p>
          <a:p>
            <a:pPr lvl="1">
              <a:lnSpc>
                <a:spcPct val="100000"/>
              </a:lnSpc>
              <a:spcBef>
                <a:spcPts val="0"/>
              </a:spcBef>
              <a:spcAft>
                <a:spcPts val="600"/>
              </a:spcAft>
            </a:pPr>
            <a:endParaRPr lang="en-US" sz="2000" dirty="0"/>
          </a:p>
          <a:p>
            <a:pPr lvl="1">
              <a:lnSpc>
                <a:spcPct val="100000"/>
              </a:lnSpc>
              <a:spcBef>
                <a:spcPts val="0"/>
              </a:spcBef>
              <a:spcAft>
                <a:spcPts val="600"/>
              </a:spcAft>
            </a:pPr>
            <a:endParaRPr lang="en-US" sz="2000" dirty="0" smtClean="0"/>
          </a:p>
          <a:p>
            <a:pPr lvl="1">
              <a:lnSpc>
                <a:spcPct val="100000"/>
              </a:lnSpc>
              <a:spcBef>
                <a:spcPts val="0"/>
              </a:spcBef>
              <a:spcAft>
                <a:spcPts val="600"/>
              </a:spcAft>
            </a:pPr>
            <a:endParaRPr lang="en-US" dirty="0" smtClean="0"/>
          </a:p>
        </p:txBody>
      </p:sp>
      <p:sp>
        <p:nvSpPr>
          <p:cNvPr id="2" name="Marcador de Posição do Número do Diapositivo 1"/>
          <p:cNvSpPr>
            <a:spLocks noGrp="1"/>
          </p:cNvSpPr>
          <p:nvPr>
            <p:ph type="sldNum" sz="quarter" idx="12"/>
          </p:nvPr>
        </p:nvSpPr>
        <p:spPr/>
        <p:txBody>
          <a:bodyPr/>
          <a:lstStyle/>
          <a:p>
            <a:fld id="{7054199A-D540-4296-AF52-B4A445F1258E}" type="slidenum">
              <a:rPr lang="pt-PT" smtClean="0"/>
              <a:t>16</a:t>
            </a:fld>
            <a:endParaRPr lang="pt-PT"/>
          </a:p>
        </p:txBody>
      </p:sp>
      <p:sp>
        <p:nvSpPr>
          <p:cNvPr id="6" name="CaixaDeTexto 5"/>
          <p:cNvSpPr txBox="1"/>
          <p:nvPr/>
        </p:nvSpPr>
        <p:spPr>
          <a:xfrm>
            <a:off x="313508" y="3853544"/>
            <a:ext cx="7733212" cy="2046714"/>
          </a:xfrm>
          <a:prstGeom prst="rect">
            <a:avLst/>
          </a:prstGeom>
          <a:noFill/>
        </p:spPr>
        <p:txBody>
          <a:bodyPr wrap="square" rtlCol="0">
            <a:spAutoFit/>
          </a:bodyPr>
          <a:lstStyle/>
          <a:p>
            <a:pPr marL="800100" lvl="1" indent="-342900">
              <a:lnSpc>
                <a:spcPct val="100000"/>
              </a:lnSpc>
              <a:spcBef>
                <a:spcPts val="0"/>
              </a:spcBef>
              <a:spcAft>
                <a:spcPts val="600"/>
              </a:spcAft>
              <a:buFont typeface="Arial" panose="020B0604020202020204" pitchFamily="34" charset="0"/>
              <a:buChar char="•"/>
            </a:pPr>
            <a:r>
              <a:rPr lang="en-US" sz="2200" dirty="0" smtClean="0"/>
              <a:t>The</a:t>
            </a:r>
            <a:r>
              <a:rPr lang="en-US" sz="2200" b="1" dirty="0" smtClean="0"/>
              <a:t> Agent </a:t>
            </a:r>
            <a:r>
              <a:rPr lang="en-US" sz="2200" dirty="0" smtClean="0"/>
              <a:t>is a service that allows to schedule some DB jobs</a:t>
            </a:r>
            <a:endParaRPr lang="en-US" sz="2200" dirty="0"/>
          </a:p>
          <a:p>
            <a:pPr marL="1200150" lvl="2" indent="-285750">
              <a:lnSpc>
                <a:spcPct val="100000"/>
              </a:lnSpc>
              <a:spcBef>
                <a:spcPts val="0"/>
              </a:spcBef>
              <a:spcAft>
                <a:spcPts val="600"/>
              </a:spcAft>
              <a:buFont typeface="Arial" panose="020B0604020202020204" pitchFamily="34" charset="0"/>
              <a:buChar char="•"/>
            </a:pPr>
            <a:r>
              <a:rPr lang="en-US" dirty="0" smtClean="0"/>
              <a:t>We’ll use it later to schedule data reading from a source and data writing into a destination</a:t>
            </a:r>
          </a:p>
          <a:p>
            <a:pPr marL="1200150" lvl="2" indent="-285750">
              <a:lnSpc>
                <a:spcPct val="100000"/>
              </a:lnSpc>
              <a:spcBef>
                <a:spcPts val="0"/>
              </a:spcBef>
              <a:spcAft>
                <a:spcPts val="600"/>
              </a:spcAft>
              <a:buFont typeface="Arial" panose="020B0604020202020204" pitchFamily="34" charset="0"/>
              <a:buChar char="•"/>
            </a:pPr>
            <a:r>
              <a:rPr lang="en-US" dirty="0" smtClean="0"/>
              <a:t>These will be done with an Integration Services Project, commonly called ETL – Extract Transform and Load</a:t>
            </a:r>
          </a:p>
          <a:p>
            <a:pPr marL="1200150" lvl="2" indent="-285750">
              <a:lnSpc>
                <a:spcPct val="100000"/>
              </a:lnSpc>
              <a:spcBef>
                <a:spcPts val="0"/>
              </a:spcBef>
              <a:spcAft>
                <a:spcPts val="600"/>
              </a:spcAft>
              <a:buFont typeface="Arial" panose="020B0604020202020204" pitchFamily="34" charset="0"/>
              <a:buChar char="•"/>
            </a:pPr>
            <a:r>
              <a:rPr lang="en-US" dirty="0" smtClean="0"/>
              <a:t>We’ll explore it later. </a:t>
            </a:r>
            <a:endParaRPr lang="en-US" dirty="0"/>
          </a:p>
        </p:txBody>
      </p:sp>
      <p:pic>
        <p:nvPicPr>
          <p:cNvPr id="11" name="Imagem 10"/>
          <p:cNvPicPr>
            <a:picLocks noChangeAspect="1"/>
          </p:cNvPicPr>
          <p:nvPr/>
        </p:nvPicPr>
        <p:blipFill>
          <a:blip r:embed="rId2"/>
          <a:stretch>
            <a:fillRect/>
          </a:stretch>
        </p:blipFill>
        <p:spPr>
          <a:xfrm>
            <a:off x="8795888" y="3311611"/>
            <a:ext cx="2751761" cy="3044739"/>
          </a:xfrm>
          <a:prstGeom prst="rect">
            <a:avLst/>
          </a:prstGeom>
        </p:spPr>
      </p:pic>
      <p:pic>
        <p:nvPicPr>
          <p:cNvPr id="13" name="Imagem 12"/>
          <p:cNvPicPr>
            <a:picLocks noChangeAspect="1"/>
          </p:cNvPicPr>
          <p:nvPr/>
        </p:nvPicPr>
        <p:blipFill>
          <a:blip r:embed="rId3"/>
          <a:stretch>
            <a:fillRect/>
          </a:stretch>
        </p:blipFill>
        <p:spPr>
          <a:xfrm>
            <a:off x="1032407" y="1650882"/>
            <a:ext cx="7578193" cy="1673792"/>
          </a:xfrm>
          <a:prstGeom prst="rect">
            <a:avLst/>
          </a:prstGeom>
        </p:spPr>
      </p:pic>
    </p:spTree>
    <p:extLst>
      <p:ext uri="{BB962C8B-B14F-4D97-AF65-F5344CB8AC3E}">
        <p14:creationId xmlns:p14="http://schemas.microsoft.com/office/powerpoint/2010/main" val="15682220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7239" y="89442"/>
            <a:ext cx="11234978" cy="6497338"/>
          </a:xfrm>
        </p:spPr>
        <p:txBody>
          <a:bodyPr>
            <a:normAutofit/>
          </a:bodyPr>
          <a:lstStyle/>
          <a:p>
            <a:pPr marL="0" indent="0" algn="ctr">
              <a:lnSpc>
                <a:spcPct val="120000"/>
              </a:lnSpc>
              <a:spcBef>
                <a:spcPts val="0"/>
              </a:spcBef>
              <a:spcAft>
                <a:spcPts val="1200"/>
              </a:spcAft>
              <a:buNone/>
            </a:pPr>
            <a:endParaRPr lang="pt-PT" sz="3900" dirty="0" smtClean="0"/>
          </a:p>
          <a:p>
            <a:pPr marL="0" indent="0" algn="ctr">
              <a:lnSpc>
                <a:spcPct val="120000"/>
              </a:lnSpc>
              <a:spcBef>
                <a:spcPts val="0"/>
              </a:spcBef>
              <a:spcAft>
                <a:spcPts val="1200"/>
              </a:spcAft>
              <a:buNone/>
            </a:pPr>
            <a:endParaRPr lang="pt-PT" sz="3900" dirty="0"/>
          </a:p>
          <a:p>
            <a:pPr marL="0" indent="0" algn="ctr">
              <a:lnSpc>
                <a:spcPct val="120000"/>
              </a:lnSpc>
              <a:spcBef>
                <a:spcPts val="0"/>
              </a:spcBef>
              <a:spcAft>
                <a:spcPts val="1200"/>
              </a:spcAft>
              <a:buNone/>
            </a:pPr>
            <a:r>
              <a:rPr lang="pt-PT" sz="3900" dirty="0" err="1" smtClean="0"/>
              <a:t>Database</a:t>
            </a:r>
            <a:r>
              <a:rPr lang="pt-PT" sz="3900" dirty="0" smtClean="0"/>
              <a:t> Management</a:t>
            </a:r>
          </a:p>
          <a:p>
            <a:pPr marL="0" indent="0">
              <a:lnSpc>
                <a:spcPct val="120000"/>
              </a:lnSpc>
              <a:spcBef>
                <a:spcPts val="0"/>
              </a:spcBef>
              <a:spcAft>
                <a:spcPts val="1200"/>
              </a:spcAft>
              <a:buNone/>
            </a:pPr>
            <a:endParaRPr lang="pt-PT" sz="3900" dirty="0"/>
          </a:p>
          <a:p>
            <a:pPr marL="0" indent="0" algn="ctr">
              <a:lnSpc>
                <a:spcPct val="120000"/>
              </a:lnSpc>
              <a:spcBef>
                <a:spcPts val="0"/>
              </a:spcBef>
              <a:spcAft>
                <a:spcPts val="1200"/>
              </a:spcAft>
              <a:buNone/>
            </a:pPr>
            <a:r>
              <a:rPr lang="pt-PT" sz="3900" dirty="0" smtClean="0"/>
              <a:t>THE END</a:t>
            </a:r>
            <a:endParaRPr lang="pt-PT" sz="3900" dirty="0"/>
          </a:p>
        </p:txBody>
      </p:sp>
      <p:sp>
        <p:nvSpPr>
          <p:cNvPr id="2" name="Marcador de Posição do Número do Diapositivo 1"/>
          <p:cNvSpPr>
            <a:spLocks noGrp="1"/>
          </p:cNvSpPr>
          <p:nvPr>
            <p:ph type="sldNum" sz="quarter" idx="12"/>
          </p:nvPr>
        </p:nvSpPr>
        <p:spPr/>
        <p:txBody>
          <a:bodyPr/>
          <a:lstStyle/>
          <a:p>
            <a:fld id="{7054199A-D540-4296-AF52-B4A445F1258E}" type="slidenum">
              <a:rPr lang="pt-PT" smtClean="0"/>
              <a:t>17</a:t>
            </a:fld>
            <a:endParaRPr lang="pt-PT" dirty="0"/>
          </a:p>
        </p:txBody>
      </p:sp>
    </p:spTree>
    <p:extLst>
      <p:ext uri="{BB962C8B-B14F-4D97-AF65-F5344CB8AC3E}">
        <p14:creationId xmlns:p14="http://schemas.microsoft.com/office/powerpoint/2010/main" val="40055070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0929" y="418455"/>
            <a:ext cx="10895307" cy="6152826"/>
          </a:xfrm>
        </p:spPr>
        <p:txBody>
          <a:bodyPr>
            <a:normAutofit/>
          </a:bodyPr>
          <a:lstStyle/>
          <a:p>
            <a:pPr marL="0" indent="0">
              <a:buNone/>
            </a:pPr>
            <a:r>
              <a:rPr lang="en-US" sz="3200" dirty="0" smtClean="0"/>
              <a:t>The SQL Server (SS) provides 6 main services</a:t>
            </a:r>
          </a:p>
          <a:p>
            <a:pPr marL="0" indent="0">
              <a:buNone/>
            </a:pPr>
            <a:endParaRPr lang="en-US" sz="1000" dirty="0" smtClean="0"/>
          </a:p>
          <a:p>
            <a:pPr marL="914400" lvl="1" indent="-457200">
              <a:lnSpc>
                <a:spcPct val="100000"/>
              </a:lnSpc>
              <a:spcBef>
                <a:spcPts val="0"/>
              </a:spcBef>
              <a:spcAft>
                <a:spcPts val="600"/>
              </a:spcAft>
              <a:buFont typeface="+mj-lt"/>
              <a:buAutoNum type="arabicPeriod"/>
            </a:pPr>
            <a:r>
              <a:rPr lang="en-US" sz="2000" dirty="0" smtClean="0"/>
              <a:t>Database – basic service, anything won’t go without it</a:t>
            </a:r>
          </a:p>
          <a:p>
            <a:pPr marL="914400" lvl="1" indent="-457200">
              <a:lnSpc>
                <a:spcPct val="100000"/>
              </a:lnSpc>
              <a:spcBef>
                <a:spcPts val="0"/>
              </a:spcBef>
              <a:spcAft>
                <a:spcPts val="600"/>
              </a:spcAft>
              <a:buFont typeface="+mj-lt"/>
              <a:buAutoNum type="arabicPeriod"/>
            </a:pPr>
            <a:r>
              <a:rPr lang="en-US" sz="2000" dirty="0" smtClean="0"/>
              <a:t>Integration Services – for loading data from sources into databases</a:t>
            </a:r>
          </a:p>
          <a:p>
            <a:pPr marL="914400" lvl="1" indent="-457200">
              <a:lnSpc>
                <a:spcPct val="100000"/>
              </a:lnSpc>
              <a:spcBef>
                <a:spcPts val="0"/>
              </a:spcBef>
              <a:spcAft>
                <a:spcPts val="600"/>
              </a:spcAft>
              <a:buFont typeface="+mj-lt"/>
              <a:buAutoNum type="arabicPeriod"/>
            </a:pPr>
            <a:r>
              <a:rPr lang="en-US" sz="2000" dirty="0" smtClean="0"/>
              <a:t>Analysis Services – for cube (OLAP) projects and data mining analysis</a:t>
            </a:r>
          </a:p>
          <a:p>
            <a:pPr marL="914400" lvl="1" indent="-457200">
              <a:lnSpc>
                <a:spcPct val="100000"/>
              </a:lnSpc>
              <a:spcBef>
                <a:spcPts val="0"/>
              </a:spcBef>
              <a:spcAft>
                <a:spcPts val="600"/>
              </a:spcAft>
              <a:buFont typeface="+mj-lt"/>
              <a:buAutoNum type="arabicPeriod"/>
            </a:pPr>
            <a:r>
              <a:rPr lang="en-US" sz="2000" dirty="0" smtClean="0"/>
              <a:t>Reporting Services – to create interactive reports</a:t>
            </a:r>
          </a:p>
          <a:p>
            <a:pPr marL="914400" lvl="1" indent="-457200">
              <a:lnSpc>
                <a:spcPct val="100000"/>
              </a:lnSpc>
              <a:spcBef>
                <a:spcPts val="0"/>
              </a:spcBef>
              <a:spcAft>
                <a:spcPts val="600"/>
              </a:spcAft>
              <a:buFont typeface="+mj-lt"/>
              <a:buAutoNum type="arabicPeriod"/>
            </a:pPr>
            <a:r>
              <a:rPr lang="en-US" sz="2000" dirty="0" smtClean="0"/>
              <a:t>Agent – to automatically execute some given tasks in a given schedule</a:t>
            </a:r>
          </a:p>
          <a:p>
            <a:pPr marL="914400" lvl="1" indent="-457200">
              <a:lnSpc>
                <a:spcPct val="100000"/>
              </a:lnSpc>
              <a:spcBef>
                <a:spcPts val="0"/>
              </a:spcBef>
              <a:spcAft>
                <a:spcPts val="600"/>
              </a:spcAft>
              <a:buFont typeface="+mj-lt"/>
              <a:buAutoNum type="arabicPeriod"/>
            </a:pPr>
            <a:r>
              <a:rPr lang="en-US" sz="2000" dirty="0" smtClean="0"/>
              <a:t>Browser – to show the SQL Servers available to connect to</a:t>
            </a:r>
          </a:p>
          <a:p>
            <a:pPr marL="914400" lvl="1" indent="-457200">
              <a:lnSpc>
                <a:spcPct val="100000"/>
              </a:lnSpc>
              <a:spcBef>
                <a:spcPts val="0"/>
              </a:spcBef>
              <a:spcAft>
                <a:spcPts val="600"/>
              </a:spcAft>
              <a:buFont typeface="+mj-lt"/>
              <a:buAutoNum type="arabicPeriod"/>
            </a:pPr>
            <a:endParaRPr lang="en-US" dirty="0"/>
          </a:p>
          <a:p>
            <a:pPr marL="457200" lvl="1" indent="0">
              <a:lnSpc>
                <a:spcPct val="100000"/>
              </a:lnSpc>
              <a:spcBef>
                <a:spcPts val="0"/>
              </a:spcBef>
              <a:spcAft>
                <a:spcPts val="600"/>
              </a:spcAft>
              <a:buNone/>
            </a:pPr>
            <a:r>
              <a:rPr lang="en-US" dirty="0" smtClean="0"/>
              <a:t>To start and stop them, you use the SQL Server Configuration Manager</a:t>
            </a:r>
          </a:p>
          <a:p>
            <a:pPr marL="457200" lvl="1" indent="0">
              <a:lnSpc>
                <a:spcPct val="100000"/>
              </a:lnSpc>
              <a:spcBef>
                <a:spcPts val="0"/>
              </a:spcBef>
              <a:spcAft>
                <a:spcPts val="600"/>
              </a:spcAft>
              <a:buNone/>
            </a:pPr>
            <a:r>
              <a:rPr lang="en-US" dirty="0" smtClean="0"/>
              <a:t>Just call it as any other Windows application</a:t>
            </a:r>
          </a:p>
          <a:p>
            <a:pPr marL="457200" lvl="1" indent="0">
              <a:lnSpc>
                <a:spcPct val="100000"/>
              </a:lnSpc>
              <a:spcBef>
                <a:spcPts val="0"/>
              </a:spcBef>
              <a:spcAft>
                <a:spcPts val="600"/>
              </a:spcAft>
              <a:buNone/>
            </a:pPr>
            <a:r>
              <a:rPr lang="en-US" dirty="0" smtClean="0"/>
              <a:t>NOTICE: If it doesn’t appear, look for mmc.exe. It should be at </a:t>
            </a:r>
          </a:p>
          <a:p>
            <a:pPr marL="457200" lvl="1" indent="0">
              <a:lnSpc>
                <a:spcPct val="100000"/>
              </a:lnSpc>
              <a:spcBef>
                <a:spcPts val="0"/>
              </a:spcBef>
              <a:spcAft>
                <a:spcPts val="600"/>
              </a:spcAft>
              <a:buNone/>
            </a:pPr>
            <a:r>
              <a:rPr lang="en-US" sz="1800" dirty="0">
                <a:solidFill>
                  <a:schemeClr val="accent4"/>
                </a:solidFill>
              </a:rPr>
              <a:t>C:\Windows\SysWOW64\mmc.exe</a:t>
            </a:r>
          </a:p>
          <a:p>
            <a:pPr marL="457200" lvl="1" indent="0">
              <a:lnSpc>
                <a:spcPct val="100000"/>
              </a:lnSpc>
              <a:spcBef>
                <a:spcPts val="0"/>
              </a:spcBef>
              <a:spcAft>
                <a:spcPts val="600"/>
              </a:spcAft>
              <a:buNone/>
            </a:pPr>
            <a:r>
              <a:rPr lang="en-US" dirty="0" smtClean="0"/>
              <a:t>Then create a shortcut similar to this one:</a:t>
            </a:r>
          </a:p>
          <a:p>
            <a:pPr marL="457200" lvl="1" indent="0">
              <a:lnSpc>
                <a:spcPct val="100000"/>
              </a:lnSpc>
              <a:spcBef>
                <a:spcPts val="0"/>
              </a:spcBef>
              <a:spcAft>
                <a:spcPts val="600"/>
              </a:spcAft>
              <a:buNone/>
            </a:pPr>
            <a:r>
              <a:rPr lang="en-US" sz="1800" dirty="0" smtClean="0">
                <a:solidFill>
                  <a:schemeClr val="accent4"/>
                </a:solidFill>
              </a:rPr>
              <a:t>C</a:t>
            </a:r>
            <a:r>
              <a:rPr lang="en-US" sz="1800" dirty="0">
                <a:solidFill>
                  <a:schemeClr val="accent4"/>
                </a:solidFill>
              </a:rPr>
              <a:t>:\Windows\SysWOW64\mmc.exe /32 </a:t>
            </a:r>
            <a:r>
              <a:rPr lang="en-US" sz="1800" dirty="0" smtClean="0">
                <a:solidFill>
                  <a:schemeClr val="accent4"/>
                </a:solidFill>
              </a:rPr>
              <a:t>   C:\</a:t>
            </a:r>
            <a:r>
              <a:rPr lang="en-US" sz="1800" dirty="0">
                <a:solidFill>
                  <a:schemeClr val="accent4"/>
                </a:solidFill>
              </a:rPr>
              <a:t>Windows\SysWOW64\SQLServerManager11.msc</a:t>
            </a:r>
            <a:endParaRPr lang="en-US" sz="1800" dirty="0" smtClean="0">
              <a:solidFill>
                <a:schemeClr val="accent4"/>
              </a:solidFill>
            </a:endParaRPr>
          </a:p>
        </p:txBody>
      </p:sp>
      <p:sp>
        <p:nvSpPr>
          <p:cNvPr id="2" name="Marcador de Posição do Número do Diapositivo 1"/>
          <p:cNvSpPr>
            <a:spLocks noGrp="1"/>
          </p:cNvSpPr>
          <p:nvPr>
            <p:ph type="sldNum" sz="quarter" idx="12"/>
          </p:nvPr>
        </p:nvSpPr>
        <p:spPr/>
        <p:txBody>
          <a:bodyPr/>
          <a:lstStyle/>
          <a:p>
            <a:fld id="{7054199A-D540-4296-AF52-B4A445F1258E}" type="slidenum">
              <a:rPr lang="pt-PT" smtClean="0"/>
              <a:t>2</a:t>
            </a:fld>
            <a:endParaRPr lang="pt-PT"/>
          </a:p>
        </p:txBody>
      </p:sp>
    </p:spTree>
    <p:extLst>
      <p:ext uri="{BB962C8B-B14F-4D97-AF65-F5344CB8AC3E}">
        <p14:creationId xmlns:p14="http://schemas.microsoft.com/office/powerpoint/2010/main" val="41989770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0929" y="418455"/>
            <a:ext cx="10895307" cy="6152826"/>
          </a:xfrm>
        </p:spPr>
        <p:txBody>
          <a:bodyPr>
            <a:normAutofit fontScale="92500" lnSpcReduction="20000"/>
          </a:bodyPr>
          <a:lstStyle/>
          <a:p>
            <a:pPr marL="0" indent="0">
              <a:buNone/>
            </a:pPr>
            <a:r>
              <a:rPr lang="en-US" sz="3200" dirty="0" smtClean="0"/>
              <a:t>The Configuration Manager (SSCM)</a:t>
            </a:r>
          </a:p>
          <a:p>
            <a:pPr marL="0" indent="0">
              <a:buNone/>
            </a:pPr>
            <a:endParaRPr lang="en-US" sz="1000" dirty="0" smtClean="0"/>
          </a:p>
          <a:p>
            <a:pPr lvl="1">
              <a:lnSpc>
                <a:spcPct val="100000"/>
              </a:lnSpc>
              <a:spcBef>
                <a:spcPts val="0"/>
              </a:spcBef>
              <a:spcAft>
                <a:spcPts val="600"/>
              </a:spcAft>
            </a:pPr>
            <a:r>
              <a:rPr lang="en-US" sz="2000" dirty="0" smtClean="0"/>
              <a:t>Click on SQL Server Services</a:t>
            </a:r>
          </a:p>
          <a:p>
            <a:pPr lvl="1">
              <a:lnSpc>
                <a:spcPct val="100000"/>
              </a:lnSpc>
              <a:spcBef>
                <a:spcPts val="0"/>
              </a:spcBef>
              <a:spcAft>
                <a:spcPts val="600"/>
              </a:spcAft>
            </a:pPr>
            <a:r>
              <a:rPr lang="en-US" sz="2000" dirty="0" smtClean="0"/>
              <a:t>By right clicking each service you can start or stop it. Start the SQL Server Service.</a:t>
            </a:r>
          </a:p>
          <a:p>
            <a:pPr lvl="1">
              <a:lnSpc>
                <a:spcPct val="100000"/>
              </a:lnSpc>
              <a:spcBef>
                <a:spcPts val="0"/>
              </a:spcBef>
              <a:spcAft>
                <a:spcPts val="600"/>
              </a:spcAft>
            </a:pPr>
            <a:r>
              <a:rPr lang="en-US" sz="2000" dirty="0" smtClean="0"/>
              <a:t>The services should be configured to Manual, as this prevents your PC to start them automatically after every reset</a:t>
            </a:r>
            <a:endParaRPr lang="en-US" sz="2000" dirty="0"/>
          </a:p>
          <a:p>
            <a:pPr lvl="1">
              <a:lnSpc>
                <a:spcPct val="100000"/>
              </a:lnSpc>
              <a:spcBef>
                <a:spcPts val="0"/>
              </a:spcBef>
              <a:spcAft>
                <a:spcPts val="600"/>
              </a:spcAft>
            </a:pPr>
            <a:endParaRPr lang="en-US" sz="2000" dirty="0" smtClean="0"/>
          </a:p>
          <a:p>
            <a:pPr marL="457200" lvl="1" indent="0">
              <a:lnSpc>
                <a:spcPct val="100000"/>
              </a:lnSpc>
              <a:spcBef>
                <a:spcPts val="0"/>
              </a:spcBef>
              <a:spcAft>
                <a:spcPts val="300"/>
              </a:spcAft>
              <a:buNone/>
            </a:pPr>
            <a:endParaRPr lang="en-US" sz="2000" dirty="0" smtClean="0"/>
          </a:p>
          <a:p>
            <a:pPr marL="457200" lvl="1" indent="0">
              <a:lnSpc>
                <a:spcPct val="100000"/>
              </a:lnSpc>
              <a:spcBef>
                <a:spcPts val="0"/>
              </a:spcBef>
              <a:spcAft>
                <a:spcPts val="300"/>
              </a:spcAft>
              <a:buNone/>
            </a:pPr>
            <a:endParaRPr lang="en-US" sz="2000" dirty="0" smtClean="0"/>
          </a:p>
          <a:p>
            <a:pPr marL="914400" lvl="1" indent="-457200">
              <a:lnSpc>
                <a:spcPct val="100000"/>
              </a:lnSpc>
              <a:spcBef>
                <a:spcPts val="0"/>
              </a:spcBef>
              <a:spcAft>
                <a:spcPts val="600"/>
              </a:spcAft>
              <a:buFont typeface="+mj-lt"/>
              <a:buAutoNum type="arabicPeriod"/>
            </a:pPr>
            <a:endParaRPr lang="en-US" dirty="0"/>
          </a:p>
          <a:p>
            <a:pPr marL="457200" lvl="1" indent="0">
              <a:lnSpc>
                <a:spcPct val="100000"/>
              </a:lnSpc>
              <a:spcBef>
                <a:spcPts val="0"/>
              </a:spcBef>
              <a:spcAft>
                <a:spcPts val="600"/>
              </a:spcAft>
              <a:buNone/>
            </a:pPr>
            <a:endParaRPr lang="en-US" dirty="0" smtClean="0"/>
          </a:p>
          <a:p>
            <a:pPr marL="457200" lvl="1" indent="0">
              <a:lnSpc>
                <a:spcPct val="100000"/>
              </a:lnSpc>
              <a:spcBef>
                <a:spcPts val="0"/>
              </a:spcBef>
              <a:spcAft>
                <a:spcPts val="600"/>
              </a:spcAft>
              <a:buNone/>
            </a:pPr>
            <a:endParaRPr lang="en-US" dirty="0"/>
          </a:p>
          <a:p>
            <a:pPr marL="457200" lvl="1" indent="0">
              <a:lnSpc>
                <a:spcPct val="100000"/>
              </a:lnSpc>
              <a:spcBef>
                <a:spcPts val="0"/>
              </a:spcBef>
              <a:spcAft>
                <a:spcPts val="600"/>
              </a:spcAft>
              <a:buNone/>
            </a:pPr>
            <a:endParaRPr lang="en-US" dirty="0" smtClean="0"/>
          </a:p>
          <a:p>
            <a:pPr marL="457200" lvl="1" indent="0">
              <a:lnSpc>
                <a:spcPct val="100000"/>
              </a:lnSpc>
              <a:spcBef>
                <a:spcPts val="0"/>
              </a:spcBef>
              <a:spcAft>
                <a:spcPts val="600"/>
              </a:spcAft>
              <a:buNone/>
            </a:pPr>
            <a:endParaRPr lang="en-US" dirty="0" smtClean="0"/>
          </a:p>
          <a:p>
            <a:pPr marL="457200" lvl="1" indent="0">
              <a:lnSpc>
                <a:spcPct val="100000"/>
              </a:lnSpc>
              <a:spcBef>
                <a:spcPts val="0"/>
              </a:spcBef>
              <a:spcAft>
                <a:spcPts val="600"/>
              </a:spcAft>
              <a:buNone/>
            </a:pPr>
            <a:endParaRPr lang="en-US" dirty="0" smtClean="0"/>
          </a:p>
          <a:p>
            <a:pPr marL="457200" lvl="1" indent="0">
              <a:lnSpc>
                <a:spcPct val="100000"/>
              </a:lnSpc>
              <a:spcBef>
                <a:spcPts val="0"/>
              </a:spcBef>
              <a:spcAft>
                <a:spcPts val="600"/>
              </a:spcAft>
              <a:buNone/>
            </a:pPr>
            <a:endParaRPr lang="en-US" dirty="0" smtClean="0"/>
          </a:p>
          <a:p>
            <a:pPr lvl="1">
              <a:lnSpc>
                <a:spcPct val="110000"/>
              </a:lnSpc>
              <a:spcBef>
                <a:spcPts val="0"/>
              </a:spcBef>
              <a:spcAft>
                <a:spcPts val="600"/>
              </a:spcAft>
            </a:pPr>
            <a:r>
              <a:rPr lang="en-US" sz="2000" dirty="0" smtClean="0"/>
              <a:t>There are also some Network configurations, but we won’t use them here</a:t>
            </a:r>
          </a:p>
          <a:p>
            <a:pPr lvl="1">
              <a:lnSpc>
                <a:spcPct val="110000"/>
              </a:lnSpc>
              <a:spcBef>
                <a:spcPts val="0"/>
              </a:spcBef>
              <a:spcAft>
                <a:spcPts val="600"/>
              </a:spcAft>
            </a:pPr>
            <a:r>
              <a:rPr lang="en-US" sz="2000" dirty="0" smtClean="0"/>
              <a:t>NOTICE: There may be little differences between SS versions. The reporting services, for example, may be not visible, but Analysis and Integration Services must be there.</a:t>
            </a:r>
          </a:p>
          <a:p>
            <a:pPr marL="457200" lvl="1" indent="0">
              <a:lnSpc>
                <a:spcPct val="100000"/>
              </a:lnSpc>
              <a:spcBef>
                <a:spcPts val="0"/>
              </a:spcBef>
              <a:spcAft>
                <a:spcPts val="600"/>
              </a:spcAft>
              <a:buNone/>
            </a:pPr>
            <a:endParaRPr lang="en-US" dirty="0"/>
          </a:p>
          <a:p>
            <a:pPr marL="457200" lvl="1" indent="0">
              <a:lnSpc>
                <a:spcPct val="100000"/>
              </a:lnSpc>
              <a:spcBef>
                <a:spcPts val="0"/>
              </a:spcBef>
              <a:spcAft>
                <a:spcPts val="600"/>
              </a:spcAft>
              <a:buNone/>
            </a:pPr>
            <a:endParaRPr lang="en-US" dirty="0" smtClean="0"/>
          </a:p>
        </p:txBody>
      </p:sp>
      <p:sp>
        <p:nvSpPr>
          <p:cNvPr id="2" name="Marcador de Posição do Número do Diapositivo 1"/>
          <p:cNvSpPr>
            <a:spLocks noGrp="1"/>
          </p:cNvSpPr>
          <p:nvPr>
            <p:ph type="sldNum" sz="quarter" idx="12"/>
          </p:nvPr>
        </p:nvSpPr>
        <p:spPr/>
        <p:txBody>
          <a:bodyPr/>
          <a:lstStyle/>
          <a:p>
            <a:fld id="{7054199A-D540-4296-AF52-B4A445F1258E}" type="slidenum">
              <a:rPr lang="pt-PT" smtClean="0"/>
              <a:t>3</a:t>
            </a:fld>
            <a:endParaRPr lang="pt-PT"/>
          </a:p>
        </p:txBody>
      </p:sp>
      <p:pic>
        <p:nvPicPr>
          <p:cNvPr id="4" name="Imagem 3"/>
          <p:cNvPicPr>
            <a:picLocks noChangeAspect="1"/>
          </p:cNvPicPr>
          <p:nvPr/>
        </p:nvPicPr>
        <p:blipFill>
          <a:blip r:embed="rId2"/>
          <a:stretch>
            <a:fillRect/>
          </a:stretch>
        </p:blipFill>
        <p:spPr>
          <a:xfrm>
            <a:off x="1466492" y="2384519"/>
            <a:ext cx="8892354" cy="2711743"/>
          </a:xfrm>
          <a:prstGeom prst="rect">
            <a:avLst/>
          </a:prstGeom>
        </p:spPr>
      </p:pic>
      <p:cxnSp>
        <p:nvCxnSpPr>
          <p:cNvPr id="6" name="Conexão reta unidirecional 5"/>
          <p:cNvCxnSpPr/>
          <p:nvPr/>
        </p:nvCxnSpPr>
        <p:spPr>
          <a:xfrm flipH="1">
            <a:off x="4872446" y="1580606"/>
            <a:ext cx="2037806" cy="20378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70865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0929" y="418455"/>
            <a:ext cx="10895307" cy="6152826"/>
          </a:xfrm>
        </p:spPr>
        <p:txBody>
          <a:bodyPr>
            <a:normAutofit/>
          </a:bodyPr>
          <a:lstStyle/>
          <a:p>
            <a:pPr marL="0" indent="0">
              <a:buNone/>
            </a:pPr>
            <a:r>
              <a:rPr lang="en-US" sz="3200" dirty="0" smtClean="0"/>
              <a:t>The Management Studio (SSMS)</a:t>
            </a:r>
          </a:p>
          <a:p>
            <a:pPr marL="0" indent="0">
              <a:buNone/>
            </a:pPr>
            <a:endParaRPr lang="en-US" sz="1000" dirty="0" smtClean="0"/>
          </a:p>
          <a:p>
            <a:pPr lvl="1">
              <a:lnSpc>
                <a:spcPct val="100000"/>
              </a:lnSpc>
              <a:spcBef>
                <a:spcPts val="0"/>
              </a:spcBef>
              <a:spcAft>
                <a:spcPts val="600"/>
              </a:spcAft>
            </a:pPr>
            <a:r>
              <a:rPr lang="en-US" sz="2000" dirty="0" smtClean="0"/>
              <a:t>The management studio allows to create and manage databases, schemas, security, task scheduling, queries, and a lot more …</a:t>
            </a:r>
          </a:p>
          <a:p>
            <a:pPr lvl="1">
              <a:lnSpc>
                <a:spcPct val="100000"/>
              </a:lnSpc>
              <a:spcBef>
                <a:spcPts val="0"/>
              </a:spcBef>
              <a:spcAft>
                <a:spcPts val="600"/>
              </a:spcAft>
            </a:pPr>
            <a:r>
              <a:rPr lang="en-US" sz="2000" dirty="0" smtClean="0"/>
              <a:t>Call it as a normal Windows Program and login as explained on the Installation slides, by Windows or SQL Server authentication</a:t>
            </a:r>
          </a:p>
          <a:p>
            <a:pPr lvl="1">
              <a:lnSpc>
                <a:spcPct val="100000"/>
              </a:lnSpc>
              <a:spcBef>
                <a:spcPts val="0"/>
              </a:spcBef>
              <a:spcAft>
                <a:spcPts val="600"/>
              </a:spcAft>
            </a:pPr>
            <a:r>
              <a:rPr lang="en-US" sz="2000" dirty="0" smtClean="0"/>
              <a:t>The SSMS looks like this. In this example the server name is ASTERIX</a:t>
            </a:r>
          </a:p>
          <a:p>
            <a:pPr lvl="1">
              <a:lnSpc>
                <a:spcPct val="100000"/>
              </a:lnSpc>
              <a:spcBef>
                <a:spcPts val="0"/>
              </a:spcBef>
              <a:spcAft>
                <a:spcPts val="600"/>
              </a:spcAft>
            </a:pPr>
            <a:r>
              <a:rPr lang="en-US" sz="2000" dirty="0" smtClean="0"/>
              <a:t>By expanding the “+” of Databases you’ll be able to manage (new) DBs and schemas</a:t>
            </a:r>
          </a:p>
          <a:p>
            <a:pPr lvl="1">
              <a:lnSpc>
                <a:spcPct val="100000"/>
              </a:lnSpc>
              <a:spcBef>
                <a:spcPts val="0"/>
              </a:spcBef>
              <a:spcAft>
                <a:spcPts val="600"/>
              </a:spcAft>
            </a:pPr>
            <a:endParaRPr lang="en-US" sz="2000" dirty="0"/>
          </a:p>
          <a:p>
            <a:pPr lvl="1">
              <a:lnSpc>
                <a:spcPct val="100000"/>
              </a:lnSpc>
              <a:spcBef>
                <a:spcPts val="0"/>
              </a:spcBef>
              <a:spcAft>
                <a:spcPts val="600"/>
              </a:spcAft>
            </a:pPr>
            <a:endParaRPr lang="en-US" sz="2000" dirty="0" smtClean="0"/>
          </a:p>
          <a:p>
            <a:pPr marL="457200" lvl="1" indent="0">
              <a:lnSpc>
                <a:spcPct val="100000"/>
              </a:lnSpc>
              <a:spcBef>
                <a:spcPts val="0"/>
              </a:spcBef>
              <a:spcAft>
                <a:spcPts val="600"/>
              </a:spcAft>
              <a:buNone/>
            </a:pPr>
            <a:endParaRPr lang="en-US" dirty="0"/>
          </a:p>
          <a:p>
            <a:pPr marL="457200" lvl="1" indent="0">
              <a:lnSpc>
                <a:spcPct val="100000"/>
              </a:lnSpc>
              <a:spcBef>
                <a:spcPts val="0"/>
              </a:spcBef>
              <a:spcAft>
                <a:spcPts val="600"/>
              </a:spcAft>
              <a:buNone/>
            </a:pPr>
            <a:endParaRPr lang="en-US" dirty="0" smtClean="0"/>
          </a:p>
        </p:txBody>
      </p:sp>
      <p:sp>
        <p:nvSpPr>
          <p:cNvPr id="2" name="Marcador de Posição do Número do Diapositivo 1"/>
          <p:cNvSpPr>
            <a:spLocks noGrp="1"/>
          </p:cNvSpPr>
          <p:nvPr>
            <p:ph type="sldNum" sz="quarter" idx="12"/>
          </p:nvPr>
        </p:nvSpPr>
        <p:spPr/>
        <p:txBody>
          <a:bodyPr/>
          <a:lstStyle/>
          <a:p>
            <a:fld id="{7054199A-D540-4296-AF52-B4A445F1258E}" type="slidenum">
              <a:rPr lang="pt-PT" smtClean="0"/>
              <a:t>4</a:t>
            </a:fld>
            <a:endParaRPr lang="pt-PT"/>
          </a:p>
        </p:txBody>
      </p:sp>
      <p:pic>
        <p:nvPicPr>
          <p:cNvPr id="5" name="Imagem 4"/>
          <p:cNvPicPr>
            <a:picLocks noChangeAspect="1"/>
          </p:cNvPicPr>
          <p:nvPr/>
        </p:nvPicPr>
        <p:blipFill>
          <a:blip r:embed="rId2"/>
          <a:stretch>
            <a:fillRect/>
          </a:stretch>
        </p:blipFill>
        <p:spPr>
          <a:xfrm>
            <a:off x="1190081" y="3509191"/>
            <a:ext cx="9536033" cy="2847159"/>
          </a:xfrm>
          <a:prstGeom prst="rect">
            <a:avLst/>
          </a:prstGeom>
        </p:spPr>
      </p:pic>
    </p:spTree>
    <p:extLst>
      <p:ext uri="{BB962C8B-B14F-4D97-AF65-F5344CB8AC3E}">
        <p14:creationId xmlns:p14="http://schemas.microsoft.com/office/powerpoint/2010/main" val="39535086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0929" y="418455"/>
            <a:ext cx="10895307" cy="6152826"/>
          </a:xfrm>
        </p:spPr>
        <p:txBody>
          <a:bodyPr>
            <a:normAutofit/>
          </a:bodyPr>
          <a:lstStyle/>
          <a:p>
            <a:pPr marL="0" indent="0">
              <a:buNone/>
            </a:pPr>
            <a:r>
              <a:rPr lang="en-US" sz="3200" dirty="0" smtClean="0"/>
              <a:t>Creating a Database</a:t>
            </a:r>
          </a:p>
          <a:p>
            <a:pPr marL="0" indent="0">
              <a:buNone/>
            </a:pPr>
            <a:endParaRPr lang="en-US" sz="1000" dirty="0" smtClean="0"/>
          </a:p>
          <a:p>
            <a:pPr lvl="1">
              <a:lnSpc>
                <a:spcPct val="100000"/>
              </a:lnSpc>
              <a:spcBef>
                <a:spcPts val="0"/>
              </a:spcBef>
              <a:spcAft>
                <a:spcPts val="600"/>
              </a:spcAft>
            </a:pPr>
            <a:r>
              <a:rPr lang="en-US" sz="2000" dirty="0" smtClean="0"/>
              <a:t>Expand the “+” on the left of Databases. </a:t>
            </a:r>
          </a:p>
          <a:p>
            <a:pPr lvl="1">
              <a:lnSpc>
                <a:spcPct val="100000"/>
              </a:lnSpc>
              <a:spcBef>
                <a:spcPts val="0"/>
              </a:spcBef>
              <a:spcAft>
                <a:spcPts val="600"/>
              </a:spcAft>
            </a:pPr>
            <a:r>
              <a:rPr lang="en-US" sz="2000" dirty="0" smtClean="0"/>
              <a:t>Right click Databases, New Database, and give it a name. For the owner, choose browse and “</a:t>
            </a:r>
            <a:r>
              <a:rPr lang="en-US" sz="2000" dirty="0" err="1" smtClean="0"/>
              <a:t>sa</a:t>
            </a:r>
            <a:r>
              <a:rPr lang="en-US" sz="2000" dirty="0" smtClean="0"/>
              <a:t>” (just to have all the possible permissions)</a:t>
            </a:r>
          </a:p>
          <a:p>
            <a:pPr lvl="1">
              <a:lnSpc>
                <a:spcPct val="100000"/>
              </a:lnSpc>
              <a:spcBef>
                <a:spcPts val="0"/>
              </a:spcBef>
              <a:spcAft>
                <a:spcPts val="600"/>
              </a:spcAft>
            </a:pPr>
            <a:r>
              <a:rPr lang="en-US" sz="2000" dirty="0" smtClean="0"/>
              <a:t>The other configurations have to do with location, space increments. Accept the defaults.</a:t>
            </a:r>
          </a:p>
          <a:p>
            <a:pPr lvl="1">
              <a:lnSpc>
                <a:spcPct val="100000"/>
              </a:lnSpc>
              <a:spcBef>
                <a:spcPts val="0"/>
              </a:spcBef>
              <a:spcAft>
                <a:spcPts val="600"/>
              </a:spcAft>
            </a:pPr>
            <a:endParaRPr lang="en-US" sz="2000" dirty="0" smtClean="0"/>
          </a:p>
          <a:p>
            <a:pPr lvl="1">
              <a:lnSpc>
                <a:spcPct val="100000"/>
              </a:lnSpc>
              <a:spcBef>
                <a:spcPts val="0"/>
              </a:spcBef>
              <a:spcAft>
                <a:spcPts val="600"/>
              </a:spcAft>
            </a:pPr>
            <a:endParaRPr lang="en-US" sz="2000" dirty="0"/>
          </a:p>
          <a:p>
            <a:pPr lvl="1">
              <a:lnSpc>
                <a:spcPct val="100000"/>
              </a:lnSpc>
              <a:spcBef>
                <a:spcPts val="0"/>
              </a:spcBef>
              <a:spcAft>
                <a:spcPts val="600"/>
              </a:spcAft>
            </a:pPr>
            <a:endParaRPr lang="en-US" sz="2000" dirty="0" smtClean="0"/>
          </a:p>
          <a:p>
            <a:pPr marL="457200" lvl="1" indent="0">
              <a:lnSpc>
                <a:spcPct val="100000"/>
              </a:lnSpc>
              <a:spcBef>
                <a:spcPts val="0"/>
              </a:spcBef>
              <a:spcAft>
                <a:spcPts val="600"/>
              </a:spcAft>
              <a:buNone/>
            </a:pPr>
            <a:endParaRPr lang="en-US" dirty="0"/>
          </a:p>
          <a:p>
            <a:pPr marL="457200" lvl="1" indent="0">
              <a:lnSpc>
                <a:spcPct val="100000"/>
              </a:lnSpc>
              <a:spcBef>
                <a:spcPts val="0"/>
              </a:spcBef>
              <a:spcAft>
                <a:spcPts val="600"/>
              </a:spcAft>
              <a:buNone/>
            </a:pPr>
            <a:endParaRPr lang="en-US" dirty="0" smtClean="0"/>
          </a:p>
        </p:txBody>
      </p:sp>
      <p:sp>
        <p:nvSpPr>
          <p:cNvPr id="2" name="Marcador de Posição do Número do Diapositivo 1"/>
          <p:cNvSpPr>
            <a:spLocks noGrp="1"/>
          </p:cNvSpPr>
          <p:nvPr>
            <p:ph type="sldNum" sz="quarter" idx="12"/>
          </p:nvPr>
        </p:nvSpPr>
        <p:spPr/>
        <p:txBody>
          <a:bodyPr/>
          <a:lstStyle/>
          <a:p>
            <a:fld id="{7054199A-D540-4296-AF52-B4A445F1258E}" type="slidenum">
              <a:rPr lang="pt-PT" smtClean="0"/>
              <a:t>5</a:t>
            </a:fld>
            <a:endParaRPr lang="pt-PT"/>
          </a:p>
        </p:txBody>
      </p:sp>
      <p:pic>
        <p:nvPicPr>
          <p:cNvPr id="4" name="Imagem 3"/>
          <p:cNvPicPr>
            <a:picLocks noChangeAspect="1"/>
          </p:cNvPicPr>
          <p:nvPr/>
        </p:nvPicPr>
        <p:blipFill>
          <a:blip r:embed="rId2"/>
          <a:stretch>
            <a:fillRect/>
          </a:stretch>
        </p:blipFill>
        <p:spPr>
          <a:xfrm>
            <a:off x="1475830" y="2803797"/>
            <a:ext cx="9454511" cy="3735115"/>
          </a:xfrm>
          <a:prstGeom prst="rect">
            <a:avLst/>
          </a:prstGeom>
        </p:spPr>
      </p:pic>
    </p:spTree>
    <p:extLst>
      <p:ext uri="{BB962C8B-B14F-4D97-AF65-F5344CB8AC3E}">
        <p14:creationId xmlns:p14="http://schemas.microsoft.com/office/powerpoint/2010/main" val="16376141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0929" y="418455"/>
            <a:ext cx="10895307" cy="6152826"/>
          </a:xfrm>
        </p:spPr>
        <p:txBody>
          <a:bodyPr>
            <a:normAutofit/>
          </a:bodyPr>
          <a:lstStyle/>
          <a:p>
            <a:pPr marL="0" indent="0">
              <a:buNone/>
            </a:pPr>
            <a:r>
              <a:rPr lang="en-US" sz="3200" dirty="0" smtClean="0"/>
              <a:t>Creating the tables of a database</a:t>
            </a:r>
          </a:p>
          <a:p>
            <a:pPr marL="0" indent="0">
              <a:buNone/>
            </a:pPr>
            <a:endParaRPr lang="en-US" sz="1000" dirty="0" smtClean="0"/>
          </a:p>
          <a:p>
            <a:pPr lvl="1">
              <a:lnSpc>
                <a:spcPct val="100000"/>
              </a:lnSpc>
              <a:spcBef>
                <a:spcPts val="0"/>
              </a:spcBef>
              <a:spcAft>
                <a:spcPts val="600"/>
              </a:spcAft>
            </a:pPr>
            <a:r>
              <a:rPr lang="en-US" sz="2000" dirty="0" smtClean="0"/>
              <a:t>After creating the DB, if it doesn’t appear on the Object Explorer, right click Databases and Refresh</a:t>
            </a:r>
          </a:p>
          <a:p>
            <a:pPr lvl="1">
              <a:lnSpc>
                <a:spcPct val="100000"/>
              </a:lnSpc>
              <a:spcBef>
                <a:spcPts val="0"/>
              </a:spcBef>
              <a:spcAft>
                <a:spcPts val="600"/>
              </a:spcAft>
            </a:pPr>
            <a:r>
              <a:rPr lang="en-US" sz="2000" dirty="0" smtClean="0"/>
              <a:t>To create a table on your database:</a:t>
            </a:r>
          </a:p>
          <a:p>
            <a:pPr lvl="2">
              <a:lnSpc>
                <a:spcPct val="100000"/>
              </a:lnSpc>
              <a:spcBef>
                <a:spcPts val="0"/>
              </a:spcBef>
              <a:spcAft>
                <a:spcPts val="600"/>
              </a:spcAft>
            </a:pPr>
            <a:r>
              <a:rPr lang="en-US" sz="1800" dirty="0" smtClean="0"/>
              <a:t>Expand it by clicking on the “+” sign on the left of its name</a:t>
            </a:r>
          </a:p>
          <a:p>
            <a:pPr lvl="2">
              <a:lnSpc>
                <a:spcPct val="100000"/>
              </a:lnSpc>
              <a:spcBef>
                <a:spcPts val="0"/>
              </a:spcBef>
              <a:spcAft>
                <a:spcPts val="600"/>
              </a:spcAft>
            </a:pPr>
            <a:r>
              <a:rPr lang="en-US" sz="1800" dirty="0" smtClean="0"/>
              <a:t>Right click Tables, New Table</a:t>
            </a:r>
          </a:p>
          <a:p>
            <a:pPr lvl="1">
              <a:lnSpc>
                <a:spcPct val="100000"/>
              </a:lnSpc>
              <a:spcBef>
                <a:spcPts val="0"/>
              </a:spcBef>
              <a:spcAft>
                <a:spcPts val="600"/>
              </a:spcAft>
            </a:pPr>
            <a:r>
              <a:rPr lang="en-US" sz="2000" dirty="0"/>
              <a:t>Now you can create each column </a:t>
            </a:r>
            <a:r>
              <a:rPr lang="en-US" sz="2000" dirty="0" smtClean="0"/>
              <a:t>of the table, select the datatype and decide if it allows nulls or not</a:t>
            </a:r>
            <a:endParaRPr lang="en-US" sz="2000" dirty="0"/>
          </a:p>
          <a:p>
            <a:pPr lvl="1">
              <a:lnSpc>
                <a:spcPct val="100000"/>
              </a:lnSpc>
              <a:spcBef>
                <a:spcPts val="0"/>
              </a:spcBef>
              <a:spcAft>
                <a:spcPts val="600"/>
              </a:spcAft>
            </a:pPr>
            <a:endParaRPr lang="en-US" sz="2000" dirty="0" smtClean="0"/>
          </a:p>
          <a:p>
            <a:pPr lvl="1">
              <a:lnSpc>
                <a:spcPct val="100000"/>
              </a:lnSpc>
              <a:spcBef>
                <a:spcPts val="0"/>
              </a:spcBef>
              <a:spcAft>
                <a:spcPts val="600"/>
              </a:spcAft>
            </a:pPr>
            <a:endParaRPr lang="en-US" sz="2000" dirty="0" smtClean="0"/>
          </a:p>
          <a:p>
            <a:pPr lvl="1">
              <a:lnSpc>
                <a:spcPct val="100000"/>
              </a:lnSpc>
              <a:spcBef>
                <a:spcPts val="0"/>
              </a:spcBef>
              <a:spcAft>
                <a:spcPts val="600"/>
              </a:spcAft>
            </a:pPr>
            <a:endParaRPr lang="en-US" sz="2000" dirty="0"/>
          </a:p>
          <a:p>
            <a:pPr lvl="1">
              <a:lnSpc>
                <a:spcPct val="100000"/>
              </a:lnSpc>
              <a:spcBef>
                <a:spcPts val="0"/>
              </a:spcBef>
              <a:spcAft>
                <a:spcPts val="600"/>
              </a:spcAft>
            </a:pPr>
            <a:endParaRPr lang="en-US" sz="2000" dirty="0" smtClean="0"/>
          </a:p>
          <a:p>
            <a:pPr marL="457200" lvl="1" indent="0">
              <a:lnSpc>
                <a:spcPct val="100000"/>
              </a:lnSpc>
              <a:spcBef>
                <a:spcPts val="0"/>
              </a:spcBef>
              <a:spcAft>
                <a:spcPts val="600"/>
              </a:spcAft>
              <a:buNone/>
            </a:pPr>
            <a:endParaRPr lang="en-US" dirty="0"/>
          </a:p>
          <a:p>
            <a:pPr marL="457200" lvl="1" indent="0">
              <a:lnSpc>
                <a:spcPct val="100000"/>
              </a:lnSpc>
              <a:spcBef>
                <a:spcPts val="0"/>
              </a:spcBef>
              <a:spcAft>
                <a:spcPts val="600"/>
              </a:spcAft>
              <a:buNone/>
            </a:pPr>
            <a:endParaRPr lang="en-US" dirty="0" smtClean="0"/>
          </a:p>
        </p:txBody>
      </p:sp>
      <p:sp>
        <p:nvSpPr>
          <p:cNvPr id="2" name="Marcador de Posição do Número do Diapositivo 1"/>
          <p:cNvSpPr>
            <a:spLocks noGrp="1"/>
          </p:cNvSpPr>
          <p:nvPr>
            <p:ph type="sldNum" sz="quarter" idx="12"/>
          </p:nvPr>
        </p:nvSpPr>
        <p:spPr/>
        <p:txBody>
          <a:bodyPr/>
          <a:lstStyle/>
          <a:p>
            <a:fld id="{7054199A-D540-4296-AF52-B4A445F1258E}" type="slidenum">
              <a:rPr lang="pt-PT" smtClean="0"/>
              <a:t>6</a:t>
            </a:fld>
            <a:endParaRPr lang="pt-PT"/>
          </a:p>
        </p:txBody>
      </p:sp>
      <p:pic>
        <p:nvPicPr>
          <p:cNvPr id="5" name="Imagem 4"/>
          <p:cNvPicPr>
            <a:picLocks noChangeAspect="1"/>
          </p:cNvPicPr>
          <p:nvPr/>
        </p:nvPicPr>
        <p:blipFill>
          <a:blip r:embed="rId2"/>
          <a:stretch>
            <a:fillRect/>
          </a:stretch>
        </p:blipFill>
        <p:spPr>
          <a:xfrm>
            <a:off x="1214030" y="4055608"/>
            <a:ext cx="7334250" cy="2143125"/>
          </a:xfrm>
          <a:prstGeom prst="rect">
            <a:avLst/>
          </a:prstGeom>
        </p:spPr>
      </p:pic>
    </p:spTree>
    <p:extLst>
      <p:ext uri="{BB962C8B-B14F-4D97-AF65-F5344CB8AC3E}">
        <p14:creationId xmlns:p14="http://schemas.microsoft.com/office/powerpoint/2010/main" val="39779401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0118" y="386086"/>
            <a:ext cx="10895307" cy="6152826"/>
          </a:xfrm>
        </p:spPr>
        <p:txBody>
          <a:bodyPr>
            <a:normAutofit/>
          </a:bodyPr>
          <a:lstStyle/>
          <a:p>
            <a:pPr marL="0" indent="0">
              <a:buNone/>
            </a:pPr>
            <a:r>
              <a:rPr lang="en-US" sz="3200" dirty="0" smtClean="0"/>
              <a:t>Some Data Types</a:t>
            </a:r>
          </a:p>
          <a:p>
            <a:pPr marL="0" indent="0">
              <a:buNone/>
            </a:pPr>
            <a:endParaRPr lang="en-US" sz="1000" dirty="0" smtClean="0"/>
          </a:p>
          <a:p>
            <a:pPr lvl="1">
              <a:lnSpc>
                <a:spcPct val="100000"/>
              </a:lnSpc>
              <a:spcBef>
                <a:spcPts val="0"/>
              </a:spcBef>
              <a:spcAft>
                <a:spcPts val="600"/>
              </a:spcAft>
            </a:pPr>
            <a:r>
              <a:rPr lang="en-US" sz="2000" dirty="0" smtClean="0"/>
              <a:t>There are many data types in SS, but the main are the following:</a:t>
            </a:r>
          </a:p>
          <a:p>
            <a:pPr lvl="1">
              <a:lnSpc>
                <a:spcPct val="100000"/>
              </a:lnSpc>
              <a:spcBef>
                <a:spcPts val="0"/>
              </a:spcBef>
              <a:spcAft>
                <a:spcPts val="600"/>
              </a:spcAft>
            </a:pPr>
            <a:r>
              <a:rPr lang="en-US" sz="2000" dirty="0" err="1" smtClean="0"/>
              <a:t>Int</a:t>
            </a:r>
            <a:r>
              <a:rPr lang="en-US" sz="2000" dirty="0" smtClean="0"/>
              <a:t> – an integer. If you want it to </a:t>
            </a:r>
            <a:r>
              <a:rPr lang="en-US" sz="2000" dirty="0" err="1" smtClean="0"/>
              <a:t>autoincrement</a:t>
            </a:r>
            <a:r>
              <a:rPr lang="en-US" sz="2000" dirty="0" smtClean="0"/>
              <a:t> automatically after each Insert, look at its properties in the bottom of the page, Identity Specification and check Is Identity</a:t>
            </a:r>
          </a:p>
          <a:p>
            <a:pPr lvl="1">
              <a:lnSpc>
                <a:spcPct val="100000"/>
              </a:lnSpc>
              <a:spcBef>
                <a:spcPts val="0"/>
              </a:spcBef>
              <a:spcAft>
                <a:spcPts val="600"/>
              </a:spcAft>
            </a:pPr>
            <a:r>
              <a:rPr lang="en-US" sz="2000" dirty="0" smtClean="0"/>
              <a:t>Decimal – a decimal number</a:t>
            </a:r>
          </a:p>
          <a:p>
            <a:pPr lvl="1">
              <a:lnSpc>
                <a:spcPct val="100000"/>
              </a:lnSpc>
              <a:spcBef>
                <a:spcPts val="0"/>
              </a:spcBef>
              <a:spcAft>
                <a:spcPts val="600"/>
              </a:spcAft>
            </a:pPr>
            <a:r>
              <a:rPr lang="en-US" sz="2000" dirty="0" smtClean="0"/>
              <a:t>Char and Varchar – the former is a string of fixed maximum length, and really uses it in the table. The second is the same, but uses only the necessary number of characters </a:t>
            </a:r>
          </a:p>
          <a:p>
            <a:pPr lvl="1">
              <a:lnSpc>
                <a:spcPct val="100000"/>
              </a:lnSpc>
              <a:spcBef>
                <a:spcPts val="0"/>
              </a:spcBef>
              <a:spcAft>
                <a:spcPts val="600"/>
              </a:spcAft>
            </a:pPr>
            <a:r>
              <a:rPr lang="en-US" sz="2000" dirty="0" err="1" smtClean="0"/>
              <a:t>nChar</a:t>
            </a:r>
            <a:r>
              <a:rPr lang="en-US" sz="2000" dirty="0" smtClean="0"/>
              <a:t> and </a:t>
            </a:r>
            <a:r>
              <a:rPr lang="en-US" sz="2000" dirty="0" err="1" smtClean="0"/>
              <a:t>nVarchar</a:t>
            </a:r>
            <a:r>
              <a:rPr lang="en-US" sz="2000" dirty="0" smtClean="0"/>
              <a:t> – The same as above, but more </a:t>
            </a:r>
            <a:r>
              <a:rPr lang="en-US" sz="2000" dirty="0" err="1" smtClean="0"/>
              <a:t>powerfull</a:t>
            </a:r>
            <a:r>
              <a:rPr lang="en-US" sz="2000" dirty="0" smtClean="0"/>
              <a:t> as they use Unicode. </a:t>
            </a:r>
            <a:r>
              <a:rPr lang="en-US" sz="2000" b="1" dirty="0" smtClean="0">
                <a:solidFill>
                  <a:srgbClr val="FF0000"/>
                </a:solidFill>
              </a:rPr>
              <a:t>IMPORTANT NOTICE: </a:t>
            </a:r>
            <a:r>
              <a:rPr lang="en-US" sz="2000" dirty="0" smtClean="0"/>
              <a:t>if you try to convert from char to </a:t>
            </a:r>
            <a:r>
              <a:rPr lang="en-US" sz="2000" dirty="0" err="1" smtClean="0"/>
              <a:t>nchar</a:t>
            </a:r>
            <a:r>
              <a:rPr lang="en-US" sz="2000" dirty="0" smtClean="0"/>
              <a:t>, you’ll get an error or a warning, at least. Take care, this is a common error in the Integration Services Projects!</a:t>
            </a:r>
          </a:p>
          <a:p>
            <a:pPr lvl="1">
              <a:lnSpc>
                <a:spcPct val="100000"/>
              </a:lnSpc>
              <a:spcBef>
                <a:spcPts val="0"/>
              </a:spcBef>
              <a:spcAft>
                <a:spcPts val="600"/>
              </a:spcAft>
            </a:pPr>
            <a:r>
              <a:rPr lang="en-US" sz="2000" dirty="0" smtClean="0"/>
              <a:t>Date, Time and </a:t>
            </a:r>
            <a:r>
              <a:rPr lang="en-US" sz="2000" dirty="0" err="1" smtClean="0"/>
              <a:t>DateTime</a:t>
            </a:r>
            <a:r>
              <a:rPr lang="en-US" sz="2000" dirty="0" smtClean="0"/>
              <a:t> – The former is a date, the second a time, and the third concatenates a date with a time. </a:t>
            </a:r>
            <a:endParaRPr lang="en-US" dirty="0" smtClean="0"/>
          </a:p>
        </p:txBody>
      </p:sp>
      <p:sp>
        <p:nvSpPr>
          <p:cNvPr id="2" name="Marcador de Posição do Número do Diapositivo 1"/>
          <p:cNvSpPr>
            <a:spLocks noGrp="1"/>
          </p:cNvSpPr>
          <p:nvPr>
            <p:ph type="sldNum" sz="quarter" idx="12"/>
          </p:nvPr>
        </p:nvSpPr>
        <p:spPr/>
        <p:txBody>
          <a:bodyPr/>
          <a:lstStyle/>
          <a:p>
            <a:fld id="{7054199A-D540-4296-AF52-B4A445F1258E}" type="slidenum">
              <a:rPr lang="pt-PT" smtClean="0"/>
              <a:t>7</a:t>
            </a:fld>
            <a:endParaRPr lang="pt-PT"/>
          </a:p>
        </p:txBody>
      </p:sp>
      <p:pic>
        <p:nvPicPr>
          <p:cNvPr id="4" name="Imagem 3"/>
          <p:cNvPicPr>
            <a:picLocks noChangeAspect="1"/>
          </p:cNvPicPr>
          <p:nvPr/>
        </p:nvPicPr>
        <p:blipFill>
          <a:blip r:embed="rId2"/>
          <a:stretch>
            <a:fillRect/>
          </a:stretch>
        </p:blipFill>
        <p:spPr>
          <a:xfrm>
            <a:off x="8352861" y="4833257"/>
            <a:ext cx="3000939" cy="1372899"/>
          </a:xfrm>
          <a:prstGeom prst="rect">
            <a:avLst/>
          </a:prstGeom>
        </p:spPr>
      </p:pic>
      <p:sp>
        <p:nvSpPr>
          <p:cNvPr id="6" name="CaixaDeTexto 5"/>
          <p:cNvSpPr txBox="1"/>
          <p:nvPr/>
        </p:nvSpPr>
        <p:spPr>
          <a:xfrm>
            <a:off x="1136466" y="5290457"/>
            <a:ext cx="6583680" cy="369332"/>
          </a:xfrm>
          <a:prstGeom prst="rect">
            <a:avLst/>
          </a:prstGeom>
          <a:noFill/>
        </p:spPr>
        <p:txBody>
          <a:bodyPr wrap="square" rtlCol="0">
            <a:spAutoFit/>
          </a:bodyPr>
          <a:lstStyle/>
          <a:p>
            <a:pPr marL="285750" indent="-285750">
              <a:buFont typeface="Arial" panose="020B0604020202020204" pitchFamily="34" charset="0"/>
              <a:buChar char="•"/>
            </a:pPr>
            <a:r>
              <a:rPr lang="pt-PT" dirty="0" err="1" smtClean="0"/>
              <a:t>The</a:t>
            </a:r>
            <a:r>
              <a:rPr lang="pt-PT" dirty="0" smtClean="0"/>
              <a:t> figure shows </a:t>
            </a:r>
            <a:r>
              <a:rPr lang="pt-PT" dirty="0" err="1" smtClean="0"/>
              <a:t>two</a:t>
            </a:r>
            <a:r>
              <a:rPr lang="pt-PT" dirty="0" smtClean="0"/>
              <a:t> </a:t>
            </a:r>
            <a:r>
              <a:rPr lang="pt-PT" dirty="0" err="1" smtClean="0"/>
              <a:t>integer</a:t>
            </a:r>
            <a:r>
              <a:rPr lang="pt-PT" dirty="0" smtClean="0"/>
              <a:t> </a:t>
            </a:r>
            <a:r>
              <a:rPr lang="pt-PT" dirty="0" err="1" smtClean="0"/>
              <a:t>fileds</a:t>
            </a:r>
            <a:r>
              <a:rPr lang="pt-PT" dirty="0" smtClean="0"/>
              <a:t>, a </a:t>
            </a:r>
            <a:r>
              <a:rPr lang="pt-PT" dirty="0" err="1" smtClean="0"/>
              <a:t>datetime</a:t>
            </a:r>
            <a:r>
              <a:rPr lang="pt-PT" dirty="0" smtClean="0"/>
              <a:t> </a:t>
            </a:r>
            <a:r>
              <a:rPr lang="pt-PT" dirty="0" err="1" smtClean="0"/>
              <a:t>and</a:t>
            </a:r>
            <a:r>
              <a:rPr lang="pt-PT" dirty="0" smtClean="0"/>
              <a:t> a </a:t>
            </a:r>
            <a:r>
              <a:rPr lang="pt-PT" dirty="0" err="1" smtClean="0"/>
              <a:t>char</a:t>
            </a:r>
            <a:r>
              <a:rPr lang="pt-PT" dirty="0" smtClean="0"/>
              <a:t>(1)</a:t>
            </a:r>
            <a:endParaRPr lang="pt-PT" dirty="0"/>
          </a:p>
        </p:txBody>
      </p:sp>
    </p:spTree>
    <p:extLst>
      <p:ext uri="{BB962C8B-B14F-4D97-AF65-F5344CB8AC3E}">
        <p14:creationId xmlns:p14="http://schemas.microsoft.com/office/powerpoint/2010/main" val="30711509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0118" y="386086"/>
            <a:ext cx="10895307" cy="6152826"/>
          </a:xfrm>
        </p:spPr>
        <p:txBody>
          <a:bodyPr>
            <a:normAutofit/>
          </a:bodyPr>
          <a:lstStyle/>
          <a:p>
            <a:pPr marL="0" indent="0">
              <a:buNone/>
            </a:pPr>
            <a:r>
              <a:rPr lang="en-US" sz="3200" dirty="0" smtClean="0"/>
              <a:t>Primary, Foreign Keys and Diagrams (1)</a:t>
            </a:r>
          </a:p>
          <a:p>
            <a:pPr marL="0" indent="0">
              <a:buNone/>
            </a:pPr>
            <a:endParaRPr lang="en-US" sz="1000" dirty="0" smtClean="0"/>
          </a:p>
          <a:p>
            <a:pPr lvl="1">
              <a:lnSpc>
                <a:spcPct val="100000"/>
              </a:lnSpc>
              <a:spcBef>
                <a:spcPts val="0"/>
              </a:spcBef>
              <a:spcAft>
                <a:spcPts val="600"/>
              </a:spcAft>
            </a:pPr>
            <a:r>
              <a:rPr lang="en-US" sz="2000" dirty="0" smtClean="0"/>
              <a:t>To create the primary key (PK) right click on the left of the attribute and Set Primary Key (or Remove Primary Key)</a:t>
            </a:r>
          </a:p>
          <a:p>
            <a:pPr lvl="1">
              <a:lnSpc>
                <a:spcPct val="100000"/>
              </a:lnSpc>
              <a:spcBef>
                <a:spcPts val="0"/>
              </a:spcBef>
              <a:spcAft>
                <a:spcPts val="600"/>
              </a:spcAft>
            </a:pPr>
            <a:endParaRPr lang="en-US" sz="2000" dirty="0"/>
          </a:p>
          <a:p>
            <a:pPr lvl="1">
              <a:lnSpc>
                <a:spcPct val="100000"/>
              </a:lnSpc>
              <a:spcBef>
                <a:spcPts val="0"/>
              </a:spcBef>
              <a:spcAft>
                <a:spcPts val="600"/>
              </a:spcAft>
            </a:pPr>
            <a:endParaRPr lang="en-US" sz="2000" dirty="0" smtClean="0"/>
          </a:p>
          <a:p>
            <a:pPr lvl="1">
              <a:lnSpc>
                <a:spcPct val="100000"/>
              </a:lnSpc>
              <a:spcBef>
                <a:spcPts val="0"/>
              </a:spcBef>
              <a:spcAft>
                <a:spcPts val="600"/>
              </a:spcAft>
            </a:pPr>
            <a:endParaRPr lang="en-US" sz="2000" dirty="0"/>
          </a:p>
          <a:p>
            <a:pPr lvl="1">
              <a:lnSpc>
                <a:spcPct val="100000"/>
              </a:lnSpc>
              <a:spcBef>
                <a:spcPts val="0"/>
              </a:spcBef>
              <a:spcAft>
                <a:spcPts val="600"/>
              </a:spcAft>
            </a:pPr>
            <a:r>
              <a:rPr lang="en-US" sz="2000" dirty="0" smtClean="0"/>
              <a:t>If the key is concatenated (i.e. several attributes) press the control key and click on the left of the attributes. Then right click and Set Primary Key</a:t>
            </a:r>
          </a:p>
          <a:p>
            <a:pPr lvl="1">
              <a:lnSpc>
                <a:spcPct val="100000"/>
              </a:lnSpc>
              <a:spcBef>
                <a:spcPts val="0"/>
              </a:spcBef>
              <a:spcAft>
                <a:spcPts val="600"/>
              </a:spcAft>
            </a:pPr>
            <a:r>
              <a:rPr lang="en-US" sz="2000" dirty="0" smtClean="0"/>
              <a:t>For foreign keys, the easiest way it is to begin by creating a diagram of the database</a:t>
            </a:r>
          </a:p>
          <a:p>
            <a:pPr lvl="1">
              <a:lnSpc>
                <a:spcPct val="100000"/>
              </a:lnSpc>
              <a:spcBef>
                <a:spcPts val="0"/>
              </a:spcBef>
              <a:spcAft>
                <a:spcPts val="600"/>
              </a:spcAft>
            </a:pPr>
            <a:endParaRPr lang="en-US" sz="2000" dirty="0"/>
          </a:p>
          <a:p>
            <a:pPr lvl="1">
              <a:lnSpc>
                <a:spcPct val="100000"/>
              </a:lnSpc>
              <a:spcBef>
                <a:spcPts val="0"/>
              </a:spcBef>
              <a:spcAft>
                <a:spcPts val="600"/>
              </a:spcAft>
            </a:pPr>
            <a:endParaRPr lang="en-US" sz="2000" dirty="0" smtClean="0"/>
          </a:p>
          <a:p>
            <a:pPr lvl="1">
              <a:lnSpc>
                <a:spcPct val="100000"/>
              </a:lnSpc>
              <a:spcBef>
                <a:spcPts val="0"/>
              </a:spcBef>
              <a:spcAft>
                <a:spcPts val="600"/>
              </a:spcAft>
            </a:pPr>
            <a:endParaRPr lang="en-US" sz="2000" dirty="0"/>
          </a:p>
          <a:p>
            <a:pPr lvl="1">
              <a:lnSpc>
                <a:spcPct val="100000"/>
              </a:lnSpc>
              <a:spcBef>
                <a:spcPts val="0"/>
              </a:spcBef>
              <a:spcAft>
                <a:spcPts val="600"/>
              </a:spcAft>
            </a:pPr>
            <a:endParaRPr lang="en-US" sz="2000" dirty="0" smtClean="0"/>
          </a:p>
          <a:p>
            <a:pPr lvl="1">
              <a:lnSpc>
                <a:spcPct val="100000"/>
              </a:lnSpc>
              <a:spcBef>
                <a:spcPts val="0"/>
              </a:spcBef>
              <a:spcAft>
                <a:spcPts val="600"/>
              </a:spcAft>
            </a:pPr>
            <a:r>
              <a:rPr lang="en-US" sz="2000" dirty="0" smtClean="0"/>
              <a:t>NOTICE: if you get an error saying that the diagram can’t be created, right click the database, properties, owner, and choose “</a:t>
            </a:r>
            <a:r>
              <a:rPr lang="en-US" sz="2000" dirty="0" err="1" smtClean="0"/>
              <a:t>sa</a:t>
            </a:r>
            <a:r>
              <a:rPr lang="en-US" sz="2000" dirty="0" smtClean="0"/>
              <a:t>” as the owner of the database. Then try again.</a:t>
            </a:r>
          </a:p>
          <a:p>
            <a:pPr lvl="1">
              <a:lnSpc>
                <a:spcPct val="100000"/>
              </a:lnSpc>
              <a:spcBef>
                <a:spcPts val="0"/>
              </a:spcBef>
              <a:spcAft>
                <a:spcPts val="600"/>
              </a:spcAft>
            </a:pPr>
            <a:endParaRPr lang="en-US" sz="2000" dirty="0"/>
          </a:p>
          <a:p>
            <a:pPr lvl="1">
              <a:lnSpc>
                <a:spcPct val="100000"/>
              </a:lnSpc>
              <a:spcBef>
                <a:spcPts val="0"/>
              </a:spcBef>
              <a:spcAft>
                <a:spcPts val="600"/>
              </a:spcAft>
            </a:pPr>
            <a:endParaRPr lang="en-US" sz="2000" dirty="0" smtClean="0"/>
          </a:p>
          <a:p>
            <a:pPr lvl="1">
              <a:lnSpc>
                <a:spcPct val="100000"/>
              </a:lnSpc>
              <a:spcBef>
                <a:spcPts val="0"/>
              </a:spcBef>
              <a:spcAft>
                <a:spcPts val="600"/>
              </a:spcAft>
            </a:pPr>
            <a:endParaRPr lang="en-US" dirty="0" smtClean="0"/>
          </a:p>
        </p:txBody>
      </p:sp>
      <p:sp>
        <p:nvSpPr>
          <p:cNvPr id="2" name="Marcador de Posição do Número do Diapositivo 1"/>
          <p:cNvSpPr>
            <a:spLocks noGrp="1"/>
          </p:cNvSpPr>
          <p:nvPr>
            <p:ph type="sldNum" sz="quarter" idx="12"/>
          </p:nvPr>
        </p:nvSpPr>
        <p:spPr/>
        <p:txBody>
          <a:bodyPr/>
          <a:lstStyle/>
          <a:p>
            <a:fld id="{7054199A-D540-4296-AF52-B4A445F1258E}" type="slidenum">
              <a:rPr lang="pt-PT" smtClean="0"/>
              <a:t>8</a:t>
            </a:fld>
            <a:endParaRPr lang="pt-PT"/>
          </a:p>
        </p:txBody>
      </p:sp>
      <p:pic>
        <p:nvPicPr>
          <p:cNvPr id="5" name="Imagem 4"/>
          <p:cNvPicPr>
            <a:picLocks noChangeAspect="1"/>
          </p:cNvPicPr>
          <p:nvPr/>
        </p:nvPicPr>
        <p:blipFill>
          <a:blip r:embed="rId2"/>
          <a:stretch>
            <a:fillRect/>
          </a:stretch>
        </p:blipFill>
        <p:spPr>
          <a:xfrm>
            <a:off x="1456372" y="1866722"/>
            <a:ext cx="3609975" cy="971550"/>
          </a:xfrm>
          <a:prstGeom prst="rect">
            <a:avLst/>
          </a:prstGeom>
        </p:spPr>
      </p:pic>
      <p:pic>
        <p:nvPicPr>
          <p:cNvPr id="7" name="Imagem 6"/>
          <p:cNvPicPr>
            <a:picLocks noChangeAspect="1"/>
          </p:cNvPicPr>
          <p:nvPr/>
        </p:nvPicPr>
        <p:blipFill>
          <a:blip r:embed="rId3"/>
          <a:stretch>
            <a:fillRect/>
          </a:stretch>
        </p:blipFill>
        <p:spPr>
          <a:xfrm>
            <a:off x="1484946" y="3988504"/>
            <a:ext cx="3552825" cy="1400175"/>
          </a:xfrm>
          <a:prstGeom prst="rect">
            <a:avLst/>
          </a:prstGeom>
        </p:spPr>
      </p:pic>
    </p:spTree>
    <p:extLst>
      <p:ext uri="{BB962C8B-B14F-4D97-AF65-F5344CB8AC3E}">
        <p14:creationId xmlns:p14="http://schemas.microsoft.com/office/powerpoint/2010/main" val="22586619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0118" y="386086"/>
            <a:ext cx="10895307" cy="6152826"/>
          </a:xfrm>
        </p:spPr>
        <p:txBody>
          <a:bodyPr>
            <a:normAutofit/>
          </a:bodyPr>
          <a:lstStyle/>
          <a:p>
            <a:pPr marL="0" indent="0">
              <a:buNone/>
            </a:pPr>
            <a:r>
              <a:rPr lang="en-US" sz="3200" dirty="0"/>
              <a:t>Primary, Foreign Keys and Diagrams </a:t>
            </a:r>
            <a:r>
              <a:rPr lang="en-US" sz="3200" dirty="0" smtClean="0"/>
              <a:t>(2)</a:t>
            </a:r>
            <a:endParaRPr lang="en-US" sz="3200" dirty="0"/>
          </a:p>
          <a:p>
            <a:pPr marL="0" indent="0">
              <a:buNone/>
            </a:pPr>
            <a:endParaRPr lang="en-US" sz="1000" dirty="0" smtClean="0"/>
          </a:p>
          <a:p>
            <a:pPr lvl="1">
              <a:lnSpc>
                <a:spcPct val="100000"/>
              </a:lnSpc>
              <a:spcBef>
                <a:spcPts val="0"/>
              </a:spcBef>
              <a:spcAft>
                <a:spcPts val="600"/>
              </a:spcAft>
            </a:pPr>
            <a:r>
              <a:rPr lang="en-US" sz="2000" dirty="0" smtClean="0"/>
              <a:t>The system will ask what tables to add to the diagram. For small projects select them all</a:t>
            </a:r>
          </a:p>
          <a:p>
            <a:pPr lvl="1">
              <a:lnSpc>
                <a:spcPct val="100000"/>
              </a:lnSpc>
              <a:spcBef>
                <a:spcPts val="0"/>
              </a:spcBef>
              <a:spcAft>
                <a:spcPts val="600"/>
              </a:spcAft>
            </a:pPr>
            <a:r>
              <a:rPr lang="en-US" sz="2000" dirty="0" smtClean="0"/>
              <a:t>Once the diagram is created, for creating a foreign key you just have to drag and drop from the field that is the FK, to the referenced table (parent table). Some dialog boxes will show up. You can read them and confirm</a:t>
            </a:r>
          </a:p>
          <a:p>
            <a:pPr lvl="1">
              <a:lnSpc>
                <a:spcPct val="100000"/>
              </a:lnSpc>
              <a:spcBef>
                <a:spcPts val="0"/>
              </a:spcBef>
              <a:spcAft>
                <a:spcPts val="600"/>
              </a:spcAft>
            </a:pPr>
            <a:r>
              <a:rPr lang="en-US" sz="2000" dirty="0" smtClean="0"/>
              <a:t>To delete a relationship click on de connection and Delete</a:t>
            </a:r>
          </a:p>
          <a:p>
            <a:pPr lvl="1">
              <a:lnSpc>
                <a:spcPct val="100000"/>
              </a:lnSpc>
              <a:spcBef>
                <a:spcPts val="0"/>
              </a:spcBef>
              <a:spcAft>
                <a:spcPts val="600"/>
              </a:spcAft>
            </a:pPr>
            <a:endParaRPr lang="en-US" sz="2000" dirty="0"/>
          </a:p>
          <a:p>
            <a:pPr lvl="1">
              <a:lnSpc>
                <a:spcPct val="100000"/>
              </a:lnSpc>
              <a:spcBef>
                <a:spcPts val="0"/>
              </a:spcBef>
              <a:spcAft>
                <a:spcPts val="600"/>
              </a:spcAft>
            </a:pPr>
            <a:endParaRPr lang="en-US" sz="2000" dirty="0" smtClean="0"/>
          </a:p>
          <a:p>
            <a:pPr lvl="1">
              <a:lnSpc>
                <a:spcPct val="100000"/>
              </a:lnSpc>
              <a:spcBef>
                <a:spcPts val="0"/>
              </a:spcBef>
              <a:spcAft>
                <a:spcPts val="600"/>
              </a:spcAft>
            </a:pPr>
            <a:endParaRPr lang="en-US" sz="2000" dirty="0"/>
          </a:p>
          <a:p>
            <a:pPr lvl="1">
              <a:lnSpc>
                <a:spcPct val="100000"/>
              </a:lnSpc>
              <a:spcBef>
                <a:spcPts val="0"/>
              </a:spcBef>
              <a:spcAft>
                <a:spcPts val="600"/>
              </a:spcAft>
            </a:pPr>
            <a:endParaRPr lang="en-US" sz="2000" dirty="0" smtClean="0"/>
          </a:p>
          <a:p>
            <a:pPr lvl="1">
              <a:lnSpc>
                <a:spcPct val="100000"/>
              </a:lnSpc>
              <a:spcBef>
                <a:spcPts val="0"/>
              </a:spcBef>
              <a:spcAft>
                <a:spcPts val="600"/>
              </a:spcAft>
            </a:pPr>
            <a:endParaRPr lang="en-US" sz="2000" dirty="0"/>
          </a:p>
          <a:p>
            <a:pPr lvl="1">
              <a:lnSpc>
                <a:spcPct val="100000"/>
              </a:lnSpc>
              <a:spcBef>
                <a:spcPts val="0"/>
              </a:spcBef>
              <a:spcAft>
                <a:spcPts val="600"/>
              </a:spcAft>
            </a:pPr>
            <a:endParaRPr lang="en-US" sz="2000" dirty="0" smtClean="0"/>
          </a:p>
          <a:p>
            <a:pPr lvl="1">
              <a:lnSpc>
                <a:spcPct val="100000"/>
              </a:lnSpc>
              <a:spcBef>
                <a:spcPts val="0"/>
              </a:spcBef>
              <a:spcAft>
                <a:spcPts val="600"/>
              </a:spcAft>
            </a:pPr>
            <a:endParaRPr lang="en-US" dirty="0" smtClean="0"/>
          </a:p>
        </p:txBody>
      </p:sp>
      <p:sp>
        <p:nvSpPr>
          <p:cNvPr id="2" name="Marcador de Posição do Número do Diapositivo 1"/>
          <p:cNvSpPr>
            <a:spLocks noGrp="1"/>
          </p:cNvSpPr>
          <p:nvPr>
            <p:ph type="sldNum" sz="quarter" idx="12"/>
          </p:nvPr>
        </p:nvSpPr>
        <p:spPr/>
        <p:txBody>
          <a:bodyPr/>
          <a:lstStyle/>
          <a:p>
            <a:fld id="{7054199A-D540-4296-AF52-B4A445F1258E}" type="slidenum">
              <a:rPr lang="pt-PT" smtClean="0"/>
              <a:t>9</a:t>
            </a:fld>
            <a:endParaRPr lang="pt-PT"/>
          </a:p>
        </p:txBody>
      </p:sp>
      <p:pic>
        <p:nvPicPr>
          <p:cNvPr id="4" name="Imagem 3"/>
          <p:cNvPicPr>
            <a:picLocks noChangeAspect="1"/>
          </p:cNvPicPr>
          <p:nvPr/>
        </p:nvPicPr>
        <p:blipFill>
          <a:blip r:embed="rId2"/>
          <a:stretch>
            <a:fillRect/>
          </a:stretch>
        </p:blipFill>
        <p:spPr>
          <a:xfrm>
            <a:off x="1471388" y="3096034"/>
            <a:ext cx="5869938" cy="3451458"/>
          </a:xfrm>
          <a:prstGeom prst="rect">
            <a:avLst/>
          </a:prstGeom>
        </p:spPr>
      </p:pic>
      <p:cxnSp>
        <p:nvCxnSpPr>
          <p:cNvPr id="8" name="Conexão reta unidirecional 7"/>
          <p:cNvCxnSpPr/>
          <p:nvPr/>
        </p:nvCxnSpPr>
        <p:spPr>
          <a:xfrm>
            <a:off x="2416629" y="2142309"/>
            <a:ext cx="2037805" cy="2625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exão reta unidirecional 9"/>
          <p:cNvCxnSpPr/>
          <p:nvPr/>
        </p:nvCxnSpPr>
        <p:spPr>
          <a:xfrm flipH="1">
            <a:off x="6348549" y="2168434"/>
            <a:ext cx="378822" cy="14369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CaixaDeTexto 10"/>
          <p:cNvSpPr txBox="1"/>
          <p:nvPr/>
        </p:nvSpPr>
        <p:spPr>
          <a:xfrm>
            <a:off x="7673099" y="3001886"/>
            <a:ext cx="3680701" cy="646331"/>
          </a:xfrm>
          <a:prstGeom prst="rect">
            <a:avLst/>
          </a:prstGeom>
          <a:noFill/>
        </p:spPr>
        <p:txBody>
          <a:bodyPr wrap="square" rtlCol="0">
            <a:spAutoFit/>
          </a:bodyPr>
          <a:lstStyle/>
          <a:p>
            <a:pPr marL="285750" indent="-285750">
              <a:buFont typeface="Arial" panose="020B0604020202020204" pitchFamily="34" charset="0"/>
              <a:buChar char="•"/>
            </a:pPr>
            <a:r>
              <a:rPr lang="pt-PT" dirty="0" err="1" smtClean="0"/>
              <a:t>Then</a:t>
            </a:r>
            <a:r>
              <a:rPr lang="pt-PT" dirty="0" smtClean="0"/>
              <a:t> </a:t>
            </a:r>
            <a:r>
              <a:rPr lang="pt-PT" dirty="0" err="1" smtClean="0"/>
              <a:t>close</a:t>
            </a:r>
            <a:r>
              <a:rPr lang="pt-PT" dirty="0" smtClean="0"/>
              <a:t> </a:t>
            </a:r>
            <a:r>
              <a:rPr lang="pt-PT" dirty="0" err="1" smtClean="0"/>
              <a:t>the</a:t>
            </a:r>
            <a:r>
              <a:rPr lang="pt-PT" dirty="0" smtClean="0"/>
              <a:t> </a:t>
            </a:r>
            <a:r>
              <a:rPr lang="pt-PT" dirty="0" err="1" smtClean="0"/>
              <a:t>diagram</a:t>
            </a:r>
            <a:r>
              <a:rPr lang="pt-PT" dirty="0" smtClean="0"/>
              <a:t> </a:t>
            </a:r>
            <a:r>
              <a:rPr lang="pt-PT" dirty="0" err="1" smtClean="0"/>
              <a:t>and</a:t>
            </a:r>
            <a:r>
              <a:rPr lang="pt-PT" dirty="0" smtClean="0"/>
              <a:t> </a:t>
            </a:r>
            <a:r>
              <a:rPr lang="pt-PT" dirty="0" err="1" smtClean="0"/>
              <a:t>save</a:t>
            </a:r>
            <a:r>
              <a:rPr lang="pt-PT" dirty="0" smtClean="0"/>
              <a:t> </a:t>
            </a:r>
            <a:r>
              <a:rPr lang="pt-PT" dirty="0" err="1" smtClean="0"/>
              <a:t>it</a:t>
            </a:r>
            <a:endParaRPr lang="pt-PT" dirty="0"/>
          </a:p>
        </p:txBody>
      </p:sp>
    </p:spTree>
    <p:extLst>
      <p:ext uri="{BB962C8B-B14F-4D97-AF65-F5344CB8AC3E}">
        <p14:creationId xmlns:p14="http://schemas.microsoft.com/office/powerpoint/2010/main" val="37714285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ema do Offic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585</TotalTime>
  <Words>1573</Words>
  <Application>Microsoft Office PowerPoint</Application>
  <PresentationFormat>Ecrã Panorâmico</PresentationFormat>
  <Paragraphs>239</Paragraphs>
  <Slides>17</Slides>
  <Notes>0</Notes>
  <HiddenSlides>0</HiddenSlides>
  <MMClips>0</MMClips>
  <ScaleCrop>false</ScaleCrop>
  <HeadingPairs>
    <vt:vector size="6" baseType="variant">
      <vt:variant>
        <vt:lpstr>Tipos de letra usados</vt:lpstr>
      </vt:variant>
      <vt:variant>
        <vt:i4>3</vt:i4>
      </vt:variant>
      <vt:variant>
        <vt:lpstr>Tema</vt:lpstr>
      </vt:variant>
      <vt:variant>
        <vt:i4>1</vt:i4>
      </vt:variant>
      <vt:variant>
        <vt:lpstr>Títulos dos diapositivos</vt:lpstr>
      </vt:variant>
      <vt:variant>
        <vt:i4>17</vt:i4>
      </vt:variant>
    </vt:vector>
  </HeadingPairs>
  <TitlesOfParts>
    <vt:vector size="21" baseType="lpstr">
      <vt:lpstr>Arial</vt:lpstr>
      <vt:lpstr>Calibri</vt:lpstr>
      <vt:lpstr>Calibri Light</vt:lpstr>
      <vt:lpstr>Office Theme</vt:lpstr>
      <vt:lpstr>Sistemas de Informação II (LEI)  Information Systems (ECS)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INESC TEC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Sistemas de Informação 2</dc:title>
  <dc:creator>Ana Filipa Sequeira</dc:creator>
  <cp:lastModifiedBy>Viriato</cp:lastModifiedBy>
  <cp:revision>156</cp:revision>
  <dcterms:created xsi:type="dcterms:W3CDTF">2019-09-23T19:32:32Z</dcterms:created>
  <dcterms:modified xsi:type="dcterms:W3CDTF">2021-11-09T00:44:40Z</dcterms:modified>
</cp:coreProperties>
</file>