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2" r:id="rId3"/>
    <p:sldId id="275" r:id="rId4"/>
    <p:sldId id="258" r:id="rId5"/>
    <p:sldId id="276" r:id="rId6"/>
    <p:sldId id="260" r:id="rId7"/>
    <p:sldId id="277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6A2F7-5E6E-4353-803E-319F3B3CCC9C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99E5E-E466-4528-8978-CC9D749E50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868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61D7-45A1-411E-B960-28E7B6045A6E}" type="datetime1">
              <a:rPr lang="pt-PT" smtClean="0"/>
              <a:t>11/10/2021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934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7E78-52F9-4383-B40E-914A3C65AA6A}" type="datetime1">
              <a:rPr lang="pt-PT" smtClean="0"/>
              <a:t>11/10/2021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665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968C-B668-4E24-A806-AE468E73792E}" type="datetime1">
              <a:rPr lang="pt-PT" smtClean="0"/>
              <a:t>11/10/2021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48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610A-BB98-4EE4-9C84-193B90372FDC}" type="datetime1">
              <a:rPr lang="pt-PT" smtClean="0"/>
              <a:t>11/10/2021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381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8EA-E7FB-406D-BEDF-B750FC0D094F}" type="datetime1">
              <a:rPr lang="pt-PT" smtClean="0"/>
              <a:t>11/10/2021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192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33D1-1D11-4C5A-97D8-5579291EEDE8}" type="datetime1">
              <a:rPr lang="pt-PT" smtClean="0"/>
              <a:t>11/10/2021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165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656D-4B2A-44BC-B4B2-D1A99042CCE0}" type="datetime1">
              <a:rPr lang="pt-PT" smtClean="0"/>
              <a:t>11/10/2021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930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ADDC-1B6E-4BFB-B16D-BB60DF3AB178}" type="datetime1">
              <a:rPr lang="pt-PT" smtClean="0"/>
              <a:t>11/10/2021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731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DE7B-CE90-46F0-898E-5517B46ECEC9}" type="datetime1">
              <a:rPr lang="pt-PT" smtClean="0"/>
              <a:t>11/10/2021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695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4E67-6B55-40A5-94FB-37E8024A191C}" type="datetime1">
              <a:rPr lang="pt-PT" smtClean="0"/>
              <a:t>11/10/2021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380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C823-7FC3-494F-A187-8762DE57EEBC}" type="datetime1">
              <a:rPr lang="pt-PT" smtClean="0"/>
              <a:t>11/10/2021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429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D357D-E3B3-4620-AE84-DFBB85E43F40}" type="datetime1">
              <a:rPr lang="pt-PT" smtClean="0"/>
              <a:t>11/10/2021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4199A-D540-4296-AF52-B4A445F125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397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136" y="584133"/>
            <a:ext cx="9144000" cy="2387600"/>
          </a:xfrm>
        </p:spPr>
        <p:txBody>
          <a:bodyPr>
            <a:normAutofit/>
          </a:bodyPr>
          <a:lstStyle/>
          <a:p>
            <a:r>
              <a:rPr lang="pt-PT" sz="5300" dirty="0" smtClean="0"/>
              <a:t>Sistemas de Informação II (LEI)</a:t>
            </a:r>
            <a:br>
              <a:rPr lang="pt-PT" sz="5300" dirty="0" smtClean="0"/>
            </a:br>
            <a:r>
              <a:rPr lang="pt-PT" sz="5300" dirty="0" smtClean="0"/>
              <a:t/>
            </a:r>
            <a:br>
              <a:rPr lang="pt-PT" sz="5300" dirty="0" smtClean="0"/>
            </a:br>
            <a:r>
              <a:rPr lang="pt-PT" sz="5300" dirty="0" err="1" smtClean="0"/>
              <a:t>Information</a:t>
            </a:r>
            <a:r>
              <a:rPr lang="pt-PT" sz="5300" dirty="0" smtClean="0"/>
              <a:t> </a:t>
            </a:r>
            <a:r>
              <a:rPr lang="pt-PT" sz="5300" dirty="0" err="1" smtClean="0"/>
              <a:t>Systems</a:t>
            </a:r>
            <a:r>
              <a:rPr lang="pt-PT" sz="5300" dirty="0" smtClean="0"/>
              <a:t> (ECS)</a:t>
            </a:r>
            <a:endParaRPr lang="pt-PT" sz="4400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8362626" y="6370933"/>
            <a:ext cx="2743200" cy="365125"/>
          </a:xfrm>
        </p:spPr>
        <p:txBody>
          <a:bodyPr/>
          <a:lstStyle/>
          <a:p>
            <a:fld id="{7054199A-D540-4296-AF52-B4A445F1258E}" type="slidenum">
              <a:rPr lang="pt-PT" smtClean="0"/>
              <a:t>1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3779210"/>
            <a:ext cx="3190875" cy="21717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959458" y="3731148"/>
            <a:ext cx="65557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b="1" dirty="0" err="1" smtClean="0">
                <a:solidFill>
                  <a:srgbClr val="C00000"/>
                </a:solidFill>
              </a:rPr>
              <a:t>Lab</a:t>
            </a:r>
            <a:r>
              <a:rPr lang="pt-PT" sz="4400" b="1" dirty="0" smtClean="0">
                <a:solidFill>
                  <a:srgbClr val="C00000"/>
                </a:solidFill>
              </a:rPr>
              <a:t> Classes</a:t>
            </a:r>
          </a:p>
          <a:p>
            <a:pPr algn="ctr"/>
            <a:endParaRPr lang="pt-PT" sz="4400" dirty="0" smtClean="0"/>
          </a:p>
          <a:p>
            <a:pPr algn="ctr"/>
            <a:r>
              <a:rPr lang="pt-PT" sz="4400" dirty="0" smtClean="0"/>
              <a:t>3 – </a:t>
            </a:r>
            <a:r>
              <a:rPr lang="pt-PT" sz="4400" dirty="0" err="1" smtClean="0"/>
              <a:t>The</a:t>
            </a:r>
            <a:r>
              <a:rPr lang="pt-PT" sz="4400" dirty="0" smtClean="0"/>
              <a:t> Data </a:t>
            </a:r>
            <a:r>
              <a:rPr lang="pt-PT" sz="4400" dirty="0" err="1" smtClean="0"/>
              <a:t>Warehouse</a:t>
            </a:r>
            <a:endParaRPr lang="pt-PT" sz="4400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07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929" y="405392"/>
            <a:ext cx="10895307" cy="6152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For designing the data warehouse:</a:t>
            </a:r>
          </a:p>
          <a:p>
            <a:pPr marL="0" indent="0">
              <a:buNone/>
            </a:pPr>
            <a:endParaRPr lang="en-US" sz="1000" dirty="0" smtClean="0"/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Carefully read the problem and clearly understand what we want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Identify measures: what values do we want to know?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Identify dimensions: </a:t>
            </a:r>
            <a:r>
              <a:rPr lang="en-US" b="1" dirty="0" smtClean="0"/>
              <a:t>by </a:t>
            </a:r>
            <a:r>
              <a:rPr lang="en-US" dirty="0" smtClean="0"/>
              <a:t>which</a:t>
            </a:r>
            <a:r>
              <a:rPr lang="en-US" dirty="0"/>
              <a:t> </a:t>
            </a:r>
            <a:r>
              <a:rPr lang="en-US" dirty="0" smtClean="0"/>
              <a:t>“units” do we want do know the measures? 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Hint: </a:t>
            </a:r>
            <a:r>
              <a:rPr lang="en-US" dirty="0" smtClean="0"/>
              <a:t>in the text, the word “by” generally precedes the dimensions list</a:t>
            </a:r>
            <a:endParaRPr lang="en-US" dirty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Typically there will be a TIME dimension, since we’ll want values by day, week…year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Identify “hierarchies” in the dimensions: generally these correspond to 1:N relationships in the DB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They exist when a measure can be hierarchically </a:t>
            </a:r>
            <a:r>
              <a:rPr lang="en-US" dirty="0" smtClean="0"/>
              <a:t>aggregated. Example: total sales by city -&gt; state -&gt; country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The TIME </a:t>
            </a:r>
            <a:r>
              <a:rPr lang="en-US" dirty="0"/>
              <a:t>dimension has intrinsic </a:t>
            </a:r>
            <a:r>
              <a:rPr lang="en-US" dirty="0" smtClean="0"/>
              <a:t>hierarchies defined on it: day -&gt; week; day -&gt; month -&gt; year</a:t>
            </a: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897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929" y="405392"/>
            <a:ext cx="10895307" cy="6152826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 startAt="5"/>
            </a:pPr>
            <a:r>
              <a:rPr lang="en-US" dirty="0" smtClean="0"/>
              <a:t>Design the Dimension Tables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For a STAR schema (more common), specially if there are hierarchies, these tables will be not normalized (i.e. they’ll contain repeated values of some attributes). Example: the country Portugal will appear in line containing a Portuguese city: </a:t>
            </a:r>
            <a:r>
              <a:rPr lang="en-US" dirty="0" err="1" smtClean="0"/>
              <a:t>Lisboa</a:t>
            </a:r>
            <a:r>
              <a:rPr lang="en-US" dirty="0" smtClean="0"/>
              <a:t>, Porto, Coimbra…</a:t>
            </a:r>
            <a:endParaRPr lang="en-US" dirty="0"/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Define the PK of the dimension tables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 startAt="5"/>
            </a:pPr>
            <a:r>
              <a:rPr lang="en-US" dirty="0" smtClean="0"/>
              <a:t>Design the Fact Table(s)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The Fact Table is composed of its PK followed by the Measure attributes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Its PK is compound, defined by the concatenation of the PKs of the dimension tables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Each attribute of the PK of the Fact Table will be an foreign key for its respective dimension table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For more complex projects, you may need more than 1 Fact Table. It happens when the dimensions of some measures are different, or the update intervals differ, for instance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 Fact table may be defined with a surrogate PK (i.e. ad ID). In this case, its natural PK – the one concatenated above referred – must be unique (i.e. Candidate Key)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endParaRPr lang="en-US" dirty="0" smtClean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97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5281"/>
            <a:ext cx="10515600" cy="5515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The Library Data Warehouse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400" dirty="0" smtClean="0"/>
              <a:t>After applying this procedure and according to the theoretical slides and practical exercises, you should identify: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Measures: the number book borrows and book returns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Dimensions: </a:t>
            </a:r>
            <a:r>
              <a:rPr lang="en-US" sz="1600" dirty="0" smtClean="0"/>
              <a:t>Reader, Job, Book, Author, Subject, Type (borrow or return book) Day, Week, Month, Year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Hierarchies:</a:t>
            </a:r>
          </a:p>
          <a:p>
            <a:pPr marL="1371600" lvl="2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Reader -&gt; Job</a:t>
            </a:r>
          </a:p>
          <a:p>
            <a:pPr marL="1371600" lvl="2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Book -&gt; Author</a:t>
            </a:r>
          </a:p>
          <a:p>
            <a:pPr marL="1371600" lvl="2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Book -&gt; Subject</a:t>
            </a:r>
          </a:p>
          <a:p>
            <a:pPr marL="1371600" lvl="2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Day -&gt; Week</a:t>
            </a:r>
          </a:p>
          <a:p>
            <a:pPr marL="1371600" lvl="2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Day -&gt; Month -&gt; Year</a:t>
            </a:r>
          </a:p>
          <a:p>
            <a:pPr marL="914400" lvl="1" indent="-457200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The Book </a:t>
            </a:r>
            <a:r>
              <a:rPr lang="en-US" sz="2000" dirty="0"/>
              <a:t>dimension has 2 </a:t>
            </a:r>
            <a:r>
              <a:rPr lang="en-US" sz="2000" dirty="0" smtClean="0"/>
              <a:t>hierarchies</a:t>
            </a:r>
          </a:p>
          <a:p>
            <a:pPr marL="914400" lvl="1" indent="-457200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The Time dimension has 2 hierarchies, and there must be 2 independent ways as a month doesn’t have an integer number of weeks</a:t>
            </a:r>
          </a:p>
          <a:p>
            <a:pPr marL="914400" lvl="1" indent="-457200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The Type dimension has a single char (E or D – meaning “borrow” or “return”) and so it is a degenerate dimension</a:t>
            </a:r>
          </a:p>
          <a:p>
            <a:pPr marL="914400" lvl="1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sz="200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49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5281"/>
            <a:ext cx="10515600" cy="551570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400" dirty="0" smtClean="0"/>
              <a:t>After applying the design procedures of a star data warehouse, you should obtain the following schema:</a:t>
            </a:r>
          </a:p>
          <a:p>
            <a:pPr marL="914400" lvl="1" indent="-457200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914400" lvl="1" indent="-457200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endParaRPr lang="en-US" sz="2000" dirty="0"/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sz="200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5</a:t>
            </a:fld>
            <a:endParaRPr lang="pt-PT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11" y="1639568"/>
            <a:ext cx="9578340" cy="4752140"/>
          </a:xfrm>
          <a:prstGeom prst="rect">
            <a:avLst/>
          </a:prstGeom>
        </p:spPr>
      </p:pic>
      <p:cxnSp>
        <p:nvCxnSpPr>
          <p:cNvPr id="6" name="Conexão reta 5"/>
          <p:cNvCxnSpPr/>
          <p:nvPr/>
        </p:nvCxnSpPr>
        <p:spPr>
          <a:xfrm>
            <a:off x="1541417" y="3553097"/>
            <a:ext cx="2534194" cy="2468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/>
          <p:cNvCxnSpPr/>
          <p:nvPr/>
        </p:nvCxnSpPr>
        <p:spPr>
          <a:xfrm flipH="1">
            <a:off x="1541417" y="3553097"/>
            <a:ext cx="2351314" cy="21161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/>
          <p:cNvCxnSpPr/>
          <p:nvPr/>
        </p:nvCxnSpPr>
        <p:spPr>
          <a:xfrm>
            <a:off x="9287691" y="4336869"/>
            <a:ext cx="1502229" cy="12279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/>
          <p:cNvCxnSpPr/>
          <p:nvPr/>
        </p:nvCxnSpPr>
        <p:spPr>
          <a:xfrm flipH="1">
            <a:off x="9509760" y="4336869"/>
            <a:ext cx="992777" cy="12279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5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0891"/>
            <a:ext cx="10515600" cy="595956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 smtClean="0"/>
              <a:t>NOTICE</a:t>
            </a:r>
            <a:r>
              <a:rPr lang="en-US" sz="3200" b="1" dirty="0"/>
              <a:t>:</a:t>
            </a:r>
            <a:endParaRPr lang="en-US" sz="1000" dirty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table</a:t>
            </a:r>
            <a:r>
              <a:rPr lang="pt-PT" sz="2000" dirty="0" smtClean="0"/>
              <a:t> </a:t>
            </a:r>
            <a:r>
              <a:rPr lang="pt-PT" sz="2000" dirty="0" err="1" smtClean="0"/>
              <a:t>of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dimensions</a:t>
            </a:r>
            <a:r>
              <a:rPr lang="pt-PT" sz="2000" dirty="0" smtClean="0"/>
              <a:t> </a:t>
            </a:r>
            <a:r>
              <a:rPr lang="pt-PT" sz="2000" dirty="0" err="1" smtClean="0"/>
              <a:t>DimLivros</a:t>
            </a:r>
            <a:r>
              <a:rPr lang="pt-PT" sz="2000" dirty="0" smtClean="0"/>
              <a:t> </a:t>
            </a:r>
            <a:r>
              <a:rPr lang="pt-PT" sz="2000" dirty="0" err="1" smtClean="0"/>
              <a:t>and</a:t>
            </a:r>
            <a:r>
              <a:rPr lang="pt-PT" sz="2000" dirty="0" smtClean="0"/>
              <a:t> </a:t>
            </a:r>
            <a:r>
              <a:rPr lang="pt-PT" sz="2000" dirty="0" err="1" smtClean="0"/>
              <a:t>DimLeitores</a:t>
            </a:r>
            <a:r>
              <a:rPr lang="pt-PT" sz="2000" dirty="0" smtClean="0"/>
              <a:t> are not </a:t>
            </a:r>
            <a:r>
              <a:rPr lang="pt-PT" sz="2000" dirty="0" err="1" smtClean="0"/>
              <a:t>normalized</a:t>
            </a:r>
            <a:r>
              <a:rPr lang="pt-PT" sz="2000" dirty="0" smtClean="0"/>
              <a:t>, as </a:t>
            </a:r>
            <a:r>
              <a:rPr lang="pt-PT" sz="2000" dirty="0" err="1" smtClean="0"/>
              <a:t>expected</a:t>
            </a:r>
            <a:r>
              <a:rPr lang="pt-PT" sz="2000" dirty="0" smtClean="0"/>
              <a:t>. </a:t>
            </a:r>
            <a:r>
              <a:rPr lang="pt-PT" sz="2000" dirty="0" err="1" smtClean="0"/>
              <a:t>They</a:t>
            </a:r>
            <a:r>
              <a:rPr lang="pt-PT" sz="2000" dirty="0" smtClean="0"/>
              <a:t> </a:t>
            </a:r>
            <a:r>
              <a:rPr lang="pt-PT" sz="2000" dirty="0" err="1" smtClean="0"/>
              <a:t>will</a:t>
            </a:r>
            <a:r>
              <a:rPr lang="pt-PT" sz="2000" dirty="0" smtClean="0"/>
              <a:t> </a:t>
            </a:r>
            <a:r>
              <a:rPr lang="pt-PT" sz="2000" dirty="0" err="1" smtClean="0"/>
              <a:t>contain</a:t>
            </a:r>
            <a:r>
              <a:rPr lang="pt-PT" sz="2000" dirty="0" smtClean="0"/>
              <a:t> </a:t>
            </a:r>
            <a:r>
              <a:rPr lang="pt-PT" sz="2000" dirty="0" err="1" smtClean="0"/>
              <a:t>repeated</a:t>
            </a:r>
            <a:r>
              <a:rPr lang="pt-PT" sz="2000" dirty="0" smtClean="0"/>
              <a:t> data </a:t>
            </a:r>
            <a:r>
              <a:rPr lang="pt-PT" sz="2000" dirty="0" err="1" smtClean="0"/>
              <a:t>such</a:t>
            </a:r>
            <a:r>
              <a:rPr lang="pt-PT" sz="2000" dirty="0" smtClean="0"/>
              <a:t> as job </a:t>
            </a:r>
            <a:r>
              <a:rPr lang="pt-PT" sz="2000" dirty="0" err="1" smtClean="0"/>
              <a:t>name</a:t>
            </a:r>
            <a:r>
              <a:rPr lang="pt-PT" sz="2000" dirty="0" smtClean="0"/>
              <a:t>, </a:t>
            </a:r>
            <a:r>
              <a:rPr lang="pt-PT" sz="2000" dirty="0" err="1" smtClean="0"/>
              <a:t>Author</a:t>
            </a:r>
            <a:r>
              <a:rPr lang="pt-PT" sz="2000" dirty="0" smtClean="0"/>
              <a:t> </a:t>
            </a:r>
            <a:r>
              <a:rPr lang="pt-PT" sz="2000" dirty="0" err="1" smtClean="0"/>
              <a:t>and</a:t>
            </a:r>
            <a:r>
              <a:rPr lang="pt-PT" sz="2000" dirty="0" smtClean="0"/>
              <a:t> </a:t>
            </a:r>
            <a:r>
              <a:rPr lang="pt-PT" sz="2000" dirty="0" err="1" smtClean="0"/>
              <a:t>Subject</a:t>
            </a:r>
            <a:r>
              <a:rPr lang="pt-PT" sz="2000" dirty="0" smtClean="0"/>
              <a:t> </a:t>
            </a:r>
            <a:r>
              <a:rPr lang="pt-PT" sz="2000" dirty="0" err="1" smtClean="0"/>
              <a:t>name</a:t>
            </a:r>
            <a:r>
              <a:rPr lang="pt-PT" sz="2000" dirty="0" smtClean="0"/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pt-PT" sz="20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pt-PT" sz="2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pt-PT" sz="20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pt-PT" sz="2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pt-PT" sz="1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pt-PT" sz="2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Type</a:t>
            </a:r>
            <a:r>
              <a:rPr lang="pt-PT" sz="2000" dirty="0" smtClean="0"/>
              <a:t> </a:t>
            </a:r>
            <a:r>
              <a:rPr lang="pt-PT" sz="2000" dirty="0" err="1" smtClean="0"/>
              <a:t>dimension</a:t>
            </a:r>
            <a:r>
              <a:rPr lang="pt-PT" sz="2000" dirty="0" smtClean="0"/>
              <a:t> </a:t>
            </a:r>
            <a:r>
              <a:rPr lang="pt-PT" sz="2000" dirty="0" err="1" smtClean="0"/>
              <a:t>table</a:t>
            </a:r>
            <a:r>
              <a:rPr lang="pt-PT" sz="2000" dirty="0" smtClean="0"/>
              <a:t> (</a:t>
            </a:r>
            <a:r>
              <a:rPr lang="pt-PT" sz="2000" dirty="0" err="1" smtClean="0"/>
              <a:t>DimTipo</a:t>
            </a:r>
            <a:r>
              <a:rPr lang="pt-PT" sz="2000" dirty="0" smtClean="0"/>
              <a:t>) in </a:t>
            </a:r>
            <a:r>
              <a:rPr lang="pt-PT" sz="2000" dirty="0" err="1" smtClean="0"/>
              <a:t>fact</a:t>
            </a:r>
            <a:r>
              <a:rPr lang="pt-PT" sz="2000" dirty="0" smtClean="0"/>
              <a:t> </a:t>
            </a:r>
            <a:r>
              <a:rPr lang="pt-PT" sz="2000" dirty="0" err="1" smtClean="0"/>
              <a:t>is</a:t>
            </a:r>
            <a:r>
              <a:rPr lang="pt-PT" sz="2000" dirty="0" smtClean="0"/>
              <a:t> not </a:t>
            </a:r>
            <a:r>
              <a:rPr lang="pt-PT" sz="2000" dirty="0" err="1" smtClean="0"/>
              <a:t>needed</a:t>
            </a:r>
            <a:r>
              <a:rPr lang="pt-PT" sz="2000" dirty="0" smtClean="0"/>
              <a:t>, as </a:t>
            </a:r>
            <a:r>
              <a:rPr lang="pt-PT" sz="2000" dirty="0" err="1" smtClean="0"/>
              <a:t>it</a:t>
            </a:r>
            <a:r>
              <a:rPr lang="pt-PT" sz="2000" dirty="0" smtClean="0"/>
              <a:t> </a:t>
            </a:r>
            <a:r>
              <a:rPr lang="pt-PT" sz="2000" dirty="0" err="1" smtClean="0"/>
              <a:t>is</a:t>
            </a:r>
            <a:r>
              <a:rPr lang="pt-PT" sz="2000" dirty="0" smtClean="0"/>
              <a:t> a </a:t>
            </a:r>
            <a:r>
              <a:rPr lang="pt-PT" sz="2000" dirty="0" err="1" smtClean="0"/>
              <a:t>singe</a:t>
            </a:r>
            <a:r>
              <a:rPr lang="pt-PT" sz="2000" dirty="0" smtClean="0"/>
              <a:t> </a:t>
            </a:r>
            <a:r>
              <a:rPr lang="pt-PT" sz="2000" dirty="0" err="1" smtClean="0"/>
              <a:t>char</a:t>
            </a:r>
            <a:r>
              <a:rPr lang="pt-PT" sz="2000" dirty="0" smtClean="0"/>
              <a:t> </a:t>
            </a:r>
            <a:r>
              <a:rPr lang="pt-PT" sz="2000" dirty="0" err="1" smtClean="0"/>
              <a:t>already</a:t>
            </a:r>
            <a:r>
              <a:rPr lang="pt-PT" sz="2000" dirty="0" smtClean="0"/>
              <a:t> presente in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Fact</a:t>
            </a:r>
            <a:r>
              <a:rPr lang="pt-PT" sz="2000" dirty="0" smtClean="0"/>
              <a:t> </a:t>
            </a:r>
            <a:r>
              <a:rPr lang="pt-PT" sz="2000" dirty="0" err="1" smtClean="0"/>
              <a:t>table</a:t>
            </a:r>
            <a:r>
              <a:rPr lang="pt-PT" sz="2000" dirty="0" smtClean="0"/>
              <a:t>. </a:t>
            </a:r>
            <a:r>
              <a:rPr lang="pt-PT" sz="2000" dirty="0" err="1" smtClean="0"/>
              <a:t>However</a:t>
            </a:r>
            <a:r>
              <a:rPr lang="pt-PT" sz="2000" dirty="0" smtClean="0"/>
              <a:t>:</a:t>
            </a:r>
          </a:p>
          <a:p>
            <a:pPr marL="1257300" lvl="2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PT" sz="1600" dirty="0" err="1" smtClean="0"/>
              <a:t>We</a:t>
            </a:r>
            <a:r>
              <a:rPr lang="pt-PT" sz="1600" dirty="0" smtClean="0"/>
              <a:t> </a:t>
            </a:r>
            <a:r>
              <a:rPr lang="pt-PT" sz="1600" dirty="0" err="1" smtClean="0"/>
              <a:t>will</a:t>
            </a:r>
            <a:r>
              <a:rPr lang="pt-PT" sz="1600" dirty="0" smtClean="0"/>
              <a:t> design </a:t>
            </a:r>
            <a:r>
              <a:rPr lang="pt-PT" sz="1600" dirty="0" err="1" smtClean="0"/>
              <a:t>it</a:t>
            </a:r>
            <a:r>
              <a:rPr lang="pt-PT" sz="1600" dirty="0" smtClean="0"/>
              <a:t> as in </a:t>
            </a:r>
            <a:r>
              <a:rPr lang="pt-PT" sz="1600" dirty="0" err="1" smtClean="0"/>
              <a:t>fact</a:t>
            </a:r>
            <a:r>
              <a:rPr lang="pt-PT" sz="1600" dirty="0" smtClean="0"/>
              <a:t> for BIDS </a:t>
            </a:r>
            <a:r>
              <a:rPr lang="pt-PT" sz="1600" dirty="0" err="1" smtClean="0"/>
              <a:t>it</a:t>
            </a:r>
            <a:r>
              <a:rPr lang="pt-PT" sz="1600" dirty="0" smtClean="0"/>
              <a:t> </a:t>
            </a:r>
            <a:r>
              <a:rPr lang="pt-PT" sz="1600" dirty="0" err="1" smtClean="0"/>
              <a:t>is</a:t>
            </a:r>
            <a:r>
              <a:rPr lang="pt-PT" sz="1600" dirty="0" smtClean="0"/>
              <a:t> </a:t>
            </a:r>
            <a:r>
              <a:rPr lang="pt-PT" sz="1600" dirty="0" err="1" smtClean="0"/>
              <a:t>much</a:t>
            </a:r>
            <a:r>
              <a:rPr lang="pt-PT" sz="1600" dirty="0" smtClean="0"/>
              <a:t> more </a:t>
            </a:r>
            <a:r>
              <a:rPr lang="pt-PT" sz="1600" dirty="0" err="1" smtClean="0"/>
              <a:t>straightforward</a:t>
            </a:r>
            <a:r>
              <a:rPr lang="pt-PT" sz="1600" dirty="0" smtClean="0"/>
              <a:t> to </a:t>
            </a:r>
            <a:r>
              <a:rPr lang="pt-PT" sz="1600" dirty="0" err="1" smtClean="0"/>
              <a:t>deal</a:t>
            </a:r>
            <a:r>
              <a:rPr lang="pt-PT" sz="1600" dirty="0" smtClean="0"/>
              <a:t> </a:t>
            </a:r>
            <a:r>
              <a:rPr lang="pt-PT" sz="1600" dirty="0" err="1" smtClean="0"/>
              <a:t>with</a:t>
            </a:r>
            <a:r>
              <a:rPr lang="pt-PT" sz="1600" dirty="0" smtClean="0"/>
              <a:t> normal </a:t>
            </a:r>
            <a:r>
              <a:rPr lang="pt-PT" sz="1600" dirty="0" err="1" smtClean="0"/>
              <a:t>dimensions</a:t>
            </a:r>
            <a:r>
              <a:rPr lang="pt-PT" sz="1600" dirty="0" smtClean="0"/>
              <a:t> </a:t>
            </a:r>
            <a:r>
              <a:rPr lang="pt-PT" sz="1600" dirty="0" err="1" smtClean="0"/>
              <a:t>than</a:t>
            </a:r>
            <a:r>
              <a:rPr lang="pt-PT" sz="1600" dirty="0" smtClean="0"/>
              <a:t> </a:t>
            </a:r>
            <a:r>
              <a:rPr lang="pt-PT" sz="1600" dirty="0" err="1" smtClean="0"/>
              <a:t>with</a:t>
            </a:r>
            <a:r>
              <a:rPr lang="pt-PT" sz="1600" dirty="0" smtClean="0"/>
              <a:t> </a:t>
            </a:r>
            <a:r>
              <a:rPr lang="pt-PT" sz="1600" dirty="0" err="1" smtClean="0"/>
              <a:t>the</a:t>
            </a:r>
            <a:r>
              <a:rPr lang="pt-PT" sz="1600" dirty="0" smtClean="0"/>
              <a:t> </a:t>
            </a:r>
            <a:r>
              <a:rPr lang="pt-PT" sz="1600" dirty="0" err="1" smtClean="0"/>
              <a:t>degenerated</a:t>
            </a:r>
            <a:r>
              <a:rPr lang="pt-PT" sz="1600" dirty="0" smtClean="0"/>
              <a:t> </a:t>
            </a:r>
            <a:r>
              <a:rPr lang="pt-PT" sz="1600" dirty="0" err="1" smtClean="0"/>
              <a:t>ones</a:t>
            </a:r>
            <a:endParaRPr lang="pt-PT" sz="1600" dirty="0" smtClean="0"/>
          </a:p>
          <a:p>
            <a:pPr marL="1257300" lvl="2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PT" sz="1600" dirty="0" err="1" smtClean="0"/>
              <a:t>Even</a:t>
            </a:r>
            <a:r>
              <a:rPr lang="pt-PT" sz="1600" dirty="0" smtClean="0"/>
              <a:t> </a:t>
            </a:r>
            <a:r>
              <a:rPr lang="pt-PT" sz="1600" dirty="0" err="1" smtClean="0"/>
              <a:t>so</a:t>
            </a:r>
            <a:r>
              <a:rPr lang="pt-PT" sz="1600" dirty="0" smtClean="0"/>
              <a:t>,, in </a:t>
            </a:r>
            <a:r>
              <a:rPr lang="pt-PT" sz="1600" dirty="0" err="1" smtClean="0"/>
              <a:t>fact</a:t>
            </a:r>
            <a:r>
              <a:rPr lang="pt-PT" sz="1600" dirty="0" smtClean="0"/>
              <a:t> </a:t>
            </a:r>
            <a:r>
              <a:rPr lang="pt-PT" sz="1600" dirty="0" err="1" smtClean="0"/>
              <a:t>we</a:t>
            </a:r>
            <a:r>
              <a:rPr lang="pt-PT" sz="1600" dirty="0" smtClean="0"/>
              <a:t> </a:t>
            </a:r>
            <a:r>
              <a:rPr lang="pt-PT" sz="1600" dirty="0" err="1" smtClean="0"/>
              <a:t>will</a:t>
            </a:r>
            <a:r>
              <a:rPr lang="pt-PT" sz="1600" dirty="0" smtClean="0"/>
              <a:t> not </a:t>
            </a:r>
            <a:r>
              <a:rPr lang="pt-PT" sz="1600" dirty="0" err="1" smtClean="0"/>
              <a:t>desing</a:t>
            </a:r>
            <a:r>
              <a:rPr lang="pt-PT" sz="1600" dirty="0" smtClean="0"/>
              <a:t> </a:t>
            </a:r>
            <a:r>
              <a:rPr lang="pt-PT" sz="1600" dirty="0" err="1" smtClean="0"/>
              <a:t>it</a:t>
            </a:r>
            <a:r>
              <a:rPr lang="pt-PT" sz="1600" dirty="0" smtClean="0"/>
              <a:t> in </a:t>
            </a:r>
            <a:r>
              <a:rPr lang="pt-PT" sz="1600" dirty="0" err="1" smtClean="0"/>
              <a:t>our</a:t>
            </a:r>
            <a:r>
              <a:rPr lang="pt-PT" sz="1600" dirty="0" smtClean="0"/>
              <a:t> </a:t>
            </a:r>
            <a:r>
              <a:rPr lang="pt-PT" sz="1600" dirty="0" err="1" smtClean="0"/>
              <a:t>physical</a:t>
            </a:r>
            <a:r>
              <a:rPr lang="pt-PT" sz="1600" dirty="0" smtClean="0"/>
              <a:t> data </a:t>
            </a:r>
            <a:r>
              <a:rPr lang="pt-PT" sz="1600" dirty="0" err="1" smtClean="0"/>
              <a:t>warehouse</a:t>
            </a:r>
            <a:r>
              <a:rPr lang="pt-PT" sz="1600" dirty="0" smtClean="0"/>
              <a:t>, as </a:t>
            </a:r>
            <a:r>
              <a:rPr lang="pt-PT" sz="1600" dirty="0" err="1" smtClean="0"/>
              <a:t>we</a:t>
            </a:r>
            <a:r>
              <a:rPr lang="pt-PT" sz="1600" dirty="0" smtClean="0"/>
              <a:t> </a:t>
            </a:r>
            <a:r>
              <a:rPr lang="pt-PT" sz="1600" dirty="0" err="1" smtClean="0"/>
              <a:t>will</a:t>
            </a:r>
            <a:r>
              <a:rPr lang="pt-PT" sz="1600" dirty="0" smtClean="0"/>
              <a:t> use this </a:t>
            </a:r>
            <a:r>
              <a:rPr lang="pt-PT" sz="1600" dirty="0" err="1" smtClean="0"/>
              <a:t>dimension</a:t>
            </a:r>
            <a:r>
              <a:rPr lang="pt-PT" sz="1600" dirty="0" smtClean="0"/>
              <a:t> to show, in BIDS; </a:t>
            </a:r>
            <a:r>
              <a:rPr lang="pt-PT" sz="1600" dirty="0" err="1" smtClean="0"/>
              <a:t>how</a:t>
            </a:r>
            <a:r>
              <a:rPr lang="pt-PT" sz="1600" dirty="0" smtClean="0"/>
              <a:t> to </a:t>
            </a:r>
            <a:r>
              <a:rPr lang="pt-PT" sz="1600" dirty="0" err="1" smtClean="0"/>
              <a:t>create</a:t>
            </a:r>
            <a:r>
              <a:rPr lang="pt-PT" sz="1600" dirty="0" smtClean="0"/>
              <a:t> a virtual </a:t>
            </a:r>
            <a:r>
              <a:rPr lang="pt-PT" sz="1600" dirty="0" err="1" smtClean="0"/>
              <a:t>table</a:t>
            </a:r>
            <a:r>
              <a:rPr lang="pt-PT" sz="1600" dirty="0" smtClean="0"/>
              <a:t> </a:t>
            </a:r>
            <a:r>
              <a:rPr lang="pt-PT" sz="1600" dirty="0" err="1" smtClean="0"/>
              <a:t>that</a:t>
            </a:r>
            <a:r>
              <a:rPr lang="pt-PT" sz="1600" dirty="0" smtClean="0"/>
              <a:t> can </a:t>
            </a:r>
            <a:r>
              <a:rPr lang="pt-PT" sz="1600" dirty="0" err="1" smtClean="0"/>
              <a:t>act</a:t>
            </a:r>
            <a:r>
              <a:rPr lang="pt-PT" sz="1600" dirty="0" smtClean="0"/>
              <a:t> as a </a:t>
            </a:r>
            <a:r>
              <a:rPr lang="pt-PT" sz="1600" dirty="0" err="1" smtClean="0"/>
              <a:t>dimension</a:t>
            </a:r>
            <a:endParaRPr lang="pt-PT" sz="1600" dirty="0" smtClean="0"/>
          </a:p>
          <a:p>
            <a:pPr marL="1257300" lvl="2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pt-PT" sz="16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pt-PT" sz="2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pt-PT" sz="2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pt-PT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pt-PT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pt-PT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pt-PT" dirty="0" smtClean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6</a:t>
            </a:fld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15" y="2147887"/>
            <a:ext cx="2139451" cy="20006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278" y="2147887"/>
            <a:ext cx="3701382" cy="2162856"/>
          </a:xfrm>
          <a:prstGeom prst="rect">
            <a:avLst/>
          </a:prstGeom>
        </p:spPr>
      </p:pic>
      <p:cxnSp>
        <p:nvCxnSpPr>
          <p:cNvPr id="7" name="Conexão reta unidirecional 6"/>
          <p:cNvCxnSpPr/>
          <p:nvPr/>
        </p:nvCxnSpPr>
        <p:spPr>
          <a:xfrm flipH="1">
            <a:off x="4376057" y="1854926"/>
            <a:ext cx="1423853" cy="182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unidirecional 8"/>
          <p:cNvCxnSpPr/>
          <p:nvPr/>
        </p:nvCxnSpPr>
        <p:spPr>
          <a:xfrm>
            <a:off x="7238881" y="1926771"/>
            <a:ext cx="677210" cy="22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unidirecional 10"/>
          <p:cNvCxnSpPr/>
          <p:nvPr/>
        </p:nvCxnSpPr>
        <p:spPr>
          <a:xfrm>
            <a:off x="7745969" y="1854926"/>
            <a:ext cx="1343603" cy="29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0891"/>
            <a:ext cx="10515600" cy="2168435"/>
          </a:xfrm>
        </p:spPr>
        <p:txBody>
          <a:bodyPr>
            <a:normAutofit fontScale="92500"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PT" sz="2000" dirty="0" err="1" smtClean="0"/>
              <a:t>Due</a:t>
            </a:r>
            <a:r>
              <a:rPr lang="pt-PT" sz="2000" dirty="0" smtClean="0"/>
              <a:t> to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complexity</a:t>
            </a:r>
            <a:r>
              <a:rPr lang="pt-PT" sz="2000" dirty="0" smtClean="0"/>
              <a:t> </a:t>
            </a:r>
            <a:r>
              <a:rPr lang="pt-PT" sz="2000" dirty="0" err="1" smtClean="0"/>
              <a:t>of</a:t>
            </a:r>
            <a:r>
              <a:rPr lang="pt-PT" sz="2000" dirty="0" smtClean="0"/>
              <a:t> </a:t>
            </a:r>
            <a:r>
              <a:rPr lang="pt-PT" sz="2000" dirty="0" err="1" smtClean="0"/>
              <a:t>the</a:t>
            </a:r>
            <a:r>
              <a:rPr lang="pt-PT" sz="2000" dirty="0" smtClean="0"/>
              <a:t> Time </a:t>
            </a:r>
            <a:r>
              <a:rPr lang="pt-PT" sz="2000" dirty="0" err="1" smtClean="0"/>
              <a:t>dimension</a:t>
            </a:r>
            <a:r>
              <a:rPr lang="pt-PT" sz="2000" dirty="0" smtClean="0"/>
              <a:t> (</a:t>
            </a:r>
            <a:r>
              <a:rPr lang="pt-PT" sz="2000" dirty="0" err="1" smtClean="0"/>
              <a:t>table</a:t>
            </a:r>
            <a:r>
              <a:rPr lang="pt-PT" sz="2000" dirty="0" smtClean="0"/>
              <a:t> </a:t>
            </a:r>
            <a:r>
              <a:rPr lang="pt-PT" sz="2000" dirty="0" err="1" smtClean="0"/>
              <a:t>tempoBIDS</a:t>
            </a:r>
            <a:r>
              <a:rPr lang="pt-PT" sz="2000" dirty="0" smtClean="0"/>
              <a:t>): </a:t>
            </a:r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PT" sz="1600" dirty="0"/>
              <a:t>BIDS </a:t>
            </a:r>
            <a:r>
              <a:rPr lang="pt-PT" sz="1600" dirty="0" err="1"/>
              <a:t>has</a:t>
            </a:r>
            <a:r>
              <a:rPr lang="pt-PT" sz="1600" dirty="0"/>
              <a:t> a </a:t>
            </a:r>
            <a:r>
              <a:rPr lang="pt-PT" sz="1600" dirty="0" err="1"/>
              <a:t>special</a:t>
            </a:r>
            <a:r>
              <a:rPr lang="pt-PT" sz="1600" dirty="0"/>
              <a:t> </a:t>
            </a:r>
            <a:r>
              <a:rPr lang="pt-PT" sz="1600" dirty="0" err="1"/>
              <a:t>tool</a:t>
            </a:r>
            <a:r>
              <a:rPr lang="pt-PT" sz="1600" dirty="0"/>
              <a:t> to </a:t>
            </a:r>
            <a:r>
              <a:rPr lang="pt-PT" sz="1600" dirty="0" err="1"/>
              <a:t>create</a:t>
            </a:r>
            <a:r>
              <a:rPr lang="pt-PT" sz="1600" dirty="0"/>
              <a:t> </a:t>
            </a:r>
            <a:r>
              <a:rPr lang="pt-PT" sz="1600" dirty="0" err="1"/>
              <a:t>the</a:t>
            </a:r>
            <a:r>
              <a:rPr lang="pt-PT" sz="1600" dirty="0"/>
              <a:t> TIME </a:t>
            </a:r>
            <a:r>
              <a:rPr lang="pt-PT" sz="1600" dirty="0" err="1"/>
              <a:t>dimension</a:t>
            </a:r>
            <a:r>
              <a:rPr lang="pt-PT" sz="1600" dirty="0"/>
              <a:t> </a:t>
            </a:r>
            <a:r>
              <a:rPr lang="pt-PT" sz="1600" dirty="0" err="1"/>
              <a:t>and</a:t>
            </a:r>
            <a:r>
              <a:rPr lang="pt-PT" sz="1600" dirty="0"/>
              <a:t> </a:t>
            </a:r>
            <a:r>
              <a:rPr lang="pt-PT" sz="1600" dirty="0" err="1"/>
              <a:t>all</a:t>
            </a:r>
            <a:r>
              <a:rPr lang="pt-PT" sz="1600" dirty="0"/>
              <a:t> </a:t>
            </a:r>
            <a:r>
              <a:rPr lang="pt-PT" sz="1600" dirty="0" err="1"/>
              <a:t>its</a:t>
            </a:r>
            <a:r>
              <a:rPr lang="pt-PT" sz="1600" dirty="0"/>
              <a:t> </a:t>
            </a:r>
            <a:r>
              <a:rPr lang="pt-PT" sz="1600" dirty="0" err="1"/>
              <a:t>complex</a:t>
            </a:r>
            <a:r>
              <a:rPr lang="pt-PT" sz="1600" dirty="0"/>
              <a:t> </a:t>
            </a:r>
            <a:r>
              <a:rPr lang="pt-PT" sz="1600" dirty="0" err="1"/>
              <a:t>hierarchical</a:t>
            </a:r>
            <a:r>
              <a:rPr lang="pt-PT" sz="1600" dirty="0"/>
              <a:t> </a:t>
            </a:r>
            <a:r>
              <a:rPr lang="pt-PT" sz="1600" dirty="0" err="1" smtClean="0"/>
              <a:t>structures</a:t>
            </a:r>
            <a:endParaRPr lang="pt-PT" sz="1600" dirty="0"/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PT" sz="1600" dirty="0"/>
              <a:t> </a:t>
            </a:r>
            <a:r>
              <a:rPr lang="pt-PT" sz="1600" dirty="0" err="1"/>
              <a:t>So</a:t>
            </a:r>
            <a:r>
              <a:rPr lang="pt-PT" sz="1600" dirty="0"/>
              <a:t>, </a:t>
            </a:r>
            <a:r>
              <a:rPr lang="pt-PT" sz="1600" dirty="0" err="1" smtClean="0"/>
              <a:t>although</a:t>
            </a:r>
            <a:r>
              <a:rPr lang="pt-PT" sz="1600" dirty="0" smtClean="0"/>
              <a:t> </a:t>
            </a:r>
            <a:r>
              <a:rPr lang="pt-PT" sz="1600" dirty="0" err="1" smtClean="0"/>
              <a:t>it</a:t>
            </a:r>
            <a:r>
              <a:rPr lang="pt-PT" sz="1600" dirty="0" smtClean="0"/>
              <a:t> </a:t>
            </a:r>
            <a:r>
              <a:rPr lang="pt-PT" sz="1600" dirty="0" err="1" smtClean="0"/>
              <a:t>is</a:t>
            </a:r>
            <a:r>
              <a:rPr lang="pt-PT" sz="1600" dirty="0" smtClean="0"/>
              <a:t> </a:t>
            </a:r>
            <a:r>
              <a:rPr lang="pt-PT" sz="1600" dirty="0" err="1" smtClean="0"/>
              <a:t>possible</a:t>
            </a:r>
            <a:r>
              <a:rPr lang="pt-PT" sz="1600" dirty="0" smtClean="0"/>
              <a:t> to </a:t>
            </a:r>
            <a:r>
              <a:rPr lang="pt-PT" sz="1600" dirty="0" err="1" smtClean="0"/>
              <a:t>create</a:t>
            </a:r>
            <a:r>
              <a:rPr lang="pt-PT" sz="1600" dirty="0" smtClean="0"/>
              <a:t> </a:t>
            </a:r>
            <a:r>
              <a:rPr lang="pt-PT" sz="1600" dirty="0" err="1" smtClean="0"/>
              <a:t>manually</a:t>
            </a:r>
            <a:r>
              <a:rPr lang="pt-PT" sz="1600" dirty="0" smtClean="0"/>
              <a:t> a time </a:t>
            </a:r>
            <a:r>
              <a:rPr lang="pt-PT" sz="1600" dirty="0" err="1" smtClean="0"/>
              <a:t>table</a:t>
            </a:r>
            <a:r>
              <a:rPr lang="pt-PT" sz="1600" dirty="0" smtClean="0"/>
              <a:t>, </a:t>
            </a:r>
            <a:r>
              <a:rPr lang="pt-PT" sz="1600" dirty="0" err="1" smtClean="0"/>
              <a:t>we</a:t>
            </a:r>
            <a:r>
              <a:rPr lang="pt-PT" sz="1600" dirty="0" smtClean="0"/>
              <a:t> </a:t>
            </a:r>
            <a:r>
              <a:rPr lang="pt-PT" sz="1600" dirty="0" err="1" smtClean="0"/>
              <a:t>will</a:t>
            </a:r>
            <a:r>
              <a:rPr lang="pt-PT" sz="1600" dirty="0" smtClean="0"/>
              <a:t> not do this </a:t>
            </a:r>
            <a:r>
              <a:rPr lang="pt-PT" sz="1600" dirty="0" err="1" smtClean="0"/>
              <a:t>here</a:t>
            </a:r>
            <a:r>
              <a:rPr lang="pt-PT" sz="1600" dirty="0" smtClean="0"/>
              <a:t>: </a:t>
            </a:r>
            <a:r>
              <a:rPr lang="pt-PT" sz="1600" dirty="0" err="1" smtClean="0"/>
              <a:t>we’ll</a:t>
            </a:r>
            <a:r>
              <a:rPr lang="pt-PT" sz="1600" dirty="0" smtClean="0"/>
              <a:t> use </a:t>
            </a:r>
            <a:r>
              <a:rPr lang="pt-PT" sz="1600" dirty="0" err="1" smtClean="0"/>
              <a:t>the</a:t>
            </a:r>
            <a:r>
              <a:rPr lang="pt-PT" sz="1600" dirty="0" smtClean="0"/>
              <a:t> BIDS </a:t>
            </a:r>
            <a:r>
              <a:rPr lang="pt-PT" sz="1600" dirty="0" err="1" smtClean="0"/>
              <a:t>tool</a:t>
            </a:r>
            <a:r>
              <a:rPr lang="pt-PT" sz="1600" dirty="0" smtClean="0"/>
              <a:t> later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</a:pPr>
            <a:r>
              <a:rPr lang="pt-PT" sz="2000" dirty="0" err="1" smtClean="0"/>
              <a:t>So</a:t>
            </a:r>
            <a:r>
              <a:rPr lang="pt-PT" sz="2000" dirty="0" smtClean="0"/>
              <a:t>, </a:t>
            </a:r>
            <a:r>
              <a:rPr lang="pt-PT" sz="2000" dirty="0" err="1" smtClean="0"/>
              <a:t>the</a:t>
            </a:r>
            <a:r>
              <a:rPr lang="pt-PT" sz="2000" dirty="0" smtClean="0"/>
              <a:t> final data </a:t>
            </a:r>
            <a:r>
              <a:rPr lang="pt-PT" sz="2000" dirty="0" err="1" smtClean="0"/>
              <a:t>warehouse</a:t>
            </a:r>
            <a:r>
              <a:rPr lang="pt-PT" sz="2000" dirty="0" smtClean="0"/>
              <a:t> for </a:t>
            </a:r>
            <a:r>
              <a:rPr lang="pt-PT" sz="2000" dirty="0" err="1" smtClean="0"/>
              <a:t>the</a:t>
            </a:r>
            <a:r>
              <a:rPr lang="pt-PT" sz="2000" dirty="0" smtClean="0"/>
              <a:t> </a:t>
            </a:r>
            <a:r>
              <a:rPr lang="pt-PT" sz="2000" dirty="0" err="1" smtClean="0"/>
              <a:t>Library</a:t>
            </a:r>
            <a:r>
              <a:rPr lang="pt-PT" sz="2000" dirty="0" smtClean="0"/>
              <a:t> Project, in </a:t>
            </a:r>
            <a:r>
              <a:rPr lang="pt-PT" sz="2000" dirty="0" err="1" smtClean="0"/>
              <a:t>fact</a:t>
            </a:r>
            <a:r>
              <a:rPr lang="pt-PT" sz="2000" dirty="0" smtClean="0"/>
              <a:t> </a:t>
            </a:r>
            <a:r>
              <a:rPr lang="pt-PT" sz="2000" dirty="0" err="1" smtClean="0"/>
              <a:t>consists</a:t>
            </a:r>
            <a:r>
              <a:rPr lang="pt-PT" sz="2000" dirty="0" smtClean="0"/>
              <a:t> </a:t>
            </a:r>
            <a:r>
              <a:rPr lang="pt-PT" sz="2000" dirty="0" err="1" smtClean="0"/>
              <a:t>of</a:t>
            </a:r>
            <a:r>
              <a:rPr lang="pt-PT" sz="2000" dirty="0" smtClean="0"/>
              <a:t> 2 </a:t>
            </a:r>
            <a:r>
              <a:rPr lang="pt-PT" sz="2000" dirty="0" err="1" smtClean="0"/>
              <a:t>dimension</a:t>
            </a:r>
            <a:r>
              <a:rPr lang="pt-PT" sz="2000" dirty="0" smtClean="0"/>
              <a:t> </a:t>
            </a:r>
            <a:r>
              <a:rPr lang="pt-PT" sz="2000" dirty="0" err="1" smtClean="0"/>
              <a:t>tables</a:t>
            </a:r>
            <a:r>
              <a:rPr lang="pt-PT" sz="2000" dirty="0" smtClean="0"/>
              <a:t> </a:t>
            </a:r>
            <a:r>
              <a:rPr lang="pt-PT" sz="2000" dirty="0" err="1" smtClean="0"/>
              <a:t>and</a:t>
            </a:r>
            <a:r>
              <a:rPr lang="pt-PT" sz="2000" dirty="0" smtClean="0"/>
              <a:t> a </a:t>
            </a:r>
            <a:r>
              <a:rPr lang="pt-PT" sz="2000" dirty="0" err="1" smtClean="0"/>
              <a:t>fact</a:t>
            </a:r>
            <a:r>
              <a:rPr lang="pt-PT" sz="2000" dirty="0" smtClean="0"/>
              <a:t> </a:t>
            </a:r>
            <a:r>
              <a:rPr lang="pt-PT" sz="2000" dirty="0" err="1" smtClean="0"/>
              <a:t>table</a:t>
            </a:r>
            <a:r>
              <a:rPr lang="pt-PT" sz="2000" dirty="0" smtClean="0"/>
              <a:t> </a:t>
            </a:r>
            <a:r>
              <a:rPr lang="pt-PT" sz="2000" dirty="0" err="1" smtClean="0"/>
              <a:t>only</a:t>
            </a:r>
            <a:r>
              <a:rPr lang="pt-PT" sz="2000" dirty="0" smtClean="0"/>
              <a:t>: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</a:pPr>
            <a:endParaRPr lang="pt-PT" sz="20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pt-PT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pt-PT" dirty="0" smtClean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7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615" y="2481262"/>
            <a:ext cx="4029075" cy="40576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33503" y="2873829"/>
            <a:ext cx="5423605" cy="3590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 defTabSz="914400">
              <a:lnSpc>
                <a:spcPct val="13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PT" sz="1900" dirty="0" err="1"/>
              <a:t>Enter</a:t>
            </a:r>
            <a:r>
              <a:rPr lang="pt-PT" sz="1900" dirty="0"/>
              <a:t> SSMS (Management </a:t>
            </a:r>
            <a:r>
              <a:rPr lang="pt-PT" sz="1900" dirty="0" err="1"/>
              <a:t>Studio</a:t>
            </a:r>
            <a:r>
              <a:rPr lang="pt-PT" sz="1900" dirty="0"/>
              <a:t>, </a:t>
            </a:r>
            <a:r>
              <a:rPr lang="pt-PT" sz="1900" dirty="0" err="1"/>
              <a:t>create</a:t>
            </a:r>
            <a:r>
              <a:rPr lang="pt-PT" sz="1900" dirty="0"/>
              <a:t> a </a:t>
            </a:r>
            <a:r>
              <a:rPr lang="pt-PT" sz="1900" dirty="0" err="1"/>
              <a:t>new</a:t>
            </a:r>
            <a:r>
              <a:rPr lang="pt-PT" sz="1900" dirty="0"/>
              <a:t> </a:t>
            </a:r>
            <a:r>
              <a:rPr lang="pt-PT" sz="1900" dirty="0" err="1"/>
              <a:t>database</a:t>
            </a:r>
            <a:r>
              <a:rPr lang="pt-PT" sz="1900" dirty="0"/>
              <a:t> </a:t>
            </a:r>
            <a:r>
              <a:rPr lang="pt-PT" sz="1900" dirty="0" err="1"/>
              <a:t>and</a:t>
            </a:r>
            <a:r>
              <a:rPr lang="pt-PT" sz="1900" dirty="0"/>
              <a:t> design </a:t>
            </a:r>
            <a:r>
              <a:rPr lang="pt-PT" sz="1900" dirty="0" err="1"/>
              <a:t>the</a:t>
            </a:r>
            <a:r>
              <a:rPr lang="pt-PT" sz="1900" dirty="0"/>
              <a:t> data </a:t>
            </a:r>
            <a:r>
              <a:rPr lang="pt-PT" sz="1900" dirty="0" err="1"/>
              <a:t>warehouse</a:t>
            </a:r>
            <a:endParaRPr lang="pt-PT" sz="1900" dirty="0"/>
          </a:p>
          <a:p>
            <a:pPr marL="685800" lvl="1" indent="-228600" defTabSz="914400">
              <a:lnSpc>
                <a:spcPct val="13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PT" sz="1900" dirty="0" err="1"/>
              <a:t>Keep</a:t>
            </a:r>
            <a:r>
              <a:rPr lang="pt-PT" sz="1900" dirty="0"/>
              <a:t> in </a:t>
            </a:r>
            <a:r>
              <a:rPr lang="pt-PT" sz="1900" dirty="0" err="1"/>
              <a:t>mind</a:t>
            </a:r>
            <a:r>
              <a:rPr lang="pt-PT" sz="1900" dirty="0"/>
              <a:t> </a:t>
            </a:r>
            <a:r>
              <a:rPr lang="pt-PT" sz="1900" dirty="0" err="1"/>
              <a:t>that</a:t>
            </a:r>
            <a:r>
              <a:rPr lang="pt-PT" sz="1900" dirty="0"/>
              <a:t> </a:t>
            </a:r>
            <a:r>
              <a:rPr lang="pt-PT" sz="1900" dirty="0" err="1"/>
              <a:t>the</a:t>
            </a:r>
            <a:r>
              <a:rPr lang="pt-PT" sz="1900" dirty="0"/>
              <a:t> </a:t>
            </a:r>
            <a:r>
              <a:rPr lang="pt-PT" sz="1900" dirty="0" err="1"/>
              <a:t>datatypes</a:t>
            </a:r>
            <a:r>
              <a:rPr lang="pt-PT" sz="1900" dirty="0"/>
              <a:t> must </a:t>
            </a:r>
            <a:r>
              <a:rPr lang="pt-PT" sz="1900" dirty="0" err="1"/>
              <a:t>be</a:t>
            </a:r>
            <a:r>
              <a:rPr lang="pt-PT" sz="1900" dirty="0"/>
              <a:t> </a:t>
            </a:r>
            <a:r>
              <a:rPr lang="pt-PT" sz="1900" dirty="0" err="1"/>
              <a:t>the</a:t>
            </a:r>
            <a:r>
              <a:rPr lang="pt-PT" sz="1900" dirty="0"/>
              <a:t> </a:t>
            </a:r>
            <a:r>
              <a:rPr lang="pt-PT" sz="1900" dirty="0" err="1"/>
              <a:t>same</a:t>
            </a:r>
            <a:r>
              <a:rPr lang="pt-PT" sz="1900" dirty="0"/>
              <a:t> </a:t>
            </a:r>
            <a:r>
              <a:rPr lang="pt-PT" sz="1900" dirty="0" err="1"/>
              <a:t>of</a:t>
            </a:r>
            <a:r>
              <a:rPr lang="pt-PT" sz="1900" dirty="0"/>
              <a:t> </a:t>
            </a:r>
            <a:r>
              <a:rPr lang="pt-PT" sz="1900" dirty="0" err="1"/>
              <a:t>the</a:t>
            </a:r>
            <a:r>
              <a:rPr lang="pt-PT" sz="1900" dirty="0"/>
              <a:t> transacional database.We0ll use </a:t>
            </a:r>
            <a:r>
              <a:rPr lang="pt-PT" sz="1900" dirty="0" err="1"/>
              <a:t>nvarchar</a:t>
            </a:r>
            <a:r>
              <a:rPr lang="pt-PT" sz="1900" dirty="0"/>
              <a:t>(50) for </a:t>
            </a:r>
            <a:r>
              <a:rPr lang="pt-PT" sz="1900" dirty="0" err="1"/>
              <a:t>strings</a:t>
            </a:r>
            <a:r>
              <a:rPr lang="pt-PT" sz="1900" dirty="0"/>
              <a:t>, </a:t>
            </a:r>
            <a:r>
              <a:rPr lang="pt-PT" sz="1900" dirty="0" err="1"/>
              <a:t>and</a:t>
            </a:r>
            <a:r>
              <a:rPr lang="pt-PT" sz="1900" dirty="0"/>
              <a:t> </a:t>
            </a:r>
            <a:r>
              <a:rPr lang="pt-PT" sz="1900" dirty="0" err="1"/>
              <a:t>int</a:t>
            </a:r>
            <a:r>
              <a:rPr lang="pt-PT" sz="1900" dirty="0"/>
              <a:t> for </a:t>
            </a:r>
            <a:r>
              <a:rPr lang="pt-PT" sz="1900" dirty="0" err="1"/>
              <a:t>the</a:t>
            </a:r>
            <a:r>
              <a:rPr lang="pt-PT" sz="1900" dirty="0"/>
              <a:t> </a:t>
            </a:r>
            <a:r>
              <a:rPr lang="pt-PT" sz="1900" dirty="0" err="1"/>
              <a:t>ID’s</a:t>
            </a:r>
            <a:r>
              <a:rPr lang="pt-PT" sz="1900" dirty="0"/>
              <a:t> </a:t>
            </a:r>
            <a:r>
              <a:rPr lang="pt-PT" sz="1900" dirty="0" err="1"/>
              <a:t>and</a:t>
            </a:r>
            <a:r>
              <a:rPr lang="pt-PT" sz="1900" dirty="0"/>
              <a:t> </a:t>
            </a:r>
            <a:r>
              <a:rPr lang="pt-PT" sz="1900" dirty="0" err="1"/>
              <a:t>numbers</a:t>
            </a:r>
            <a:r>
              <a:rPr lang="pt-PT" sz="1900" dirty="0"/>
              <a:t> </a:t>
            </a:r>
            <a:r>
              <a:rPr lang="pt-PT" sz="1900" dirty="0" err="1"/>
              <a:t>such</a:t>
            </a:r>
            <a:r>
              <a:rPr lang="pt-PT" sz="1900" dirty="0"/>
              <a:t> as </a:t>
            </a:r>
            <a:r>
              <a:rPr lang="pt-PT" sz="1900" dirty="0" err="1"/>
              <a:t>the</a:t>
            </a:r>
            <a:r>
              <a:rPr lang="pt-PT" sz="1900" dirty="0"/>
              <a:t> </a:t>
            </a:r>
            <a:r>
              <a:rPr lang="pt-PT" sz="1900" dirty="0" err="1"/>
              <a:t>measure</a:t>
            </a:r>
            <a:r>
              <a:rPr lang="pt-PT" sz="1900" dirty="0"/>
              <a:t> Numero (</a:t>
            </a:r>
            <a:r>
              <a:rPr lang="pt-PT" sz="1900" dirty="0" err="1"/>
              <a:t>number</a:t>
            </a:r>
            <a:r>
              <a:rPr lang="pt-PT" sz="1900" dirty="0"/>
              <a:t> </a:t>
            </a:r>
            <a:r>
              <a:rPr lang="pt-PT" sz="1900" dirty="0" err="1"/>
              <a:t>of</a:t>
            </a:r>
            <a:r>
              <a:rPr lang="pt-PT" sz="1900" dirty="0"/>
              <a:t> </a:t>
            </a:r>
            <a:r>
              <a:rPr lang="pt-PT" sz="1900" dirty="0" err="1"/>
              <a:t>book</a:t>
            </a:r>
            <a:r>
              <a:rPr lang="pt-PT" sz="1900" dirty="0"/>
              <a:t> </a:t>
            </a:r>
            <a:r>
              <a:rPr lang="pt-PT" sz="1900" dirty="0" err="1"/>
              <a:t>borrows</a:t>
            </a:r>
            <a:r>
              <a:rPr lang="pt-PT" sz="1900" dirty="0"/>
              <a:t> </a:t>
            </a:r>
            <a:r>
              <a:rPr lang="pt-PT" sz="1900" dirty="0" err="1"/>
              <a:t>or</a:t>
            </a:r>
            <a:r>
              <a:rPr lang="pt-PT" sz="1900" dirty="0"/>
              <a:t> </a:t>
            </a:r>
            <a:r>
              <a:rPr lang="pt-PT" sz="1900" dirty="0" err="1"/>
              <a:t>returns</a:t>
            </a:r>
            <a:r>
              <a:rPr lang="pt-PT" sz="1900" dirty="0"/>
              <a:t>) </a:t>
            </a:r>
            <a:endParaRPr lang="pt-PT" sz="1900" dirty="0" smtClean="0"/>
          </a:p>
          <a:p>
            <a:pPr marL="685800" lvl="1" indent="-228600" defTabSz="914400">
              <a:lnSpc>
                <a:spcPct val="13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PT" sz="1900" dirty="0" err="1" smtClean="0"/>
              <a:t>Create</a:t>
            </a:r>
            <a:r>
              <a:rPr lang="pt-PT" sz="1900" dirty="0" smtClean="0"/>
              <a:t> </a:t>
            </a:r>
            <a:r>
              <a:rPr lang="pt-PT" sz="1900" dirty="0" err="1" smtClean="0"/>
              <a:t>the</a:t>
            </a:r>
            <a:r>
              <a:rPr lang="pt-PT" sz="1900" dirty="0" smtClean="0"/>
              <a:t> </a:t>
            </a:r>
            <a:r>
              <a:rPr lang="pt-PT" sz="1900" dirty="0" err="1" smtClean="0"/>
              <a:t>tables</a:t>
            </a:r>
            <a:r>
              <a:rPr lang="pt-PT" sz="1900" dirty="0" smtClean="0"/>
              <a:t>, </a:t>
            </a:r>
            <a:r>
              <a:rPr lang="pt-PT" sz="1900" dirty="0" err="1" smtClean="0"/>
              <a:t>draw</a:t>
            </a:r>
            <a:r>
              <a:rPr lang="pt-PT" sz="1900" dirty="0" smtClean="0"/>
              <a:t> </a:t>
            </a:r>
            <a:r>
              <a:rPr lang="pt-PT" sz="1900" dirty="0" err="1" smtClean="0"/>
              <a:t>the</a:t>
            </a:r>
            <a:r>
              <a:rPr lang="pt-PT" sz="1900" dirty="0" smtClean="0"/>
              <a:t> </a:t>
            </a:r>
            <a:r>
              <a:rPr lang="pt-PT" sz="1900" dirty="0" err="1" smtClean="0"/>
              <a:t>diagram</a:t>
            </a:r>
            <a:r>
              <a:rPr lang="pt-PT" sz="1900" dirty="0" smtClean="0"/>
              <a:t>, </a:t>
            </a:r>
            <a:r>
              <a:rPr lang="pt-PT" sz="1900" dirty="0" err="1" smtClean="0"/>
              <a:t>specify</a:t>
            </a:r>
            <a:r>
              <a:rPr lang="pt-PT" sz="1900" dirty="0" smtClean="0"/>
              <a:t> </a:t>
            </a:r>
            <a:r>
              <a:rPr lang="pt-PT" sz="1900" dirty="0" err="1" smtClean="0"/>
              <a:t>PKs</a:t>
            </a:r>
            <a:r>
              <a:rPr lang="pt-PT" sz="1900" dirty="0" smtClean="0"/>
              <a:t> ena </a:t>
            </a:r>
            <a:r>
              <a:rPr lang="pt-PT" sz="1900" dirty="0" err="1" smtClean="0"/>
              <a:t>FKs</a:t>
            </a:r>
            <a:r>
              <a:rPr lang="pt-PT" sz="1900" dirty="0" smtClean="0"/>
              <a:t>. </a:t>
            </a:r>
            <a:r>
              <a:rPr lang="pt-PT" sz="1900" dirty="0" err="1" smtClean="0"/>
              <a:t>Close</a:t>
            </a:r>
            <a:r>
              <a:rPr lang="pt-PT" sz="1900" dirty="0" smtClean="0"/>
              <a:t> </a:t>
            </a:r>
            <a:r>
              <a:rPr lang="pt-PT" sz="1900" dirty="0" err="1" smtClean="0"/>
              <a:t>and</a:t>
            </a:r>
            <a:r>
              <a:rPr lang="pt-PT" sz="1900" dirty="0" smtClean="0"/>
              <a:t> </a:t>
            </a:r>
            <a:r>
              <a:rPr lang="pt-PT" sz="1900" dirty="0" err="1" smtClean="0"/>
              <a:t>save</a:t>
            </a:r>
            <a:r>
              <a:rPr lang="pt-PT" sz="1900" dirty="0" smtClean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03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39" y="89442"/>
            <a:ext cx="11234978" cy="6497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pt-PT" sz="3900" dirty="0" smtClean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pt-PT" sz="3900" dirty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3900" dirty="0" err="1" smtClean="0"/>
              <a:t>The</a:t>
            </a:r>
            <a:r>
              <a:rPr lang="pt-PT" sz="3900" dirty="0" smtClean="0"/>
              <a:t> Data </a:t>
            </a:r>
            <a:r>
              <a:rPr lang="pt-PT" sz="3900" dirty="0" err="1" smtClean="0"/>
              <a:t>Warehouse</a:t>
            </a:r>
            <a:endParaRPr lang="pt-PT" sz="39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pt-PT" sz="3900" dirty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3900" dirty="0" smtClean="0"/>
              <a:t>END</a:t>
            </a:r>
            <a:endParaRPr lang="pt-PT" sz="3900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199A-D540-4296-AF52-B4A445F1258E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55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777</Words>
  <Application>Microsoft Office PowerPoint</Application>
  <PresentationFormat>Ecrã Panorâmico</PresentationFormat>
  <Paragraphs>83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Sistemas de Informação II (LEI)  Information Systems (ECS)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INESC 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 2</dc:title>
  <dc:creator>Ana Filipa Sequeira</dc:creator>
  <cp:lastModifiedBy>Viriato</cp:lastModifiedBy>
  <cp:revision>118</cp:revision>
  <dcterms:created xsi:type="dcterms:W3CDTF">2019-09-23T19:32:32Z</dcterms:created>
  <dcterms:modified xsi:type="dcterms:W3CDTF">2021-10-11T14:03:18Z</dcterms:modified>
</cp:coreProperties>
</file>