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6A2F7-5E6E-4353-803E-319F3B3CCC9C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9E5E-E466-4528-8978-CC9D749E50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868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1D7-45A1-411E-B960-28E7B6045A6E}" type="datetime1">
              <a:rPr lang="pt-PT" smtClean="0"/>
              <a:t>20/10/2022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934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7E78-52F9-4383-B40E-914A3C65AA6A}" type="datetime1">
              <a:rPr lang="pt-PT" smtClean="0"/>
              <a:t>20/10/2022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65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68C-B668-4E24-A806-AE468E73792E}" type="datetime1">
              <a:rPr lang="pt-PT" smtClean="0"/>
              <a:t>20/10/2022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48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610A-BB98-4EE4-9C84-193B90372FDC}" type="datetime1">
              <a:rPr lang="pt-PT" smtClean="0"/>
              <a:t>20/10/2022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81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8EA-E7FB-406D-BEDF-B750FC0D094F}" type="datetime1">
              <a:rPr lang="pt-PT" smtClean="0"/>
              <a:t>20/10/2022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192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33D1-1D11-4C5A-97D8-5579291EEDE8}" type="datetime1">
              <a:rPr lang="pt-PT" smtClean="0"/>
              <a:t>20/10/2022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65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56D-4B2A-44BC-B4B2-D1A99042CCE0}" type="datetime1">
              <a:rPr lang="pt-PT" smtClean="0"/>
              <a:t>20/10/2022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93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ADDC-1B6E-4BFB-B16D-BB60DF3AB178}" type="datetime1">
              <a:rPr lang="pt-PT" smtClean="0"/>
              <a:t>20/10/2022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31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DE7B-CE90-46F0-898E-5517B46ECEC9}" type="datetime1">
              <a:rPr lang="pt-PT" smtClean="0"/>
              <a:t>20/10/2022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9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4E67-6B55-40A5-94FB-37E8024A191C}" type="datetime1">
              <a:rPr lang="pt-PT" smtClean="0"/>
              <a:t>20/10/2022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3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C823-7FC3-494F-A187-8762DE57EEBC}" type="datetime1">
              <a:rPr lang="pt-PT" smtClean="0"/>
              <a:t>20/10/2022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29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357D-E3B3-4620-AE84-DFBB85E43F40}" type="datetime1">
              <a:rPr lang="pt-PT" smtClean="0"/>
              <a:t>20/10/2022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136" y="584133"/>
            <a:ext cx="9144000" cy="2387600"/>
          </a:xfrm>
        </p:spPr>
        <p:txBody>
          <a:bodyPr>
            <a:normAutofit/>
          </a:bodyPr>
          <a:lstStyle/>
          <a:p>
            <a:r>
              <a:rPr lang="pt-PT" sz="5300" dirty="0" smtClean="0"/>
              <a:t>Sistemas de Informação II (LEI)</a:t>
            </a:r>
            <a:br>
              <a:rPr lang="pt-PT" sz="5300" dirty="0" smtClean="0"/>
            </a:br>
            <a:r>
              <a:rPr lang="pt-PT" sz="5300" dirty="0" smtClean="0"/>
              <a:t/>
            </a:r>
            <a:br>
              <a:rPr lang="pt-PT" sz="5300" dirty="0" smtClean="0"/>
            </a:br>
            <a:r>
              <a:rPr lang="pt-PT" sz="5300" dirty="0" err="1" smtClean="0"/>
              <a:t>Information</a:t>
            </a:r>
            <a:r>
              <a:rPr lang="pt-PT" sz="5300" dirty="0" smtClean="0"/>
              <a:t> </a:t>
            </a:r>
            <a:r>
              <a:rPr lang="pt-PT" sz="5300" dirty="0" err="1" smtClean="0"/>
              <a:t>Systems</a:t>
            </a:r>
            <a:r>
              <a:rPr lang="pt-PT" sz="5300" dirty="0" smtClean="0"/>
              <a:t> (ECS)</a:t>
            </a:r>
            <a:endParaRPr lang="pt-PT" sz="4400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8362626" y="6370933"/>
            <a:ext cx="2743200" cy="365125"/>
          </a:xfrm>
        </p:spPr>
        <p:txBody>
          <a:bodyPr/>
          <a:lstStyle/>
          <a:p>
            <a:fld id="{7054199A-D540-4296-AF52-B4A445F1258E}" type="slidenum">
              <a:rPr lang="pt-PT" smtClean="0"/>
              <a:t>1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3779210"/>
            <a:ext cx="3190875" cy="21717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959458" y="3731148"/>
            <a:ext cx="6555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 err="1" smtClean="0">
                <a:solidFill>
                  <a:srgbClr val="C00000"/>
                </a:solidFill>
              </a:rPr>
              <a:t>Lab</a:t>
            </a:r>
            <a:r>
              <a:rPr lang="pt-PT" sz="4400" b="1" dirty="0" smtClean="0">
                <a:solidFill>
                  <a:srgbClr val="C00000"/>
                </a:solidFill>
              </a:rPr>
              <a:t> Classes</a:t>
            </a:r>
          </a:p>
          <a:p>
            <a:pPr algn="ctr"/>
            <a:endParaRPr lang="pt-PT" sz="4400" dirty="0" smtClean="0"/>
          </a:p>
          <a:p>
            <a:pPr algn="ctr"/>
            <a:r>
              <a:rPr lang="pt-PT" sz="4400" dirty="0" smtClean="0"/>
              <a:t>4 – </a:t>
            </a:r>
            <a:r>
              <a:rPr lang="pt-PT" sz="4400" dirty="0" err="1" smtClean="0"/>
              <a:t>Integration</a:t>
            </a:r>
            <a:r>
              <a:rPr lang="pt-PT" sz="4400" dirty="0" smtClean="0"/>
              <a:t> </a:t>
            </a:r>
            <a:r>
              <a:rPr lang="pt-PT" sz="4400" dirty="0" err="1" smtClean="0"/>
              <a:t>Services</a:t>
            </a:r>
            <a:endParaRPr lang="pt-PT" sz="4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0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386086"/>
            <a:ext cx="10883537" cy="6152826"/>
          </a:xfrm>
        </p:spPr>
        <p:txBody>
          <a:bodyPr>
            <a:normAutofit/>
          </a:bodyPr>
          <a:lstStyle/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2000" dirty="0" smtClean="0"/>
              <a:t>Now, back to the main window, click the Control Flow separator:</a:t>
            </a:r>
          </a:p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endParaRPr lang="en-US" sz="20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10</a:t>
            </a:fld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731520" y="3941707"/>
            <a:ext cx="7851730" cy="241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914400" lvl="3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5"/>
              <a:defRPr sz="2000">
                <a:solidFill>
                  <a:schemeClr val="tx1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1">
              <a:lnSpc>
                <a:spcPct val="120000"/>
              </a:lnSpc>
            </a:pPr>
            <a:r>
              <a:rPr lang="pt-PT" sz="1800" dirty="0" err="1" smtClean="0"/>
              <a:t>We</a:t>
            </a:r>
            <a:r>
              <a:rPr lang="pt-PT" sz="1800" dirty="0" smtClean="0"/>
              <a:t> </a:t>
            </a:r>
            <a:r>
              <a:rPr lang="pt-PT" sz="1800" dirty="0" err="1" smtClean="0"/>
              <a:t>have</a:t>
            </a:r>
            <a:r>
              <a:rPr lang="pt-PT" sz="1800" dirty="0" smtClean="0"/>
              <a:t> </a:t>
            </a:r>
            <a:r>
              <a:rPr lang="pt-PT" sz="1800" dirty="0" err="1" smtClean="0"/>
              <a:t>successfully</a:t>
            </a:r>
            <a:r>
              <a:rPr lang="pt-PT" sz="1800" dirty="0" smtClean="0"/>
              <a:t> </a:t>
            </a:r>
            <a:r>
              <a:rPr lang="pt-PT" sz="1800" dirty="0" err="1" smtClean="0"/>
              <a:t>finished</a:t>
            </a:r>
            <a:r>
              <a:rPr lang="pt-PT" sz="1800" dirty="0" smtClean="0"/>
              <a:t> to configure </a:t>
            </a:r>
            <a:r>
              <a:rPr lang="pt-PT" sz="1800" dirty="0" err="1" smtClean="0"/>
              <a:t>the</a:t>
            </a:r>
            <a:r>
              <a:rPr lang="pt-PT" sz="1800" dirty="0" smtClean="0"/>
              <a:t> Carregar </a:t>
            </a:r>
            <a:r>
              <a:rPr lang="pt-PT" sz="1800" dirty="0" err="1" smtClean="0"/>
              <a:t>DimLivros</a:t>
            </a:r>
            <a:r>
              <a:rPr lang="pt-PT" sz="1800" dirty="0" smtClean="0"/>
              <a:t> </a:t>
            </a:r>
            <a:r>
              <a:rPr lang="pt-PT" sz="1800" dirty="0" err="1" smtClean="0"/>
              <a:t>task</a:t>
            </a:r>
            <a:endParaRPr lang="pt-PT" sz="1800" dirty="0" smtClean="0"/>
          </a:p>
          <a:p>
            <a:pPr lvl="1">
              <a:lnSpc>
                <a:spcPct val="120000"/>
              </a:lnSpc>
            </a:pPr>
            <a:r>
              <a:rPr lang="pt-PT" sz="1800" dirty="0" err="1" smtClean="0"/>
              <a:t>We</a:t>
            </a:r>
            <a:r>
              <a:rPr lang="pt-PT" sz="1800" dirty="0" smtClean="0"/>
              <a:t> </a:t>
            </a:r>
            <a:r>
              <a:rPr lang="pt-PT" sz="1800" dirty="0" err="1" smtClean="0"/>
              <a:t>need</a:t>
            </a:r>
            <a:r>
              <a:rPr lang="pt-PT" sz="1800" dirty="0" smtClean="0"/>
              <a:t> </a:t>
            </a:r>
            <a:r>
              <a:rPr lang="pt-PT" sz="1800" dirty="0" err="1" smtClean="0"/>
              <a:t>now</a:t>
            </a:r>
            <a:r>
              <a:rPr lang="pt-PT" sz="1800" dirty="0" smtClean="0"/>
              <a:t> </a:t>
            </a:r>
            <a:r>
              <a:rPr lang="pt-PT" sz="1800" dirty="0" err="1" smtClean="0"/>
              <a:t>something</a:t>
            </a:r>
            <a:r>
              <a:rPr lang="pt-PT" sz="1800" dirty="0" smtClean="0"/>
              <a:t> similar for </a:t>
            </a:r>
            <a:r>
              <a:rPr lang="pt-PT" sz="1800" dirty="0" err="1" smtClean="0"/>
              <a:t>the</a:t>
            </a:r>
            <a:r>
              <a:rPr lang="pt-PT" sz="1800" dirty="0" smtClean="0"/>
              <a:t> Carregar </a:t>
            </a:r>
            <a:r>
              <a:rPr lang="pt-PT" sz="1800" dirty="0" err="1" smtClean="0"/>
              <a:t>DimLeitores</a:t>
            </a:r>
            <a:r>
              <a:rPr lang="pt-PT" sz="1800" dirty="0" smtClean="0"/>
              <a:t> </a:t>
            </a:r>
            <a:r>
              <a:rPr lang="pt-PT" sz="1800" dirty="0" err="1" smtClean="0"/>
              <a:t>task</a:t>
            </a:r>
            <a:r>
              <a:rPr lang="pt-PT" sz="1800" dirty="0" smtClean="0"/>
              <a:t>. </a:t>
            </a:r>
            <a:r>
              <a:rPr lang="pt-PT" sz="1800" dirty="0" err="1" smtClean="0"/>
              <a:t>It</a:t>
            </a:r>
            <a:r>
              <a:rPr lang="pt-PT" sz="1800" dirty="0" smtClean="0"/>
              <a:t> </a:t>
            </a:r>
            <a:r>
              <a:rPr lang="pt-PT" sz="1800" dirty="0" err="1" smtClean="0"/>
              <a:t>is</a:t>
            </a:r>
            <a:r>
              <a:rPr lang="pt-PT" sz="1800" dirty="0" smtClean="0"/>
              <a:t> a similar </a:t>
            </a:r>
            <a:r>
              <a:rPr lang="pt-PT" sz="1800" dirty="0" err="1" smtClean="0"/>
              <a:t>procedure</a:t>
            </a:r>
            <a:r>
              <a:rPr lang="pt-PT" sz="1800" dirty="0" smtClean="0"/>
              <a:t>, </a:t>
            </a:r>
            <a:r>
              <a:rPr lang="pt-PT" sz="1800" dirty="0" err="1" smtClean="0"/>
              <a:t>even</a:t>
            </a:r>
            <a:r>
              <a:rPr lang="pt-PT" sz="1800" dirty="0" smtClean="0"/>
              <a:t> </a:t>
            </a:r>
            <a:r>
              <a:rPr lang="pt-PT" sz="1800" dirty="0" err="1" smtClean="0"/>
              <a:t>easier</a:t>
            </a:r>
            <a:r>
              <a:rPr lang="pt-PT" sz="1800" dirty="0" smtClean="0"/>
              <a:t>, </a:t>
            </a:r>
            <a:r>
              <a:rPr lang="pt-PT" sz="1800" dirty="0" err="1" smtClean="0"/>
              <a:t>because</a:t>
            </a:r>
            <a:r>
              <a:rPr lang="pt-PT" sz="1800" dirty="0" smtClean="0"/>
              <a:t> </a:t>
            </a:r>
            <a:r>
              <a:rPr lang="pt-PT" sz="1800" dirty="0" err="1" smtClean="0"/>
              <a:t>DimLeitores</a:t>
            </a:r>
            <a:r>
              <a:rPr lang="pt-PT" sz="1800" dirty="0" smtClean="0"/>
              <a:t> </a:t>
            </a:r>
            <a:r>
              <a:rPr lang="pt-PT" sz="1800" dirty="0" err="1" smtClean="0"/>
              <a:t>will</a:t>
            </a:r>
            <a:r>
              <a:rPr lang="pt-PT" sz="1800" dirty="0" smtClean="0"/>
              <a:t> take data </a:t>
            </a:r>
            <a:r>
              <a:rPr lang="pt-PT" sz="1800" dirty="0" err="1" smtClean="0"/>
              <a:t>from</a:t>
            </a:r>
            <a:r>
              <a:rPr lang="pt-PT" sz="1800" dirty="0" smtClean="0"/>
              <a:t> </a:t>
            </a:r>
            <a:r>
              <a:rPr lang="pt-PT" sz="1800" dirty="0" err="1" smtClean="0"/>
              <a:t>just</a:t>
            </a:r>
            <a:r>
              <a:rPr lang="pt-PT" sz="1800" dirty="0" smtClean="0"/>
              <a:t> 2 input </a:t>
            </a:r>
            <a:r>
              <a:rPr lang="pt-PT" sz="1800" dirty="0" err="1" smtClean="0"/>
              <a:t>tables</a:t>
            </a:r>
            <a:r>
              <a:rPr lang="pt-PT" sz="1800" dirty="0" smtClean="0"/>
              <a:t> </a:t>
            </a:r>
            <a:r>
              <a:rPr lang="pt-PT" sz="1800" dirty="0" err="1" smtClean="0"/>
              <a:t>instead</a:t>
            </a:r>
            <a:r>
              <a:rPr lang="pt-PT" sz="1800" dirty="0" smtClean="0"/>
              <a:t> </a:t>
            </a:r>
            <a:r>
              <a:rPr lang="pt-PT" sz="1800" dirty="0" err="1" smtClean="0"/>
              <a:t>of</a:t>
            </a:r>
            <a:r>
              <a:rPr lang="pt-PT" sz="1800" dirty="0" smtClean="0"/>
              <a:t> 3. Do </a:t>
            </a:r>
            <a:r>
              <a:rPr lang="pt-PT" sz="1800" dirty="0" err="1" smtClean="0"/>
              <a:t>it</a:t>
            </a:r>
            <a:r>
              <a:rPr lang="pt-PT" sz="1800" dirty="0" smtClean="0"/>
              <a:t>, </a:t>
            </a:r>
            <a:r>
              <a:rPr lang="pt-PT" sz="1800" dirty="0" err="1" smtClean="0"/>
              <a:t>confirming</a:t>
            </a:r>
            <a:r>
              <a:rPr lang="pt-PT" sz="1800" dirty="0" smtClean="0"/>
              <a:t> </a:t>
            </a:r>
            <a:r>
              <a:rPr lang="pt-PT" sz="1800" dirty="0" err="1" smtClean="0"/>
              <a:t>your</a:t>
            </a:r>
            <a:r>
              <a:rPr lang="pt-PT" sz="1800" dirty="0" smtClean="0"/>
              <a:t> </a:t>
            </a:r>
            <a:r>
              <a:rPr lang="pt-PT" sz="1800" dirty="0" err="1" smtClean="0"/>
              <a:t>query</a:t>
            </a:r>
            <a:r>
              <a:rPr lang="pt-PT" sz="1800" dirty="0" smtClean="0"/>
              <a:t> </a:t>
            </a:r>
            <a:r>
              <a:rPr lang="pt-PT" sz="1800" dirty="0" err="1" smtClean="0"/>
              <a:t>results</a:t>
            </a:r>
            <a:r>
              <a:rPr lang="pt-PT" sz="1800" dirty="0" smtClean="0"/>
              <a:t> in </a:t>
            </a:r>
            <a:r>
              <a:rPr lang="pt-PT" sz="1800" dirty="0" err="1" smtClean="0"/>
              <a:t>the</a:t>
            </a:r>
            <a:r>
              <a:rPr lang="pt-PT" sz="1800" dirty="0" smtClean="0"/>
              <a:t> </a:t>
            </a:r>
            <a:r>
              <a:rPr lang="pt-PT" sz="1800" dirty="0" err="1" smtClean="0"/>
              <a:t>Preview</a:t>
            </a:r>
            <a:r>
              <a:rPr lang="pt-PT" sz="1800" dirty="0" smtClean="0"/>
              <a:t>! </a:t>
            </a:r>
            <a:endParaRPr lang="pt-PT" sz="1800" dirty="0"/>
          </a:p>
          <a:p>
            <a:pPr lvl="1">
              <a:lnSpc>
                <a:spcPct val="120000"/>
              </a:lnSpc>
            </a:pPr>
            <a:r>
              <a:rPr lang="pt-PT" sz="1800" dirty="0" err="1" smtClean="0"/>
              <a:t>If</a:t>
            </a:r>
            <a:r>
              <a:rPr lang="pt-PT" sz="1800" dirty="0" smtClean="0"/>
              <a:t> </a:t>
            </a:r>
            <a:r>
              <a:rPr lang="pt-PT" sz="1800" dirty="0" err="1" smtClean="0"/>
              <a:t>all</a:t>
            </a:r>
            <a:r>
              <a:rPr lang="pt-PT" sz="1800" dirty="0" smtClean="0"/>
              <a:t> </a:t>
            </a:r>
            <a:r>
              <a:rPr lang="pt-PT" sz="1800" dirty="0" err="1" smtClean="0"/>
              <a:t>is</a:t>
            </a:r>
            <a:r>
              <a:rPr lang="pt-PT" sz="1800" dirty="0" smtClean="0"/>
              <a:t> ok, </a:t>
            </a:r>
            <a:r>
              <a:rPr lang="pt-PT" sz="1800" dirty="0" err="1" smtClean="0"/>
              <a:t>return</a:t>
            </a:r>
            <a:r>
              <a:rPr lang="pt-PT" sz="1800" dirty="0" smtClean="0"/>
              <a:t> to </a:t>
            </a:r>
            <a:r>
              <a:rPr lang="pt-PT" sz="1800" dirty="0" err="1" smtClean="0"/>
              <a:t>the</a:t>
            </a:r>
            <a:r>
              <a:rPr lang="pt-PT" sz="1800" dirty="0" smtClean="0"/>
              <a:t> </a:t>
            </a:r>
            <a:r>
              <a:rPr lang="pt-PT" sz="1800" dirty="0" err="1" smtClean="0"/>
              <a:t>Control</a:t>
            </a:r>
            <a:r>
              <a:rPr lang="pt-PT" sz="1800" dirty="0" smtClean="0"/>
              <a:t> </a:t>
            </a:r>
            <a:r>
              <a:rPr lang="pt-PT" sz="1800" dirty="0" err="1" smtClean="0"/>
              <a:t>Flow</a:t>
            </a:r>
            <a:r>
              <a:rPr lang="pt-PT" sz="1800" dirty="0" smtClean="0"/>
              <a:t> </a:t>
            </a:r>
            <a:r>
              <a:rPr lang="pt-PT" sz="1800" dirty="0" err="1" smtClean="0"/>
              <a:t>separator</a:t>
            </a:r>
            <a:r>
              <a:rPr lang="pt-PT" sz="1800" dirty="0" smtClean="0"/>
              <a:t>, </a:t>
            </a:r>
            <a:r>
              <a:rPr lang="pt-PT" sz="1800" dirty="0" err="1" smtClean="0"/>
              <a:t>close</a:t>
            </a:r>
            <a:r>
              <a:rPr lang="pt-PT" sz="1800" dirty="0" smtClean="0"/>
              <a:t> </a:t>
            </a:r>
            <a:r>
              <a:rPr lang="pt-PT" sz="1800" dirty="0" err="1" smtClean="0"/>
              <a:t>the</a:t>
            </a:r>
            <a:r>
              <a:rPr lang="pt-PT" sz="1800" dirty="0" smtClean="0"/>
              <a:t> </a:t>
            </a:r>
            <a:r>
              <a:rPr lang="pt-PT" sz="1800" dirty="0" err="1" smtClean="0"/>
              <a:t>window</a:t>
            </a:r>
            <a:r>
              <a:rPr lang="pt-PT" sz="1800" dirty="0" smtClean="0"/>
              <a:t> </a:t>
            </a:r>
            <a:r>
              <a:rPr lang="pt-PT" sz="1800" dirty="0" err="1" smtClean="0"/>
              <a:t>and</a:t>
            </a:r>
            <a:r>
              <a:rPr lang="pt-PT" sz="1800" dirty="0" smtClean="0"/>
              <a:t> </a:t>
            </a:r>
            <a:r>
              <a:rPr lang="pt-PT" sz="1800" dirty="0" err="1" smtClean="0"/>
              <a:t>save</a:t>
            </a:r>
            <a:r>
              <a:rPr lang="pt-PT" sz="1800" dirty="0" smtClean="0"/>
              <a:t> this package </a:t>
            </a:r>
            <a:r>
              <a:rPr lang="pt-PT" sz="1800" dirty="0" err="1" smtClean="0"/>
              <a:t>with</a:t>
            </a:r>
            <a:r>
              <a:rPr lang="pt-PT" sz="1800" dirty="0" smtClean="0"/>
              <a:t> </a:t>
            </a:r>
            <a:r>
              <a:rPr lang="pt-PT" sz="1800" dirty="0" err="1" smtClean="0"/>
              <a:t>the</a:t>
            </a:r>
            <a:r>
              <a:rPr lang="pt-PT" sz="1800" dirty="0" smtClean="0"/>
              <a:t> </a:t>
            </a:r>
            <a:r>
              <a:rPr lang="pt-PT" sz="1800" dirty="0" err="1" smtClean="0"/>
              <a:t>name</a:t>
            </a:r>
            <a:r>
              <a:rPr lang="pt-PT" sz="1800" dirty="0" smtClean="0"/>
              <a:t> “</a:t>
            </a:r>
            <a:r>
              <a:rPr lang="pt-PT" sz="1800" dirty="0" err="1" smtClean="0"/>
              <a:t>DimLoad</a:t>
            </a:r>
            <a:r>
              <a:rPr lang="pt-PT" sz="1800" dirty="0" smtClean="0"/>
              <a:t>” (</a:t>
            </a:r>
            <a:r>
              <a:rPr lang="pt-PT" sz="1800" dirty="0" err="1" smtClean="0"/>
              <a:t>or</a:t>
            </a:r>
            <a:r>
              <a:rPr lang="pt-PT" sz="1800" dirty="0" smtClean="0"/>
              <a:t> </a:t>
            </a:r>
            <a:r>
              <a:rPr lang="pt-PT" sz="1800" dirty="0" err="1" smtClean="0"/>
              <a:t>any</a:t>
            </a:r>
            <a:r>
              <a:rPr lang="pt-PT" sz="1800" dirty="0" smtClean="0"/>
              <a:t> </a:t>
            </a:r>
            <a:r>
              <a:rPr lang="pt-PT" sz="1800" dirty="0" err="1" smtClean="0"/>
              <a:t>other</a:t>
            </a:r>
            <a:r>
              <a:rPr lang="pt-PT" sz="1800" dirty="0" smtClean="0"/>
              <a:t> </a:t>
            </a:r>
            <a:r>
              <a:rPr lang="pt-PT" sz="1800" dirty="0" err="1" smtClean="0"/>
              <a:t>you</a:t>
            </a:r>
            <a:r>
              <a:rPr lang="pt-PT" sz="1800" dirty="0" smtClean="0"/>
              <a:t> </a:t>
            </a:r>
            <a:r>
              <a:rPr lang="pt-PT" sz="1800" dirty="0" err="1" smtClean="0"/>
              <a:t>may</a:t>
            </a:r>
            <a:r>
              <a:rPr lang="pt-PT" sz="1800" dirty="0" smtClean="0"/>
              <a:t> </a:t>
            </a:r>
            <a:r>
              <a:rPr lang="pt-PT" sz="1800" dirty="0" err="1" smtClean="0"/>
              <a:t>want</a:t>
            </a:r>
            <a:r>
              <a:rPr lang="pt-PT" sz="1800" dirty="0"/>
              <a:t> </a:t>
            </a:r>
            <a:r>
              <a:rPr lang="pt-PT" sz="1800" dirty="0" smtClean="0"/>
              <a:t>to)</a:t>
            </a:r>
            <a:endParaRPr lang="pt-PT" sz="1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06" y="887363"/>
            <a:ext cx="5029200" cy="26479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07" y="3829901"/>
            <a:ext cx="2770550" cy="2526449"/>
          </a:xfrm>
          <a:prstGeom prst="rect">
            <a:avLst/>
          </a:prstGeom>
        </p:spPr>
      </p:pic>
      <p:cxnSp>
        <p:nvCxnSpPr>
          <p:cNvPr id="14" name="Conexão reta unidirecional 13"/>
          <p:cNvCxnSpPr/>
          <p:nvPr/>
        </p:nvCxnSpPr>
        <p:spPr>
          <a:xfrm flipV="1">
            <a:off x="8269741" y="5630093"/>
            <a:ext cx="822008" cy="54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/>
          <p:cNvCxnSpPr/>
          <p:nvPr/>
        </p:nvCxnSpPr>
        <p:spPr>
          <a:xfrm flipH="1" flipV="1">
            <a:off x="5941423" y="3344091"/>
            <a:ext cx="825137" cy="112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11</a:t>
            </a:fld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7975" y="458216"/>
            <a:ext cx="11114722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2000" b="1" dirty="0" err="1"/>
              <a:t>Create</a:t>
            </a:r>
            <a:r>
              <a:rPr lang="pt-PT" sz="2000" b="1" dirty="0"/>
              <a:t> </a:t>
            </a:r>
            <a:r>
              <a:rPr lang="pt-PT" sz="2000" b="1" dirty="0" smtClean="0"/>
              <a:t>a Package </a:t>
            </a:r>
            <a:r>
              <a:rPr lang="pt-PT" sz="2000" b="1" dirty="0" err="1" smtClean="0"/>
              <a:t>named</a:t>
            </a:r>
            <a:r>
              <a:rPr lang="pt-PT" sz="2000" b="1" dirty="0" smtClean="0"/>
              <a:t> “</a:t>
            </a:r>
            <a:r>
              <a:rPr lang="pt-PT" sz="2000" b="1" dirty="0" err="1" smtClean="0"/>
              <a:t>FactLoad</a:t>
            </a:r>
            <a:r>
              <a:rPr lang="pt-PT" sz="2000" b="1" dirty="0" smtClean="0"/>
              <a:t>” for </a:t>
            </a:r>
            <a:r>
              <a:rPr lang="pt-PT" sz="2000" b="1" dirty="0" err="1" smtClean="0"/>
              <a:t>Loading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the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Fact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Table</a:t>
            </a:r>
            <a:endParaRPr lang="pt-PT" sz="2000" b="1" dirty="0" smtClean="0"/>
          </a:p>
          <a:p>
            <a:pPr>
              <a:spcAft>
                <a:spcPts val="600"/>
              </a:spcAft>
            </a:pPr>
            <a:endParaRPr lang="pt-PT" sz="2000" b="1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procedure</a:t>
            </a:r>
            <a:r>
              <a:rPr lang="pt-PT" sz="2000" dirty="0" smtClean="0"/>
              <a:t> </a:t>
            </a:r>
            <a:r>
              <a:rPr lang="pt-PT" sz="2000" dirty="0" err="1" smtClean="0"/>
              <a:t>will</a:t>
            </a:r>
            <a:r>
              <a:rPr lang="pt-PT" sz="2000" dirty="0" smtClean="0"/>
              <a:t> </a:t>
            </a:r>
            <a:r>
              <a:rPr lang="pt-PT" sz="2000" dirty="0" err="1" smtClean="0"/>
              <a:t>be</a:t>
            </a:r>
            <a:r>
              <a:rPr lang="pt-PT" sz="2000" dirty="0" smtClean="0"/>
              <a:t> </a:t>
            </a:r>
            <a:r>
              <a:rPr lang="pt-PT" sz="2000" dirty="0" err="1" smtClean="0"/>
              <a:t>much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same</a:t>
            </a:r>
            <a:r>
              <a:rPr lang="pt-PT" sz="2000" dirty="0" smtClean="0"/>
              <a:t> as for </a:t>
            </a:r>
            <a:r>
              <a:rPr lang="pt-PT" sz="2000" dirty="0" err="1" smtClean="0"/>
              <a:t>creating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DimLoad</a:t>
            </a:r>
            <a:r>
              <a:rPr lang="pt-PT" sz="2000" dirty="0" smtClean="0"/>
              <a:t> package: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r>
              <a:rPr lang="pt-PT" dirty="0" smtClean="0"/>
              <a:t> </a:t>
            </a:r>
            <a:r>
              <a:rPr lang="pt-PT" dirty="0"/>
              <a:t>E</a:t>
            </a:r>
            <a:r>
              <a:rPr lang="pt-PT" dirty="0" smtClean="0"/>
              <a:t>xplorer </a:t>
            </a:r>
            <a:r>
              <a:rPr lang="pt-PT" dirty="0" err="1" smtClean="0"/>
              <a:t>create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SSIS package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/>
              <a:t> </a:t>
            </a:r>
            <a:r>
              <a:rPr lang="pt-PT" dirty="0" err="1" smtClean="0"/>
              <a:t>Connection</a:t>
            </a:r>
            <a:r>
              <a:rPr lang="pt-PT" dirty="0" smtClean="0"/>
              <a:t> Managers pane,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click</a:t>
            </a:r>
            <a:r>
              <a:rPr lang="pt-PT" dirty="0" smtClean="0"/>
              <a:t>, </a:t>
            </a:r>
            <a:r>
              <a:rPr lang="pt-PT" dirty="0" err="1" smtClean="0"/>
              <a:t>create</a:t>
            </a:r>
            <a:r>
              <a:rPr lang="pt-PT" dirty="0" smtClean="0"/>
              <a:t> a New OLE DB </a:t>
            </a:r>
            <a:r>
              <a:rPr lang="pt-PT" dirty="0" err="1" smtClean="0"/>
              <a:t>Connection</a:t>
            </a:r>
            <a:r>
              <a:rPr lang="pt-PT" dirty="0" smtClean="0"/>
              <a:t>: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now</a:t>
            </a:r>
            <a:r>
              <a:rPr lang="pt-PT" dirty="0" smtClean="0"/>
              <a:t> </a:t>
            </a:r>
            <a:r>
              <a:rPr lang="pt-PT" dirty="0" err="1" smtClean="0"/>
              <a:t>you’ll</a:t>
            </a:r>
            <a:r>
              <a:rPr lang="pt-PT" dirty="0" smtClean="0"/>
              <a:t> </a:t>
            </a:r>
            <a:r>
              <a:rPr lang="pt-PT" dirty="0" err="1" smtClean="0"/>
              <a:t>select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previously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r>
              <a:rPr lang="pt-PT" dirty="0" smtClean="0"/>
              <a:t> </a:t>
            </a:r>
            <a:r>
              <a:rPr lang="pt-PT" dirty="0" err="1" smtClean="0"/>
              <a:t>connection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library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r>
              <a:rPr lang="pt-PT" dirty="0" smtClean="0"/>
              <a:t>, </a:t>
            </a:r>
            <a:r>
              <a:rPr lang="pt-PT" dirty="0" err="1" smtClean="0"/>
              <a:t>instead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havig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</a:t>
            </a:r>
            <a:r>
              <a:rPr lang="pt-PT" dirty="0" err="1" smtClean="0"/>
              <a:t>one</a:t>
            </a:r>
            <a:r>
              <a:rPr lang="pt-PT" dirty="0" smtClean="0"/>
              <a:t>. </a:t>
            </a:r>
            <a:r>
              <a:rPr lang="pt-PT" dirty="0" err="1" smtClean="0"/>
              <a:t>Repeat</a:t>
            </a:r>
            <a:r>
              <a:rPr lang="pt-PT" dirty="0" smtClean="0"/>
              <a:t> this step for </a:t>
            </a:r>
            <a:r>
              <a:rPr lang="pt-PT" dirty="0" err="1" smtClean="0"/>
              <a:t>creating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connection</a:t>
            </a:r>
            <a:r>
              <a:rPr lang="pt-PT" dirty="0" smtClean="0"/>
              <a:t> to de data </a:t>
            </a:r>
            <a:r>
              <a:rPr lang="pt-PT" dirty="0" err="1" smtClean="0"/>
              <a:t>warehouse</a:t>
            </a:r>
            <a:r>
              <a:rPr lang="pt-PT" dirty="0"/>
              <a:t> </a:t>
            </a:r>
            <a:r>
              <a:rPr lang="pt-PT" dirty="0" err="1" smtClean="0"/>
              <a:t>also</a:t>
            </a:r>
            <a:r>
              <a:rPr lang="pt-PT" dirty="0" smtClean="0"/>
              <a:t> </a:t>
            </a:r>
            <a:r>
              <a:rPr lang="pt-PT" dirty="0" err="1" smtClean="0"/>
              <a:t>selectiong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peviously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r>
              <a:rPr lang="pt-PT" dirty="0" smtClean="0"/>
              <a:t> </a:t>
            </a:r>
            <a:r>
              <a:rPr lang="pt-PT" dirty="0" err="1" smtClean="0"/>
              <a:t>connection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data </a:t>
            </a:r>
            <a:r>
              <a:rPr lang="pt-PT" dirty="0" err="1" smtClean="0"/>
              <a:t>warehouse</a:t>
            </a: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From</a:t>
            </a:r>
            <a:r>
              <a:rPr lang="pt-PT" dirty="0" smtClean="0"/>
              <a:t> de SSIS </a:t>
            </a:r>
            <a:r>
              <a:rPr lang="pt-PT" dirty="0" err="1" smtClean="0"/>
              <a:t>Toolbox</a:t>
            </a:r>
            <a:r>
              <a:rPr lang="pt-PT" dirty="0" smtClean="0"/>
              <a:t>, </a:t>
            </a:r>
            <a:r>
              <a:rPr lang="pt-PT" dirty="0" err="1" smtClean="0"/>
              <a:t>drag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drop</a:t>
            </a:r>
            <a:r>
              <a:rPr lang="pt-PT" dirty="0" smtClean="0"/>
              <a:t> a Data </a:t>
            </a:r>
            <a:r>
              <a:rPr lang="pt-PT" dirty="0" err="1" smtClean="0"/>
              <a:t>Flow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Flow</a:t>
            </a:r>
            <a:r>
              <a:rPr lang="pt-PT" dirty="0" smtClean="0"/>
              <a:t> Pane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rename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CarregarFactos</a:t>
            </a: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Then</a:t>
            </a:r>
            <a:r>
              <a:rPr lang="pt-PT" dirty="0" smtClean="0"/>
              <a:t> </a:t>
            </a:r>
            <a:r>
              <a:rPr lang="pt-PT" dirty="0" err="1" smtClean="0"/>
              <a:t>double</a:t>
            </a:r>
            <a:r>
              <a:rPr lang="pt-PT" dirty="0" smtClean="0"/>
              <a:t> </a:t>
            </a: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Data </a:t>
            </a:r>
            <a:r>
              <a:rPr lang="pt-PT" dirty="0" err="1" smtClean="0"/>
              <a:t>Flow</a:t>
            </a:r>
            <a:r>
              <a:rPr lang="pt-PT" dirty="0" smtClean="0"/>
              <a:t> </a:t>
            </a:r>
            <a:r>
              <a:rPr lang="pt-PT" dirty="0" err="1" smtClean="0"/>
              <a:t>separator</a:t>
            </a:r>
            <a:r>
              <a:rPr lang="pt-PT" dirty="0" smtClean="0"/>
              <a:t>. </a:t>
            </a:r>
            <a:r>
              <a:rPr lang="pt-PT" dirty="0" err="1" smtClean="0"/>
              <a:t>Drag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drop</a:t>
            </a:r>
            <a:r>
              <a:rPr lang="pt-PT" dirty="0" smtClean="0"/>
              <a:t> a OLE DB </a:t>
            </a:r>
            <a:r>
              <a:rPr lang="pt-PT" dirty="0" err="1" smtClean="0"/>
              <a:t>Source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a OLE DB </a:t>
            </a:r>
            <a:r>
              <a:rPr lang="pt-PT" dirty="0" err="1" smtClean="0"/>
              <a:t>destination</a:t>
            </a:r>
            <a:r>
              <a:rPr lang="pt-PT" dirty="0" smtClean="0"/>
              <a:t>: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former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to </a:t>
            </a:r>
            <a:r>
              <a:rPr lang="pt-PT" dirty="0" err="1" smtClean="0"/>
              <a:t>read</a:t>
            </a:r>
            <a:r>
              <a:rPr lang="pt-PT" dirty="0" smtClean="0"/>
              <a:t> data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second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data </a:t>
            </a:r>
            <a:r>
              <a:rPr lang="pt-PT" dirty="0" err="1" smtClean="0"/>
              <a:t>warehouse</a:t>
            </a:r>
            <a:r>
              <a:rPr lang="pt-PT" dirty="0" smtClean="0"/>
              <a:t>. </a:t>
            </a: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data </a:t>
            </a:r>
            <a:r>
              <a:rPr lang="pt-PT" dirty="0" err="1" smtClean="0"/>
              <a:t>source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connect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data </a:t>
            </a:r>
            <a:r>
              <a:rPr lang="pt-PT" dirty="0" err="1" smtClean="0"/>
              <a:t>destination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blue</a:t>
            </a:r>
            <a:r>
              <a:rPr lang="pt-PT" dirty="0" smtClean="0"/>
              <a:t> </a:t>
            </a:r>
            <a:r>
              <a:rPr lang="pt-PT" dirty="0" err="1" smtClean="0"/>
              <a:t>arrow</a:t>
            </a:r>
            <a:r>
              <a:rPr lang="pt-PT" dirty="0" smtClean="0"/>
              <a:t>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pt-PT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pt-PT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pt-PT" dirty="0" smtClean="0"/>
          </a:p>
          <a:p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012" y="4888318"/>
            <a:ext cx="2686866" cy="183315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04" y="4888318"/>
            <a:ext cx="1469036" cy="179359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154" y="4888318"/>
            <a:ext cx="4210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xfrm>
            <a:off x="8610600" y="6298295"/>
            <a:ext cx="2743200" cy="365125"/>
          </a:xfrm>
        </p:spPr>
        <p:txBody>
          <a:bodyPr/>
          <a:lstStyle/>
          <a:p>
            <a:fld id="{7054199A-D540-4296-AF52-B4A445F1258E}" type="slidenum">
              <a:rPr lang="pt-PT" smtClean="0"/>
              <a:t>12</a:t>
            </a:fld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7975" y="400161"/>
            <a:ext cx="1111472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pt-PT" sz="2000" dirty="0" err="1" smtClean="0"/>
              <a:t>Double</a:t>
            </a:r>
            <a:r>
              <a:rPr lang="pt-PT" sz="2000" dirty="0" smtClean="0"/>
              <a:t> </a:t>
            </a:r>
            <a:r>
              <a:rPr lang="pt-PT" sz="2000" dirty="0" err="1" smtClean="0"/>
              <a:t>click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OLE DB </a:t>
            </a:r>
            <a:r>
              <a:rPr lang="pt-PT" sz="2000" dirty="0" err="1" smtClean="0"/>
              <a:t>Souce</a:t>
            </a:r>
            <a:endParaRPr lang="pt-PT" sz="20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Build</a:t>
            </a:r>
            <a:r>
              <a:rPr lang="pt-PT" dirty="0" smtClean="0"/>
              <a:t> </a:t>
            </a:r>
            <a:r>
              <a:rPr lang="pt-PT" dirty="0" err="1" smtClean="0"/>
              <a:t>Query</a:t>
            </a:r>
            <a:r>
              <a:rPr lang="pt-PT" dirty="0" smtClean="0"/>
              <a:t> in </a:t>
            </a:r>
            <a:r>
              <a:rPr lang="pt-PT" dirty="0" err="1" smtClean="0"/>
              <a:t>order</a:t>
            </a:r>
            <a:r>
              <a:rPr lang="pt-PT" dirty="0" smtClean="0"/>
              <a:t> to </a:t>
            </a:r>
            <a:r>
              <a:rPr lang="pt-PT" dirty="0" err="1" smtClean="0"/>
              <a:t>interactively</a:t>
            </a:r>
            <a:r>
              <a:rPr lang="pt-PT" dirty="0" smtClean="0"/>
              <a:t> </a:t>
            </a:r>
            <a:r>
              <a:rPr lang="pt-PT" dirty="0" err="1" smtClean="0"/>
              <a:t>buid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query</a:t>
            </a:r>
            <a:r>
              <a:rPr lang="pt-PT" dirty="0" smtClean="0"/>
              <a:t> to </a:t>
            </a:r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data. A </a:t>
            </a:r>
            <a:r>
              <a:rPr lang="pt-PT" dirty="0" err="1" smtClean="0"/>
              <a:t>form</a:t>
            </a:r>
            <a:r>
              <a:rPr lang="pt-PT" dirty="0" smtClean="0"/>
              <a:t> </a:t>
            </a:r>
            <a:r>
              <a:rPr lang="pt-PT" dirty="0" err="1" smtClean="0"/>
              <a:t>appears</a:t>
            </a:r>
            <a:endParaRPr lang="pt-PT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Notice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now</a:t>
            </a:r>
            <a:r>
              <a:rPr lang="pt-PT" dirty="0" smtClean="0"/>
              <a:t>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onl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need</a:t>
            </a:r>
            <a:r>
              <a:rPr lang="pt-PT" dirty="0" smtClean="0"/>
              <a:t> in </a:t>
            </a:r>
            <a:r>
              <a:rPr lang="pt-PT" dirty="0" err="1" smtClean="0"/>
              <a:t>order</a:t>
            </a:r>
            <a:r>
              <a:rPr lang="pt-PT" dirty="0" smtClean="0"/>
              <a:t> to </a:t>
            </a:r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data 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fact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Emprestimos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. </a:t>
            </a:r>
            <a:r>
              <a:rPr lang="pt-PT" dirty="0" err="1" smtClean="0"/>
              <a:t>Add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clicking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Add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 </a:t>
            </a:r>
            <a:r>
              <a:rPr lang="pt-PT" dirty="0" err="1" smtClean="0"/>
              <a:t>button</a:t>
            </a: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Select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needed</a:t>
            </a:r>
            <a:r>
              <a:rPr lang="pt-PT" dirty="0" smtClean="0"/>
              <a:t> </a:t>
            </a:r>
            <a:r>
              <a:rPr lang="pt-PT" dirty="0" err="1" smtClean="0"/>
              <a:t>fields</a:t>
            </a:r>
            <a:r>
              <a:rPr lang="pt-PT" dirty="0" smtClean="0"/>
              <a:t>: Livro, Leitor, Data, Tipo.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automatically</a:t>
            </a:r>
            <a:r>
              <a:rPr lang="pt-PT" dirty="0" smtClean="0"/>
              <a:t> </a:t>
            </a:r>
            <a:r>
              <a:rPr lang="pt-PT" dirty="0" err="1" smtClean="0"/>
              <a:t>build</a:t>
            </a:r>
            <a:r>
              <a:rPr lang="pt-PT" dirty="0" smtClean="0"/>
              <a:t> a </a:t>
            </a:r>
            <a:r>
              <a:rPr lang="pt-PT" dirty="0" err="1" smtClean="0"/>
              <a:t>query</a:t>
            </a:r>
            <a:r>
              <a:rPr lang="pt-PT" dirty="0" smtClean="0"/>
              <a:t>:</a:t>
            </a:r>
          </a:p>
          <a:p>
            <a:pPr lvl="3"/>
            <a:r>
              <a:rPr lang="pt-PT" b="1" dirty="0" smtClean="0"/>
              <a:t>SELECT </a:t>
            </a:r>
            <a:r>
              <a:rPr lang="pt-PT" b="1" dirty="0"/>
              <a:t>Livro, Leitor, Data, Tipo</a:t>
            </a:r>
          </a:p>
          <a:p>
            <a:pPr lvl="3"/>
            <a:r>
              <a:rPr lang="pt-PT" b="1" dirty="0"/>
              <a:t>FROM </a:t>
            </a:r>
            <a:r>
              <a:rPr lang="pt-PT" b="1" dirty="0" err="1" smtClean="0"/>
              <a:t>Emprestimos</a:t>
            </a:r>
            <a:endParaRPr lang="pt-PT" b="1" dirty="0" smtClean="0"/>
          </a:p>
          <a:p>
            <a:pPr lvl="3"/>
            <a:endParaRPr lang="pt-PT" sz="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pt-PT" dirty="0" err="1" smtClean="0"/>
              <a:t>However</a:t>
            </a:r>
            <a:r>
              <a:rPr lang="pt-PT" dirty="0" smtClean="0"/>
              <a:t>, </a:t>
            </a:r>
            <a:r>
              <a:rPr lang="pt-PT" dirty="0" err="1" smtClean="0"/>
              <a:t>now</a:t>
            </a:r>
            <a:r>
              <a:rPr lang="pt-PT" dirty="0" smtClean="0"/>
              <a:t> </a:t>
            </a:r>
            <a:r>
              <a:rPr lang="pt-PT" dirty="0" err="1" smtClean="0"/>
              <a:t>we’ll</a:t>
            </a:r>
            <a:r>
              <a:rPr lang="pt-PT" dirty="0" smtClean="0"/>
              <a:t>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manually</a:t>
            </a:r>
            <a:r>
              <a:rPr lang="pt-PT" dirty="0" smtClean="0"/>
              <a:t>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/>
              <a:t>First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measure</a:t>
            </a:r>
            <a:r>
              <a:rPr lang="pt-PT" dirty="0"/>
              <a:t>, </a:t>
            </a:r>
            <a:r>
              <a:rPr lang="pt-PT" dirty="0" err="1" smtClean="0"/>
              <a:t>that</a:t>
            </a:r>
            <a:r>
              <a:rPr lang="pt-PT" dirty="0" smtClean="0"/>
              <a:t> in this case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just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counting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records, as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represents</a:t>
            </a:r>
            <a:r>
              <a:rPr lang="pt-PT" dirty="0" smtClean="0"/>
              <a:t> a </a:t>
            </a:r>
            <a:r>
              <a:rPr lang="pt-PT" dirty="0" err="1" smtClean="0"/>
              <a:t>lwnding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returning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book</a:t>
            </a: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Then</a:t>
            </a:r>
            <a:r>
              <a:rPr lang="pt-PT" dirty="0" smtClean="0"/>
              <a:t>,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group</a:t>
            </a:r>
            <a:r>
              <a:rPr lang="pt-PT" dirty="0" smtClean="0"/>
              <a:t>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counting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componentes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Fact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 </a:t>
            </a:r>
            <a:r>
              <a:rPr lang="pt-PT" dirty="0" err="1" smtClean="0"/>
              <a:t>primary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r>
              <a:rPr lang="pt-PT" dirty="0" smtClean="0"/>
              <a:t>. </a:t>
            </a:r>
            <a:r>
              <a:rPr lang="pt-PT" dirty="0" err="1" smtClean="0"/>
              <a:t>So</a:t>
            </a:r>
            <a:r>
              <a:rPr lang="pt-PT" dirty="0" smtClean="0"/>
              <a:t>,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above</a:t>
            </a:r>
            <a:r>
              <a:rPr lang="pt-PT" dirty="0" smtClean="0"/>
              <a:t> </a:t>
            </a:r>
            <a:r>
              <a:rPr lang="pt-PT" dirty="0" err="1" smtClean="0"/>
              <a:t>query</a:t>
            </a:r>
            <a:r>
              <a:rPr lang="pt-PT" dirty="0" smtClean="0"/>
              <a:t> </a:t>
            </a:r>
            <a:r>
              <a:rPr lang="pt-PT" dirty="0" err="1" smtClean="0"/>
              <a:t>manually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click</a:t>
            </a:r>
            <a:r>
              <a:rPr lang="pt-PT" dirty="0" smtClean="0"/>
              <a:t> Ok </a:t>
            </a:r>
          </a:p>
          <a:p>
            <a:pPr lvl="3"/>
            <a:r>
              <a:rPr lang="pt-PT" b="1" dirty="0"/>
              <a:t>SELECT </a:t>
            </a:r>
            <a:r>
              <a:rPr lang="pt-PT" b="1" dirty="0" smtClean="0"/>
              <a:t>Livro</a:t>
            </a:r>
            <a:r>
              <a:rPr lang="pt-PT" b="1" dirty="0"/>
              <a:t>, Leitor, Data, Tipo, COUNT([*]) AS Numero</a:t>
            </a:r>
          </a:p>
          <a:p>
            <a:pPr lvl="3"/>
            <a:r>
              <a:rPr lang="pt-PT" b="1" dirty="0"/>
              <a:t>FROM </a:t>
            </a:r>
            <a:r>
              <a:rPr lang="pt-PT" b="1" dirty="0" err="1" smtClean="0"/>
              <a:t>Emprestimos</a:t>
            </a:r>
            <a:endParaRPr lang="pt-PT" b="1" dirty="0"/>
          </a:p>
          <a:p>
            <a:pPr lvl="3"/>
            <a:r>
              <a:rPr lang="pt-PT" b="1" dirty="0"/>
              <a:t>GROUP BY Livro, Leitor, Data, Tipo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sz="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form</a:t>
            </a:r>
            <a:r>
              <a:rPr lang="pt-PT" dirty="0" smtClean="0"/>
              <a:t> </a:t>
            </a:r>
            <a:r>
              <a:rPr lang="pt-PT" dirty="0" err="1" smtClean="0"/>
              <a:t>test</a:t>
            </a:r>
            <a:r>
              <a:rPr lang="pt-PT" dirty="0" smtClean="0"/>
              <a:t> </a:t>
            </a:r>
            <a:r>
              <a:rPr lang="pt-PT" dirty="0" err="1" smtClean="0"/>
              <a:t>teh</a:t>
            </a:r>
            <a:r>
              <a:rPr lang="pt-PT" dirty="0" smtClean="0"/>
              <a:t> </a:t>
            </a:r>
            <a:r>
              <a:rPr lang="pt-PT" dirty="0" err="1" smtClean="0"/>
              <a:t>query</a:t>
            </a:r>
            <a:r>
              <a:rPr lang="pt-PT" dirty="0" smtClean="0"/>
              <a:t>,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clicking</a:t>
            </a:r>
            <a:r>
              <a:rPr lang="pt-PT" dirty="0" smtClean="0"/>
              <a:t> </a:t>
            </a:r>
            <a:r>
              <a:rPr lang="pt-PT" dirty="0" err="1" smtClean="0"/>
              <a:t>Preview</a:t>
            </a:r>
            <a:r>
              <a:rPr lang="pt-PT" dirty="0" smtClean="0"/>
              <a:t>, </a:t>
            </a:r>
            <a:r>
              <a:rPr lang="pt-PT" dirty="0" err="1" smtClean="0"/>
              <a:t>and</a:t>
            </a:r>
            <a:r>
              <a:rPr lang="pt-PT" dirty="0" smtClean="0"/>
              <a:t> Ok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703" y="4443168"/>
            <a:ext cx="3770811" cy="137386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11516" y="5936346"/>
            <a:ext cx="112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NOTICE: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common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queris</a:t>
            </a:r>
            <a:r>
              <a:rPr lang="pt-PT" dirty="0" smtClean="0"/>
              <a:t> for </a:t>
            </a:r>
            <a:r>
              <a:rPr lang="pt-PT" dirty="0" err="1" smtClean="0"/>
              <a:t>loading</a:t>
            </a:r>
            <a:r>
              <a:rPr lang="pt-PT" dirty="0" smtClean="0"/>
              <a:t> </a:t>
            </a:r>
            <a:r>
              <a:rPr lang="pt-PT" dirty="0" err="1" smtClean="0"/>
              <a:t>fact</a:t>
            </a:r>
            <a:r>
              <a:rPr lang="pt-PT" dirty="0" smtClean="0"/>
              <a:t> </a:t>
            </a:r>
            <a:r>
              <a:rPr lang="pt-PT" dirty="0" err="1" smtClean="0"/>
              <a:t>tables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similar </a:t>
            </a:r>
            <a:r>
              <a:rPr lang="pt-PT" dirty="0" err="1" smtClean="0"/>
              <a:t>structures</a:t>
            </a:r>
            <a:r>
              <a:rPr lang="pt-PT" dirty="0" smtClean="0"/>
              <a:t>, i.e., COUNT </a:t>
            </a:r>
            <a:r>
              <a:rPr lang="pt-PT" dirty="0" err="1" smtClean="0"/>
              <a:t>or</a:t>
            </a:r>
            <a:r>
              <a:rPr lang="pt-PT" dirty="0" smtClean="0"/>
              <a:t> SUM </a:t>
            </a:r>
            <a:r>
              <a:rPr lang="pt-PT" dirty="0" err="1" smtClean="0"/>
              <a:t>operatores</a:t>
            </a:r>
            <a:r>
              <a:rPr lang="pt-PT" dirty="0" smtClean="0"/>
              <a:t> </a:t>
            </a:r>
            <a:r>
              <a:rPr lang="pt-PT" dirty="0" err="1" smtClean="0"/>
              <a:t>followed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a </a:t>
            </a:r>
            <a:r>
              <a:rPr lang="pt-PT" dirty="0" err="1" smtClean="0"/>
              <a:t>Group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fact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 PK, as this </a:t>
            </a:r>
            <a:r>
              <a:rPr lang="pt-PT" dirty="0" err="1" smtClean="0"/>
              <a:t>implements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desired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aggregation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20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xfrm>
            <a:off x="8610600" y="6298295"/>
            <a:ext cx="2743200" cy="365125"/>
          </a:xfrm>
        </p:spPr>
        <p:txBody>
          <a:bodyPr/>
          <a:lstStyle/>
          <a:p>
            <a:fld id="{7054199A-D540-4296-AF52-B4A445F1258E}" type="slidenum">
              <a:rPr lang="pt-PT" smtClean="0"/>
              <a:t>13</a:t>
            </a:fld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7975" y="400161"/>
            <a:ext cx="11114722" cy="727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8"/>
            </a:pPr>
            <a:r>
              <a:rPr lang="pt-PT" sz="2000" dirty="0" err="1" smtClean="0"/>
              <a:t>Double</a:t>
            </a:r>
            <a:r>
              <a:rPr lang="pt-PT" sz="2000" dirty="0" smtClean="0"/>
              <a:t> </a:t>
            </a:r>
            <a:r>
              <a:rPr lang="pt-PT" sz="2000" dirty="0" err="1" smtClean="0"/>
              <a:t>click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OLE DB </a:t>
            </a:r>
            <a:r>
              <a:rPr lang="pt-PT" sz="2000" dirty="0" err="1" smtClean="0"/>
              <a:t>Destination</a:t>
            </a:r>
            <a:endParaRPr lang="pt-PT" sz="20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Here</a:t>
            </a:r>
            <a:r>
              <a:rPr lang="pt-PT" dirty="0" smtClean="0"/>
              <a:t> </a:t>
            </a:r>
            <a:r>
              <a:rPr lang="pt-PT" dirty="0" err="1" smtClean="0"/>
              <a:t>we’ll</a:t>
            </a:r>
            <a:r>
              <a:rPr lang="pt-PT" dirty="0" smtClean="0"/>
              <a:t> </a:t>
            </a:r>
            <a:r>
              <a:rPr lang="pt-PT" dirty="0" err="1" smtClean="0"/>
              <a:t>proceed</a:t>
            </a:r>
            <a:r>
              <a:rPr lang="pt-PT" dirty="0" smtClean="0"/>
              <a:t> as </a:t>
            </a:r>
            <a:r>
              <a:rPr lang="pt-PT" dirty="0" err="1" smtClean="0"/>
              <a:t>before</a:t>
            </a:r>
            <a:r>
              <a:rPr lang="pt-PT" dirty="0" smtClean="0"/>
              <a:t>, </a:t>
            </a:r>
            <a:r>
              <a:rPr lang="pt-PT" dirty="0" err="1" smtClean="0"/>
              <a:t>just</a:t>
            </a:r>
            <a:r>
              <a:rPr lang="pt-PT" dirty="0" smtClean="0"/>
              <a:t> </a:t>
            </a:r>
            <a:r>
              <a:rPr lang="pt-PT" dirty="0" err="1" smtClean="0"/>
              <a:t>mapping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input </a:t>
            </a:r>
            <a:r>
              <a:rPr lang="pt-PT" dirty="0" err="1" smtClean="0"/>
              <a:t>fields</a:t>
            </a:r>
            <a:r>
              <a:rPr lang="pt-PT" dirty="0" smtClean="0"/>
              <a:t> (</a:t>
            </a:r>
            <a:r>
              <a:rPr lang="pt-PT" dirty="0" err="1" smtClean="0"/>
              <a:t>produced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query</a:t>
            </a:r>
            <a:r>
              <a:rPr lang="pt-PT" dirty="0" smtClean="0"/>
              <a:t>)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destination</a:t>
            </a:r>
            <a:r>
              <a:rPr lang="pt-PT" dirty="0" smtClean="0"/>
              <a:t> </a:t>
            </a:r>
            <a:r>
              <a:rPr lang="pt-PT" dirty="0" err="1" smtClean="0"/>
              <a:t>fact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. </a:t>
            </a:r>
            <a:r>
              <a:rPr lang="pt-PT" dirty="0" err="1" smtClean="0"/>
              <a:t>Create</a:t>
            </a:r>
            <a:r>
              <a:rPr lang="pt-PT" dirty="0" smtClean="0"/>
              <a:t>,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delete </a:t>
            </a:r>
            <a:r>
              <a:rPr lang="pt-PT" dirty="0" err="1" smtClean="0"/>
              <a:t>connections</a:t>
            </a:r>
            <a:r>
              <a:rPr lang="pt-PT" dirty="0" smtClean="0"/>
              <a:t>, as </a:t>
            </a:r>
            <a:r>
              <a:rPr lang="pt-PT" dirty="0" err="1" smtClean="0"/>
              <a:t>needed</a:t>
            </a:r>
            <a:r>
              <a:rPr lang="pt-PT" dirty="0" smtClean="0"/>
              <a:t> in </a:t>
            </a:r>
            <a:r>
              <a:rPr lang="pt-PT" dirty="0" err="1" smtClean="0"/>
              <a:t>orde</a:t>
            </a:r>
            <a:r>
              <a:rPr lang="pt-PT" dirty="0" smtClean="0"/>
              <a:t> to </a:t>
            </a:r>
            <a:r>
              <a:rPr lang="pt-PT" dirty="0" err="1" smtClean="0"/>
              <a:t>connect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correct</a:t>
            </a:r>
            <a:r>
              <a:rPr lang="pt-PT" dirty="0" smtClean="0"/>
              <a:t> </a:t>
            </a:r>
            <a:r>
              <a:rPr lang="pt-PT" dirty="0" err="1" smtClean="0"/>
              <a:t>fields</a:t>
            </a: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"/>
            </a:pPr>
            <a:endParaRPr lang="pt-PT" dirty="0" smtClean="0"/>
          </a:p>
          <a:p>
            <a:pPr>
              <a:spcAft>
                <a:spcPts val="600"/>
              </a:spcAft>
            </a:pPr>
            <a:r>
              <a:rPr lang="pt-PT" sz="2000" b="1" dirty="0" err="1"/>
              <a:t>Testing</a:t>
            </a:r>
            <a:r>
              <a:rPr lang="pt-PT" sz="2000" b="1" dirty="0"/>
              <a:t> </a:t>
            </a:r>
            <a:r>
              <a:rPr lang="pt-PT" sz="2000" b="1" dirty="0" err="1"/>
              <a:t>the</a:t>
            </a:r>
            <a:r>
              <a:rPr lang="pt-PT" sz="2000" b="1" dirty="0"/>
              <a:t> Project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8"/>
            </a:pPr>
            <a:endParaRPr lang="pt-PT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smtClean="0"/>
              <a:t>In </a:t>
            </a:r>
            <a:r>
              <a:rPr lang="pt-PT" dirty="0" err="1" smtClean="0"/>
              <a:t>the</a:t>
            </a:r>
            <a:r>
              <a:rPr lang="pt-PT" dirty="0" smtClean="0"/>
              <a:t> SQL Server </a:t>
            </a:r>
            <a:r>
              <a:rPr lang="pt-PT" dirty="0" err="1" smtClean="0"/>
              <a:t>Configuration</a:t>
            </a:r>
            <a:r>
              <a:rPr lang="pt-PT" dirty="0" smtClean="0"/>
              <a:t> Manager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sure</a:t>
            </a:r>
            <a:r>
              <a:rPr lang="pt-PT" dirty="0" smtClean="0"/>
              <a:t> to </a:t>
            </a:r>
            <a:r>
              <a:rPr lang="pt-PT" dirty="0" err="1" smtClean="0"/>
              <a:t>have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DB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Integration</a:t>
            </a:r>
            <a:r>
              <a:rPr lang="pt-PT" dirty="0" smtClean="0"/>
              <a:t> </a:t>
            </a:r>
            <a:r>
              <a:rPr lang="pt-PT" dirty="0" err="1" smtClean="0"/>
              <a:t>Services</a:t>
            </a:r>
            <a:r>
              <a:rPr lang="pt-PT" dirty="0" smtClean="0"/>
              <a:t> </a:t>
            </a:r>
            <a:r>
              <a:rPr lang="pt-PT" dirty="0" err="1" smtClean="0"/>
              <a:t>running</a:t>
            </a: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r>
              <a:rPr lang="pt-PT" dirty="0" smtClean="0"/>
              <a:t> </a:t>
            </a:r>
            <a:r>
              <a:rPr lang="pt-PT" dirty="0" err="1" smtClean="0"/>
              <a:t>explorer</a:t>
            </a:r>
            <a:r>
              <a:rPr lang="pt-PT" dirty="0" smtClean="0"/>
              <a:t> </a:t>
            </a: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DimLoad</a:t>
            </a:r>
            <a:r>
              <a:rPr lang="pt-PT" dirty="0" smtClean="0"/>
              <a:t> package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top </a:t>
            </a:r>
            <a:r>
              <a:rPr lang="pt-PT" dirty="0" err="1" smtClean="0"/>
              <a:t>tab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project</a:t>
            </a:r>
            <a:r>
              <a:rPr lang="pt-PT" dirty="0" smtClean="0"/>
              <a:t> (Visual </a:t>
            </a:r>
            <a:r>
              <a:rPr lang="pt-PT" dirty="0" err="1" smtClean="0"/>
              <a:t>Sutdio</a:t>
            </a:r>
            <a:r>
              <a:rPr lang="pt-PT" dirty="0" smtClean="0"/>
              <a:t>) </a:t>
            </a: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Start</a:t>
            </a:r>
            <a:r>
              <a:rPr lang="pt-PT" dirty="0" smtClean="0"/>
              <a:t> </a:t>
            </a:r>
            <a:r>
              <a:rPr lang="pt-PT" dirty="0" err="1" smtClean="0"/>
              <a:t>Button</a:t>
            </a:r>
            <a:r>
              <a:rPr lang="pt-PT" dirty="0" smtClean="0"/>
              <a:t>. </a:t>
            </a:r>
            <a:r>
              <a:rPr lang="pt-PT" dirty="0" err="1" smtClean="0"/>
              <a:t>The</a:t>
            </a:r>
            <a:r>
              <a:rPr lang="pt-PT" dirty="0" smtClean="0"/>
              <a:t> package runs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ok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shoud</a:t>
            </a:r>
            <a:r>
              <a:rPr lang="pt-PT" dirty="0" smtClean="0"/>
              <a:t> </a:t>
            </a:r>
            <a:r>
              <a:rPr lang="pt-PT" dirty="0" err="1" smtClean="0"/>
              <a:t>get</a:t>
            </a:r>
            <a:r>
              <a:rPr lang="pt-PT" dirty="0" smtClean="0"/>
              <a:t> a green “V” </a:t>
            </a:r>
            <a:r>
              <a:rPr lang="pt-PT" dirty="0" err="1" smtClean="0"/>
              <a:t>near</a:t>
            </a:r>
            <a:r>
              <a:rPr lang="pt-PT" dirty="0" smtClean="0"/>
              <a:t>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OLE DB </a:t>
            </a:r>
            <a:r>
              <a:rPr lang="pt-PT" dirty="0" err="1" smtClean="0"/>
              <a:t>Source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OLE DB </a:t>
            </a:r>
            <a:r>
              <a:rPr lang="pt-PT" dirty="0" err="1" smtClean="0"/>
              <a:t>destination</a:t>
            </a:r>
            <a:r>
              <a:rPr lang="pt-PT" dirty="0" smtClean="0"/>
              <a:t>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finishes</a:t>
            </a: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get</a:t>
            </a:r>
            <a:r>
              <a:rPr lang="pt-PT" dirty="0" smtClean="0"/>
              <a:t> a </a:t>
            </a:r>
            <a:r>
              <a:rPr lang="pt-PT" dirty="0" err="1" smtClean="0"/>
              <a:t>red</a:t>
            </a:r>
            <a:r>
              <a:rPr lang="pt-PT" dirty="0" smtClean="0"/>
              <a:t> cross, </a:t>
            </a:r>
            <a:r>
              <a:rPr lang="pt-PT" dirty="0" err="1" smtClean="0"/>
              <a:t>then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error. </a:t>
            </a:r>
            <a:r>
              <a:rPr lang="pt-PT" dirty="0" err="1" smtClean="0"/>
              <a:t>You’ll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understand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errro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…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long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maybe</a:t>
            </a:r>
            <a:r>
              <a:rPr lang="pt-PT" dirty="0" smtClean="0"/>
              <a:t> </a:t>
            </a:r>
            <a:r>
              <a:rPr lang="pt-PT" dirty="0" err="1" smtClean="0"/>
              <a:t>dificult</a:t>
            </a:r>
            <a:r>
              <a:rPr lang="pt-PT" dirty="0" smtClean="0"/>
              <a:t> to </a:t>
            </a:r>
            <a:r>
              <a:rPr lang="pt-PT" dirty="0" err="1" smtClean="0"/>
              <a:t>understand</a:t>
            </a:r>
            <a:r>
              <a:rPr lang="pt-PT" dirty="0" smtClean="0"/>
              <a:t> …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667555"/>
            <a:ext cx="4048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xfrm>
            <a:off x="8610600" y="6298295"/>
            <a:ext cx="2743200" cy="365125"/>
          </a:xfrm>
        </p:spPr>
        <p:txBody>
          <a:bodyPr/>
          <a:lstStyle/>
          <a:p>
            <a:fld id="{7054199A-D540-4296-AF52-B4A445F1258E}" type="slidenum">
              <a:rPr lang="pt-PT" smtClean="0"/>
              <a:t>14</a:t>
            </a:fld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7975" y="400161"/>
            <a:ext cx="1111472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600"/>
              </a:spcAft>
              <a:buFont typeface="+mj-lt"/>
              <a:buAutoNum type="arabicPeriod" startAt="5"/>
            </a:pP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ok, </a:t>
            </a:r>
            <a:r>
              <a:rPr lang="pt-PT" dirty="0" err="1" smtClean="0"/>
              <a:t>then</a:t>
            </a:r>
            <a:r>
              <a:rPr lang="pt-PT" dirty="0" smtClean="0"/>
              <a:t> in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Soluton</a:t>
            </a:r>
            <a:r>
              <a:rPr lang="pt-PT" dirty="0" smtClean="0"/>
              <a:t> Explorer </a:t>
            </a:r>
            <a:r>
              <a:rPr lang="pt-PT" dirty="0" err="1" smtClean="0"/>
              <a:t>select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FactLoad</a:t>
            </a:r>
            <a:r>
              <a:rPr lang="pt-PT" dirty="0" smtClean="0"/>
              <a:t> package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run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are </a:t>
            </a:r>
            <a:r>
              <a:rPr lang="pt-PT" dirty="0" err="1" smtClean="0"/>
              <a:t>errors</a:t>
            </a:r>
            <a:r>
              <a:rPr lang="pt-PT" dirty="0" smtClean="0"/>
              <a:t>, </a:t>
            </a:r>
            <a:r>
              <a:rPr lang="pt-PT" dirty="0" err="1" smtClean="0"/>
              <a:t>you</a:t>
            </a:r>
            <a:r>
              <a:rPr lang="pt-PT" dirty="0" smtClean="0"/>
              <a:t> must </a:t>
            </a:r>
            <a:r>
              <a:rPr lang="pt-PT" dirty="0" err="1" smtClean="0"/>
              <a:t>understand</a:t>
            </a:r>
            <a:r>
              <a:rPr lang="pt-PT" dirty="0" smtClean="0"/>
              <a:t> na </a:t>
            </a:r>
            <a:r>
              <a:rPr lang="pt-PT" dirty="0" err="1" smtClean="0"/>
              <a:t>dcorrect</a:t>
            </a:r>
            <a:r>
              <a:rPr lang="pt-PT" dirty="0" smtClean="0"/>
              <a:t> </a:t>
            </a:r>
            <a:r>
              <a:rPr lang="pt-PT" dirty="0" err="1" smtClean="0"/>
              <a:t>them</a:t>
            </a:r>
            <a:r>
              <a:rPr lang="pt-PT" dirty="0" smtClean="0"/>
              <a:t>. </a:t>
            </a:r>
            <a:r>
              <a:rPr lang="pt-PT" dirty="0" err="1" smtClean="0"/>
              <a:t>Then</a:t>
            </a:r>
            <a:r>
              <a:rPr lang="pt-PT" dirty="0" smtClean="0"/>
              <a:t>, </a:t>
            </a:r>
            <a:r>
              <a:rPr lang="pt-PT" dirty="0" err="1" smtClean="0"/>
              <a:t>run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again</a:t>
            </a:r>
            <a:r>
              <a:rPr lang="pt-PT" dirty="0" smtClean="0"/>
              <a:t>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5"/>
            </a:pPr>
            <a:endParaRPr lang="pt-PT" dirty="0"/>
          </a:p>
          <a:p>
            <a:pPr>
              <a:spcAft>
                <a:spcPts val="600"/>
              </a:spcAft>
            </a:pPr>
            <a:r>
              <a:rPr lang="pt-PT" b="1" dirty="0" smtClean="0"/>
              <a:t>IMPORTANT NOTICES ABOUT ERRORS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running</a:t>
            </a:r>
            <a:r>
              <a:rPr lang="pt-PT" dirty="0" smtClean="0"/>
              <a:t> / </a:t>
            </a:r>
            <a:r>
              <a:rPr lang="pt-PT" dirty="0" err="1" smtClean="0"/>
              <a:t>testing</a:t>
            </a:r>
            <a:r>
              <a:rPr lang="pt-PT" dirty="0" smtClean="0"/>
              <a:t> a package,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always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explicitly</a:t>
            </a:r>
            <a:r>
              <a:rPr lang="pt-PT" dirty="0" smtClean="0"/>
              <a:t> stop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clicking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Stop </a:t>
            </a:r>
            <a:r>
              <a:rPr lang="pt-PT" dirty="0" err="1" smtClean="0"/>
              <a:t>Debugging</a:t>
            </a:r>
            <a:r>
              <a:rPr lang="pt-PT" dirty="0" smtClean="0"/>
              <a:t> in </a:t>
            </a:r>
            <a:r>
              <a:rPr lang="pt-PT" dirty="0" err="1" smtClean="0"/>
              <a:t>the</a:t>
            </a:r>
            <a:r>
              <a:rPr lang="pt-PT" dirty="0" smtClean="0"/>
              <a:t> top </a:t>
            </a:r>
            <a:r>
              <a:rPr lang="pt-PT" dirty="0" err="1" smtClean="0"/>
              <a:t>options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VS (</a:t>
            </a:r>
            <a:r>
              <a:rPr lang="pt-PT" dirty="0" err="1" smtClean="0"/>
              <a:t>near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Start</a:t>
            </a:r>
            <a:r>
              <a:rPr lang="pt-PT" dirty="0" smtClean="0"/>
              <a:t> </a:t>
            </a:r>
            <a:r>
              <a:rPr lang="pt-PT" dirty="0" err="1" smtClean="0"/>
              <a:t>Button</a:t>
            </a:r>
            <a:r>
              <a:rPr lang="pt-PT" dirty="0" smtClean="0"/>
              <a:t>)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smtClean="0"/>
              <a:t>A </a:t>
            </a:r>
            <a:r>
              <a:rPr lang="pt-PT" dirty="0" err="1" smtClean="0"/>
              <a:t>common</a:t>
            </a:r>
            <a:r>
              <a:rPr lang="pt-PT" dirty="0" smtClean="0"/>
              <a:t> error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due</a:t>
            </a:r>
            <a:r>
              <a:rPr lang="pt-PT" dirty="0" smtClean="0"/>
              <a:t> to </a:t>
            </a:r>
            <a:r>
              <a:rPr lang="pt-PT" dirty="0" err="1" smtClean="0"/>
              <a:t>incompatible</a:t>
            </a:r>
            <a:r>
              <a:rPr lang="pt-PT" dirty="0" smtClean="0"/>
              <a:t> data </a:t>
            </a:r>
            <a:r>
              <a:rPr lang="pt-PT" dirty="0" err="1" smtClean="0"/>
              <a:t>types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source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destination</a:t>
            </a:r>
            <a:r>
              <a:rPr lang="pt-PT" dirty="0" smtClean="0"/>
              <a:t> </a:t>
            </a:r>
            <a:r>
              <a:rPr lang="pt-PT" dirty="0" err="1" smtClean="0"/>
              <a:t>tables</a:t>
            </a:r>
            <a:r>
              <a:rPr lang="pt-PT" dirty="0" smtClean="0"/>
              <a:t>. For exemple,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a </a:t>
            </a:r>
            <a:r>
              <a:rPr lang="pt-PT" dirty="0" err="1" smtClean="0"/>
              <a:t>source</a:t>
            </a:r>
            <a:r>
              <a:rPr lang="pt-PT" dirty="0" smtClean="0"/>
              <a:t> </a:t>
            </a:r>
            <a:r>
              <a:rPr lang="pt-PT" dirty="0" err="1" smtClean="0"/>
              <a:t>nvarchar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,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not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possible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a </a:t>
            </a:r>
            <a:r>
              <a:rPr lang="pt-PT" dirty="0" err="1" smtClean="0"/>
              <a:t>varchar</a:t>
            </a:r>
            <a:r>
              <a:rPr lang="pt-PT" dirty="0" smtClean="0"/>
              <a:t>, as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dirty="0" err="1" smtClean="0"/>
              <a:t>loss</a:t>
            </a:r>
            <a:r>
              <a:rPr lang="pt-PT" dirty="0" smtClean="0"/>
              <a:t> </a:t>
            </a:r>
            <a:r>
              <a:rPr lang="pt-PT" dirty="0" err="1" smtClean="0"/>
              <a:t>may</a:t>
            </a:r>
            <a:r>
              <a:rPr lang="pt-PT" dirty="0" smtClean="0"/>
              <a:t> </a:t>
            </a:r>
            <a:r>
              <a:rPr lang="pt-PT" dirty="0" err="1" smtClean="0"/>
              <a:t>occur</a:t>
            </a:r>
            <a:r>
              <a:rPr lang="pt-PT" dirty="0" smtClean="0"/>
              <a:t>. To </a:t>
            </a:r>
            <a:r>
              <a:rPr lang="pt-PT" dirty="0" err="1" smtClean="0"/>
              <a:t>correct</a:t>
            </a:r>
            <a:r>
              <a:rPr lang="pt-PT" dirty="0" smtClean="0"/>
              <a:t>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use </a:t>
            </a:r>
            <a:r>
              <a:rPr lang="pt-PT" dirty="0" err="1" smtClean="0"/>
              <a:t>the</a:t>
            </a:r>
            <a:r>
              <a:rPr lang="pt-PT" dirty="0" smtClean="0"/>
              <a:t> SSMS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change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r>
              <a:rPr lang="pt-PT" dirty="0" smtClean="0"/>
              <a:t> as </a:t>
            </a:r>
            <a:r>
              <a:rPr lang="pt-PT" dirty="0" err="1" smtClean="0"/>
              <a:t>needed</a:t>
            </a:r>
            <a:endParaRPr lang="pt-PT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succesfully</a:t>
            </a:r>
            <a:r>
              <a:rPr lang="pt-PT" dirty="0" smtClean="0"/>
              <a:t> </a:t>
            </a:r>
            <a:r>
              <a:rPr lang="pt-PT" dirty="0" err="1" smtClean="0"/>
              <a:t>running</a:t>
            </a:r>
            <a:r>
              <a:rPr lang="pt-PT" dirty="0" smtClean="0"/>
              <a:t> a package, </a:t>
            </a:r>
            <a:r>
              <a:rPr lang="pt-PT" dirty="0" err="1" smtClean="0"/>
              <a:t>enter</a:t>
            </a:r>
            <a:r>
              <a:rPr lang="pt-PT" dirty="0" smtClean="0"/>
              <a:t> SSMS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verifythat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destination</a:t>
            </a:r>
            <a:r>
              <a:rPr lang="pt-PT" dirty="0" smtClean="0"/>
              <a:t> </a:t>
            </a:r>
            <a:r>
              <a:rPr lang="pt-PT" dirty="0" err="1" smtClean="0"/>
              <a:t>tables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data </a:t>
            </a:r>
            <a:r>
              <a:rPr lang="pt-PT" dirty="0" err="1" smtClean="0"/>
              <a:t>warehouse</a:t>
            </a:r>
            <a:r>
              <a:rPr lang="pt-PT" dirty="0" smtClean="0"/>
              <a:t> are </a:t>
            </a:r>
            <a:r>
              <a:rPr lang="pt-PT" dirty="0" err="1" smtClean="0"/>
              <a:t>now</a:t>
            </a:r>
            <a:r>
              <a:rPr lang="pt-PT" dirty="0"/>
              <a:t> </a:t>
            </a:r>
            <a:r>
              <a:rPr lang="pt-PT" dirty="0" err="1" smtClean="0"/>
              <a:t>populated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data. </a:t>
            </a:r>
            <a:r>
              <a:rPr lang="pt-PT" dirty="0" err="1" smtClean="0"/>
              <a:t>Verify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seems</a:t>
            </a:r>
            <a:r>
              <a:rPr lang="pt-PT" dirty="0" smtClean="0"/>
              <a:t> ok (in this </a:t>
            </a:r>
            <a:r>
              <a:rPr lang="pt-PT" dirty="0" err="1" smtClean="0"/>
              <a:t>project</a:t>
            </a:r>
            <a:r>
              <a:rPr lang="pt-PT" dirty="0" smtClean="0"/>
              <a:t>, </a:t>
            </a:r>
            <a:r>
              <a:rPr lang="pt-PT" dirty="0" err="1" smtClean="0"/>
              <a:t>specially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lendings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returns</a:t>
            </a:r>
            <a:r>
              <a:rPr lang="pt-PT" dirty="0" smtClean="0"/>
              <a:t> in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fact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, </a:t>
            </a:r>
            <a:r>
              <a:rPr lang="pt-PT" dirty="0" err="1" smtClean="0"/>
              <a:t>generated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COUNT </a:t>
            </a:r>
            <a:r>
              <a:rPr lang="pt-PT" dirty="0" err="1" smtClean="0"/>
              <a:t>commmand</a:t>
            </a:r>
            <a:r>
              <a:rPr lang="pt-PT" dirty="0" smtClean="0"/>
              <a:t>)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Once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succesfully</a:t>
            </a:r>
            <a:r>
              <a:rPr lang="pt-PT" dirty="0" smtClean="0"/>
              <a:t> </a:t>
            </a:r>
            <a:r>
              <a:rPr lang="pt-PT" dirty="0" err="1" smtClean="0"/>
              <a:t>run</a:t>
            </a:r>
            <a:r>
              <a:rPr lang="pt-PT" dirty="0" smtClean="0"/>
              <a:t> a package,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try</a:t>
            </a:r>
            <a:r>
              <a:rPr lang="pt-PT" dirty="0" smtClean="0"/>
              <a:t> to </a:t>
            </a:r>
            <a:r>
              <a:rPr lang="pt-PT" dirty="0" err="1" smtClean="0"/>
              <a:t>run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again</a:t>
            </a:r>
            <a:r>
              <a:rPr lang="pt-PT" dirty="0" smtClean="0"/>
              <a:t>, </a:t>
            </a:r>
            <a:r>
              <a:rPr lang="pt-PT" dirty="0" err="1" smtClean="0"/>
              <a:t>you’ll</a:t>
            </a:r>
            <a:r>
              <a:rPr lang="pt-PT" dirty="0" smtClean="0"/>
              <a:t> </a:t>
            </a:r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 err="1" smtClean="0"/>
              <a:t>Duplicate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r>
              <a:rPr lang="pt-PT" dirty="0" smtClean="0"/>
              <a:t> </a:t>
            </a:r>
            <a:r>
              <a:rPr lang="pt-PT" dirty="0" err="1" smtClean="0"/>
              <a:t>errors</a:t>
            </a:r>
            <a:r>
              <a:rPr lang="pt-PT" dirty="0" smtClean="0"/>
              <a:t>. This </a:t>
            </a:r>
            <a:r>
              <a:rPr lang="pt-PT" dirty="0" err="1" smtClean="0"/>
              <a:t>is</a:t>
            </a:r>
            <a:r>
              <a:rPr lang="pt-PT" dirty="0" smtClean="0"/>
              <a:t> normal, as </a:t>
            </a:r>
            <a:r>
              <a:rPr lang="pt-PT" dirty="0" err="1" smtClean="0"/>
              <a:t>the</a:t>
            </a:r>
            <a:r>
              <a:rPr lang="pt-PT" dirty="0" smtClean="0"/>
              <a:t> data </a:t>
            </a:r>
            <a:r>
              <a:rPr lang="pt-PT" dirty="0" err="1" smtClean="0"/>
              <a:t>you</a:t>
            </a:r>
            <a:r>
              <a:rPr lang="pt-PT" dirty="0" smtClean="0"/>
              <a:t> are </a:t>
            </a:r>
            <a:r>
              <a:rPr lang="pt-PT" dirty="0" err="1" smtClean="0"/>
              <a:t>trying</a:t>
            </a:r>
            <a:r>
              <a:rPr lang="pt-PT" dirty="0" smtClean="0"/>
              <a:t> to </a:t>
            </a: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data </a:t>
            </a:r>
            <a:r>
              <a:rPr lang="pt-PT" dirty="0" err="1" smtClean="0"/>
              <a:t>warehouse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already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. To solve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poblem</a:t>
            </a:r>
            <a:r>
              <a:rPr lang="pt-PT" dirty="0" smtClean="0"/>
              <a:t>, use SSMS </a:t>
            </a:r>
            <a:r>
              <a:rPr lang="pt-PT" dirty="0" err="1" smtClean="0"/>
              <a:t>and</a:t>
            </a:r>
            <a:r>
              <a:rPr lang="pt-PT" dirty="0" smtClean="0"/>
              <a:t> dele data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data </a:t>
            </a:r>
            <a:r>
              <a:rPr lang="pt-PT" dirty="0" err="1" smtClean="0"/>
              <a:t>warehouse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SQL </a:t>
            </a:r>
            <a:r>
              <a:rPr lang="pt-PT" dirty="0" err="1" smtClean="0"/>
              <a:t>queries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“Delete </a:t>
            </a:r>
            <a:r>
              <a:rPr lang="pt-PT" dirty="0" err="1" smtClean="0"/>
              <a:t>from</a:t>
            </a:r>
            <a:r>
              <a:rPr lang="pt-PT" dirty="0" smtClean="0"/>
              <a:t> [</a:t>
            </a:r>
            <a:r>
              <a:rPr lang="pt-PT" dirty="0" err="1" smtClean="0"/>
              <a:t>tablename</a:t>
            </a:r>
            <a:r>
              <a:rPr lang="pt-PT" dirty="0" smtClean="0"/>
              <a:t>]”. 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 err="1" smtClean="0"/>
              <a:t>Notice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in </a:t>
            </a:r>
            <a:r>
              <a:rPr lang="pt-PT" dirty="0" err="1" smtClean="0"/>
              <a:t>the</a:t>
            </a:r>
            <a:r>
              <a:rPr lang="pt-PT" dirty="0" smtClean="0"/>
              <a:t> data </a:t>
            </a:r>
            <a:r>
              <a:rPr lang="pt-PT" dirty="0" err="1" smtClean="0"/>
              <a:t>warehouse</a:t>
            </a:r>
            <a:r>
              <a:rPr lang="pt-PT" dirty="0" smtClean="0"/>
              <a:t>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tables</a:t>
            </a:r>
            <a:r>
              <a:rPr lang="pt-PT" dirty="0" smtClean="0"/>
              <a:t> are </a:t>
            </a:r>
            <a:r>
              <a:rPr lang="pt-PT" dirty="0" err="1" smtClean="0"/>
              <a:t>connected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FKs</a:t>
            </a:r>
            <a:r>
              <a:rPr lang="pt-PT" dirty="0" smtClean="0"/>
              <a:t>. </a:t>
            </a:r>
            <a:r>
              <a:rPr lang="pt-PT" dirty="0" err="1" smtClean="0"/>
              <a:t>So</a:t>
            </a:r>
            <a:r>
              <a:rPr lang="pt-PT" dirty="0" smtClean="0"/>
              <a:t>,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delete data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children</a:t>
            </a:r>
            <a:r>
              <a:rPr lang="pt-PT" dirty="0" smtClean="0"/>
              <a:t> </a:t>
            </a:r>
            <a:r>
              <a:rPr lang="pt-PT" dirty="0" err="1" smtClean="0"/>
              <a:t>tables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deleting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parent</a:t>
            </a:r>
            <a:r>
              <a:rPr lang="pt-PT" dirty="0" smtClean="0"/>
              <a:t> </a:t>
            </a:r>
            <a:r>
              <a:rPr lang="pt-PT" dirty="0" err="1" smtClean="0"/>
              <a:t>tables</a:t>
            </a:r>
            <a:r>
              <a:rPr lang="pt-PT" dirty="0" smtClean="0"/>
              <a:t>! (for exemple, for </a:t>
            </a:r>
            <a:r>
              <a:rPr lang="pt-PT" dirty="0" err="1" smtClean="0"/>
              <a:t>deleting</a:t>
            </a:r>
            <a:r>
              <a:rPr lang="pt-PT" dirty="0" smtClean="0"/>
              <a:t> data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Authors</a:t>
            </a:r>
            <a:r>
              <a:rPr lang="pt-PT" dirty="0" smtClean="0"/>
              <a:t> </a:t>
            </a:r>
            <a:r>
              <a:rPr lang="pt-PT" dirty="0" err="1" smtClean="0"/>
              <a:t>dimension</a:t>
            </a:r>
            <a:r>
              <a:rPr lang="pt-PT" dirty="0" smtClean="0"/>
              <a:t>, </a:t>
            </a:r>
            <a:r>
              <a:rPr lang="pt-PT" dirty="0" err="1" smtClean="0"/>
              <a:t>you</a:t>
            </a:r>
            <a:r>
              <a:rPr lang="pt-PT" dirty="0" smtClean="0"/>
              <a:t> must delete </a:t>
            </a:r>
            <a:r>
              <a:rPr lang="pt-PT" dirty="0" err="1" smtClean="0"/>
              <a:t>the</a:t>
            </a:r>
            <a:r>
              <a:rPr lang="pt-PT" dirty="0" smtClean="0"/>
              <a:t> records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fact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 </a:t>
            </a:r>
            <a:r>
              <a:rPr lang="pt-PT" dirty="0" err="1" smtClean="0"/>
              <a:t>first</a:t>
            </a:r>
            <a:r>
              <a:rPr lang="pt-PT" dirty="0" smtClean="0"/>
              <a:t>, as this </a:t>
            </a:r>
            <a:r>
              <a:rPr lang="pt-PT" dirty="0" err="1" smtClean="0"/>
              <a:t>table</a:t>
            </a:r>
            <a:r>
              <a:rPr lang="pt-PT" dirty="0" smtClean="0"/>
              <a:t> </a:t>
            </a:r>
            <a:r>
              <a:rPr lang="pt-PT" dirty="0" err="1" smtClean="0"/>
              <a:t>references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dimension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)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95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xfrm>
            <a:off x="8610600" y="6206854"/>
            <a:ext cx="2743200" cy="365125"/>
          </a:xfrm>
        </p:spPr>
        <p:txBody>
          <a:bodyPr/>
          <a:lstStyle/>
          <a:p>
            <a:fld id="{7054199A-D540-4296-AF52-B4A445F1258E}" type="slidenum">
              <a:rPr lang="pt-PT" smtClean="0"/>
              <a:t>15</a:t>
            </a:fld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7975" y="400161"/>
            <a:ext cx="11114722" cy="169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300"/>
              </a:spcBef>
            </a:pPr>
            <a:r>
              <a:rPr lang="pt-PT" sz="2600" b="1" dirty="0" err="1" smtClean="0"/>
              <a:t>Integration</a:t>
            </a:r>
            <a:r>
              <a:rPr lang="pt-PT" sz="2600" b="1" dirty="0" smtClean="0"/>
              <a:t> </a:t>
            </a:r>
            <a:r>
              <a:rPr lang="pt-PT" sz="2600" b="1" dirty="0" err="1" smtClean="0"/>
              <a:t>Services</a:t>
            </a:r>
            <a:r>
              <a:rPr lang="pt-PT" sz="2600" b="1" dirty="0" smtClean="0"/>
              <a:t> </a:t>
            </a:r>
            <a:r>
              <a:rPr lang="pt-PT" sz="2600" b="1" smtClean="0"/>
              <a:t>Scheduling</a:t>
            </a:r>
            <a:endParaRPr lang="pt-PT" sz="2600" b="1" dirty="0"/>
          </a:p>
          <a:p>
            <a:pPr>
              <a:spcAft>
                <a:spcPts val="600"/>
              </a:spcAft>
            </a:pPr>
            <a:endParaRPr lang="pt-PT" sz="1000" b="1" dirty="0" smtClean="0"/>
          </a:p>
          <a:p>
            <a:pPr>
              <a:spcAft>
                <a:spcPts val="600"/>
              </a:spcAft>
            </a:pPr>
            <a:r>
              <a:rPr lang="pt-PT" sz="2000" dirty="0" err="1" smtClean="0"/>
              <a:t>An</a:t>
            </a:r>
            <a:r>
              <a:rPr lang="pt-PT" sz="2000" dirty="0" smtClean="0"/>
              <a:t> </a:t>
            </a:r>
            <a:r>
              <a:rPr lang="pt-PT" sz="2000" dirty="0" err="1" smtClean="0"/>
              <a:t>Integration</a:t>
            </a:r>
            <a:r>
              <a:rPr lang="pt-PT" sz="2000" dirty="0" smtClean="0"/>
              <a:t> </a:t>
            </a:r>
            <a:r>
              <a:rPr lang="pt-PT" sz="2000" dirty="0" err="1" smtClean="0"/>
              <a:t>Services</a:t>
            </a:r>
            <a:r>
              <a:rPr lang="pt-PT" sz="2000" dirty="0" smtClean="0"/>
              <a:t> package can </a:t>
            </a:r>
            <a:r>
              <a:rPr lang="pt-PT" sz="2000" dirty="0" err="1" smtClean="0"/>
              <a:t>be</a:t>
            </a:r>
            <a:r>
              <a:rPr lang="pt-PT" sz="2000" dirty="0" smtClean="0"/>
              <a:t> </a:t>
            </a:r>
            <a:r>
              <a:rPr lang="pt-PT" sz="2000" dirty="0" err="1" smtClean="0"/>
              <a:t>run</a:t>
            </a:r>
            <a:r>
              <a:rPr lang="pt-PT" sz="2000" dirty="0" smtClean="0"/>
              <a:t> </a:t>
            </a:r>
            <a:r>
              <a:rPr lang="pt-PT" sz="2000" dirty="0" err="1" smtClean="0"/>
              <a:t>manually</a:t>
            </a:r>
            <a:r>
              <a:rPr lang="pt-PT" sz="2000" dirty="0" smtClean="0"/>
              <a:t> </a:t>
            </a:r>
            <a:r>
              <a:rPr lang="pt-PT" sz="2000" dirty="0" err="1" smtClean="0"/>
              <a:t>or</a:t>
            </a:r>
            <a:r>
              <a:rPr lang="pt-PT" sz="2000" dirty="0" smtClean="0"/>
              <a:t> </a:t>
            </a:r>
            <a:r>
              <a:rPr lang="pt-PT" sz="2000" dirty="0" err="1" smtClean="0"/>
              <a:t>automatically</a:t>
            </a:r>
            <a:r>
              <a:rPr lang="pt-PT" sz="2000" dirty="0" smtClean="0"/>
              <a:t> </a:t>
            </a:r>
            <a:r>
              <a:rPr lang="pt-PT" sz="2000" dirty="0" err="1" smtClean="0"/>
              <a:t>scheduled</a:t>
            </a:r>
            <a:r>
              <a:rPr lang="pt-PT" sz="2000" dirty="0" smtClean="0"/>
              <a:t>. To Schedule </a:t>
            </a:r>
            <a:r>
              <a:rPr lang="pt-PT" sz="2000" dirty="0" err="1" smtClean="0"/>
              <a:t>it</a:t>
            </a:r>
            <a:r>
              <a:rPr lang="pt-PT" sz="2000" dirty="0" smtClean="0"/>
              <a:t>:</a:t>
            </a:r>
          </a:p>
          <a:p>
            <a:pPr>
              <a:spcAft>
                <a:spcPts val="600"/>
              </a:spcAft>
            </a:pPr>
            <a:endParaRPr lang="pt-PT" sz="8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pt-PT" sz="2000" dirty="0" err="1" smtClean="0"/>
              <a:t>Enter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SSCM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start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Agent</a:t>
            </a:r>
            <a:r>
              <a:rPr lang="pt-PT" sz="2000" dirty="0" smtClean="0"/>
              <a:t> </a:t>
            </a:r>
            <a:r>
              <a:rPr lang="pt-PT" sz="2000" dirty="0" err="1" smtClean="0"/>
              <a:t>Service</a:t>
            </a:r>
            <a:endParaRPr lang="pt-PT" sz="20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95" y="2184852"/>
            <a:ext cx="7934325" cy="2095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352" y="3464989"/>
            <a:ext cx="2986087" cy="292442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32433" y="2570878"/>
            <a:ext cx="10478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PT" sz="2000" dirty="0" err="1" smtClean="0"/>
              <a:t>Enter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SSMS: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last</a:t>
            </a:r>
            <a:r>
              <a:rPr lang="pt-PT" sz="2000" dirty="0" smtClean="0"/>
              <a:t> </a:t>
            </a:r>
            <a:r>
              <a:rPr lang="pt-PT" sz="2000" dirty="0" err="1" smtClean="0"/>
              <a:t>option</a:t>
            </a:r>
            <a:r>
              <a:rPr lang="pt-PT" sz="2000" dirty="0" smtClean="0"/>
              <a:t> </a:t>
            </a:r>
            <a:r>
              <a:rPr lang="pt-PT" sz="2000" dirty="0" err="1" smtClean="0"/>
              <a:t>is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SQL Server </a:t>
            </a:r>
            <a:r>
              <a:rPr lang="pt-PT" sz="2000" dirty="0" err="1" smtClean="0"/>
              <a:t>Agent</a:t>
            </a:r>
            <a:r>
              <a:rPr lang="pt-PT" sz="2000" dirty="0" smtClean="0"/>
              <a:t>. To </a:t>
            </a:r>
            <a:r>
              <a:rPr lang="pt-PT" sz="2000" dirty="0" err="1" smtClean="0"/>
              <a:t>create</a:t>
            </a:r>
            <a:r>
              <a:rPr lang="pt-PT" sz="2000" dirty="0" smtClean="0"/>
              <a:t> a </a:t>
            </a:r>
            <a:r>
              <a:rPr lang="pt-PT" sz="2000" dirty="0" err="1" smtClean="0"/>
              <a:t>scedule</a:t>
            </a:r>
            <a:r>
              <a:rPr lang="pt-PT" sz="2000" dirty="0" smtClean="0"/>
              <a:t>, </a:t>
            </a:r>
            <a:r>
              <a:rPr lang="pt-PT" sz="2000" dirty="0" err="1" smtClean="0"/>
              <a:t>right</a:t>
            </a:r>
            <a:r>
              <a:rPr lang="pt-PT" sz="2000" dirty="0" smtClean="0"/>
              <a:t> </a:t>
            </a:r>
            <a:r>
              <a:rPr lang="pt-PT" sz="2000" dirty="0" err="1" smtClean="0"/>
              <a:t>click</a:t>
            </a:r>
            <a:r>
              <a:rPr lang="pt-PT" sz="2000" dirty="0" smtClean="0"/>
              <a:t> </a:t>
            </a:r>
            <a:r>
              <a:rPr lang="pt-PT" sz="2000" dirty="0" err="1" smtClean="0"/>
              <a:t>it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then</a:t>
            </a:r>
            <a:r>
              <a:rPr lang="pt-PT" sz="2000" dirty="0" smtClean="0"/>
              <a:t> New Job.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optons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forms</a:t>
            </a:r>
            <a:r>
              <a:rPr lang="pt-PT" sz="2000" dirty="0" smtClean="0"/>
              <a:t> are self- </a:t>
            </a:r>
            <a:r>
              <a:rPr lang="pt-PT" sz="2000" dirty="0" err="1" smtClean="0"/>
              <a:t>explanatory</a:t>
            </a:r>
            <a:r>
              <a:rPr lang="pt-PT" sz="2000" dirty="0" smtClean="0"/>
              <a:t>. Explore </a:t>
            </a:r>
            <a:r>
              <a:rPr lang="pt-PT" sz="2000" dirty="0" err="1" smtClean="0"/>
              <a:t>them</a:t>
            </a:r>
            <a:endParaRPr lang="pt-PT" sz="2000" dirty="0"/>
          </a:p>
          <a:p>
            <a:pPr marL="342900" indent="-342900">
              <a:buFont typeface="+mj-lt"/>
              <a:buAutoNum type="arabicPeriod" startAt="2"/>
            </a:pPr>
            <a:endParaRPr lang="pt-PT" sz="20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pt-PT" sz="2000" b="1" dirty="0" smtClean="0"/>
              <a:t>NOTICE</a:t>
            </a:r>
            <a:endParaRPr lang="pt-PT" sz="20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533" y="3467218"/>
            <a:ext cx="3789158" cy="282938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46947" y="3855750"/>
            <a:ext cx="2742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In </a:t>
            </a:r>
            <a:r>
              <a:rPr lang="pt-PT" dirty="0" err="1" smtClean="0"/>
              <a:t>the</a:t>
            </a:r>
            <a:r>
              <a:rPr lang="pt-PT" dirty="0" smtClean="0"/>
              <a:t> Job Steps </a:t>
            </a:r>
            <a:r>
              <a:rPr lang="pt-PT" dirty="0" err="1" smtClean="0"/>
              <a:t>properties</a:t>
            </a:r>
            <a:r>
              <a:rPr lang="pt-PT" dirty="0" smtClean="0"/>
              <a:t> </a:t>
            </a:r>
            <a:r>
              <a:rPr lang="pt-PT" dirty="0" err="1" smtClean="0"/>
              <a:t>window</a:t>
            </a:r>
            <a:r>
              <a:rPr lang="pt-PT" dirty="0" smtClean="0"/>
              <a:t>, </a:t>
            </a:r>
            <a:r>
              <a:rPr lang="pt-PT" dirty="0" err="1" smtClean="0"/>
              <a:t>fill</a:t>
            </a:r>
            <a:r>
              <a:rPr lang="pt-PT" dirty="0" smtClean="0"/>
              <a:t> SQL Server </a:t>
            </a:r>
            <a:r>
              <a:rPr lang="pt-PT" dirty="0" err="1" smtClean="0"/>
              <a:t>Integration</a:t>
            </a:r>
            <a:r>
              <a:rPr lang="pt-PT" dirty="0" smtClean="0"/>
              <a:t> </a:t>
            </a:r>
            <a:r>
              <a:rPr lang="pt-PT" dirty="0" err="1" smtClean="0"/>
              <a:t>Services</a:t>
            </a:r>
            <a:r>
              <a:rPr lang="pt-PT" dirty="0" smtClean="0"/>
              <a:t> Package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then</a:t>
            </a:r>
            <a:r>
              <a:rPr lang="pt-PT" dirty="0" smtClean="0"/>
              <a:t> look, in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dirty="0" err="1" smtClean="0"/>
              <a:t>disk</a:t>
            </a:r>
            <a:r>
              <a:rPr lang="pt-PT" dirty="0" smtClean="0"/>
              <a:t>, for </a:t>
            </a:r>
            <a:r>
              <a:rPr lang="pt-PT" dirty="0" err="1" smtClean="0"/>
              <a:t>the</a:t>
            </a:r>
            <a:r>
              <a:rPr lang="pt-PT" dirty="0" smtClean="0"/>
              <a:t> package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wish</a:t>
            </a:r>
            <a:r>
              <a:rPr lang="pt-PT" dirty="0" smtClean="0"/>
              <a:t> to </a:t>
            </a:r>
            <a:r>
              <a:rPr lang="pt-PT" dirty="0" err="1" smtClean="0"/>
              <a:t>run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fill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in </a:t>
            </a:r>
            <a:r>
              <a:rPr lang="pt-PT" dirty="0" err="1" smtClean="0"/>
              <a:t>the</a:t>
            </a:r>
            <a:r>
              <a:rPr lang="pt-PT" dirty="0" smtClean="0"/>
              <a:t> Package box. SSIS Packages </a:t>
            </a:r>
            <a:r>
              <a:rPr lang="pt-PT" dirty="0" err="1" smtClean="0"/>
              <a:t>have</a:t>
            </a:r>
            <a:r>
              <a:rPr lang="pt-PT" dirty="0" smtClean="0"/>
              <a:t> a </a:t>
            </a:r>
            <a:r>
              <a:rPr lang="pt-PT" b="1" dirty="0" err="1" smtClean="0"/>
              <a:t>dtsx</a:t>
            </a:r>
            <a:r>
              <a:rPr lang="pt-PT" dirty="0" smtClean="0"/>
              <a:t> </a:t>
            </a:r>
            <a:r>
              <a:rPr lang="pt-PT" dirty="0" err="1" smtClean="0"/>
              <a:t>extension</a:t>
            </a:r>
            <a:endParaRPr lang="pt-PT" dirty="0"/>
          </a:p>
        </p:txBody>
      </p:sp>
      <p:cxnSp>
        <p:nvCxnSpPr>
          <p:cNvPr id="12" name="Conexão reta unidirecional 11"/>
          <p:cNvCxnSpPr/>
          <p:nvPr/>
        </p:nvCxnSpPr>
        <p:spPr>
          <a:xfrm>
            <a:off x="3087591" y="5961016"/>
            <a:ext cx="2703609" cy="24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/>
          <p:cNvCxnSpPr/>
          <p:nvPr/>
        </p:nvCxnSpPr>
        <p:spPr>
          <a:xfrm flipV="1">
            <a:off x="3199753" y="4279038"/>
            <a:ext cx="2425779" cy="51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/>
          <p:cNvCxnSpPr/>
          <p:nvPr/>
        </p:nvCxnSpPr>
        <p:spPr>
          <a:xfrm flipH="1">
            <a:off x="10171395" y="2924821"/>
            <a:ext cx="453062" cy="24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39" y="89442"/>
            <a:ext cx="11234978" cy="6497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900" dirty="0" err="1" smtClean="0"/>
              <a:t>Integration</a:t>
            </a:r>
            <a:r>
              <a:rPr lang="pt-PT" sz="3900" dirty="0" smtClean="0"/>
              <a:t> </a:t>
            </a:r>
            <a:r>
              <a:rPr lang="pt-PT" sz="3900" dirty="0" err="1" smtClean="0"/>
              <a:t>Services</a:t>
            </a:r>
            <a:endParaRPr lang="pt-PT" sz="39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900" dirty="0" smtClean="0"/>
              <a:t>END</a:t>
            </a:r>
            <a:endParaRPr lang="pt-PT" sz="39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55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29" y="405392"/>
            <a:ext cx="10895307" cy="615282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SQL Server + Data Tools + Visual Studio “work together” to provide 3 new and special kinds of projects (see the installation slides)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Integration Services </a:t>
            </a:r>
            <a:r>
              <a:rPr lang="en-US" b="1" dirty="0" smtClean="0"/>
              <a:t>(SSIS Projects)</a:t>
            </a:r>
            <a:r>
              <a:rPr lang="en-US" dirty="0" smtClean="0"/>
              <a:t>  – for getting data from several sources (including SS databases), process, aggregate and load it into a database, usually a </a:t>
            </a:r>
            <a:r>
              <a:rPr lang="en-US" dirty="0" err="1" smtClean="0"/>
              <a:t>datwareouse</a:t>
            </a:r>
            <a:r>
              <a:rPr lang="en-US" dirty="0" smtClean="0"/>
              <a:t> (also called ETL – Extract, Transform and Load projects)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Analysis Services </a:t>
            </a:r>
            <a:r>
              <a:rPr lang="en-US" dirty="0"/>
              <a:t> </a:t>
            </a:r>
            <a:r>
              <a:rPr lang="en-US" b="1" dirty="0" smtClean="0"/>
              <a:t>(SSAS Projects)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for developing an OLAP – Online Analytical Processing – project frequently called “cubes” and data analysis based on data mining algorithms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Reporting Services </a:t>
            </a:r>
            <a:r>
              <a:rPr lang="en-US" dirty="0"/>
              <a:t> </a:t>
            </a:r>
            <a:r>
              <a:rPr lang="en-US" b="1" dirty="0" smtClean="0"/>
              <a:t>(SSRS Projects) </a:t>
            </a:r>
            <a:r>
              <a:rPr lang="en-US" dirty="0" smtClean="0"/>
              <a:t>– for developing interactive reports that can deployed to the Internet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/>
              <a:t>The environment offered by SQL Server for developing these projects is in fact a group of new project types in Visual Studio, available after Data tools installation, and called BIDS – Business Intelligence Development Studio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9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29" y="405392"/>
            <a:ext cx="10895307" cy="615282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600" b="1" dirty="0" smtClean="0"/>
              <a:t>Create an Integration Services Project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Open Visual Studio executing as Administrator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File -&gt; New Project -&gt; Business Intelligence -&gt; Integration Services Project (there may be slightly differences in this sequence depending on the version)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5393" y="4209196"/>
            <a:ext cx="7591123" cy="242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Give a name to your project and choose a location (folder) where to store </a:t>
            </a:r>
            <a:r>
              <a:rPr lang="en-US" dirty="0" smtClean="0"/>
              <a:t>it</a:t>
            </a:r>
          </a:p>
          <a:p>
            <a:pPr marL="914400" lvl="1" indent="-4572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On VS the window “Solution Explorer” should be visible and show something like the figure here on the right</a:t>
            </a:r>
          </a:p>
          <a:p>
            <a:pPr marL="914400" lvl="1" indent="-4572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Each application you’ll develop is called a SSIS package and will have the extension </a:t>
            </a:r>
            <a:r>
              <a:rPr lang="en-US" b="1" dirty="0" err="1" smtClean="0"/>
              <a:t>dtsx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03" y="2469633"/>
            <a:ext cx="5684502" cy="157630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52" y="3307147"/>
            <a:ext cx="3122295" cy="2885946"/>
          </a:xfrm>
          <a:prstGeom prst="rect">
            <a:avLst/>
          </a:prstGeom>
        </p:spPr>
      </p:pic>
      <p:cxnSp>
        <p:nvCxnSpPr>
          <p:cNvPr id="8" name="Conexão reta unidirecional 7"/>
          <p:cNvCxnSpPr/>
          <p:nvPr/>
        </p:nvCxnSpPr>
        <p:spPr>
          <a:xfrm flipV="1">
            <a:off x="3644961" y="5423374"/>
            <a:ext cx="5224719" cy="62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077" y="3291852"/>
            <a:ext cx="3676580" cy="34296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386086"/>
            <a:ext cx="10883537" cy="6152826"/>
          </a:xfrm>
        </p:spPr>
        <p:txBody>
          <a:bodyPr>
            <a:normAutofit/>
          </a:bodyPr>
          <a:lstStyle/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In order to develop a SSIS Project, the window SSIS </a:t>
            </a:r>
            <a:r>
              <a:rPr lang="en-US" sz="2000" dirty="0" err="1"/>
              <a:t>Toolbos</a:t>
            </a:r>
            <a:r>
              <a:rPr lang="en-US" sz="2000" dirty="0"/>
              <a:t> must be visible. If it isn’t, on the upper bar click View -&gt; Other Windows -&gt; SSIS Toolbox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4</a:t>
            </a:fld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346" y="923522"/>
            <a:ext cx="1271974" cy="22059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00249" y="1216407"/>
            <a:ext cx="7319554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2400" b="1" dirty="0" err="1" smtClean="0"/>
              <a:t>Create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the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Connections</a:t>
            </a:r>
            <a:r>
              <a:rPr lang="pt-PT" sz="2400" b="1" dirty="0" smtClean="0"/>
              <a:t> to </a:t>
            </a:r>
            <a:r>
              <a:rPr lang="pt-PT" sz="2400" b="1" dirty="0" err="1" smtClean="0"/>
              <a:t>the</a:t>
            </a:r>
            <a:r>
              <a:rPr lang="pt-PT" sz="2400" b="1" dirty="0" smtClean="0"/>
              <a:t> DB </a:t>
            </a:r>
            <a:r>
              <a:rPr lang="pt-PT" sz="2400" b="1" dirty="0" err="1" smtClean="0"/>
              <a:t>and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the</a:t>
            </a:r>
            <a:r>
              <a:rPr lang="pt-PT" sz="2400" b="1" dirty="0" smtClean="0"/>
              <a:t> DW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 err="1" smtClean="0"/>
              <a:t>Create</a:t>
            </a:r>
            <a:r>
              <a:rPr lang="pt-PT" dirty="0" smtClean="0"/>
              <a:t> </a:t>
            </a:r>
            <a:r>
              <a:rPr lang="pt-PT" dirty="0"/>
              <a:t>a </a:t>
            </a:r>
            <a:r>
              <a:rPr lang="pt-PT" dirty="0" err="1"/>
              <a:t>Connection</a:t>
            </a:r>
            <a:r>
              <a:rPr lang="pt-PT" dirty="0"/>
              <a:t> to de </a:t>
            </a:r>
            <a:r>
              <a:rPr lang="pt-PT" dirty="0" err="1"/>
              <a:t>Library</a:t>
            </a:r>
            <a:r>
              <a:rPr lang="pt-PT" dirty="0"/>
              <a:t> DB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 smtClean="0"/>
              <a:t>bottom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VS </a:t>
            </a:r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window</a:t>
            </a:r>
            <a:r>
              <a:rPr lang="pt-PT" dirty="0" smtClean="0"/>
              <a:t>, </a:t>
            </a:r>
            <a:r>
              <a:rPr lang="pt-PT" dirty="0" err="1" smtClean="0"/>
              <a:t>you’ll</a:t>
            </a:r>
            <a:r>
              <a:rPr lang="pt-PT" dirty="0" smtClean="0"/>
              <a:t> </a:t>
            </a:r>
            <a:r>
              <a:rPr lang="pt-PT" dirty="0" err="1" smtClean="0"/>
              <a:t>see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Conection</a:t>
            </a:r>
            <a:r>
              <a:rPr lang="pt-PT" dirty="0" smtClean="0"/>
              <a:t> Manager </a:t>
            </a:r>
            <a:r>
              <a:rPr lang="pt-PT" dirty="0" err="1" smtClean="0"/>
              <a:t>Window</a:t>
            </a:r>
            <a:endParaRPr lang="pt-PT" dirty="0" smtClean="0"/>
          </a:p>
          <a:p>
            <a:pPr marL="457200" indent="-457200">
              <a:buFont typeface="+mj-lt"/>
              <a:buAutoNum type="arabicPeriod"/>
            </a:pPr>
            <a:endParaRPr lang="pt-PT" sz="2000" dirty="0" smtClean="0"/>
          </a:p>
          <a:p>
            <a:pPr marL="457200" indent="-457200">
              <a:buFont typeface="+mj-lt"/>
              <a:buAutoNum type="arabicPeriod"/>
            </a:pPr>
            <a:endParaRPr lang="pt-PT" sz="2000" dirty="0"/>
          </a:p>
          <a:p>
            <a:pPr marL="457200" indent="-457200">
              <a:buFont typeface="+mj-lt"/>
              <a:buAutoNum type="arabicPeriod"/>
            </a:pPr>
            <a:endParaRPr lang="pt-PT" sz="2000" dirty="0" smtClean="0"/>
          </a:p>
          <a:p>
            <a:pPr marL="457200" indent="-457200">
              <a:buFont typeface="+mj-lt"/>
              <a:buAutoNum type="arabicPeriod"/>
            </a:pPr>
            <a:endParaRPr lang="pt-PT" sz="2000" dirty="0"/>
          </a:p>
          <a:p>
            <a:pPr marL="457200" indent="-457200">
              <a:buFont typeface="+mj-lt"/>
              <a:buAutoNum type="arabicPeriod"/>
            </a:pP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, </a:t>
            </a:r>
            <a:r>
              <a:rPr lang="pt-PT" dirty="0" err="1" smtClean="0"/>
              <a:t>choose</a:t>
            </a:r>
            <a:r>
              <a:rPr lang="pt-PT" dirty="0" smtClean="0"/>
              <a:t> </a:t>
            </a:r>
            <a:r>
              <a:rPr lang="pt-PT" b="1" dirty="0" smtClean="0"/>
              <a:t>OLE DB </a:t>
            </a:r>
            <a:r>
              <a:rPr lang="pt-PT" b="1" dirty="0" err="1" smtClean="0"/>
              <a:t>Provider</a:t>
            </a:r>
            <a:r>
              <a:rPr lang="pt-PT" b="1" dirty="0" smtClean="0"/>
              <a:t> for SQL Server  </a:t>
            </a:r>
            <a:r>
              <a:rPr lang="pt-PT" dirty="0" smtClean="0"/>
              <a:t>(</a:t>
            </a:r>
            <a:r>
              <a:rPr lang="pt-PT" dirty="0" err="1" smtClean="0"/>
              <a:t>don’t</a:t>
            </a:r>
            <a:r>
              <a:rPr lang="pt-PT" dirty="0" smtClean="0"/>
              <a:t> </a:t>
            </a:r>
            <a:r>
              <a:rPr lang="pt-PT" dirty="0" err="1" smtClean="0"/>
              <a:t>confuse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ODBC</a:t>
            </a:r>
            <a:r>
              <a:rPr lang="pt-PT" b="1" dirty="0" smtClean="0"/>
              <a:t> </a:t>
            </a:r>
            <a:r>
              <a:rPr lang="pt-PT" dirty="0" err="1" smtClean="0"/>
              <a:t>Connection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/>
              <a:t> SQL Server </a:t>
            </a:r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err="1" smtClean="0"/>
              <a:t>Connec</a:t>
            </a:r>
            <a:r>
              <a:rPr lang="pt-PT" dirty="0" smtClean="0"/>
              <a:t>: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former</a:t>
            </a:r>
            <a:r>
              <a:rPr lang="pt-PT" dirty="0" smtClean="0"/>
              <a:t> </a:t>
            </a:r>
            <a:r>
              <a:rPr lang="pt-PT" dirty="0" err="1" smtClean="0"/>
              <a:t>won’t</a:t>
            </a:r>
            <a:r>
              <a:rPr lang="pt-PT" dirty="0" smtClean="0"/>
              <a:t>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te </a:t>
            </a: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may</a:t>
            </a:r>
            <a:r>
              <a:rPr lang="pt-PT" dirty="0" smtClean="0"/>
              <a:t> </a:t>
            </a:r>
            <a:r>
              <a:rPr lang="pt-PT" dirty="0" err="1" smtClean="0"/>
              <a:t>give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too!)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form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appears</a:t>
            </a:r>
            <a:r>
              <a:rPr lang="pt-PT" dirty="0" smtClean="0"/>
              <a:t>, </a:t>
            </a:r>
            <a:r>
              <a:rPr lang="pt-PT" dirty="0" err="1" smtClean="0"/>
              <a:t>click</a:t>
            </a:r>
            <a:r>
              <a:rPr lang="pt-PT" dirty="0" smtClean="0"/>
              <a:t> New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dropdown</a:t>
            </a:r>
            <a:r>
              <a:rPr lang="pt-PT" dirty="0" smtClean="0"/>
              <a:t>,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name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dirty="0" err="1" smtClean="0"/>
              <a:t>computer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,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Browser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active</a:t>
            </a:r>
            <a:r>
              <a:rPr lang="pt-PT" dirty="0" smtClean="0"/>
              <a:t>, </a:t>
            </a: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/>
              <a:t> </a:t>
            </a:r>
            <a:r>
              <a:rPr lang="pt-PT" dirty="0" err="1" smtClean="0"/>
              <a:t>wait</a:t>
            </a:r>
            <a:r>
              <a:rPr lang="pt-PT" dirty="0" smtClean="0"/>
              <a:t>: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shoud</a:t>
            </a:r>
            <a:r>
              <a:rPr lang="pt-PT" dirty="0" smtClean="0"/>
              <a:t> </a:t>
            </a:r>
            <a:r>
              <a:rPr lang="pt-PT" dirty="0" err="1" smtClean="0"/>
              <a:t>appear</a:t>
            </a:r>
            <a:endParaRPr lang="pt-PT" dirty="0" smtClean="0"/>
          </a:p>
          <a:p>
            <a:pPr marL="457200" indent="-457200">
              <a:buFont typeface="+mj-lt"/>
              <a:buAutoNum type="arabicPeriod"/>
            </a:pPr>
            <a:r>
              <a:rPr lang="pt-PT" dirty="0" err="1" smtClean="0"/>
              <a:t>Then</a:t>
            </a:r>
            <a:r>
              <a:rPr lang="pt-PT" dirty="0" smtClean="0"/>
              <a:t> </a:t>
            </a:r>
            <a:r>
              <a:rPr lang="pt-PT" dirty="0" err="1" smtClean="0"/>
              <a:t>choose</a:t>
            </a:r>
            <a:r>
              <a:rPr lang="pt-PT" dirty="0" smtClean="0"/>
              <a:t> Use </a:t>
            </a:r>
            <a:r>
              <a:rPr lang="pt-PT" dirty="0" smtClean="0"/>
              <a:t>Windows </a:t>
            </a:r>
            <a:r>
              <a:rPr lang="pt-PT" dirty="0" err="1" smtClean="0"/>
              <a:t>Authentication</a:t>
            </a:r>
            <a:r>
              <a:rPr lang="pt-PT" dirty="0" smtClean="0"/>
              <a:t> (</a:t>
            </a:r>
            <a:r>
              <a:rPr lang="pt-PT" dirty="0" err="1" smtClean="0"/>
              <a:t>the</a:t>
            </a:r>
            <a:r>
              <a:rPr lang="pt-PT" dirty="0" smtClean="0"/>
              <a:t> “</a:t>
            </a:r>
            <a:r>
              <a:rPr lang="pt-PT" dirty="0" err="1" smtClean="0"/>
              <a:t>sa</a:t>
            </a:r>
            <a:r>
              <a:rPr lang="pt-PT" dirty="0" smtClean="0"/>
              <a:t>” and </a:t>
            </a:r>
            <a:r>
              <a:rPr lang="pt-PT" dirty="0" smtClean="0"/>
              <a:t>password login </a:t>
            </a:r>
            <a:r>
              <a:rPr lang="pt-PT" dirty="0" err="1" smtClean="0"/>
              <a:t>may</a:t>
            </a:r>
            <a:r>
              <a:rPr lang="pt-PT" dirty="0" smtClean="0"/>
              <a:t> </a:t>
            </a:r>
            <a:r>
              <a:rPr lang="pt-PT" dirty="0" err="1" smtClean="0"/>
              <a:t>result</a:t>
            </a:r>
            <a:r>
              <a:rPr lang="pt-PT" dirty="0" smtClean="0"/>
              <a:t> in </a:t>
            </a:r>
            <a:r>
              <a:rPr lang="pt-PT" dirty="0" err="1" smtClean="0"/>
              <a:t>permission</a:t>
            </a:r>
            <a:r>
              <a:rPr lang="pt-PT" dirty="0" smtClean="0"/>
              <a:t> </a:t>
            </a:r>
            <a:r>
              <a:rPr lang="pt-PT" dirty="0" err="1" smtClean="0"/>
              <a:t>errors</a:t>
            </a:r>
            <a:r>
              <a:rPr lang="pt-PT" dirty="0" smtClean="0"/>
              <a:t> </a:t>
            </a:r>
            <a:r>
              <a:rPr lang="pt-PT" dirty="0" err="1" smtClean="0"/>
              <a:t>during</a:t>
            </a:r>
            <a:r>
              <a:rPr lang="pt-PT" dirty="0" smtClean="0"/>
              <a:t> future </a:t>
            </a:r>
            <a:r>
              <a:rPr lang="pt-PT" dirty="0" err="1" smtClean="0"/>
              <a:t>Build</a:t>
            </a:r>
            <a:r>
              <a:rPr lang="pt-PT" dirty="0" smtClean="0"/>
              <a:t> </a:t>
            </a:r>
            <a:r>
              <a:rPr lang="pt-PT" dirty="0" err="1" smtClean="0"/>
              <a:t>Queries</a:t>
            </a:r>
            <a:r>
              <a:rPr lang="pt-PT" smtClean="0"/>
              <a:t>)</a:t>
            </a:r>
            <a:endParaRPr lang="pt-PT" dirty="0" smtClean="0"/>
          </a:p>
          <a:p>
            <a:pPr marL="457200" indent="-457200">
              <a:buFont typeface="+mj-lt"/>
              <a:buAutoNum type="arabicPeriod"/>
            </a:pPr>
            <a:r>
              <a:rPr lang="pt-PT" dirty="0" err="1" smtClean="0"/>
              <a:t>Finally</a:t>
            </a:r>
            <a:r>
              <a:rPr lang="pt-PT" dirty="0" smtClean="0"/>
              <a:t>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name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dirty="0" err="1" smtClean="0"/>
              <a:t>library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endParaRPr lang="pt-PT" dirty="0"/>
          </a:p>
          <a:p>
            <a:pPr marL="457200" indent="-457200">
              <a:buFont typeface="+mj-lt"/>
              <a:buAutoNum type="arabicPeriod"/>
            </a:pP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Test</a:t>
            </a:r>
            <a:r>
              <a:rPr lang="pt-PT" dirty="0" smtClean="0"/>
              <a:t> </a:t>
            </a:r>
            <a:r>
              <a:rPr lang="pt-PT" dirty="0" err="1" smtClean="0"/>
              <a:t>Connection</a:t>
            </a:r>
            <a:r>
              <a:rPr lang="pt-PT" dirty="0" smtClean="0"/>
              <a:t>, Ok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close</a:t>
            </a:r>
            <a:endParaRPr lang="pt-PT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r>
              <a:rPr lang="pt-PT" sz="2000" dirty="0" smtClean="0"/>
              <a:t> </a:t>
            </a:r>
            <a:endParaRPr lang="pt-PT" sz="2000" dirty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69" y="2761602"/>
            <a:ext cx="7081157" cy="859220"/>
          </a:xfrm>
          <a:prstGeom prst="rect">
            <a:avLst/>
          </a:prstGeom>
        </p:spPr>
      </p:pic>
      <p:cxnSp>
        <p:nvCxnSpPr>
          <p:cNvPr id="16" name="Conexão reta unidirecional 15"/>
          <p:cNvCxnSpPr/>
          <p:nvPr/>
        </p:nvCxnSpPr>
        <p:spPr>
          <a:xfrm>
            <a:off x="7262949" y="1018903"/>
            <a:ext cx="3056708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/>
          <p:cNvCxnSpPr/>
          <p:nvPr/>
        </p:nvCxnSpPr>
        <p:spPr>
          <a:xfrm flipV="1">
            <a:off x="4622906" y="4147296"/>
            <a:ext cx="4638660" cy="79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/>
          <p:cNvCxnSpPr/>
          <p:nvPr/>
        </p:nvCxnSpPr>
        <p:spPr>
          <a:xfrm flipV="1">
            <a:off x="6544491" y="3620822"/>
            <a:ext cx="2246812" cy="19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386086"/>
            <a:ext cx="10883537" cy="6152826"/>
          </a:xfrm>
        </p:spPr>
        <p:txBody>
          <a:bodyPr>
            <a:normAutofit/>
          </a:bodyPr>
          <a:lstStyle/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000" dirty="0" smtClean="0"/>
              <a:t>Repeat all this process but in the new connection, instead of specifying the library database name, now specify the data warehouse name</a:t>
            </a:r>
          </a:p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9"/>
            </a:pPr>
            <a:endParaRPr lang="en-US" sz="20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5</a:t>
            </a:fld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952500" y="1187826"/>
            <a:ext cx="70441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pt-PT" sz="2000" dirty="0" err="1" smtClean="0"/>
              <a:t>After</a:t>
            </a:r>
            <a:r>
              <a:rPr lang="pt-PT" sz="2000" dirty="0" smtClean="0"/>
              <a:t> this, </a:t>
            </a:r>
            <a:r>
              <a:rPr lang="pt-PT" sz="2000" dirty="0" err="1" smtClean="0"/>
              <a:t>you’ll</a:t>
            </a:r>
            <a:r>
              <a:rPr lang="pt-PT" sz="2000" dirty="0" smtClean="0"/>
              <a:t> </a:t>
            </a:r>
            <a:r>
              <a:rPr lang="pt-PT" sz="2000" dirty="0" err="1" smtClean="0"/>
              <a:t>have</a:t>
            </a:r>
            <a:r>
              <a:rPr lang="pt-PT" sz="2000" dirty="0" smtClean="0"/>
              <a:t> 2 </a:t>
            </a:r>
            <a:r>
              <a:rPr lang="pt-PT" sz="2000" dirty="0" err="1" smtClean="0"/>
              <a:t>connections</a:t>
            </a:r>
            <a:r>
              <a:rPr lang="pt-PT" sz="2000" dirty="0" smtClean="0"/>
              <a:t>, </a:t>
            </a:r>
            <a:r>
              <a:rPr lang="pt-PT" sz="2000" dirty="0" err="1" smtClean="0"/>
              <a:t>one</a:t>
            </a:r>
            <a:r>
              <a:rPr lang="pt-PT" sz="2000" dirty="0" smtClean="0"/>
              <a:t> for </a:t>
            </a:r>
            <a:r>
              <a:rPr lang="pt-PT" sz="2000" dirty="0" err="1" smtClean="0"/>
              <a:t>the</a:t>
            </a:r>
            <a:r>
              <a:rPr lang="pt-PT" sz="2000" dirty="0" smtClean="0"/>
              <a:t> DB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another</a:t>
            </a:r>
            <a:r>
              <a:rPr lang="pt-PT" sz="2000" dirty="0" smtClean="0"/>
              <a:t> for </a:t>
            </a:r>
            <a:r>
              <a:rPr lang="pt-PT" sz="2000" dirty="0" err="1" smtClean="0"/>
              <a:t>the</a:t>
            </a:r>
            <a:r>
              <a:rPr lang="pt-PT" sz="2000" dirty="0" smtClean="0"/>
              <a:t> DW, </a:t>
            </a:r>
            <a:r>
              <a:rPr lang="pt-PT" sz="2000" dirty="0" err="1" smtClean="0"/>
              <a:t>visibel</a:t>
            </a:r>
            <a:r>
              <a:rPr lang="pt-PT" sz="2000" dirty="0" smtClean="0"/>
              <a:t> in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Connection</a:t>
            </a:r>
            <a:r>
              <a:rPr lang="pt-PT" sz="2000" dirty="0" smtClean="0"/>
              <a:t> Manager </a:t>
            </a:r>
            <a:r>
              <a:rPr lang="pt-PT" sz="2000" dirty="0" err="1" smtClean="0"/>
              <a:t>on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bottom</a:t>
            </a:r>
            <a:r>
              <a:rPr lang="pt-PT" sz="2000" dirty="0" smtClean="0"/>
              <a:t> </a:t>
            </a:r>
            <a:r>
              <a:rPr lang="pt-PT" sz="2000" dirty="0" err="1" smtClean="0"/>
              <a:t>of</a:t>
            </a:r>
            <a:r>
              <a:rPr lang="pt-PT" sz="2000" dirty="0"/>
              <a:t> </a:t>
            </a:r>
            <a:r>
              <a:rPr lang="pt-PT" sz="2000" dirty="0" smtClean="0"/>
              <a:t>Visual </a:t>
            </a:r>
            <a:r>
              <a:rPr lang="pt-PT" sz="2000" dirty="0" err="1" smtClean="0"/>
              <a:t>Studio</a:t>
            </a:r>
            <a:endParaRPr lang="pt-PT" sz="2000" dirty="0" smtClean="0"/>
          </a:p>
          <a:p>
            <a:pPr marL="457200" indent="-457200">
              <a:buFont typeface="+mj-lt"/>
              <a:buAutoNum type="arabicPeriod" startAt="10"/>
            </a:pPr>
            <a:endParaRPr lang="pt-PT" sz="2000" dirty="0" smtClean="0"/>
          </a:p>
          <a:p>
            <a:endParaRPr lang="pt-PT" sz="2000" dirty="0" smtClean="0"/>
          </a:p>
          <a:p>
            <a:r>
              <a:rPr lang="pt-PT" sz="2000" dirty="0" smtClean="0"/>
              <a:t> </a:t>
            </a:r>
            <a:endParaRPr lang="pt-PT" sz="2000" dirty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619" y="1318454"/>
            <a:ext cx="3288983" cy="85443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16169" y="3070788"/>
            <a:ext cx="55397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2000" b="1" dirty="0" err="1"/>
              <a:t>Create</a:t>
            </a:r>
            <a:r>
              <a:rPr lang="pt-PT" sz="2000" b="1" dirty="0"/>
              <a:t> </a:t>
            </a:r>
            <a:r>
              <a:rPr lang="pt-PT" sz="2000" b="1" dirty="0" smtClean="0"/>
              <a:t>a Package </a:t>
            </a:r>
            <a:r>
              <a:rPr lang="pt-PT" sz="2000" b="1" dirty="0" err="1" smtClean="0"/>
              <a:t>named</a:t>
            </a:r>
            <a:r>
              <a:rPr lang="pt-PT" sz="2000" b="1" dirty="0" smtClean="0"/>
              <a:t> “</a:t>
            </a:r>
            <a:r>
              <a:rPr lang="pt-PT" sz="2000" b="1" dirty="0" err="1" smtClean="0"/>
              <a:t>DimLoad</a:t>
            </a:r>
            <a:r>
              <a:rPr lang="pt-PT" sz="2000" b="1" dirty="0" smtClean="0"/>
              <a:t>” for </a:t>
            </a:r>
            <a:r>
              <a:rPr lang="pt-PT" sz="2000" b="1" dirty="0" err="1" smtClean="0"/>
              <a:t>Loading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the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Dimension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Tables</a:t>
            </a:r>
            <a:r>
              <a:rPr lang="pt-PT" sz="2000" b="1" dirty="0"/>
              <a:t> </a:t>
            </a:r>
            <a:endParaRPr lang="pt-PT" sz="2000" b="1" dirty="0" smtClean="0"/>
          </a:p>
          <a:p>
            <a:pPr>
              <a:spcAft>
                <a:spcPts val="600"/>
              </a:spcAft>
            </a:pPr>
            <a:endParaRPr lang="pt-PT" sz="2000" b="1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r>
              <a:rPr lang="pt-PT" dirty="0" smtClean="0"/>
              <a:t> Explorer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click</a:t>
            </a:r>
            <a:r>
              <a:rPr lang="pt-PT" dirty="0" smtClean="0"/>
              <a:t> SSIS Packages -&gt; New SSIS Package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PT" dirty="0" err="1" smtClean="0"/>
              <a:t>The</a:t>
            </a:r>
            <a:r>
              <a:rPr lang="pt-PT" dirty="0" smtClean="0"/>
              <a:t> Design </a:t>
            </a:r>
            <a:r>
              <a:rPr lang="pt-PT" dirty="0" err="1" smtClean="0"/>
              <a:t>Form</a:t>
            </a:r>
            <a:r>
              <a:rPr lang="pt-PT" dirty="0" smtClean="0"/>
              <a:t> </a:t>
            </a:r>
            <a:r>
              <a:rPr lang="pt-PT" dirty="0" err="1" smtClean="0"/>
              <a:t>appears</a:t>
            </a:r>
            <a:r>
              <a:rPr lang="pt-PT" dirty="0" smtClean="0"/>
              <a:t> (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window</a:t>
            </a:r>
            <a:r>
              <a:rPr lang="pt-PT" dirty="0" smtClean="0"/>
              <a:t> SSIS </a:t>
            </a:r>
            <a:r>
              <a:rPr lang="pt-PT" dirty="0" err="1" smtClean="0"/>
              <a:t>Toolbox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visible</a:t>
            </a:r>
            <a:r>
              <a:rPr lang="pt-PT" dirty="0" smtClean="0"/>
              <a:t>!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not, </a:t>
            </a:r>
            <a:r>
              <a:rPr lang="pt-PT" dirty="0" err="1" smtClean="0"/>
              <a:t>activate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instructions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!)</a:t>
            </a:r>
          </a:p>
          <a:p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027" y="3170146"/>
            <a:ext cx="49815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386086"/>
            <a:ext cx="10883537" cy="6152826"/>
          </a:xfrm>
        </p:spPr>
        <p:txBody>
          <a:bodyPr>
            <a:normAutofit/>
          </a:bodyPr>
          <a:lstStyle/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sz="2000" dirty="0" smtClean="0"/>
              <a:t>Click the separator Control Flow: here we’ll draw a general flow of the task we want. As we need to read data from the DB and write it into the DW, this is </a:t>
            </a:r>
            <a:r>
              <a:rPr lang="en-US" sz="2000" b="1" dirty="0" smtClean="0"/>
              <a:t>Data Flow Task</a:t>
            </a:r>
            <a:r>
              <a:rPr lang="en-US" sz="2000" dirty="0" smtClean="0"/>
              <a:t>:  </a:t>
            </a:r>
          </a:p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endParaRPr lang="en-US" sz="20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6</a:t>
            </a:fld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952501" y="1297272"/>
            <a:ext cx="469065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err="1" smtClean="0"/>
              <a:t>On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SSIS </a:t>
            </a:r>
            <a:r>
              <a:rPr lang="pt-PT" sz="2000" dirty="0" err="1" smtClean="0"/>
              <a:t>ToolsBox</a:t>
            </a:r>
            <a:r>
              <a:rPr lang="pt-PT" sz="2000" dirty="0" smtClean="0"/>
              <a:t> look for this </a:t>
            </a:r>
            <a:r>
              <a:rPr lang="pt-PT" sz="2000" dirty="0" err="1" smtClean="0"/>
              <a:t>DataFlow</a:t>
            </a:r>
            <a:r>
              <a:rPr lang="pt-PT" sz="2000" dirty="0" smtClean="0"/>
              <a:t> </a:t>
            </a:r>
            <a:r>
              <a:rPr lang="pt-PT" sz="2000" dirty="0" err="1" smtClean="0"/>
              <a:t>task</a:t>
            </a:r>
            <a:r>
              <a:rPr lang="pt-PT" sz="2000" dirty="0" smtClean="0"/>
              <a:t>, </a:t>
            </a:r>
            <a:r>
              <a:rPr lang="pt-PT" sz="2000" dirty="0" err="1" smtClean="0"/>
              <a:t>drag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drop</a:t>
            </a:r>
            <a:r>
              <a:rPr lang="pt-PT" sz="2000" dirty="0" smtClean="0"/>
              <a:t> </a:t>
            </a:r>
            <a:r>
              <a:rPr lang="pt-PT" sz="2000" dirty="0" err="1" smtClean="0"/>
              <a:t>it</a:t>
            </a:r>
            <a:r>
              <a:rPr lang="pt-PT" sz="2000" dirty="0" smtClean="0"/>
              <a:t> </a:t>
            </a:r>
            <a:r>
              <a:rPr lang="pt-PT" sz="2000" dirty="0" err="1" smtClean="0"/>
              <a:t>on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Design </a:t>
            </a:r>
            <a:r>
              <a:rPr lang="pt-PT" sz="2000" dirty="0" err="1" smtClean="0"/>
              <a:t>Window</a:t>
            </a:r>
            <a:endParaRPr lang="pt-PT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err="1" smtClean="0"/>
              <a:t>Change</a:t>
            </a:r>
            <a:r>
              <a:rPr lang="pt-PT" sz="2000" dirty="0" smtClean="0"/>
              <a:t> </a:t>
            </a:r>
            <a:r>
              <a:rPr lang="pt-PT" sz="2000" dirty="0" err="1"/>
              <a:t>its</a:t>
            </a:r>
            <a:r>
              <a:rPr lang="pt-PT" sz="2000" dirty="0"/>
              <a:t> </a:t>
            </a:r>
            <a:r>
              <a:rPr lang="pt-PT" sz="2000" dirty="0" err="1"/>
              <a:t>name</a:t>
            </a:r>
            <a:r>
              <a:rPr lang="pt-PT" sz="2000" dirty="0"/>
              <a:t> to “Carregar </a:t>
            </a:r>
            <a:r>
              <a:rPr lang="pt-PT" sz="2000" dirty="0" err="1"/>
              <a:t>DimLivros</a:t>
            </a:r>
            <a:r>
              <a:rPr lang="pt-PT" sz="2000" dirty="0"/>
              <a:t>”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gently</a:t>
            </a:r>
            <a:r>
              <a:rPr lang="pt-PT" sz="2000" dirty="0"/>
              <a:t> </a:t>
            </a:r>
            <a:r>
              <a:rPr lang="pt-PT" sz="2000" dirty="0" err="1"/>
              <a:t>clicking</a:t>
            </a:r>
            <a:r>
              <a:rPr lang="pt-PT" sz="2000" dirty="0"/>
              <a:t> </a:t>
            </a:r>
            <a:r>
              <a:rPr lang="pt-PT" sz="2000" dirty="0" err="1"/>
              <a:t>its</a:t>
            </a:r>
            <a:r>
              <a:rPr lang="pt-PT" sz="2000" dirty="0"/>
              <a:t> </a:t>
            </a:r>
            <a:r>
              <a:rPr lang="pt-PT" sz="2000" dirty="0" err="1"/>
              <a:t>name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rewriting</a:t>
            </a:r>
            <a:r>
              <a:rPr lang="pt-PT" sz="2000" dirty="0"/>
              <a:t> </a:t>
            </a:r>
            <a:r>
              <a:rPr lang="pt-PT" sz="2000" dirty="0" err="1" smtClean="0"/>
              <a:t>it</a:t>
            </a:r>
            <a:r>
              <a:rPr lang="pt-PT" sz="2000" dirty="0" smtClean="0"/>
              <a:t>. This </a:t>
            </a:r>
            <a:r>
              <a:rPr lang="pt-PT" sz="2000" dirty="0" err="1" smtClean="0"/>
              <a:t>is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“</a:t>
            </a:r>
            <a:r>
              <a:rPr lang="pt-PT" sz="2000" dirty="0" err="1" smtClean="0"/>
              <a:t>block</a:t>
            </a:r>
            <a:r>
              <a:rPr lang="pt-PT" sz="2000" dirty="0" smtClean="0"/>
              <a:t>” </a:t>
            </a:r>
            <a:r>
              <a:rPr lang="pt-PT" sz="2000" dirty="0" err="1" smtClean="0"/>
              <a:t>responsible</a:t>
            </a:r>
            <a:r>
              <a:rPr lang="pt-PT" sz="2000" dirty="0" smtClean="0"/>
              <a:t> for Reading </a:t>
            </a:r>
            <a:r>
              <a:rPr lang="pt-PT" sz="2000" dirty="0" err="1" smtClean="0"/>
              <a:t>book</a:t>
            </a:r>
            <a:r>
              <a:rPr lang="pt-PT" sz="2000" dirty="0" smtClean="0"/>
              <a:t> data </a:t>
            </a:r>
            <a:r>
              <a:rPr lang="pt-PT" sz="2000" dirty="0" err="1" smtClean="0"/>
              <a:t>from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DB, </a:t>
            </a:r>
            <a:r>
              <a:rPr lang="pt-PT" sz="2000" dirty="0" err="1" smtClean="0"/>
              <a:t>processing</a:t>
            </a:r>
            <a:r>
              <a:rPr lang="pt-PT" sz="2000" dirty="0" smtClean="0"/>
              <a:t> </a:t>
            </a:r>
            <a:r>
              <a:rPr lang="pt-PT" sz="2000" dirty="0" err="1" smtClean="0"/>
              <a:t>it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writing</a:t>
            </a:r>
            <a:r>
              <a:rPr lang="pt-PT" sz="2000" dirty="0" smtClean="0"/>
              <a:t> </a:t>
            </a:r>
            <a:r>
              <a:rPr lang="pt-PT" sz="2000" dirty="0" err="1" smtClean="0"/>
              <a:t>it</a:t>
            </a:r>
            <a:r>
              <a:rPr lang="pt-PT" sz="2000" dirty="0" smtClean="0"/>
              <a:t> </a:t>
            </a:r>
            <a:r>
              <a:rPr lang="pt-PT" sz="2000" dirty="0" err="1" smtClean="0"/>
              <a:t>into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dimension</a:t>
            </a:r>
            <a:r>
              <a:rPr lang="pt-PT" sz="2000" dirty="0" smtClean="0"/>
              <a:t> </a:t>
            </a:r>
            <a:r>
              <a:rPr lang="pt-PT" sz="2000" dirty="0" err="1" smtClean="0"/>
              <a:t>DimLivros</a:t>
            </a:r>
            <a:r>
              <a:rPr lang="pt-PT" sz="2000" dirty="0" smtClean="0"/>
              <a:t> </a:t>
            </a:r>
            <a:r>
              <a:rPr lang="pt-PT" sz="2000" dirty="0" err="1" smtClean="0"/>
              <a:t>of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DW. </a:t>
            </a:r>
            <a:r>
              <a:rPr lang="pt-PT" sz="2000" dirty="0" err="1" smtClean="0"/>
              <a:t>We’ll</a:t>
            </a:r>
            <a:r>
              <a:rPr lang="pt-PT" sz="2000" dirty="0" smtClean="0"/>
              <a:t> </a:t>
            </a:r>
            <a:r>
              <a:rPr lang="pt-PT" sz="2000" dirty="0" err="1" smtClean="0"/>
              <a:t>see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details</a:t>
            </a:r>
            <a:r>
              <a:rPr lang="pt-PT" sz="2000" dirty="0" smtClean="0"/>
              <a:t> </a:t>
            </a:r>
            <a:r>
              <a:rPr lang="pt-PT" sz="2000" dirty="0" err="1" smtClean="0"/>
              <a:t>after</a:t>
            </a:r>
            <a:r>
              <a:rPr lang="pt-PT" sz="2000" dirty="0" smtClean="0"/>
              <a:t>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PT" sz="2000" dirty="0"/>
          </a:p>
          <a:p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997" y="1336461"/>
            <a:ext cx="5683726" cy="313032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1" y="5003078"/>
            <a:ext cx="105322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err="1"/>
              <a:t>Now</a:t>
            </a:r>
            <a:r>
              <a:rPr lang="pt-PT" sz="2000" dirty="0"/>
              <a:t>, </a:t>
            </a:r>
            <a:r>
              <a:rPr lang="pt-PT" sz="2000" dirty="0" err="1"/>
              <a:t>repeat</a:t>
            </a:r>
            <a:r>
              <a:rPr lang="pt-PT" sz="2000" dirty="0"/>
              <a:t> this </a:t>
            </a:r>
            <a:r>
              <a:rPr lang="pt-PT" sz="2000" dirty="0" err="1"/>
              <a:t>process</a:t>
            </a:r>
            <a:r>
              <a:rPr lang="pt-PT" sz="2000" dirty="0"/>
              <a:t> </a:t>
            </a:r>
            <a:r>
              <a:rPr lang="pt-PT" sz="2000" dirty="0" smtClean="0"/>
              <a:t>to </a:t>
            </a:r>
            <a:r>
              <a:rPr lang="pt-PT" sz="2000" dirty="0" err="1" smtClean="0"/>
              <a:t>create</a:t>
            </a:r>
            <a:r>
              <a:rPr lang="pt-PT" sz="2000" dirty="0" smtClean="0"/>
              <a:t> </a:t>
            </a:r>
            <a:r>
              <a:rPr lang="pt-PT" sz="2000" dirty="0" err="1" smtClean="0"/>
              <a:t>another</a:t>
            </a:r>
            <a:r>
              <a:rPr lang="pt-PT" sz="2000" dirty="0" smtClean="0"/>
              <a:t> </a:t>
            </a:r>
            <a:r>
              <a:rPr lang="pt-PT" sz="2000" dirty="0" err="1"/>
              <a:t>block</a:t>
            </a:r>
            <a:r>
              <a:rPr lang="pt-PT" sz="2000" dirty="0"/>
              <a:t> </a:t>
            </a:r>
            <a:r>
              <a:rPr lang="pt-PT" sz="2000" dirty="0" err="1"/>
              <a:t>named</a:t>
            </a:r>
            <a:r>
              <a:rPr lang="pt-PT" sz="2000" dirty="0"/>
              <a:t> “Carregar </a:t>
            </a:r>
            <a:r>
              <a:rPr lang="pt-PT" sz="2000" dirty="0" err="1" smtClean="0"/>
              <a:t>DimLeitores</a:t>
            </a:r>
            <a:r>
              <a:rPr lang="pt-PT" sz="2000" dirty="0" smtClean="0"/>
              <a:t>”: this </a:t>
            </a:r>
            <a:r>
              <a:rPr lang="pt-PT" sz="2000" dirty="0" err="1" smtClean="0"/>
              <a:t>will</a:t>
            </a:r>
            <a:r>
              <a:rPr lang="pt-PT" sz="2000" dirty="0" smtClean="0"/>
              <a:t> </a:t>
            </a:r>
            <a:r>
              <a:rPr lang="pt-PT" sz="2000" dirty="0" err="1" smtClean="0"/>
              <a:t>be</a:t>
            </a:r>
            <a:r>
              <a:rPr lang="pt-PT" sz="2000" dirty="0" smtClean="0"/>
              <a:t> </a:t>
            </a:r>
            <a:r>
              <a:rPr lang="pt-PT" sz="2000" dirty="0" err="1" smtClean="0"/>
              <a:t>used</a:t>
            </a:r>
            <a:r>
              <a:rPr lang="pt-PT" sz="2000" dirty="0" smtClean="0"/>
              <a:t> to </a:t>
            </a:r>
            <a:r>
              <a:rPr lang="pt-PT" sz="2000" dirty="0" err="1" smtClean="0"/>
              <a:t>read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load</a:t>
            </a:r>
            <a:r>
              <a:rPr lang="pt-PT" sz="2000" dirty="0" smtClean="0"/>
              <a:t> data </a:t>
            </a:r>
            <a:r>
              <a:rPr lang="pt-PT" sz="2000" dirty="0" err="1" smtClean="0"/>
              <a:t>of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readers</a:t>
            </a:r>
            <a:r>
              <a:rPr lang="pt-PT" sz="2000" dirty="0" smtClean="0"/>
              <a:t> </a:t>
            </a:r>
            <a:r>
              <a:rPr lang="pt-PT" sz="2000" dirty="0" err="1" smtClean="0"/>
              <a:t>dimension</a:t>
            </a:r>
            <a:endParaRPr lang="pt-PT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err="1" smtClean="0"/>
              <a:t>Then</a:t>
            </a:r>
            <a:r>
              <a:rPr lang="pt-PT" sz="2000" dirty="0" smtClean="0"/>
              <a:t> </a:t>
            </a:r>
            <a:r>
              <a:rPr lang="pt-PT" sz="2000" dirty="0" err="1"/>
              <a:t>connect</a:t>
            </a:r>
            <a:r>
              <a:rPr lang="pt-PT" sz="2000" dirty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/>
              <a:t>first</a:t>
            </a:r>
            <a:r>
              <a:rPr lang="pt-PT" sz="2000" dirty="0"/>
              <a:t> </a:t>
            </a:r>
            <a:r>
              <a:rPr lang="pt-PT" sz="2000" dirty="0" err="1" smtClean="0"/>
              <a:t>block</a:t>
            </a:r>
            <a:r>
              <a:rPr lang="pt-PT" sz="2000" dirty="0" smtClean="0"/>
              <a:t> to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second</a:t>
            </a:r>
            <a:r>
              <a:rPr lang="pt-PT" sz="2000" dirty="0" smtClean="0"/>
              <a:t>, to </a:t>
            </a:r>
            <a:r>
              <a:rPr lang="pt-PT" sz="2000" dirty="0" err="1" smtClean="0"/>
              <a:t>establish</a:t>
            </a:r>
            <a:r>
              <a:rPr lang="pt-PT" sz="2000" dirty="0" smtClean="0"/>
              <a:t> </a:t>
            </a:r>
            <a:r>
              <a:rPr lang="pt-PT" sz="2000" dirty="0" err="1" smtClean="0"/>
              <a:t>an</a:t>
            </a:r>
            <a:r>
              <a:rPr lang="pt-PT" sz="2000" dirty="0" smtClean="0"/>
              <a:t> </a:t>
            </a:r>
            <a:r>
              <a:rPr lang="pt-PT" sz="2000" dirty="0" err="1" smtClean="0"/>
              <a:t>operation</a:t>
            </a:r>
            <a:r>
              <a:rPr lang="pt-PT" sz="2000" dirty="0" smtClean="0"/>
              <a:t> </a:t>
            </a:r>
            <a:r>
              <a:rPr lang="pt-PT" sz="2000" dirty="0" err="1" smtClean="0"/>
              <a:t>order</a:t>
            </a:r>
            <a:r>
              <a:rPr lang="pt-PT" sz="2000" dirty="0" smtClean="0"/>
              <a:t>: </a:t>
            </a:r>
            <a:r>
              <a:rPr lang="pt-PT" sz="2000" dirty="0" err="1" smtClean="0"/>
              <a:t>click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first</a:t>
            </a:r>
            <a:r>
              <a:rPr lang="pt-PT" sz="2000" dirty="0" smtClean="0"/>
              <a:t> </a:t>
            </a:r>
            <a:r>
              <a:rPr lang="pt-PT" sz="2000" dirty="0" err="1" smtClean="0"/>
              <a:t>one</a:t>
            </a:r>
            <a:r>
              <a:rPr lang="pt-PT" sz="2000" dirty="0" smtClean="0"/>
              <a:t>; </a:t>
            </a:r>
            <a:r>
              <a:rPr lang="pt-PT" sz="2000" dirty="0" err="1" smtClean="0"/>
              <a:t>you’ll</a:t>
            </a:r>
            <a:r>
              <a:rPr lang="pt-PT" sz="2000" dirty="0" smtClean="0"/>
              <a:t> </a:t>
            </a:r>
            <a:r>
              <a:rPr lang="pt-PT" sz="2000" dirty="0" err="1"/>
              <a:t>see</a:t>
            </a:r>
            <a:r>
              <a:rPr lang="pt-PT" sz="2000" dirty="0"/>
              <a:t> </a:t>
            </a:r>
            <a:r>
              <a:rPr lang="pt-PT" sz="2000" dirty="0" smtClean="0"/>
              <a:t>a </a:t>
            </a:r>
            <a:r>
              <a:rPr lang="pt-PT" sz="2000" dirty="0" err="1"/>
              <a:t>blue</a:t>
            </a:r>
            <a:r>
              <a:rPr lang="pt-PT" sz="2000" dirty="0"/>
              <a:t> </a:t>
            </a:r>
            <a:r>
              <a:rPr lang="pt-PT" sz="2000" dirty="0" err="1" smtClean="0"/>
              <a:t>arrow</a:t>
            </a:r>
            <a:r>
              <a:rPr lang="pt-PT" sz="2000" dirty="0"/>
              <a:t>. </a:t>
            </a:r>
            <a:r>
              <a:rPr lang="pt-PT" sz="2000" dirty="0" err="1" smtClean="0"/>
              <a:t>Just</a:t>
            </a:r>
            <a:r>
              <a:rPr lang="pt-PT" sz="2000" dirty="0" smtClean="0"/>
              <a:t> </a:t>
            </a:r>
            <a:r>
              <a:rPr lang="pt-PT" sz="2000" dirty="0" err="1" smtClean="0"/>
              <a:t>drag</a:t>
            </a:r>
            <a:r>
              <a:rPr lang="pt-PT" sz="2000" dirty="0" smtClean="0"/>
              <a:t> </a:t>
            </a:r>
            <a:r>
              <a:rPr lang="pt-PT" sz="2000" dirty="0" err="1"/>
              <a:t>it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second</a:t>
            </a:r>
            <a:r>
              <a:rPr lang="pt-PT" sz="2000" dirty="0"/>
              <a:t> </a:t>
            </a:r>
            <a:r>
              <a:rPr lang="pt-PT" sz="2000" dirty="0" err="1" smtClean="0"/>
              <a:t>block</a:t>
            </a:r>
            <a:r>
              <a:rPr lang="pt-PT" sz="2000" dirty="0" smtClean="0"/>
              <a:t>.</a:t>
            </a:r>
          </a:p>
          <a:p>
            <a:endParaRPr lang="pt-PT" dirty="0"/>
          </a:p>
        </p:txBody>
      </p:sp>
      <p:cxnSp>
        <p:nvCxnSpPr>
          <p:cNvPr id="12" name="Conexão reta unidirecional 11"/>
          <p:cNvCxnSpPr/>
          <p:nvPr/>
        </p:nvCxnSpPr>
        <p:spPr>
          <a:xfrm flipH="1">
            <a:off x="7184571" y="1123406"/>
            <a:ext cx="1110343" cy="95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386086"/>
            <a:ext cx="10883537" cy="6152826"/>
          </a:xfrm>
        </p:spPr>
        <p:txBody>
          <a:bodyPr>
            <a:normAutofit/>
          </a:bodyPr>
          <a:lstStyle/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000" dirty="0" smtClean="0"/>
              <a:t>Now we’ll specify how reading and writing data is performed, inside each Data Flow Task:</a:t>
            </a:r>
          </a:p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US" sz="20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7</a:t>
            </a:fld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0263" y="985934"/>
            <a:ext cx="511723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err="1" smtClean="0"/>
              <a:t>Double</a:t>
            </a:r>
            <a:r>
              <a:rPr lang="pt-PT" sz="2000" dirty="0" smtClean="0"/>
              <a:t> </a:t>
            </a:r>
            <a:r>
              <a:rPr lang="pt-PT" sz="2000" dirty="0" err="1" smtClean="0"/>
              <a:t>click</a:t>
            </a:r>
            <a:r>
              <a:rPr lang="pt-PT" sz="2000" dirty="0" smtClean="0"/>
              <a:t> “Carregar </a:t>
            </a:r>
            <a:r>
              <a:rPr lang="pt-PT" sz="2000" dirty="0" err="1" smtClean="0"/>
              <a:t>DimLivros</a:t>
            </a:r>
            <a:r>
              <a:rPr lang="pt-PT" sz="2000" dirty="0" smtClean="0"/>
              <a:t>” </a:t>
            </a:r>
            <a:r>
              <a:rPr lang="pt-PT" sz="2000" dirty="0" err="1" smtClean="0"/>
              <a:t>or</a:t>
            </a:r>
            <a:r>
              <a:rPr lang="pt-PT" sz="2000" dirty="0" smtClean="0"/>
              <a:t> </a:t>
            </a:r>
            <a:r>
              <a:rPr lang="pt-PT" sz="2000" dirty="0" err="1" smtClean="0"/>
              <a:t>click</a:t>
            </a:r>
            <a:r>
              <a:rPr lang="pt-PT" sz="2000" dirty="0" smtClean="0"/>
              <a:t> </a:t>
            </a:r>
            <a:r>
              <a:rPr lang="pt-PT" sz="2000" dirty="0" err="1" smtClean="0"/>
              <a:t>it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select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separator</a:t>
            </a:r>
            <a:r>
              <a:rPr lang="pt-PT" sz="2000" dirty="0" smtClean="0"/>
              <a:t> “Data </a:t>
            </a:r>
            <a:r>
              <a:rPr lang="pt-PT" sz="2000" dirty="0" err="1" smtClean="0"/>
              <a:t>Flow</a:t>
            </a:r>
            <a:r>
              <a:rPr lang="pt-PT" sz="2000" dirty="0" smtClean="0"/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smtClean="0"/>
              <a:t>A design </a:t>
            </a:r>
            <a:r>
              <a:rPr lang="pt-PT" sz="2000" dirty="0" err="1" smtClean="0"/>
              <a:t>area</a:t>
            </a:r>
            <a:r>
              <a:rPr lang="pt-PT" sz="2000" dirty="0" smtClean="0"/>
              <a:t> </a:t>
            </a:r>
            <a:r>
              <a:rPr lang="pt-PT" sz="2000" dirty="0" err="1" smtClean="0"/>
              <a:t>appears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SSIS </a:t>
            </a:r>
            <a:r>
              <a:rPr lang="pt-PT" sz="2000" dirty="0" err="1" smtClean="0"/>
              <a:t>Toolbox</a:t>
            </a:r>
            <a:r>
              <a:rPr lang="pt-PT" sz="2000" dirty="0" smtClean="0"/>
              <a:t> </a:t>
            </a:r>
            <a:r>
              <a:rPr lang="pt-PT" sz="2000" dirty="0" err="1" smtClean="0"/>
              <a:t>changes</a:t>
            </a:r>
            <a:r>
              <a:rPr lang="pt-PT" sz="2000" dirty="0" smtClean="0"/>
              <a:t>: </a:t>
            </a:r>
            <a:r>
              <a:rPr lang="pt-PT" sz="2000" dirty="0" err="1" smtClean="0"/>
              <a:t>now</a:t>
            </a:r>
            <a:r>
              <a:rPr lang="pt-PT" sz="2000" dirty="0" smtClean="0"/>
              <a:t> </a:t>
            </a:r>
            <a:r>
              <a:rPr lang="pt-PT" sz="2000" dirty="0" err="1" smtClean="0"/>
              <a:t>there</a:t>
            </a:r>
            <a:r>
              <a:rPr lang="pt-PT" sz="2000" dirty="0" smtClean="0"/>
              <a:t> are more </a:t>
            </a:r>
            <a:r>
              <a:rPr lang="pt-PT" sz="2000" dirty="0" err="1" smtClean="0"/>
              <a:t>detailed</a:t>
            </a:r>
            <a:r>
              <a:rPr lang="pt-PT" sz="2000" dirty="0" smtClean="0"/>
              <a:t> </a:t>
            </a:r>
            <a:r>
              <a:rPr lang="pt-PT" sz="2000" dirty="0" err="1" smtClean="0"/>
              <a:t>operators</a:t>
            </a:r>
            <a:r>
              <a:rPr lang="pt-PT" sz="2000" dirty="0" smtClean="0"/>
              <a:t>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err="1" smtClean="0"/>
              <a:t>On</a:t>
            </a:r>
            <a:r>
              <a:rPr lang="pt-PT" sz="2000" dirty="0" smtClean="0"/>
              <a:t> “</a:t>
            </a:r>
            <a:r>
              <a:rPr lang="pt-PT" sz="2000" dirty="0" err="1" smtClean="0"/>
              <a:t>Other</a:t>
            </a:r>
            <a:r>
              <a:rPr lang="pt-PT" sz="2000" dirty="0" smtClean="0"/>
              <a:t> </a:t>
            </a:r>
            <a:r>
              <a:rPr lang="pt-PT" sz="2000" dirty="0" err="1" smtClean="0"/>
              <a:t>Sources</a:t>
            </a:r>
            <a:r>
              <a:rPr lang="pt-PT" sz="2000" dirty="0" smtClean="0"/>
              <a:t>” </a:t>
            </a:r>
            <a:r>
              <a:rPr lang="pt-PT" sz="2000" dirty="0" err="1" smtClean="0"/>
              <a:t>of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SSIS </a:t>
            </a:r>
            <a:r>
              <a:rPr lang="pt-PT" sz="2000" dirty="0" err="1" smtClean="0"/>
              <a:t>toolbox</a:t>
            </a:r>
            <a:r>
              <a:rPr lang="pt-PT" sz="2000" dirty="0" smtClean="0"/>
              <a:t>,  </a:t>
            </a:r>
            <a:r>
              <a:rPr lang="pt-PT" sz="2000" dirty="0" err="1" smtClean="0"/>
              <a:t>choose</a:t>
            </a:r>
            <a:r>
              <a:rPr lang="pt-PT" sz="2000" dirty="0" smtClean="0"/>
              <a:t> OLE DB </a:t>
            </a:r>
            <a:r>
              <a:rPr lang="pt-PT" sz="2000" dirty="0" err="1" smtClean="0"/>
              <a:t>Sources</a:t>
            </a:r>
            <a:r>
              <a:rPr lang="pt-PT" sz="2000" dirty="0" smtClean="0"/>
              <a:t>. </a:t>
            </a:r>
            <a:r>
              <a:rPr lang="pt-PT" sz="2000" dirty="0" err="1" smtClean="0"/>
              <a:t>Drag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drop</a:t>
            </a:r>
            <a:r>
              <a:rPr lang="pt-PT" sz="2000" dirty="0" smtClean="0"/>
              <a:t> </a:t>
            </a:r>
            <a:r>
              <a:rPr lang="pt-PT" sz="2000" dirty="0" err="1" smtClean="0"/>
              <a:t>it</a:t>
            </a:r>
            <a:endParaRPr lang="pt-PT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err="1" smtClean="0"/>
              <a:t>Double</a:t>
            </a:r>
            <a:r>
              <a:rPr lang="pt-PT" sz="2000" dirty="0" smtClean="0"/>
              <a:t> </a:t>
            </a:r>
            <a:r>
              <a:rPr lang="pt-PT" sz="2000" dirty="0" err="1" smtClean="0"/>
              <a:t>click</a:t>
            </a:r>
            <a:r>
              <a:rPr lang="pt-PT" sz="2000" dirty="0" smtClean="0"/>
              <a:t>: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Source</a:t>
            </a:r>
            <a:r>
              <a:rPr lang="pt-PT" sz="2000" dirty="0" smtClean="0"/>
              <a:t> Editor </a:t>
            </a:r>
            <a:r>
              <a:rPr lang="pt-PT" sz="2000" dirty="0" err="1" smtClean="0"/>
              <a:t>window</a:t>
            </a:r>
            <a:r>
              <a:rPr lang="pt-PT" sz="2000" dirty="0" smtClean="0"/>
              <a:t> opens. </a:t>
            </a:r>
            <a:r>
              <a:rPr lang="pt-PT" sz="2000" dirty="0" err="1" smtClean="0"/>
              <a:t>Here</a:t>
            </a:r>
            <a:r>
              <a:rPr lang="pt-PT" sz="2000" dirty="0" smtClean="0"/>
              <a:t> </a:t>
            </a:r>
            <a:r>
              <a:rPr lang="pt-PT" sz="2000" dirty="0" err="1" smtClean="0"/>
              <a:t>we’ll</a:t>
            </a:r>
            <a:r>
              <a:rPr lang="pt-PT" sz="2000" dirty="0" smtClean="0"/>
              <a:t> </a:t>
            </a:r>
            <a:r>
              <a:rPr lang="pt-PT" sz="2000" dirty="0" err="1" smtClean="0"/>
              <a:t>build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query</a:t>
            </a:r>
            <a:r>
              <a:rPr lang="pt-PT" sz="2000" dirty="0" smtClean="0"/>
              <a:t> </a:t>
            </a:r>
            <a:r>
              <a:rPr lang="pt-PT" sz="2000" dirty="0" err="1" smtClean="0"/>
              <a:t>necessary</a:t>
            </a:r>
            <a:r>
              <a:rPr lang="pt-PT" sz="2000" dirty="0" smtClean="0"/>
              <a:t> to </a:t>
            </a:r>
            <a:r>
              <a:rPr lang="pt-PT" sz="2000" dirty="0" err="1" smtClean="0"/>
              <a:t>get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data </a:t>
            </a:r>
            <a:r>
              <a:rPr lang="pt-PT" sz="2000" dirty="0" err="1" smtClean="0"/>
              <a:t>needed</a:t>
            </a:r>
            <a:r>
              <a:rPr lang="pt-PT" sz="2000" dirty="0" smtClean="0"/>
              <a:t> to </a:t>
            </a:r>
            <a:r>
              <a:rPr lang="pt-PT" sz="2000" dirty="0" err="1" smtClean="0"/>
              <a:t>load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DimLivros</a:t>
            </a:r>
            <a:r>
              <a:rPr lang="pt-PT" sz="2000" dirty="0" smtClean="0"/>
              <a:t> </a:t>
            </a:r>
            <a:r>
              <a:rPr lang="pt-PT" sz="2000" dirty="0" err="1" smtClean="0"/>
              <a:t>table</a:t>
            </a:r>
            <a:endParaRPr lang="pt-PT" sz="2000" dirty="0"/>
          </a:p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890296" y="5215473"/>
            <a:ext cx="10672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 smtClean="0"/>
              <a:t>We</a:t>
            </a:r>
            <a:r>
              <a:rPr lang="pt-PT" sz="2000" dirty="0" smtClean="0"/>
              <a:t> </a:t>
            </a:r>
            <a:r>
              <a:rPr lang="pt-PT" sz="2000" dirty="0" err="1" smtClean="0"/>
              <a:t>could</a:t>
            </a:r>
            <a:r>
              <a:rPr lang="pt-PT" sz="2000" dirty="0" smtClean="0"/>
              <a:t> </a:t>
            </a:r>
            <a:r>
              <a:rPr lang="pt-PT" sz="2000" dirty="0" err="1" smtClean="0"/>
              <a:t>simply</a:t>
            </a:r>
            <a:r>
              <a:rPr lang="pt-PT" sz="2000" dirty="0" smtClean="0"/>
              <a:t> </a:t>
            </a:r>
            <a:r>
              <a:rPr lang="pt-PT" sz="2000" dirty="0" err="1" smtClean="0"/>
              <a:t>directly</a:t>
            </a:r>
            <a:r>
              <a:rPr lang="pt-PT" sz="2000" dirty="0" smtClean="0"/>
              <a:t> </a:t>
            </a:r>
            <a:r>
              <a:rPr lang="pt-PT" sz="2000" dirty="0" err="1" smtClean="0"/>
              <a:t>write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SQL </a:t>
            </a:r>
            <a:r>
              <a:rPr lang="pt-PT" sz="2000" dirty="0" err="1" smtClean="0"/>
              <a:t>query</a:t>
            </a:r>
            <a:r>
              <a:rPr lang="pt-PT" sz="2000" dirty="0" smtClean="0"/>
              <a:t> </a:t>
            </a:r>
            <a:r>
              <a:rPr lang="pt-PT" sz="2000" dirty="0" err="1" smtClean="0"/>
              <a:t>on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“SQL </a:t>
            </a:r>
            <a:r>
              <a:rPr lang="pt-PT" sz="2000" dirty="0" err="1" smtClean="0"/>
              <a:t>Command</a:t>
            </a:r>
            <a:r>
              <a:rPr lang="pt-PT" sz="2000" dirty="0" smtClean="0"/>
              <a:t> </a:t>
            </a:r>
            <a:r>
              <a:rPr lang="pt-PT" sz="2000" dirty="0" err="1" smtClean="0"/>
              <a:t>text</a:t>
            </a:r>
            <a:r>
              <a:rPr lang="pt-PT" sz="2000" dirty="0" smtClean="0"/>
              <a:t>” </a:t>
            </a:r>
            <a:r>
              <a:rPr lang="pt-PT" sz="2000" dirty="0" err="1" smtClean="0"/>
              <a:t>window</a:t>
            </a:r>
            <a:r>
              <a:rPr lang="pt-PT" sz="2000" dirty="0" smtClean="0"/>
              <a:t>. </a:t>
            </a:r>
            <a:r>
              <a:rPr lang="pt-PT" sz="2000" dirty="0" err="1" smtClean="0"/>
              <a:t>However</a:t>
            </a:r>
            <a:r>
              <a:rPr lang="pt-PT" sz="2000" dirty="0" smtClean="0"/>
              <a:t>, I </a:t>
            </a:r>
            <a:r>
              <a:rPr lang="pt-PT" sz="2000" dirty="0" err="1" smtClean="0"/>
              <a:t>strongly</a:t>
            </a:r>
            <a:r>
              <a:rPr lang="pt-PT" sz="2000" dirty="0" smtClean="0"/>
              <a:t> </a:t>
            </a:r>
            <a:r>
              <a:rPr lang="pt-PT" sz="2000" dirty="0" err="1" smtClean="0"/>
              <a:t>recomend</a:t>
            </a:r>
            <a:r>
              <a:rPr lang="pt-PT" sz="2000" dirty="0" smtClean="0"/>
              <a:t> to use </a:t>
            </a:r>
            <a:r>
              <a:rPr lang="pt-PT" sz="2000" dirty="0" err="1" smtClean="0"/>
              <a:t>the</a:t>
            </a:r>
            <a:r>
              <a:rPr lang="pt-PT" sz="2000" dirty="0" smtClean="0"/>
              <a:t> “</a:t>
            </a:r>
            <a:r>
              <a:rPr lang="pt-PT" sz="2000" dirty="0" err="1" smtClean="0"/>
              <a:t>Build</a:t>
            </a:r>
            <a:r>
              <a:rPr lang="pt-PT" sz="2000" dirty="0" smtClean="0"/>
              <a:t> </a:t>
            </a:r>
            <a:r>
              <a:rPr lang="pt-PT" sz="2000" dirty="0" err="1" smtClean="0"/>
              <a:t>Query</a:t>
            </a:r>
            <a:r>
              <a:rPr lang="pt-PT" sz="2000" dirty="0" smtClean="0"/>
              <a:t>” </a:t>
            </a:r>
            <a:r>
              <a:rPr lang="pt-PT" sz="2000" dirty="0" err="1" smtClean="0"/>
              <a:t>option</a:t>
            </a:r>
            <a:r>
              <a:rPr lang="pt-PT" sz="2000" dirty="0" smtClean="0"/>
              <a:t>. This opens 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Query</a:t>
            </a:r>
            <a:r>
              <a:rPr lang="pt-PT" sz="2000" dirty="0" smtClean="0"/>
              <a:t> </a:t>
            </a:r>
            <a:r>
              <a:rPr lang="pt-PT" sz="2000" dirty="0" err="1" smtClean="0"/>
              <a:t>Builder</a:t>
            </a:r>
            <a:r>
              <a:rPr lang="pt-PT" sz="2000" dirty="0" smtClean="0"/>
              <a:t> </a:t>
            </a:r>
            <a:r>
              <a:rPr lang="pt-PT" sz="2000" dirty="0" err="1" smtClean="0"/>
              <a:t>form</a:t>
            </a:r>
            <a:r>
              <a:rPr lang="pt-PT" sz="2000" dirty="0" smtClean="0"/>
              <a:t> </a:t>
            </a:r>
            <a:r>
              <a:rPr lang="pt-PT" sz="2000" dirty="0" err="1" smtClean="0"/>
              <a:t>where</a:t>
            </a:r>
            <a:r>
              <a:rPr lang="pt-PT" sz="2000" dirty="0" smtClean="0"/>
              <a:t> </a:t>
            </a:r>
            <a:r>
              <a:rPr lang="pt-PT" sz="2000" dirty="0" err="1" smtClean="0"/>
              <a:t>you</a:t>
            </a:r>
            <a:r>
              <a:rPr lang="pt-PT" sz="2000" dirty="0" smtClean="0"/>
              <a:t> can </a:t>
            </a:r>
            <a:r>
              <a:rPr lang="pt-PT" sz="2000" dirty="0" err="1" smtClean="0"/>
              <a:t>add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remove </a:t>
            </a:r>
            <a:r>
              <a:rPr lang="pt-PT" sz="2000" dirty="0" err="1" smtClean="0"/>
              <a:t>tables</a:t>
            </a:r>
            <a:r>
              <a:rPr lang="pt-PT" sz="2000" dirty="0" smtClean="0"/>
              <a:t>, </a:t>
            </a:r>
            <a:r>
              <a:rPr lang="pt-PT" sz="2000" dirty="0" err="1" smtClean="0"/>
              <a:t>change</a:t>
            </a:r>
            <a:r>
              <a:rPr lang="pt-PT" sz="2000" dirty="0" smtClean="0"/>
              <a:t> </a:t>
            </a:r>
            <a:r>
              <a:rPr lang="pt-PT" sz="2000" dirty="0" err="1" smtClean="0"/>
              <a:t>relationships</a:t>
            </a:r>
            <a:r>
              <a:rPr lang="pt-PT" sz="2000" dirty="0" smtClean="0"/>
              <a:t>, </a:t>
            </a:r>
            <a:r>
              <a:rPr lang="pt-PT" sz="2000" dirty="0" err="1" smtClean="0"/>
              <a:t>select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attributes</a:t>
            </a:r>
            <a:r>
              <a:rPr lang="pt-PT" sz="2000" dirty="0" smtClean="0"/>
              <a:t> </a:t>
            </a:r>
            <a:r>
              <a:rPr lang="pt-PT" sz="2000" dirty="0" err="1" smtClean="0"/>
              <a:t>you</a:t>
            </a:r>
            <a:r>
              <a:rPr lang="pt-PT" sz="2000" dirty="0" smtClean="0"/>
              <a:t> </a:t>
            </a:r>
            <a:r>
              <a:rPr lang="pt-PT" sz="2000" dirty="0" err="1" smtClean="0"/>
              <a:t>want</a:t>
            </a:r>
            <a:r>
              <a:rPr lang="pt-PT" sz="2000" dirty="0" smtClean="0"/>
              <a:t>,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system</a:t>
            </a:r>
            <a:r>
              <a:rPr lang="pt-PT" sz="2000" dirty="0" smtClean="0"/>
              <a:t> </a:t>
            </a:r>
            <a:r>
              <a:rPr lang="pt-PT" sz="2000" dirty="0" err="1" smtClean="0"/>
              <a:t>will</a:t>
            </a:r>
            <a:r>
              <a:rPr lang="pt-PT" sz="2000" dirty="0" smtClean="0"/>
              <a:t> </a:t>
            </a:r>
            <a:r>
              <a:rPr lang="pt-PT" sz="2000" dirty="0" err="1" smtClean="0"/>
              <a:t>build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SQL </a:t>
            </a:r>
            <a:r>
              <a:rPr lang="pt-PT" sz="2000" dirty="0" err="1" smtClean="0"/>
              <a:t>query</a:t>
            </a:r>
            <a:r>
              <a:rPr lang="pt-PT" sz="2000" dirty="0" smtClean="0"/>
              <a:t> </a:t>
            </a:r>
            <a:r>
              <a:rPr lang="pt-PT" sz="2000" dirty="0" err="1" smtClean="0"/>
              <a:t>automatically</a:t>
            </a:r>
            <a:r>
              <a:rPr lang="pt-PT" sz="2000" dirty="0" smtClean="0"/>
              <a:t>. </a:t>
            </a:r>
            <a:r>
              <a:rPr lang="pt-PT" sz="2000" dirty="0" err="1" smtClean="0"/>
              <a:t>If</a:t>
            </a:r>
            <a:r>
              <a:rPr lang="pt-PT" sz="2000" dirty="0" smtClean="0"/>
              <a:t> </a:t>
            </a:r>
            <a:r>
              <a:rPr lang="pt-PT" sz="2000" dirty="0" err="1" smtClean="0"/>
              <a:t>needed</a:t>
            </a:r>
            <a:r>
              <a:rPr lang="pt-PT" sz="2000" dirty="0" smtClean="0"/>
              <a:t>, </a:t>
            </a:r>
            <a:r>
              <a:rPr lang="pt-PT" sz="2000" dirty="0" err="1" smtClean="0"/>
              <a:t>it</a:t>
            </a:r>
            <a:r>
              <a:rPr lang="pt-PT" sz="2000" dirty="0" smtClean="0"/>
              <a:t> can </a:t>
            </a:r>
            <a:r>
              <a:rPr lang="pt-PT" sz="2000" dirty="0" err="1" smtClean="0"/>
              <a:t>be</a:t>
            </a:r>
            <a:r>
              <a:rPr lang="pt-PT" sz="2000" dirty="0" smtClean="0"/>
              <a:t> </a:t>
            </a:r>
            <a:r>
              <a:rPr lang="pt-PT" sz="2000" dirty="0" err="1" smtClean="0"/>
              <a:t>edited</a:t>
            </a:r>
            <a:r>
              <a:rPr lang="pt-PT" sz="2000" dirty="0" smtClean="0"/>
              <a:t> </a:t>
            </a:r>
            <a:r>
              <a:rPr lang="pt-PT" sz="2000" dirty="0" err="1" smtClean="0"/>
              <a:t>after</a:t>
            </a:r>
            <a:endParaRPr lang="pt-PT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501" y="1095223"/>
            <a:ext cx="5975149" cy="3515966"/>
          </a:xfrm>
          <a:prstGeom prst="rect">
            <a:avLst/>
          </a:prstGeom>
        </p:spPr>
      </p:pic>
      <p:cxnSp>
        <p:nvCxnSpPr>
          <p:cNvPr id="11" name="Conexão reta unidirecional 10"/>
          <p:cNvCxnSpPr/>
          <p:nvPr/>
        </p:nvCxnSpPr>
        <p:spPr>
          <a:xfrm flipV="1">
            <a:off x="4754880" y="1698171"/>
            <a:ext cx="1698171" cy="22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/>
          <p:cNvCxnSpPr/>
          <p:nvPr/>
        </p:nvCxnSpPr>
        <p:spPr>
          <a:xfrm flipV="1">
            <a:off x="7955280" y="3474720"/>
            <a:ext cx="0" cy="18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/>
          <p:cNvCxnSpPr/>
          <p:nvPr/>
        </p:nvCxnSpPr>
        <p:spPr>
          <a:xfrm flipV="1">
            <a:off x="5199017" y="3814354"/>
            <a:ext cx="5185954" cy="181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386086"/>
            <a:ext cx="10883537" cy="6152826"/>
          </a:xfrm>
        </p:spPr>
        <p:txBody>
          <a:bodyPr>
            <a:normAutofit/>
          </a:bodyPr>
          <a:lstStyle/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n-US" sz="2000" dirty="0" smtClean="0"/>
              <a:t>For filling </a:t>
            </a:r>
            <a:r>
              <a:rPr lang="en-US" sz="2000" dirty="0" err="1" smtClean="0"/>
              <a:t>DimLivros</a:t>
            </a:r>
            <a:r>
              <a:rPr lang="en-US" sz="2000" dirty="0" smtClean="0"/>
              <a:t> we need data from </a:t>
            </a:r>
            <a:r>
              <a:rPr lang="en-US" sz="2000" dirty="0" err="1" smtClean="0"/>
              <a:t>Livros</a:t>
            </a:r>
            <a:r>
              <a:rPr lang="en-US" sz="2000" dirty="0" smtClean="0"/>
              <a:t>, </a:t>
            </a:r>
            <a:r>
              <a:rPr lang="en-US" sz="2000" dirty="0" err="1" smtClean="0"/>
              <a:t>Autores</a:t>
            </a:r>
            <a:r>
              <a:rPr lang="en-US" sz="2000" dirty="0" smtClean="0"/>
              <a:t> and </a:t>
            </a:r>
            <a:r>
              <a:rPr lang="en-US" sz="2000" dirty="0" err="1" smtClean="0"/>
              <a:t>Assuntos</a:t>
            </a:r>
            <a:r>
              <a:rPr lang="en-US" sz="2000" dirty="0" smtClean="0"/>
              <a:t>. So, on the query builder click Add Table, choose these 3 tables and click Add. The 3 tables appear:</a:t>
            </a:r>
          </a:p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5"/>
            </a:pPr>
            <a:endParaRPr lang="en-US" sz="20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8</a:t>
            </a:fld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0263" y="1215688"/>
            <a:ext cx="7354388" cy="142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914400" lvl="3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5"/>
              <a:defRPr sz="2000">
                <a:solidFill>
                  <a:schemeClr val="tx1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1">
              <a:lnSpc>
                <a:spcPct val="100000"/>
              </a:lnSpc>
            </a:pPr>
            <a:r>
              <a:rPr lang="pt-PT" sz="2000" b="1" dirty="0"/>
              <a:t>WARNING</a:t>
            </a:r>
            <a:r>
              <a:rPr lang="pt-PT" sz="2000" dirty="0"/>
              <a:t>: Look </a:t>
            </a:r>
            <a:r>
              <a:rPr lang="pt-PT" sz="2000" dirty="0" err="1"/>
              <a:t>at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relationships</a:t>
            </a:r>
            <a:r>
              <a:rPr lang="pt-PT" sz="2000" dirty="0"/>
              <a:t> </a:t>
            </a:r>
            <a:r>
              <a:rPr lang="pt-PT" sz="2000" dirty="0" err="1"/>
              <a:t>between</a:t>
            </a:r>
            <a:r>
              <a:rPr lang="pt-PT" sz="2000" dirty="0"/>
              <a:t> </a:t>
            </a:r>
            <a:r>
              <a:rPr lang="pt-PT" sz="2000" dirty="0" err="1"/>
              <a:t>them</a:t>
            </a:r>
            <a:r>
              <a:rPr lang="pt-PT" sz="2000" dirty="0"/>
              <a:t>!! </a:t>
            </a:r>
            <a:r>
              <a:rPr lang="pt-PT" sz="2000" dirty="0" err="1"/>
              <a:t>Very</a:t>
            </a:r>
            <a:r>
              <a:rPr lang="pt-PT" sz="2000" dirty="0"/>
              <a:t> </a:t>
            </a:r>
            <a:r>
              <a:rPr lang="pt-PT" sz="2000" dirty="0" err="1"/>
              <a:t>often</a:t>
            </a:r>
            <a:r>
              <a:rPr lang="pt-PT" sz="2000" dirty="0"/>
              <a:t> </a:t>
            </a:r>
            <a:r>
              <a:rPr lang="pt-PT" sz="2000" dirty="0" err="1"/>
              <a:t>tey</a:t>
            </a:r>
            <a:r>
              <a:rPr lang="pt-PT" sz="2000" dirty="0"/>
              <a:t> are not </a:t>
            </a:r>
            <a:r>
              <a:rPr lang="pt-PT" sz="2000" dirty="0" err="1"/>
              <a:t>correct</a:t>
            </a:r>
            <a:r>
              <a:rPr lang="pt-PT" sz="2000" dirty="0"/>
              <a:t>! </a:t>
            </a:r>
            <a:r>
              <a:rPr lang="pt-PT" sz="2000" dirty="0" err="1"/>
              <a:t>Here</a:t>
            </a:r>
            <a:r>
              <a:rPr lang="pt-PT" sz="2000" dirty="0"/>
              <a:t>, </a:t>
            </a:r>
            <a:r>
              <a:rPr lang="pt-PT" sz="2000" dirty="0" err="1"/>
              <a:t>there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a link </a:t>
            </a:r>
            <a:r>
              <a:rPr lang="pt-PT" sz="2000" dirty="0" err="1"/>
              <a:t>between</a:t>
            </a:r>
            <a:r>
              <a:rPr lang="pt-PT" sz="2000" dirty="0"/>
              <a:t> Assuntos </a:t>
            </a:r>
            <a:r>
              <a:rPr lang="pt-PT" sz="2000" dirty="0" err="1"/>
              <a:t>and</a:t>
            </a:r>
            <a:r>
              <a:rPr lang="pt-PT" sz="2000" dirty="0"/>
              <a:t> Autores </a:t>
            </a:r>
            <a:r>
              <a:rPr lang="pt-PT" sz="2000" dirty="0" err="1"/>
              <a:t>that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not real! Remove </a:t>
            </a:r>
            <a:r>
              <a:rPr lang="pt-PT" sz="2000" dirty="0" err="1"/>
              <a:t>it</a:t>
            </a:r>
            <a:r>
              <a:rPr lang="pt-PT" sz="2000" dirty="0"/>
              <a:t> </a:t>
            </a:r>
            <a:r>
              <a:rPr lang="pt-PT" sz="2000" dirty="0" err="1"/>
              <a:t>by</a:t>
            </a:r>
            <a:r>
              <a:rPr lang="pt-PT" sz="2000" dirty="0"/>
              <a:t> </a:t>
            </a:r>
            <a:r>
              <a:rPr lang="pt-PT" sz="2000" dirty="0" err="1"/>
              <a:t>clicking</a:t>
            </a:r>
            <a:r>
              <a:rPr lang="pt-PT" sz="2000" dirty="0"/>
              <a:t> </a:t>
            </a:r>
            <a:r>
              <a:rPr lang="pt-PT" sz="2000" dirty="0" err="1"/>
              <a:t>it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delete!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35" y="1130451"/>
            <a:ext cx="3362465" cy="21433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97" y="2697019"/>
            <a:ext cx="5449116" cy="37389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069395" y="3413698"/>
            <a:ext cx="559573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err="1" smtClean="0"/>
              <a:t>Then</a:t>
            </a:r>
            <a:r>
              <a:rPr lang="pt-PT" sz="2000" dirty="0" smtClean="0"/>
              <a:t>, </a:t>
            </a:r>
            <a:r>
              <a:rPr lang="pt-PT" sz="2000" dirty="0" err="1" smtClean="0"/>
              <a:t>click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attributes</a:t>
            </a:r>
            <a:r>
              <a:rPr lang="pt-PT" sz="2000" dirty="0" smtClean="0"/>
              <a:t> </a:t>
            </a:r>
            <a:r>
              <a:rPr lang="pt-PT" sz="2000" dirty="0" err="1" smtClean="0"/>
              <a:t>we</a:t>
            </a:r>
            <a:r>
              <a:rPr lang="pt-PT" sz="2000" dirty="0" smtClean="0"/>
              <a:t> </a:t>
            </a:r>
            <a:r>
              <a:rPr lang="pt-PT" sz="2000" dirty="0" err="1" smtClean="0"/>
              <a:t>need</a:t>
            </a:r>
            <a:r>
              <a:rPr lang="pt-PT" sz="2000" dirty="0" smtClean="0"/>
              <a:t> to </a:t>
            </a:r>
            <a:r>
              <a:rPr lang="pt-PT" sz="2000" dirty="0" err="1" smtClean="0"/>
              <a:t>fill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DimLivros</a:t>
            </a:r>
            <a:r>
              <a:rPr lang="pt-PT" sz="2000" dirty="0" smtClean="0"/>
              <a:t>. </a:t>
            </a:r>
            <a:r>
              <a:rPr lang="pt-PT" sz="2000" dirty="0" err="1" smtClean="0"/>
              <a:t>Thay</a:t>
            </a:r>
            <a:r>
              <a:rPr lang="pt-PT" sz="2000" dirty="0" smtClean="0"/>
              <a:t> are Assunto, Autor, Livros.ID </a:t>
            </a:r>
            <a:r>
              <a:rPr lang="pt-PT" sz="2000" dirty="0" err="1" smtClean="0"/>
              <a:t>and</a:t>
            </a:r>
            <a:r>
              <a:rPr lang="pt-PT" sz="2000" dirty="0" smtClean="0"/>
              <a:t> Titulo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smtClean="0"/>
              <a:t>As </a:t>
            </a:r>
            <a:r>
              <a:rPr lang="pt-PT" sz="2000" dirty="0" err="1" smtClean="0"/>
              <a:t>you</a:t>
            </a:r>
            <a:r>
              <a:rPr lang="pt-PT" sz="2000" dirty="0" smtClean="0"/>
              <a:t> </a:t>
            </a:r>
            <a:r>
              <a:rPr lang="pt-PT" sz="2000" dirty="0" err="1" smtClean="0"/>
              <a:t>click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fields</a:t>
            </a:r>
            <a:r>
              <a:rPr lang="pt-PT" sz="2000" dirty="0" smtClean="0"/>
              <a:t>,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system</a:t>
            </a:r>
            <a:r>
              <a:rPr lang="pt-PT" sz="2000" dirty="0" smtClean="0"/>
              <a:t> auto </a:t>
            </a:r>
            <a:r>
              <a:rPr lang="pt-PT" sz="2000" dirty="0" err="1" smtClean="0"/>
              <a:t>fills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query</a:t>
            </a:r>
            <a:r>
              <a:rPr lang="pt-PT" sz="2000" dirty="0" smtClean="0"/>
              <a:t> </a:t>
            </a:r>
            <a:r>
              <a:rPr lang="pt-PT" sz="2000" dirty="0" err="1" smtClean="0"/>
              <a:t>window</a:t>
            </a:r>
            <a:endParaRPr lang="pt-PT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err="1" smtClean="0"/>
              <a:t>Close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Query</a:t>
            </a:r>
            <a:r>
              <a:rPr lang="pt-PT" sz="2000" dirty="0" smtClean="0"/>
              <a:t> </a:t>
            </a:r>
            <a:r>
              <a:rPr lang="pt-PT" sz="2000" dirty="0" err="1" smtClean="0"/>
              <a:t>Buider</a:t>
            </a:r>
            <a:r>
              <a:rPr lang="pt-PT" sz="2000" dirty="0" smtClean="0"/>
              <a:t>. </a:t>
            </a:r>
            <a:r>
              <a:rPr lang="pt-PT" sz="2000" dirty="0" err="1" smtClean="0"/>
              <a:t>On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Query</a:t>
            </a:r>
            <a:r>
              <a:rPr lang="pt-PT" sz="2000" dirty="0" smtClean="0"/>
              <a:t> </a:t>
            </a:r>
            <a:r>
              <a:rPr lang="pt-PT" sz="2000" dirty="0" err="1" smtClean="0"/>
              <a:t>Text</a:t>
            </a:r>
            <a:r>
              <a:rPr lang="pt-PT" sz="2000" dirty="0" smtClean="0"/>
              <a:t> </a:t>
            </a:r>
            <a:r>
              <a:rPr lang="pt-PT" sz="2000" dirty="0" err="1" smtClean="0"/>
              <a:t>you</a:t>
            </a:r>
            <a:r>
              <a:rPr lang="pt-PT" sz="2000" dirty="0" smtClean="0"/>
              <a:t> can </a:t>
            </a:r>
            <a:r>
              <a:rPr lang="pt-PT" sz="2000" dirty="0" err="1" smtClean="0"/>
              <a:t>manually</a:t>
            </a:r>
            <a:r>
              <a:rPr lang="pt-PT" sz="2000" dirty="0" smtClean="0"/>
              <a:t> </a:t>
            </a:r>
            <a:r>
              <a:rPr lang="pt-PT" sz="2000" dirty="0" err="1" smtClean="0"/>
              <a:t>edit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query</a:t>
            </a:r>
            <a:r>
              <a:rPr lang="pt-PT" sz="2000" dirty="0" smtClean="0"/>
              <a:t> </a:t>
            </a:r>
            <a:r>
              <a:rPr lang="pt-PT" sz="2000" dirty="0" err="1" smtClean="0"/>
              <a:t>but</a:t>
            </a:r>
            <a:r>
              <a:rPr lang="pt-PT" sz="2000" dirty="0" smtClean="0"/>
              <a:t> </a:t>
            </a:r>
            <a:r>
              <a:rPr lang="pt-PT" sz="2000" dirty="0" err="1" smtClean="0"/>
              <a:t>it</a:t>
            </a:r>
            <a:r>
              <a:rPr lang="pt-PT" sz="2000" dirty="0" smtClean="0"/>
              <a:t> </a:t>
            </a:r>
            <a:r>
              <a:rPr lang="pt-PT" sz="2000" dirty="0" err="1" smtClean="0"/>
              <a:t>is</a:t>
            </a:r>
            <a:r>
              <a:rPr lang="pt-PT" sz="2000" dirty="0" smtClean="0"/>
              <a:t> not </a:t>
            </a:r>
            <a:r>
              <a:rPr lang="pt-PT" sz="2000" dirty="0" err="1" smtClean="0"/>
              <a:t>the</a:t>
            </a:r>
            <a:r>
              <a:rPr lang="pt-PT" sz="2000" dirty="0" smtClean="0"/>
              <a:t> case </a:t>
            </a:r>
            <a:r>
              <a:rPr lang="pt-PT" sz="2000" dirty="0" err="1" smtClean="0"/>
              <a:t>here</a:t>
            </a:r>
            <a:r>
              <a:rPr lang="pt-PT" sz="20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000" dirty="0" err="1" smtClean="0"/>
              <a:t>Click</a:t>
            </a:r>
            <a:r>
              <a:rPr lang="pt-PT" sz="2000" dirty="0" smtClean="0"/>
              <a:t> </a:t>
            </a:r>
            <a:r>
              <a:rPr lang="pt-PT" sz="2000" b="1" dirty="0" err="1" smtClean="0"/>
              <a:t>Preview</a:t>
            </a:r>
            <a:r>
              <a:rPr lang="pt-PT" sz="2000" dirty="0" smtClean="0"/>
              <a:t>. </a:t>
            </a:r>
            <a:r>
              <a:rPr lang="pt-PT" sz="2000" dirty="0" err="1" smtClean="0"/>
              <a:t>If</a:t>
            </a:r>
            <a:r>
              <a:rPr lang="pt-PT" sz="2000" dirty="0" smtClean="0"/>
              <a:t> </a:t>
            </a:r>
            <a:r>
              <a:rPr lang="pt-PT" sz="2000" dirty="0" err="1" smtClean="0"/>
              <a:t>results</a:t>
            </a:r>
            <a:r>
              <a:rPr lang="pt-PT" sz="2000" dirty="0" smtClean="0"/>
              <a:t> ok, </a:t>
            </a:r>
            <a:r>
              <a:rPr lang="pt-PT" sz="2000" dirty="0" err="1" smtClean="0"/>
              <a:t>close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save</a:t>
            </a:r>
            <a:r>
              <a:rPr lang="pt-PT" sz="2000" dirty="0" smtClean="0"/>
              <a:t>. This </a:t>
            </a:r>
            <a:r>
              <a:rPr lang="pt-PT" sz="2000" dirty="0" err="1" smtClean="0"/>
              <a:t>query</a:t>
            </a:r>
            <a:r>
              <a:rPr lang="pt-PT" sz="2000" dirty="0" smtClean="0"/>
              <a:t> </a:t>
            </a:r>
            <a:r>
              <a:rPr lang="pt-PT" sz="2000" dirty="0" err="1" smtClean="0"/>
              <a:t>is</a:t>
            </a:r>
            <a:r>
              <a:rPr lang="pt-PT" sz="2000" dirty="0" smtClean="0"/>
              <a:t> </a:t>
            </a:r>
            <a:r>
              <a:rPr lang="pt-PT" sz="2000" dirty="0" err="1" smtClean="0"/>
              <a:t>finished</a:t>
            </a:r>
            <a:r>
              <a:rPr lang="pt-PT" sz="2000" dirty="0" smtClean="0"/>
              <a:t>.</a:t>
            </a:r>
          </a:p>
          <a:p>
            <a:endParaRPr lang="pt-PT" dirty="0"/>
          </a:p>
        </p:txBody>
      </p:sp>
      <p:cxnSp>
        <p:nvCxnSpPr>
          <p:cNvPr id="10" name="Conexão reta unidirecional 9"/>
          <p:cNvCxnSpPr/>
          <p:nvPr/>
        </p:nvCxnSpPr>
        <p:spPr>
          <a:xfrm>
            <a:off x="3017520" y="2202137"/>
            <a:ext cx="483327" cy="17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386086"/>
            <a:ext cx="10883537" cy="6152826"/>
          </a:xfrm>
        </p:spPr>
        <p:txBody>
          <a:bodyPr>
            <a:normAutofit/>
          </a:bodyPr>
          <a:lstStyle/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n-US" sz="2000" dirty="0" smtClean="0"/>
              <a:t>Now, back to the main window, drag and drop an OLE DB Destination task. This will be used to write the data of the previous query into the </a:t>
            </a:r>
            <a:r>
              <a:rPr lang="en-US" sz="2000" dirty="0" err="1" smtClean="0"/>
              <a:t>DImLivros</a:t>
            </a:r>
            <a:r>
              <a:rPr lang="en-US" sz="2000" dirty="0" smtClean="0"/>
              <a:t> table</a:t>
            </a:r>
          </a:p>
          <a:p>
            <a:pPr marL="914400" lvl="3" indent="-457200" defTabSz="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0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9</a:t>
            </a:fld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0263" y="1215688"/>
            <a:ext cx="7354388" cy="142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914400" lvl="3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5"/>
              <a:defRPr sz="2000">
                <a:solidFill>
                  <a:schemeClr val="tx1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1">
              <a:lnSpc>
                <a:spcPct val="100000"/>
              </a:lnSpc>
            </a:pPr>
            <a:r>
              <a:rPr lang="pt-PT" sz="2000" dirty="0" err="1"/>
              <a:t>Click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OLE DB </a:t>
            </a:r>
            <a:r>
              <a:rPr lang="pt-PT" sz="2000" dirty="0" err="1"/>
              <a:t>Source</a:t>
            </a:r>
            <a:r>
              <a:rPr lang="pt-PT" sz="2000" dirty="0"/>
              <a:t> </a:t>
            </a:r>
            <a:r>
              <a:rPr lang="pt-PT" sz="2000" dirty="0" err="1"/>
              <a:t>task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drag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blue</a:t>
            </a:r>
            <a:r>
              <a:rPr lang="pt-PT" sz="2000" dirty="0"/>
              <a:t> </a:t>
            </a:r>
            <a:r>
              <a:rPr lang="pt-PT" sz="2000" dirty="0" err="1"/>
              <a:t>arrow</a:t>
            </a:r>
            <a:r>
              <a:rPr lang="pt-PT" sz="2000" dirty="0"/>
              <a:t> to </a:t>
            </a:r>
            <a:r>
              <a:rPr lang="pt-PT" sz="2000" dirty="0" err="1"/>
              <a:t>the</a:t>
            </a:r>
            <a:r>
              <a:rPr lang="pt-PT" sz="2000" dirty="0"/>
              <a:t> OLE DB </a:t>
            </a:r>
            <a:r>
              <a:rPr lang="pt-PT" sz="2000" dirty="0" err="1"/>
              <a:t>Destination</a:t>
            </a:r>
            <a:r>
              <a:rPr lang="pt-PT" sz="2000" dirty="0"/>
              <a:t> </a:t>
            </a:r>
            <a:r>
              <a:rPr lang="pt-PT" sz="2000" dirty="0" err="1" smtClean="0"/>
              <a:t>task</a:t>
            </a:r>
            <a:endParaRPr lang="pt-PT" sz="2000" dirty="0" smtClean="0"/>
          </a:p>
          <a:p>
            <a:pPr lvl="1">
              <a:lnSpc>
                <a:spcPct val="100000"/>
              </a:lnSpc>
            </a:pPr>
            <a:r>
              <a:rPr lang="pt-PT" sz="2000" dirty="0" smtClean="0"/>
              <a:t>To configure </a:t>
            </a:r>
            <a:r>
              <a:rPr lang="pt-PT" sz="2000" dirty="0" err="1" smtClean="0"/>
              <a:t>the</a:t>
            </a:r>
            <a:r>
              <a:rPr lang="pt-PT" sz="2000" dirty="0" smtClean="0"/>
              <a:t> OLE DB </a:t>
            </a:r>
            <a:r>
              <a:rPr lang="pt-PT" sz="2000" dirty="0" err="1" smtClean="0"/>
              <a:t>Destination</a:t>
            </a:r>
            <a:r>
              <a:rPr lang="pt-PT" sz="2000" dirty="0" smtClean="0"/>
              <a:t>, </a:t>
            </a:r>
            <a:r>
              <a:rPr lang="pt-PT" sz="2000" dirty="0" err="1" smtClean="0"/>
              <a:t>double</a:t>
            </a:r>
            <a:r>
              <a:rPr lang="pt-PT" sz="2000" dirty="0" smtClean="0"/>
              <a:t> </a:t>
            </a:r>
            <a:r>
              <a:rPr lang="pt-PT" sz="2000" dirty="0" err="1" smtClean="0"/>
              <a:t>click</a:t>
            </a:r>
            <a:r>
              <a:rPr lang="pt-PT" sz="2000" dirty="0" smtClean="0"/>
              <a:t> </a:t>
            </a:r>
            <a:r>
              <a:rPr lang="pt-PT" sz="2000" dirty="0" err="1" smtClean="0"/>
              <a:t>it</a:t>
            </a:r>
            <a:endParaRPr lang="pt-PT" sz="2000" dirty="0" smtClean="0"/>
          </a:p>
          <a:p>
            <a:pPr lvl="1">
              <a:lnSpc>
                <a:spcPct val="100000"/>
              </a:lnSpc>
            </a:pPr>
            <a:endParaRPr lang="pt-PT" sz="2000" dirty="0" smtClean="0"/>
          </a:p>
          <a:p>
            <a:pPr lvl="1">
              <a:lnSpc>
                <a:spcPct val="100000"/>
              </a:lnSpc>
            </a:pPr>
            <a:endParaRPr lang="pt-PT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919" y="932089"/>
            <a:ext cx="1438275" cy="14668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34" y="2398940"/>
            <a:ext cx="5947206" cy="203496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621611" y="2457611"/>
            <a:ext cx="5060019" cy="2041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914400" lvl="3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5"/>
              <a:defRPr sz="2000">
                <a:solidFill>
                  <a:schemeClr val="tx1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1">
              <a:lnSpc>
                <a:spcPct val="100000"/>
              </a:lnSpc>
            </a:pPr>
            <a:r>
              <a:rPr lang="pt-PT" sz="2000" dirty="0" smtClean="0"/>
              <a:t>In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Connection</a:t>
            </a:r>
            <a:r>
              <a:rPr lang="pt-PT" sz="2000" dirty="0" smtClean="0"/>
              <a:t> Manager </a:t>
            </a:r>
            <a:r>
              <a:rPr lang="pt-PT" sz="2000" dirty="0" err="1" smtClean="0"/>
              <a:t>indicate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connection</a:t>
            </a:r>
            <a:r>
              <a:rPr lang="pt-PT" sz="2000" dirty="0" smtClean="0"/>
              <a:t> manager </a:t>
            </a:r>
            <a:r>
              <a:rPr lang="pt-PT" sz="2000" dirty="0" err="1" smtClean="0"/>
              <a:t>created</a:t>
            </a:r>
            <a:r>
              <a:rPr lang="pt-PT" sz="2000" dirty="0" smtClean="0"/>
              <a:t> for </a:t>
            </a:r>
            <a:r>
              <a:rPr lang="pt-PT" sz="2000" dirty="0" err="1" smtClean="0"/>
              <a:t>the</a:t>
            </a:r>
            <a:r>
              <a:rPr lang="pt-PT" sz="2000" dirty="0" smtClean="0"/>
              <a:t> DW</a:t>
            </a:r>
          </a:p>
          <a:p>
            <a:pPr lvl="1">
              <a:lnSpc>
                <a:spcPct val="100000"/>
              </a:lnSpc>
            </a:pPr>
            <a:r>
              <a:rPr lang="pt-PT" sz="2000" dirty="0" err="1" smtClean="0"/>
              <a:t>On</a:t>
            </a:r>
            <a:r>
              <a:rPr lang="pt-PT" sz="2000" dirty="0" smtClean="0"/>
              <a:t> Access </a:t>
            </a:r>
            <a:r>
              <a:rPr lang="pt-PT" sz="2000" dirty="0" err="1" smtClean="0"/>
              <a:t>Mode</a:t>
            </a:r>
            <a:r>
              <a:rPr lang="pt-PT" sz="2000" dirty="0" smtClean="0"/>
              <a:t> </a:t>
            </a:r>
            <a:r>
              <a:rPr lang="pt-PT" sz="2000" dirty="0" err="1" smtClean="0"/>
              <a:t>choose</a:t>
            </a:r>
            <a:r>
              <a:rPr lang="pt-PT" sz="2000" dirty="0" smtClean="0"/>
              <a:t> </a:t>
            </a:r>
            <a:r>
              <a:rPr lang="pt-PT" sz="2000" dirty="0" err="1" smtClean="0"/>
              <a:t>Table</a:t>
            </a:r>
            <a:r>
              <a:rPr lang="pt-PT" sz="2000" dirty="0" smtClean="0"/>
              <a:t> </a:t>
            </a:r>
            <a:r>
              <a:rPr lang="pt-PT" sz="2000" dirty="0" err="1" smtClean="0"/>
              <a:t>or</a:t>
            </a:r>
            <a:r>
              <a:rPr lang="pt-PT" sz="2000" dirty="0" smtClean="0"/>
              <a:t> </a:t>
            </a:r>
            <a:r>
              <a:rPr lang="pt-PT" sz="2000" dirty="0" err="1" smtClean="0"/>
              <a:t>View</a:t>
            </a:r>
            <a:r>
              <a:rPr lang="pt-PT" sz="2000" dirty="0" smtClean="0"/>
              <a:t>, as </a:t>
            </a:r>
            <a:r>
              <a:rPr lang="pt-PT" sz="2000" dirty="0" err="1" smtClean="0"/>
              <a:t>we</a:t>
            </a:r>
            <a:r>
              <a:rPr lang="pt-PT" sz="2000" dirty="0" smtClean="0"/>
              <a:t> </a:t>
            </a:r>
            <a:r>
              <a:rPr lang="pt-PT" sz="2000" dirty="0" err="1" smtClean="0"/>
              <a:t>will</a:t>
            </a:r>
            <a:r>
              <a:rPr lang="pt-PT" sz="2000" dirty="0" smtClean="0"/>
              <a:t> </a:t>
            </a:r>
            <a:r>
              <a:rPr lang="pt-PT" sz="2000" dirty="0" err="1" smtClean="0"/>
              <a:t>write</a:t>
            </a:r>
            <a:r>
              <a:rPr lang="pt-PT" sz="2000" dirty="0" smtClean="0"/>
              <a:t> </a:t>
            </a:r>
            <a:r>
              <a:rPr lang="pt-PT" sz="2000" dirty="0" err="1" smtClean="0"/>
              <a:t>directly</a:t>
            </a:r>
            <a:r>
              <a:rPr lang="pt-PT" sz="2000" dirty="0" smtClean="0"/>
              <a:t> to a </a:t>
            </a:r>
            <a:r>
              <a:rPr lang="pt-PT" sz="2000" dirty="0" err="1" smtClean="0"/>
              <a:t>table</a:t>
            </a:r>
            <a:endParaRPr lang="pt-PT" sz="2000" dirty="0" smtClean="0"/>
          </a:p>
          <a:p>
            <a:pPr lvl="1">
              <a:lnSpc>
                <a:spcPct val="100000"/>
              </a:lnSpc>
            </a:pPr>
            <a:r>
              <a:rPr lang="pt-PT" sz="2000" dirty="0" err="1" smtClean="0"/>
              <a:t>Then</a:t>
            </a:r>
            <a:r>
              <a:rPr lang="pt-PT" sz="2000" dirty="0" smtClean="0"/>
              <a:t> </a:t>
            </a:r>
            <a:r>
              <a:rPr lang="pt-PT" sz="2000" dirty="0" err="1" smtClean="0"/>
              <a:t>fill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name</a:t>
            </a:r>
            <a:r>
              <a:rPr lang="pt-PT" sz="2000" dirty="0" smtClean="0"/>
              <a:t> </a:t>
            </a:r>
            <a:r>
              <a:rPr lang="pt-PT" sz="2000" dirty="0" err="1" smtClean="0"/>
              <a:t>of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table</a:t>
            </a:r>
            <a:r>
              <a:rPr lang="pt-PT" sz="2000" dirty="0" smtClean="0"/>
              <a:t> </a:t>
            </a:r>
            <a:r>
              <a:rPr lang="pt-PT" sz="2000" dirty="0" err="1" smtClean="0"/>
              <a:t>with</a:t>
            </a:r>
            <a:r>
              <a:rPr lang="pt-PT" sz="2000" dirty="0" smtClean="0"/>
              <a:t> de </a:t>
            </a:r>
            <a:r>
              <a:rPr lang="pt-PT" sz="2000" dirty="0" err="1" smtClean="0"/>
              <a:t>DimLivros</a:t>
            </a:r>
            <a:r>
              <a:rPr lang="pt-PT" sz="2000" dirty="0" smtClean="0"/>
              <a:t> </a:t>
            </a:r>
            <a:r>
              <a:rPr lang="pt-PT" sz="2000" dirty="0" err="1" smtClean="0"/>
              <a:t>table</a:t>
            </a:r>
            <a:endParaRPr lang="pt-PT" sz="2000" dirty="0" smtClean="0"/>
          </a:p>
          <a:p>
            <a:pPr lvl="1">
              <a:lnSpc>
                <a:spcPct val="100000"/>
              </a:lnSpc>
            </a:pPr>
            <a:endParaRPr lang="pt-PT" sz="2000" dirty="0" smtClean="0"/>
          </a:p>
          <a:p>
            <a:pPr lvl="1">
              <a:lnSpc>
                <a:spcPct val="100000"/>
              </a:lnSpc>
            </a:pPr>
            <a:endParaRPr lang="pt-PT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890" y="4950569"/>
            <a:ext cx="3933825" cy="158115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70263" y="4950569"/>
            <a:ext cx="6625103" cy="204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914400" lvl="3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5"/>
              <a:defRPr sz="2000">
                <a:solidFill>
                  <a:schemeClr val="tx1"/>
                </a:solidFill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1">
              <a:lnSpc>
                <a:spcPct val="100000"/>
              </a:lnSpc>
            </a:pPr>
            <a:r>
              <a:rPr lang="pt-PT" sz="2000" dirty="0" err="1" smtClean="0"/>
              <a:t>Then</a:t>
            </a:r>
            <a:r>
              <a:rPr lang="pt-PT" sz="2000" dirty="0" smtClean="0"/>
              <a:t> </a:t>
            </a:r>
            <a:r>
              <a:rPr lang="pt-PT" sz="2000" dirty="0" err="1" smtClean="0"/>
              <a:t>select</a:t>
            </a:r>
            <a:r>
              <a:rPr lang="pt-PT" sz="2000" dirty="0" smtClean="0"/>
              <a:t> </a:t>
            </a:r>
            <a:r>
              <a:rPr lang="pt-PT" sz="2000" dirty="0" err="1" smtClean="0"/>
              <a:t>Mappings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verify</a:t>
            </a:r>
            <a:r>
              <a:rPr lang="pt-PT" sz="2000" dirty="0" smtClean="0"/>
              <a:t> </a:t>
            </a:r>
            <a:r>
              <a:rPr lang="pt-PT" sz="2000" dirty="0" err="1" smtClean="0"/>
              <a:t>if</a:t>
            </a:r>
            <a:r>
              <a:rPr lang="pt-PT" sz="2000" dirty="0" smtClean="0"/>
              <a:t> </a:t>
            </a:r>
            <a:r>
              <a:rPr lang="pt-PT" sz="2000" dirty="0" err="1" smtClean="0"/>
              <a:t>all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Source</a:t>
            </a:r>
            <a:r>
              <a:rPr lang="pt-PT" sz="2000" dirty="0" smtClean="0"/>
              <a:t> </a:t>
            </a:r>
            <a:r>
              <a:rPr lang="pt-PT" sz="2000" dirty="0" err="1" smtClean="0"/>
              <a:t>attributes</a:t>
            </a:r>
            <a:r>
              <a:rPr lang="pt-PT" sz="2000" dirty="0" smtClean="0"/>
              <a:t> are </a:t>
            </a:r>
            <a:r>
              <a:rPr lang="pt-PT" sz="2000" dirty="0" err="1" smtClean="0"/>
              <a:t>connected</a:t>
            </a:r>
            <a:r>
              <a:rPr lang="pt-PT" sz="2000" dirty="0" smtClean="0"/>
              <a:t> </a:t>
            </a:r>
            <a:r>
              <a:rPr lang="pt-PT" sz="2000" dirty="0" err="1" smtClean="0"/>
              <a:t>with</a:t>
            </a:r>
            <a:r>
              <a:rPr lang="pt-PT" sz="2000" dirty="0" smtClean="0"/>
              <a:t> a </a:t>
            </a:r>
            <a:r>
              <a:rPr lang="pt-PT" sz="2000" dirty="0" err="1" smtClean="0"/>
              <a:t>Destination</a:t>
            </a:r>
            <a:r>
              <a:rPr lang="pt-PT" sz="2000" dirty="0" smtClean="0"/>
              <a:t> </a:t>
            </a:r>
            <a:r>
              <a:rPr lang="pt-PT" sz="2000" dirty="0" err="1" smtClean="0"/>
              <a:t>attribute</a:t>
            </a:r>
            <a:endParaRPr lang="pt-PT" sz="2000" dirty="0" smtClean="0"/>
          </a:p>
          <a:p>
            <a:pPr lvl="1">
              <a:lnSpc>
                <a:spcPct val="100000"/>
              </a:lnSpc>
            </a:pPr>
            <a:r>
              <a:rPr lang="pt-PT" sz="2000" dirty="0" err="1" smtClean="0"/>
              <a:t>Correct</a:t>
            </a:r>
            <a:r>
              <a:rPr lang="pt-PT" sz="2000" dirty="0" smtClean="0"/>
              <a:t> </a:t>
            </a:r>
            <a:r>
              <a:rPr lang="pt-PT" sz="2000" dirty="0" err="1" smtClean="0"/>
              <a:t>anything</a:t>
            </a:r>
            <a:r>
              <a:rPr lang="pt-PT" sz="2000" dirty="0" smtClean="0"/>
              <a:t> </a:t>
            </a:r>
            <a:r>
              <a:rPr lang="pt-PT" sz="2000" dirty="0" err="1" smtClean="0"/>
              <a:t>that</a:t>
            </a:r>
            <a:r>
              <a:rPr lang="pt-PT" sz="2000" dirty="0" smtClean="0"/>
              <a:t> </a:t>
            </a:r>
            <a:r>
              <a:rPr lang="pt-PT" sz="2000" dirty="0" err="1" smtClean="0"/>
              <a:t>may</a:t>
            </a:r>
            <a:r>
              <a:rPr lang="pt-PT" sz="2000" dirty="0" smtClean="0"/>
              <a:t> </a:t>
            </a:r>
            <a:r>
              <a:rPr lang="pt-PT" sz="2000" dirty="0" err="1" smtClean="0"/>
              <a:t>be</a:t>
            </a:r>
            <a:r>
              <a:rPr lang="pt-PT" sz="2000" dirty="0" smtClean="0"/>
              <a:t> </a:t>
            </a:r>
            <a:r>
              <a:rPr lang="pt-PT" sz="2000" dirty="0" err="1" smtClean="0"/>
              <a:t>needed</a:t>
            </a:r>
            <a:r>
              <a:rPr lang="pt-PT" sz="2000" dirty="0" smtClean="0"/>
              <a:t>: </a:t>
            </a:r>
            <a:r>
              <a:rPr lang="pt-PT" sz="2000" dirty="0" err="1" smtClean="0"/>
              <a:t>you</a:t>
            </a:r>
            <a:r>
              <a:rPr lang="pt-PT" sz="2000" dirty="0" smtClean="0"/>
              <a:t> can delete </a:t>
            </a:r>
            <a:r>
              <a:rPr lang="pt-PT" sz="2000" dirty="0" err="1" smtClean="0"/>
              <a:t>connections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create</a:t>
            </a:r>
            <a:r>
              <a:rPr lang="pt-PT" sz="2000" dirty="0" smtClean="0"/>
              <a:t> </a:t>
            </a:r>
            <a:r>
              <a:rPr lang="pt-PT" sz="2000" dirty="0" err="1" smtClean="0"/>
              <a:t>new</a:t>
            </a:r>
            <a:r>
              <a:rPr lang="pt-PT" sz="2000" dirty="0" smtClean="0"/>
              <a:t> </a:t>
            </a:r>
            <a:r>
              <a:rPr lang="pt-PT" sz="2000" dirty="0" err="1" smtClean="0"/>
              <a:t>ones</a:t>
            </a:r>
            <a:r>
              <a:rPr lang="pt-PT" sz="2000" dirty="0" smtClean="0"/>
              <a:t>, as </a:t>
            </a:r>
            <a:r>
              <a:rPr lang="pt-PT" sz="2000" dirty="0" err="1" smtClean="0"/>
              <a:t>needed</a:t>
            </a:r>
            <a:r>
              <a:rPr lang="pt-PT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2263</Words>
  <Application>Microsoft Office PowerPoint</Application>
  <PresentationFormat>Ecrã Panorâmico</PresentationFormat>
  <Paragraphs>159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Sistemas de Informação II (LEI)  Information Systems (ECS)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INESC 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 2</dc:title>
  <dc:creator>Ana Filipa Sequeira</dc:creator>
  <cp:lastModifiedBy>Viriato</cp:lastModifiedBy>
  <cp:revision>166</cp:revision>
  <dcterms:created xsi:type="dcterms:W3CDTF">2019-09-23T19:32:32Z</dcterms:created>
  <dcterms:modified xsi:type="dcterms:W3CDTF">2022-10-20T21:23:14Z</dcterms:modified>
</cp:coreProperties>
</file>