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75" r:id="rId4"/>
    <p:sldId id="278" r:id="rId5"/>
    <p:sldId id="277" r:id="rId6"/>
    <p:sldId id="279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A2F7-5E6E-4353-803E-319F3B3CCC9C}" type="datetimeFigureOut">
              <a:rPr lang="pt-PT" smtClean="0"/>
              <a:t>22/10/2021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9E5E-E466-4528-8978-CC9D749E50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6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1D7-45A1-411E-B960-28E7B6045A6E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3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7E78-52F9-4383-B40E-914A3C65AA6A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6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68C-B668-4E24-A806-AE468E73792E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8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610A-BB98-4EE4-9C84-193B90372FDC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8EA-E7FB-406D-BEDF-B750FC0D094F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33D1-1D11-4C5A-97D8-5579291EEDE8}" type="datetime1">
              <a:rPr lang="pt-PT" smtClean="0"/>
              <a:t>22/10/2021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56D-4B2A-44BC-B4B2-D1A99042CCE0}" type="datetime1">
              <a:rPr lang="pt-PT" smtClean="0"/>
              <a:t>22/10/2021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3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ADDC-1B6E-4BFB-B16D-BB60DF3AB178}" type="datetime1">
              <a:rPr lang="pt-PT" smtClean="0"/>
              <a:t>22/10/2021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3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DE7B-CE90-46F0-898E-5517B46ECEC9}" type="datetime1">
              <a:rPr lang="pt-PT" smtClean="0"/>
              <a:t>22/10/2021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9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4E67-6B55-40A5-94FB-37E8024A191C}" type="datetime1">
              <a:rPr lang="pt-PT" smtClean="0"/>
              <a:t>22/10/2021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C823-7FC3-494F-A187-8762DE57EEBC}" type="datetime1">
              <a:rPr lang="pt-PT" smtClean="0"/>
              <a:t>22/10/2021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2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357D-E3B3-4620-AE84-DFBB85E43F40}" type="datetime1">
              <a:rPr lang="pt-PT" smtClean="0"/>
              <a:t>22/10/2021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136" y="584133"/>
            <a:ext cx="9144000" cy="2387600"/>
          </a:xfrm>
        </p:spPr>
        <p:txBody>
          <a:bodyPr>
            <a:normAutofit/>
          </a:bodyPr>
          <a:lstStyle/>
          <a:p>
            <a:r>
              <a:rPr lang="pt-PT" sz="5300" dirty="0" smtClean="0"/>
              <a:t>Sistemas de Informação II (LEI)</a:t>
            </a:r>
            <a:br>
              <a:rPr lang="pt-PT" sz="5300" dirty="0" smtClean="0"/>
            </a:br>
            <a:r>
              <a:rPr lang="pt-PT" sz="5300" dirty="0" smtClean="0"/>
              <a:t/>
            </a:r>
            <a:br>
              <a:rPr lang="pt-PT" sz="5300" dirty="0" smtClean="0"/>
            </a:br>
            <a:r>
              <a:rPr lang="pt-PT" sz="5300" dirty="0" err="1" smtClean="0"/>
              <a:t>Information</a:t>
            </a:r>
            <a:r>
              <a:rPr lang="pt-PT" sz="5300" dirty="0" smtClean="0"/>
              <a:t> </a:t>
            </a:r>
            <a:r>
              <a:rPr lang="pt-PT" sz="5300" dirty="0" err="1" smtClean="0"/>
              <a:t>Systems</a:t>
            </a:r>
            <a:r>
              <a:rPr lang="pt-PT" sz="5300" dirty="0" smtClean="0"/>
              <a:t> (ECS)</a:t>
            </a:r>
            <a:endParaRPr lang="pt-PT" sz="440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8362626" y="6370933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779210"/>
            <a:ext cx="3190875" cy="21717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9458" y="3731148"/>
            <a:ext cx="6555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err="1" smtClean="0">
                <a:solidFill>
                  <a:srgbClr val="C00000"/>
                </a:solidFill>
              </a:rPr>
              <a:t>Lab</a:t>
            </a:r>
            <a:r>
              <a:rPr lang="pt-PT" sz="4400" b="1" dirty="0" smtClean="0">
                <a:solidFill>
                  <a:srgbClr val="C00000"/>
                </a:solidFill>
              </a:rPr>
              <a:t> Classes</a:t>
            </a:r>
          </a:p>
          <a:p>
            <a:pPr algn="ctr"/>
            <a:endParaRPr lang="pt-PT" sz="4400" dirty="0" smtClean="0"/>
          </a:p>
          <a:p>
            <a:pPr algn="ctr"/>
            <a:r>
              <a:rPr lang="pt-PT" sz="4400" dirty="0"/>
              <a:t>6</a:t>
            </a:r>
            <a:r>
              <a:rPr lang="pt-PT" sz="4400" dirty="0" smtClean="0"/>
              <a:t> – </a:t>
            </a:r>
            <a:r>
              <a:rPr lang="pt-PT" sz="4400" dirty="0" err="1" smtClean="0"/>
              <a:t>KPI’s</a:t>
            </a:r>
            <a:endParaRPr lang="pt-PT" sz="4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895307" cy="6303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/>
              <a:t>A KPI – Key Performance Indicator shows if a given measure is bellow or above a given goal, and the </a:t>
            </a:r>
            <a:r>
              <a:rPr lang="en-US" dirty="0" smtClean="0"/>
              <a:t>measure’s </a:t>
            </a:r>
            <a:r>
              <a:rPr lang="en-US" dirty="0" smtClean="0"/>
              <a:t>trend too. To create a KPI:</a:t>
            </a:r>
          </a:p>
          <a:p>
            <a:pPr marL="0" indent="0">
              <a:buNone/>
            </a:pPr>
            <a:endParaRPr lang="en-US" sz="1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Open your Analysis Services project and then double click the Cube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On the top bar click the separator KPIs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Give the KPI any name you want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Goal</a:t>
            </a:r>
            <a:r>
              <a:rPr lang="pt-PT" sz="2000" dirty="0"/>
              <a:t> </a:t>
            </a:r>
            <a:r>
              <a:rPr lang="pt-PT" sz="2000" dirty="0" err="1"/>
              <a:t>Expression</a:t>
            </a:r>
            <a:r>
              <a:rPr lang="pt-PT" sz="2000" dirty="0"/>
              <a:t> </a:t>
            </a:r>
            <a:r>
              <a:rPr lang="pt-PT" sz="2000" dirty="0" err="1"/>
              <a:t>is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goal</a:t>
            </a:r>
            <a:r>
              <a:rPr lang="pt-PT" sz="2000" dirty="0"/>
              <a:t>. I </a:t>
            </a:r>
            <a:r>
              <a:rPr lang="pt-PT" sz="2000" dirty="0" err="1"/>
              <a:t>may</a:t>
            </a:r>
            <a:r>
              <a:rPr lang="pt-PT" sz="2000" dirty="0"/>
              <a:t> </a:t>
            </a:r>
            <a:r>
              <a:rPr lang="pt-PT" sz="2000" dirty="0" err="1"/>
              <a:t>be</a:t>
            </a:r>
            <a:r>
              <a:rPr lang="pt-PT" sz="2000" dirty="0"/>
              <a:t> a single </a:t>
            </a:r>
            <a:r>
              <a:rPr lang="pt-PT" sz="2000" dirty="0" err="1"/>
              <a:t>number</a:t>
            </a:r>
            <a:r>
              <a:rPr lang="pt-PT" sz="2000" dirty="0"/>
              <a:t> (</a:t>
            </a:r>
            <a:r>
              <a:rPr lang="pt-PT" sz="2000" dirty="0" err="1"/>
              <a:t>just</a:t>
            </a:r>
            <a:r>
              <a:rPr lang="pt-PT" sz="2000" dirty="0"/>
              <a:t> </a:t>
            </a:r>
            <a:r>
              <a:rPr lang="pt-PT" sz="2000" dirty="0" err="1"/>
              <a:t>write</a:t>
            </a:r>
            <a:r>
              <a:rPr lang="pt-PT" sz="2000" dirty="0"/>
              <a:t> </a:t>
            </a:r>
            <a:r>
              <a:rPr lang="pt-PT" sz="2000" dirty="0" err="1"/>
              <a:t>it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box) </a:t>
            </a:r>
            <a:r>
              <a:rPr lang="pt-PT" sz="2000" dirty="0" err="1"/>
              <a:t>or</a:t>
            </a:r>
            <a:r>
              <a:rPr lang="pt-PT" sz="2000" dirty="0"/>
              <a:t> a more </a:t>
            </a:r>
            <a:r>
              <a:rPr lang="pt-PT" sz="2000" dirty="0" err="1"/>
              <a:t>complex</a:t>
            </a:r>
            <a:r>
              <a:rPr lang="pt-PT" sz="2000" dirty="0"/>
              <a:t> </a:t>
            </a:r>
            <a:r>
              <a:rPr lang="pt-PT" sz="2000" dirty="0" err="1"/>
              <a:t>expression</a:t>
            </a:r>
            <a:r>
              <a:rPr lang="pt-PT" sz="2000" dirty="0"/>
              <a:t> </a:t>
            </a:r>
            <a:r>
              <a:rPr lang="pt-PT" sz="2000" dirty="0" err="1"/>
              <a:t>that</a:t>
            </a:r>
            <a:r>
              <a:rPr lang="pt-PT" sz="2000" dirty="0"/>
              <a:t> defines a </a:t>
            </a:r>
            <a:r>
              <a:rPr lang="pt-PT" sz="2000" dirty="0" err="1"/>
              <a:t>distinct</a:t>
            </a:r>
            <a:r>
              <a:rPr lang="pt-PT" sz="2000" dirty="0"/>
              <a:t> gol for </a:t>
            </a:r>
            <a:r>
              <a:rPr lang="pt-PT" sz="2000" dirty="0" err="1"/>
              <a:t>example</a:t>
            </a:r>
            <a:r>
              <a:rPr lang="pt-PT" sz="2000" dirty="0"/>
              <a:t> for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month</a:t>
            </a:r>
            <a:endParaRPr lang="pt-PT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2</a:t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06" y="2063931"/>
            <a:ext cx="4441868" cy="34563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50929" y="2868799"/>
            <a:ext cx="6481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spcAft>
                <a:spcPts val="600"/>
              </a:spcAft>
              <a:buFont typeface="+mj-lt"/>
              <a:buAutoNum type="arabicPeriod" startAt="4"/>
            </a:pPr>
            <a:r>
              <a:rPr lang="pt-PT" sz="2000" dirty="0"/>
              <a:t>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Associated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Group</a:t>
            </a:r>
            <a:r>
              <a:rPr lang="pt-PT" sz="2000" dirty="0"/>
              <a:t> </a:t>
            </a:r>
            <a:r>
              <a:rPr lang="pt-PT" sz="2000" dirty="0" err="1"/>
              <a:t>write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name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fact</a:t>
            </a:r>
            <a:r>
              <a:rPr lang="pt-PT" sz="2000" dirty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that</a:t>
            </a:r>
            <a:r>
              <a:rPr lang="pt-PT" sz="2000" dirty="0" smtClean="0"/>
              <a:t> </a:t>
            </a:r>
            <a:r>
              <a:rPr lang="pt-PT" sz="2000" dirty="0" err="1"/>
              <a:t>contains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measure</a:t>
            </a:r>
            <a:r>
              <a:rPr lang="pt-PT" sz="2000" dirty="0"/>
              <a:t> </a:t>
            </a:r>
            <a:r>
              <a:rPr lang="pt-PT" sz="2000" dirty="0" err="1"/>
              <a:t>you</a:t>
            </a:r>
            <a:r>
              <a:rPr lang="pt-PT" sz="2000" dirty="0"/>
              <a:t> </a:t>
            </a:r>
            <a:r>
              <a:rPr lang="pt-PT" sz="2000" dirty="0" err="1"/>
              <a:t>want</a:t>
            </a:r>
            <a:r>
              <a:rPr lang="pt-PT" sz="2000" dirty="0"/>
              <a:t> to </a:t>
            </a:r>
            <a:r>
              <a:rPr lang="pt-PT" sz="2000" dirty="0" err="1"/>
              <a:t>cotrol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smtClean="0"/>
              <a:t>KPI</a:t>
            </a:r>
            <a:endParaRPr lang="pt-PT" sz="2000" dirty="0" smtClean="0"/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Expression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name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measure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KPI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“+” </a:t>
            </a:r>
            <a:r>
              <a:rPr lang="pt-PT" dirty="0" err="1" smtClean="0"/>
              <a:t>sign</a:t>
            </a:r>
            <a:r>
              <a:rPr lang="pt-PT" dirty="0" smtClean="0"/>
              <a:t> </a:t>
            </a:r>
            <a:r>
              <a:rPr lang="pt-PT" dirty="0" err="1" smtClean="0"/>
              <a:t>near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fact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endParaRPr lang="pt-PT" dirty="0" smtClean="0"/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drop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measure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table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expression</a:t>
            </a:r>
            <a:r>
              <a:rPr lang="pt-PT" dirty="0" smtClean="0"/>
              <a:t> pane (this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generate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correct</a:t>
            </a:r>
            <a:r>
              <a:rPr lang="pt-PT" dirty="0" smtClean="0"/>
              <a:t> </a:t>
            </a:r>
            <a:r>
              <a:rPr lang="pt-PT" dirty="0" err="1" smtClean="0"/>
              <a:t>sintax</a:t>
            </a:r>
            <a:r>
              <a:rPr lang="pt-PT" dirty="0" smtClean="0"/>
              <a:t> to </a:t>
            </a:r>
            <a:r>
              <a:rPr lang="pt-PT" dirty="0" err="1" smtClean="0"/>
              <a:t>identify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measure</a:t>
            </a:r>
            <a:r>
              <a:rPr lang="pt-PT" dirty="0" smtClean="0"/>
              <a:t>)</a:t>
            </a:r>
          </a:p>
          <a:p>
            <a:pPr marL="1371600" lvl="2" indent="-457200" defTabSz="914400">
              <a:spcAft>
                <a:spcPts val="600"/>
              </a:spcAft>
              <a:buFont typeface="+mj-lt"/>
              <a:buAutoNum type="alphaLcParenR"/>
            </a:pPr>
            <a:endParaRPr lang="pt-PT" sz="2000" dirty="0"/>
          </a:p>
        </p:txBody>
      </p:sp>
      <p:cxnSp>
        <p:nvCxnSpPr>
          <p:cNvPr id="7" name="Conexão reta unidirecional 6"/>
          <p:cNvCxnSpPr/>
          <p:nvPr/>
        </p:nvCxnSpPr>
        <p:spPr>
          <a:xfrm>
            <a:off x="5172891" y="2468880"/>
            <a:ext cx="4297680" cy="2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V="1">
            <a:off x="8347166" y="3605349"/>
            <a:ext cx="1254034" cy="176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93" y="418455"/>
            <a:ext cx="11102136" cy="6303020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</a:pPr>
            <a:r>
              <a:rPr lang="pt-PT" sz="2000" dirty="0" smtClean="0"/>
              <a:t>To </a:t>
            </a:r>
            <a:r>
              <a:rPr lang="pt-PT" sz="2000" dirty="0" err="1" smtClean="0"/>
              <a:t>create</a:t>
            </a:r>
            <a:r>
              <a:rPr lang="pt-PT" sz="2000" dirty="0" smtClean="0"/>
              <a:t> a </a:t>
            </a:r>
            <a:r>
              <a:rPr lang="pt-PT" sz="2000" dirty="0" err="1" smtClean="0"/>
              <a:t>goal</a:t>
            </a:r>
            <a:r>
              <a:rPr lang="pt-PT" sz="2000" dirty="0" smtClean="0"/>
              <a:t> </a:t>
            </a:r>
            <a:r>
              <a:rPr lang="pt-PT" sz="2000" dirty="0" err="1" smtClean="0"/>
              <a:t>that</a:t>
            </a:r>
            <a:r>
              <a:rPr lang="pt-PT" sz="2000" dirty="0" smtClean="0"/>
              <a:t> varies </a:t>
            </a:r>
            <a:r>
              <a:rPr lang="pt-PT" sz="2000" dirty="0" err="1" smtClean="0"/>
              <a:t>according</a:t>
            </a:r>
            <a:r>
              <a:rPr lang="pt-PT" sz="2000" dirty="0" smtClean="0"/>
              <a:t> to some </a:t>
            </a:r>
            <a:r>
              <a:rPr lang="pt-PT" sz="2000" dirty="0" err="1" smtClean="0"/>
              <a:t>condition</a:t>
            </a:r>
            <a:r>
              <a:rPr lang="pt-PT" sz="2000" dirty="0" smtClean="0"/>
              <a:t>, </a:t>
            </a:r>
            <a:r>
              <a:rPr lang="pt-PT" sz="2000" dirty="0" err="1" smtClean="0"/>
              <a:t>tipically</a:t>
            </a:r>
            <a:r>
              <a:rPr lang="pt-PT" sz="2000" dirty="0" smtClean="0"/>
              <a:t> a </a:t>
            </a:r>
            <a:r>
              <a:rPr lang="pt-PT" sz="2000" dirty="0" err="1" smtClean="0"/>
              <a:t>distinct</a:t>
            </a:r>
            <a:r>
              <a:rPr lang="pt-PT" sz="2000" dirty="0" smtClean="0"/>
              <a:t> </a:t>
            </a:r>
            <a:r>
              <a:rPr lang="pt-PT" sz="2000" dirty="0" err="1" smtClean="0"/>
              <a:t>vaue</a:t>
            </a:r>
            <a:r>
              <a:rPr lang="pt-PT" sz="2000" dirty="0" smtClean="0"/>
              <a:t> for </a:t>
            </a:r>
            <a:r>
              <a:rPr lang="pt-PT" sz="2000" dirty="0" err="1" smtClean="0"/>
              <a:t>each</a:t>
            </a:r>
            <a:r>
              <a:rPr lang="pt-PT" sz="2000" dirty="0" smtClean="0"/>
              <a:t> </a:t>
            </a:r>
            <a:r>
              <a:rPr lang="pt-PT" sz="2000" dirty="0" err="1" smtClean="0"/>
              <a:t>month</a:t>
            </a:r>
            <a:r>
              <a:rPr lang="pt-PT" sz="2000" dirty="0" smtClean="0"/>
              <a:t>, </a:t>
            </a:r>
            <a:r>
              <a:rPr lang="pt-PT" sz="2000" dirty="0" err="1" smtClean="0"/>
              <a:t>or</a:t>
            </a:r>
            <a:r>
              <a:rPr lang="pt-PT" sz="2000" dirty="0" smtClean="0"/>
              <a:t> </a:t>
            </a:r>
            <a:r>
              <a:rPr lang="pt-PT" sz="2000" dirty="0" err="1" smtClean="0"/>
              <a:t>quarter</a:t>
            </a:r>
            <a:r>
              <a:rPr lang="pt-PT" sz="2000" dirty="0" smtClean="0"/>
              <a:t>, use a CASE </a:t>
            </a:r>
            <a:r>
              <a:rPr lang="pt-PT" sz="2000" dirty="0" err="1" smtClean="0"/>
              <a:t>structure</a:t>
            </a:r>
            <a:r>
              <a:rPr lang="pt-PT" sz="2000" dirty="0" smtClean="0"/>
              <a:t>:</a:t>
            </a: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 smtClean="0"/>
              <a:t>Manually</a:t>
            </a:r>
            <a:r>
              <a:rPr lang="pt-PT" dirty="0" smtClean="0"/>
              <a:t> compute a target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sense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measure</a:t>
            </a:r>
            <a:r>
              <a:rPr lang="pt-PT" dirty="0" smtClean="0"/>
              <a:t> </a:t>
            </a:r>
            <a:r>
              <a:rPr lang="pt-PT" dirty="0" err="1" smtClean="0"/>
              <a:t>expected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.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may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average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measure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, for exemple, </a:t>
            </a:r>
            <a:r>
              <a:rPr lang="pt-PT" dirty="0" err="1" smtClean="0"/>
              <a:t>with</a:t>
            </a:r>
            <a:r>
              <a:rPr lang="pt-PT" dirty="0" smtClean="0"/>
              <a:t> some </a:t>
            </a:r>
            <a:r>
              <a:rPr lang="pt-PT" dirty="0" err="1" smtClean="0"/>
              <a:t>variations</a:t>
            </a:r>
            <a:r>
              <a:rPr lang="pt-PT" dirty="0" smtClean="0"/>
              <a:t> for some </a:t>
            </a:r>
            <a:r>
              <a:rPr lang="pt-PT" dirty="0" err="1" smtClean="0"/>
              <a:t>monthes</a:t>
            </a:r>
            <a:r>
              <a:rPr lang="pt-PT" dirty="0" smtClean="0"/>
              <a:t> (for </a:t>
            </a:r>
            <a:r>
              <a:rPr lang="pt-PT" dirty="0" err="1" smtClean="0"/>
              <a:t>example</a:t>
            </a:r>
            <a:r>
              <a:rPr lang="pt-PT" dirty="0" smtClean="0"/>
              <a:t> </a:t>
            </a:r>
            <a:r>
              <a:rPr lang="pt-PT" dirty="0" err="1" smtClean="0"/>
              <a:t>beach</a:t>
            </a:r>
            <a:r>
              <a:rPr lang="pt-PT" dirty="0" smtClean="0"/>
              <a:t> business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higher</a:t>
            </a:r>
            <a:r>
              <a:rPr lang="pt-PT" dirty="0" smtClean="0"/>
              <a:t>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August</a:t>
            </a:r>
            <a:r>
              <a:rPr lang="pt-PT" dirty="0" smtClean="0"/>
              <a:t>!)</a:t>
            </a:r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 smtClean="0"/>
              <a:t>Create</a:t>
            </a:r>
            <a:r>
              <a:rPr lang="pt-PT" dirty="0" smtClean="0"/>
              <a:t> a CASE </a:t>
            </a:r>
            <a:r>
              <a:rPr lang="pt-PT" dirty="0" err="1" smtClean="0"/>
              <a:t>structure</a:t>
            </a:r>
            <a:r>
              <a:rPr lang="pt-PT" dirty="0" smtClean="0"/>
              <a:t>:</a:t>
            </a:r>
          </a:p>
          <a:p>
            <a:pPr marL="1828800" lvl="4" indent="0">
              <a:buNone/>
            </a:pPr>
            <a:r>
              <a:rPr lang="pt-PT" b="1" dirty="0" smtClean="0"/>
              <a:t>Case</a:t>
            </a:r>
            <a:endParaRPr lang="pt-PT" b="1" dirty="0"/>
          </a:p>
          <a:p>
            <a:pPr marL="1828800" lvl="4" indent="0">
              <a:buNone/>
            </a:pPr>
            <a:r>
              <a:rPr lang="pt-PT" b="1" dirty="0" err="1"/>
              <a:t>When</a:t>
            </a:r>
            <a:r>
              <a:rPr lang="pt-PT" b="1" dirty="0"/>
              <a:t> </a:t>
            </a:r>
            <a:r>
              <a:rPr lang="pt-PT" dirty="0" smtClean="0"/>
              <a:t>[</a:t>
            </a:r>
            <a:r>
              <a:rPr lang="pt-PT" dirty="0" err="1" smtClean="0"/>
              <a:t>condition</a:t>
            </a:r>
            <a:r>
              <a:rPr lang="pt-PT" dirty="0" smtClean="0"/>
              <a:t>]</a:t>
            </a:r>
          </a:p>
          <a:p>
            <a:pPr marL="1828800" lvl="4" indent="0">
              <a:buNone/>
            </a:pPr>
            <a:r>
              <a:rPr lang="pt-PT" b="1" dirty="0" smtClean="0"/>
              <a:t>IS </a:t>
            </a:r>
            <a:r>
              <a:rPr lang="pt-PT" dirty="0" smtClean="0"/>
              <a:t>[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]</a:t>
            </a:r>
            <a:endParaRPr lang="pt-PT" dirty="0"/>
          </a:p>
          <a:p>
            <a:pPr marL="1828800" lvl="4" indent="0">
              <a:buNone/>
            </a:pPr>
            <a:r>
              <a:rPr lang="pt-PT" b="1" dirty="0" err="1"/>
              <a:t>then</a:t>
            </a:r>
            <a:r>
              <a:rPr lang="pt-PT" b="1" dirty="0"/>
              <a:t> </a:t>
            </a:r>
            <a:r>
              <a:rPr lang="pt-PT" dirty="0" smtClean="0"/>
              <a:t>[</a:t>
            </a:r>
            <a:r>
              <a:rPr lang="pt-PT" dirty="0" err="1" smtClean="0"/>
              <a:t>goal</a:t>
            </a:r>
            <a:r>
              <a:rPr lang="pt-PT" dirty="0" smtClean="0"/>
              <a:t>]</a:t>
            </a:r>
            <a:endParaRPr lang="pt-PT" dirty="0"/>
          </a:p>
          <a:p>
            <a:pPr marL="1828800" lvl="4" indent="0">
              <a:buNone/>
            </a:pPr>
            <a:r>
              <a:rPr lang="pt-PT" b="1" dirty="0" err="1"/>
              <a:t>When</a:t>
            </a:r>
            <a:r>
              <a:rPr lang="pt-PT" b="1" dirty="0"/>
              <a:t> </a:t>
            </a:r>
            <a:r>
              <a:rPr lang="pt-PT" b="1" dirty="0" smtClean="0"/>
              <a:t>…</a:t>
            </a:r>
            <a:endParaRPr lang="pt-PT" b="1" dirty="0"/>
          </a:p>
          <a:p>
            <a:pPr marL="1828800" lvl="4" indent="0">
              <a:buNone/>
            </a:pPr>
            <a:r>
              <a:rPr lang="pt-PT" b="1" dirty="0" err="1"/>
              <a:t>End</a:t>
            </a:r>
            <a:endParaRPr lang="pt-PT" b="1" dirty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 smtClean="0"/>
              <a:t>Expand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time 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clicking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“+” </a:t>
            </a:r>
            <a:r>
              <a:rPr lang="pt-PT" dirty="0" err="1" smtClean="0"/>
              <a:t>signs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left</a:t>
            </a:r>
            <a:endParaRPr lang="pt-PT" dirty="0" smtClean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</a:t>
            </a:r>
            <a:r>
              <a:rPr lang="pt-PT" dirty="0" err="1" smtClean="0"/>
              <a:t>Month</a:t>
            </a:r>
            <a:r>
              <a:rPr lang="pt-PT" dirty="0" smtClean="0"/>
              <a:t>”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condition</a:t>
            </a:r>
            <a:endParaRPr lang="pt-PT" dirty="0" smtClean="0"/>
          </a:p>
          <a:p>
            <a:pPr marL="1371600" lvl="2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lphaLcParenR"/>
            </a:pPr>
            <a:r>
              <a:rPr lang="pt-PT" dirty="0" err="1" smtClean="0"/>
              <a:t>Then</a:t>
            </a:r>
            <a:r>
              <a:rPr lang="pt-PT" dirty="0" smtClean="0"/>
              <a:t>, </a:t>
            </a:r>
            <a:r>
              <a:rPr lang="pt-PT" dirty="0" err="1" smtClean="0"/>
              <a:t>expanding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r>
              <a:rPr lang="pt-PT" dirty="0" smtClean="0"/>
              <a:t> 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(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clicking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“+” </a:t>
            </a:r>
            <a:r>
              <a:rPr lang="pt-PT" dirty="0" err="1" smtClean="0"/>
              <a:t>signs</a:t>
            </a:r>
            <a:r>
              <a:rPr lang="pt-PT" dirty="0" smtClean="0"/>
              <a:t> </a:t>
            </a:r>
            <a:r>
              <a:rPr lang="pt-PT" dirty="0" err="1" smtClean="0"/>
              <a:t>until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</a:t>
            </a:r>
            <a:r>
              <a:rPr lang="pt-PT" dirty="0" err="1" smtClean="0"/>
              <a:t>Members</a:t>
            </a:r>
            <a:r>
              <a:rPr lang="pt-PT" dirty="0" smtClean="0"/>
              <a:t>”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then</a:t>
            </a:r>
            <a:r>
              <a:rPr lang="pt-PT" dirty="0" smtClean="0"/>
              <a:t> “</a:t>
            </a:r>
            <a:r>
              <a:rPr lang="pt-PT" dirty="0" err="1" smtClean="0"/>
              <a:t>All</a:t>
            </a:r>
            <a:r>
              <a:rPr lang="pt-PT" dirty="0" smtClean="0"/>
              <a:t>” </a:t>
            </a:r>
            <a:r>
              <a:rPr lang="pt-PT" dirty="0" err="1" smtClean="0"/>
              <a:t>appear</a:t>
            </a:r>
            <a:r>
              <a:rPr lang="pt-PT" dirty="0" smtClean="0"/>
              <a:t>) </a:t>
            </a:r>
            <a:r>
              <a:rPr lang="pt-PT" dirty="0" err="1" smtClean="0"/>
              <a:t>drag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drop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month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July</a:t>
            </a:r>
            <a:r>
              <a:rPr lang="pt-PT" dirty="0" smtClean="0"/>
              <a:t> 2021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IS </a:t>
            </a:r>
            <a:r>
              <a:rPr lang="pt-PT" dirty="0" err="1" smtClean="0"/>
              <a:t>keyword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you’ll</a:t>
            </a:r>
            <a:r>
              <a:rPr lang="pt-PT" dirty="0" smtClean="0"/>
              <a:t> </a:t>
            </a:r>
            <a:r>
              <a:rPr lang="pt-PT" dirty="0" err="1" smtClean="0"/>
              <a:t>see</a:t>
            </a:r>
            <a:r>
              <a:rPr lang="pt-PT" dirty="0" smtClean="0"/>
              <a:t> a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syntax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dimension</a:t>
            </a:r>
            <a:r>
              <a:rPr lang="pt-PT" dirty="0" smtClean="0"/>
              <a:t> </a:t>
            </a:r>
            <a:r>
              <a:rPr lang="pt-PT" dirty="0" err="1" smtClean="0"/>
              <a:t>key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July</a:t>
            </a:r>
            <a:r>
              <a:rPr lang="pt-PT" dirty="0" smtClean="0"/>
              <a:t> </a:t>
            </a:r>
            <a:r>
              <a:rPr lang="pt-PT" dirty="0" err="1" smtClean="0"/>
              <a:t>month</a:t>
            </a:r>
            <a:r>
              <a:rPr lang="pt-PT" dirty="0" smtClean="0"/>
              <a:t>.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ok)</a:t>
            </a:r>
            <a:endParaRPr lang="pt-PT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55721" y="242912"/>
            <a:ext cx="11298079" cy="12311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r>
              <a:rPr lang="pt-PT" dirty="0" smtClean="0"/>
              <a:t>In </a:t>
            </a:r>
            <a:r>
              <a:rPr lang="pt-PT" dirty="0" err="1" smtClean="0"/>
              <a:t>front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Then</a:t>
            </a:r>
            <a:r>
              <a:rPr lang="pt-PT" dirty="0" smtClean="0"/>
              <a:t>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(</a:t>
            </a:r>
            <a:r>
              <a:rPr lang="pt-PT" dirty="0" err="1" smtClean="0"/>
              <a:t>numeric</a:t>
            </a:r>
            <a:r>
              <a:rPr lang="pt-PT" dirty="0" smtClean="0"/>
              <a:t>) </a:t>
            </a:r>
            <a:r>
              <a:rPr lang="pt-PT" dirty="0" err="1" smtClean="0"/>
              <a:t>goal</a:t>
            </a:r>
            <a:r>
              <a:rPr lang="pt-PT" dirty="0" smtClean="0"/>
              <a:t> for </a:t>
            </a:r>
            <a:r>
              <a:rPr lang="pt-PT" dirty="0" err="1" smtClean="0"/>
              <a:t>July</a:t>
            </a:r>
            <a:r>
              <a:rPr lang="pt-PT" dirty="0" smtClean="0"/>
              <a:t> 2011, for </a:t>
            </a:r>
            <a:r>
              <a:rPr lang="pt-PT" dirty="0" err="1" smtClean="0"/>
              <a:t>example</a:t>
            </a:r>
            <a:r>
              <a:rPr lang="pt-PT" dirty="0" smtClean="0"/>
              <a:t>, 12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procedures</a:t>
            </a:r>
            <a:r>
              <a:rPr lang="pt-PT" dirty="0" smtClean="0"/>
              <a:t> for </a:t>
            </a:r>
            <a:r>
              <a:rPr lang="pt-PT" dirty="0" err="1" smtClean="0"/>
              <a:t>August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September</a:t>
            </a:r>
            <a:r>
              <a:rPr lang="pt-PT" dirty="0" smtClean="0"/>
              <a:t>.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shoud</a:t>
            </a:r>
            <a:r>
              <a:rPr lang="pt-PT" dirty="0" smtClean="0"/>
              <a:t> </a:t>
            </a:r>
            <a:r>
              <a:rPr lang="pt-PT" dirty="0" err="1" smtClean="0"/>
              <a:t>get</a:t>
            </a:r>
            <a:r>
              <a:rPr lang="pt-PT" dirty="0" smtClean="0"/>
              <a:t> a </a:t>
            </a:r>
            <a:r>
              <a:rPr lang="pt-PT" dirty="0" err="1" smtClean="0"/>
              <a:t>syntax</a:t>
            </a:r>
            <a:r>
              <a:rPr lang="pt-PT" dirty="0" smtClean="0"/>
              <a:t> as </a:t>
            </a:r>
            <a:r>
              <a:rPr lang="pt-PT" dirty="0" err="1" smtClean="0"/>
              <a:t>the</a:t>
            </a:r>
            <a:endParaRPr lang="pt-PT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8"/>
            </a:pPr>
            <a:r>
              <a:rPr lang="pt-PT" dirty="0" smtClean="0"/>
              <a:t>NOTICE</a:t>
            </a:r>
            <a:r>
              <a:rPr lang="pt-PT" dirty="0"/>
              <a:t>: </a:t>
            </a:r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dragging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dropping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expression</a:t>
            </a:r>
            <a:r>
              <a:rPr lang="pt-PT" dirty="0"/>
              <a:t>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carefully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nameof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, for </a:t>
            </a:r>
            <a:r>
              <a:rPr lang="pt-PT" dirty="0" err="1"/>
              <a:t>example</a:t>
            </a:r>
            <a:r>
              <a:rPr lang="pt-PT" dirty="0"/>
              <a:t>:</a:t>
            </a:r>
          </a:p>
          <a:p>
            <a:pPr lvl="4"/>
            <a:r>
              <a:rPr lang="pt-PT" sz="1600" b="1" dirty="0" err="1"/>
              <a:t>When</a:t>
            </a:r>
            <a:r>
              <a:rPr lang="pt-PT" sz="1600" b="1" dirty="0"/>
              <a:t> [</a:t>
            </a:r>
            <a:r>
              <a:rPr lang="pt-PT" sz="1600" b="1" dirty="0" err="1"/>
              <a:t>TempoBIDS</a:t>
            </a:r>
            <a:r>
              <a:rPr lang="pt-PT" sz="1600" b="1" dirty="0"/>
              <a:t>].[</a:t>
            </a:r>
            <a:r>
              <a:rPr lang="pt-PT" sz="1600" b="1" dirty="0" err="1"/>
              <a:t>Month</a:t>
            </a:r>
            <a:r>
              <a:rPr lang="pt-PT" sz="1600" b="1" dirty="0"/>
              <a:t>]</a:t>
            </a:r>
          </a:p>
          <a:p>
            <a:pPr lvl="4"/>
            <a:r>
              <a:rPr lang="en-US" sz="1600" b="1" dirty="0"/>
              <a:t>IS [</a:t>
            </a:r>
            <a:r>
              <a:rPr lang="en-US" sz="1600" b="1" dirty="0" err="1"/>
              <a:t>TempoBIDS</a:t>
            </a:r>
            <a:r>
              <a:rPr lang="en-US" sz="1600" b="1" dirty="0"/>
              <a:t>].[Month].[July 2011] </a:t>
            </a:r>
          </a:p>
          <a:p>
            <a:pPr lvl="4"/>
            <a:endParaRPr lang="en-US" sz="1600" b="1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8"/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month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shoud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b="1" dirty="0" err="1"/>
              <a:t>exactly</a:t>
            </a:r>
            <a:r>
              <a:rPr lang="pt-PT" dirty="0"/>
              <a:t> </a:t>
            </a:r>
            <a:r>
              <a:rPr lang="pt-PT" dirty="0" err="1"/>
              <a:t>written</a:t>
            </a:r>
            <a:r>
              <a:rPr lang="pt-PT" dirty="0"/>
              <a:t> as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time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.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openning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cube </a:t>
            </a:r>
            <a:r>
              <a:rPr lang="pt-PT" dirty="0" err="1"/>
              <a:t>digram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exploring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time </a:t>
            </a: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  <a:p>
            <a:pPr marL="1371600" lvl="2" indent="-457200">
              <a:spcAft>
                <a:spcPts val="600"/>
              </a:spcAft>
              <a:buFont typeface="+mj-lt"/>
              <a:buAutoNum type="alphaLcParenR" startAt="6"/>
            </a:pPr>
            <a:endParaRPr lang="pt-PT" b="1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22" y="1192677"/>
            <a:ext cx="7956535" cy="29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5</a:t>
            </a:fld>
            <a:endParaRPr lang="pt-PT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895307" cy="6303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 smtClean="0"/>
              <a:t>For the status indicator, choose a symbol, generally a gauge or a semaphore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 smtClean="0"/>
              <a:t>The Status Expression is generally a CASE expression with 3 possible output values: -1, 0 and +1, that will place the status indicator into the red, yellow and green zone respectively: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 smtClean="0"/>
              <a:t>Here, </a:t>
            </a:r>
            <a:r>
              <a:rPr lang="en-US" sz="2000" dirty="0" err="1" smtClean="0"/>
              <a:t>KPIValue</a:t>
            </a:r>
            <a:r>
              <a:rPr lang="en-US" sz="2000" dirty="0" smtClean="0"/>
              <a:t> and </a:t>
            </a:r>
            <a:r>
              <a:rPr lang="en-US" sz="2000" dirty="0" err="1" smtClean="0"/>
              <a:t>KPIGoal</a:t>
            </a:r>
            <a:r>
              <a:rPr lang="en-US" sz="2000" dirty="0" smtClean="0"/>
              <a:t> are reserved words that you must use; “</a:t>
            </a:r>
            <a:r>
              <a:rPr lang="en-US" sz="2000" dirty="0" err="1" smtClean="0"/>
              <a:t>NumEmprestimos</a:t>
            </a:r>
            <a:r>
              <a:rPr lang="en-US" sz="2000" dirty="0" smtClean="0"/>
              <a:t>” is the name you gave to your KPI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 smtClean="0"/>
              <a:t>The values .9 and .5 just establish the limits for the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change. You may define other limits or expressions as needed. This is just a </a:t>
            </a:r>
            <a:r>
              <a:rPr lang="en-US" sz="2000" dirty="0" err="1" smtClean="0"/>
              <a:t>tipycall</a:t>
            </a:r>
            <a:r>
              <a:rPr lang="en-US" sz="2000" dirty="0" smtClean="0"/>
              <a:t> example.</a:t>
            </a:r>
            <a:endParaRPr lang="en-US" sz="17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9" y="1043669"/>
            <a:ext cx="3876675" cy="5905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19" y="2850827"/>
            <a:ext cx="5610024" cy="18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18455"/>
            <a:ext cx="10702871" cy="6303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/>
              <a:t>To test the KPI</a:t>
            </a:r>
          </a:p>
          <a:p>
            <a:pPr marL="0" indent="0">
              <a:buNone/>
            </a:pPr>
            <a:endParaRPr lang="en-US" sz="1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On the Solution Explorer Build and Deploy the project.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Then click the KPI browser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You should see the above window. Configure the top row ( the filter) according to the conditions previously defined. For example, choose the time dimension as filter, month, “equal” condition and a month such as July, August or September. Then press the Tab on the keyboard or click on the </a:t>
            </a:r>
            <a:r>
              <a:rPr lang="en-US" sz="2000" dirty="0" err="1" smtClean="0"/>
              <a:t>Dsplay</a:t>
            </a:r>
            <a:r>
              <a:rPr lang="en-US" sz="2000" dirty="0" smtClean="0"/>
              <a:t> </a:t>
            </a:r>
            <a:r>
              <a:rPr lang="en-US" sz="2000" dirty="0" err="1" smtClean="0"/>
              <a:t>Strucure</a:t>
            </a:r>
            <a:r>
              <a:rPr lang="en-US" sz="2000" dirty="0" smtClean="0"/>
              <a:t> to refresh the KPI indicator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NOTICE: in this tutorial with didn’t define the Trend structure as it makes use of DMX Time Intelligence functions that are out of this scope. So the arrow shouldn’t be visible here.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endParaRPr lang="en-US" sz="2000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6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819422"/>
            <a:ext cx="3028950" cy="904875"/>
          </a:xfrm>
          <a:prstGeom prst="rect">
            <a:avLst/>
          </a:prstGeom>
        </p:spPr>
      </p:pic>
      <p:cxnSp>
        <p:nvCxnSpPr>
          <p:cNvPr id="8" name="Conexão reta unidirecional 7"/>
          <p:cNvCxnSpPr/>
          <p:nvPr/>
        </p:nvCxnSpPr>
        <p:spPr>
          <a:xfrm flipV="1">
            <a:off x="4572000" y="1456530"/>
            <a:ext cx="3801291" cy="26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98" y="1960085"/>
            <a:ext cx="8970235" cy="2381250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V="1">
            <a:off x="7602583" y="4341335"/>
            <a:ext cx="326571" cy="187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39" y="89442"/>
            <a:ext cx="11234978" cy="6497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err="1" smtClean="0"/>
              <a:t>Key</a:t>
            </a:r>
            <a:r>
              <a:rPr lang="pt-PT" sz="3900" dirty="0" smtClean="0"/>
              <a:t> Performance </a:t>
            </a:r>
            <a:r>
              <a:rPr lang="pt-PT" sz="3900" dirty="0" err="1" smtClean="0"/>
              <a:t>Indicators</a:t>
            </a:r>
            <a:endParaRPr lang="pt-PT" sz="3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smtClean="0"/>
              <a:t>END</a:t>
            </a:r>
            <a:endParaRPr lang="pt-PT" sz="39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5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728</Words>
  <Application>Microsoft Office PowerPoint</Application>
  <PresentationFormat>Ecrã Panorâmico</PresentationFormat>
  <Paragraphs>126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Sistemas de Informação II (LEI)  Information Systems (ECS)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INESC 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2</dc:title>
  <dc:creator>Ana Filipa Sequeira</dc:creator>
  <cp:lastModifiedBy>Viriato</cp:lastModifiedBy>
  <cp:revision>114</cp:revision>
  <dcterms:created xsi:type="dcterms:W3CDTF">2019-09-23T19:32:32Z</dcterms:created>
  <dcterms:modified xsi:type="dcterms:W3CDTF">2021-10-22T10:57:49Z</dcterms:modified>
</cp:coreProperties>
</file>