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4" r:id="rId1"/>
    <p:sldMasterId id="2147483729" r:id="rId2"/>
  </p:sldMasterIdLst>
  <p:notesMasterIdLst>
    <p:notesMasterId r:id="rId11"/>
  </p:notesMasterIdLst>
  <p:sldIdLst>
    <p:sldId id="256" r:id="rId3"/>
    <p:sldId id="340" r:id="rId4"/>
    <p:sldId id="369" r:id="rId5"/>
    <p:sldId id="370" r:id="rId6"/>
    <p:sldId id="371" r:id="rId7"/>
    <p:sldId id="372" r:id="rId8"/>
    <p:sldId id="373" r:id="rId9"/>
    <p:sldId id="334" r:id="rId10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2500" autoAdjust="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9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07EC5-E885-4C14-A746-25DA3ECAECD7}" type="datetimeFigureOut">
              <a:rPr lang="pt-PT" smtClean="0"/>
              <a:pPr/>
              <a:t>19/09/2022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9CC1AE-DA82-428C-B804-314BB38B05E0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1547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1</a:t>
            </a:fld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2</a:t>
            </a:fld>
            <a:endParaRPr lang="pt-P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3</a:t>
            </a:fld>
            <a:endParaRPr lang="pt-P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4</a:t>
            </a:fld>
            <a:endParaRPr lang="pt-P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5</a:t>
            </a:fld>
            <a:endParaRPr lang="pt-P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6</a:t>
            </a:fld>
            <a:endParaRPr lang="pt-P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7</a:t>
            </a:fld>
            <a:endParaRPr lang="pt-P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8</a:t>
            </a:fld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ângulo arredondado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ângulo arredondado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PT"/>
              <a:t>Clique para editar o estilo</a:t>
            </a:r>
            <a:endParaRPr kumimoji="0" lang="en-US"/>
          </a:p>
        </p:txBody>
      </p:sp>
      <p:sp>
        <p:nvSpPr>
          <p:cNvPr id="20" name="Subtítulo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PT"/>
              <a:t>Faça clique para editar o estilo</a:t>
            </a:r>
            <a:endParaRPr kumimoji="0" lang="en-US"/>
          </a:p>
        </p:txBody>
      </p:sp>
      <p:sp>
        <p:nvSpPr>
          <p:cNvPr id="19" name="Marcador de Posição da Data 18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Business Intelligence – Viriato M. Marques–DEIS / ISEC</a:t>
            </a:r>
            <a:endParaRPr lang="pt-PT" dirty="0"/>
          </a:p>
        </p:txBody>
      </p:sp>
      <p:sp>
        <p:nvSpPr>
          <p:cNvPr id="11" name="Marcador de Posição do Número do Diapositivo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pt-PT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pt-PT"/>
              <a:t>Clique para editar os estilos</a:t>
            </a:r>
          </a:p>
          <a:p>
            <a:pPr lvl="1" eaLnBrk="1" latinLnBrk="0" hangingPunct="1"/>
            <a:r>
              <a:rPr lang="pt-PT"/>
              <a:t>Segundo nível</a:t>
            </a:r>
          </a:p>
          <a:p>
            <a:pPr lvl="2" eaLnBrk="1" latinLnBrk="0" hangingPunct="1"/>
            <a:r>
              <a:rPr lang="pt-PT"/>
              <a:t>Terceiro nível</a:t>
            </a:r>
          </a:p>
          <a:p>
            <a:pPr lvl="3" eaLnBrk="1" latinLnBrk="0" hangingPunct="1"/>
            <a:r>
              <a:rPr lang="pt-PT"/>
              <a:t>Quarto nível</a:t>
            </a:r>
          </a:p>
          <a:p>
            <a:pPr lvl="4" eaLnBrk="1" latinLnBrk="0" hangingPunct="1"/>
            <a:r>
              <a:rPr lang="pt-PT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Business Intelligence – Viriato M. Marques–DEIS / ISEC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pt-PT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pt-PT"/>
              <a:t>Clique para editar os estilos</a:t>
            </a:r>
          </a:p>
          <a:p>
            <a:pPr lvl="1" eaLnBrk="1" latinLnBrk="0" hangingPunct="1"/>
            <a:r>
              <a:rPr lang="pt-PT"/>
              <a:t>Segundo nível</a:t>
            </a:r>
          </a:p>
          <a:p>
            <a:pPr lvl="2" eaLnBrk="1" latinLnBrk="0" hangingPunct="1"/>
            <a:r>
              <a:rPr lang="pt-PT"/>
              <a:t>Terceiro nível</a:t>
            </a:r>
          </a:p>
          <a:p>
            <a:pPr lvl="3" eaLnBrk="1" latinLnBrk="0" hangingPunct="1"/>
            <a:r>
              <a:rPr lang="pt-PT"/>
              <a:t>Quarto nível</a:t>
            </a:r>
          </a:p>
          <a:p>
            <a:pPr lvl="4" eaLnBrk="1" latinLnBrk="0" hangingPunct="1"/>
            <a:r>
              <a:rPr lang="pt-PT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Business Intelligence – Viriato M. Marques–DEIS / ISEC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285720" y="6356350"/>
            <a:ext cx="573408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pt-PT"/>
              <a:t>Business Intelligence – Viriato M. Marques–DEIS / ISEC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8286776" y="6357958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/>
              <a:t>Business Intelligence – Viriato M. Marques–DEIS / ISEC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/>
              <a:t>Business Intelligence – Viriato M. Marques–DEIS / ISEC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/>
              <a:t>Business Intelligence – Viriato M. Marques–DEIS / ISEC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ângulo arredondado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ângulo arredondado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PT"/>
              <a:t>Clique para editar o estilo</a:t>
            </a:r>
            <a:endParaRPr kumimoji="0" lang="en-US"/>
          </a:p>
        </p:txBody>
      </p:sp>
      <p:sp>
        <p:nvSpPr>
          <p:cNvPr id="20" name="Subtítulo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PT"/>
              <a:t>Faça clique para editar o estilo</a:t>
            </a:r>
            <a:endParaRPr kumimoji="0" lang="en-US"/>
          </a:p>
        </p:txBody>
      </p:sp>
      <p:sp>
        <p:nvSpPr>
          <p:cNvPr id="19" name="Marcador de Posição da Data 18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Business Intelligence – Viriato M. Marques–DEIS / ISEC</a:t>
            </a:r>
            <a:endParaRPr lang="pt-PT" dirty="0"/>
          </a:p>
        </p:txBody>
      </p:sp>
      <p:sp>
        <p:nvSpPr>
          <p:cNvPr id="11" name="Marcador de Posição do Número do Diapositivo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183880" cy="571504"/>
          </a:xfrm>
        </p:spPr>
        <p:txBody>
          <a:bodyPr/>
          <a:lstStyle/>
          <a:p>
            <a:r>
              <a:rPr kumimoji="0" lang="pt-PT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00034" y="1142984"/>
            <a:ext cx="8183880" cy="4688018"/>
          </a:xfrm>
        </p:spPr>
        <p:txBody>
          <a:bodyPr/>
          <a:lstStyle/>
          <a:p>
            <a:pPr lvl="0" eaLnBrk="1" latinLnBrk="0" hangingPunct="1"/>
            <a:r>
              <a:rPr lang="pt-PT"/>
              <a:t>Clique para editar os estilos</a:t>
            </a:r>
          </a:p>
          <a:p>
            <a:pPr lvl="1" eaLnBrk="1" latinLnBrk="0" hangingPunct="1"/>
            <a:r>
              <a:rPr lang="pt-PT"/>
              <a:t>Segundo nível</a:t>
            </a:r>
          </a:p>
          <a:p>
            <a:pPr lvl="2" eaLnBrk="1" latinLnBrk="0" hangingPunct="1"/>
            <a:r>
              <a:rPr lang="pt-PT"/>
              <a:t>Terceiro nível</a:t>
            </a:r>
          </a:p>
          <a:p>
            <a:pPr lvl="3" eaLnBrk="1" latinLnBrk="0" hangingPunct="1"/>
            <a:r>
              <a:rPr lang="pt-PT"/>
              <a:t>Quarto nível</a:t>
            </a:r>
          </a:p>
          <a:p>
            <a:pPr lvl="4" eaLnBrk="1" latinLnBrk="0" hangingPunct="1"/>
            <a:r>
              <a:rPr lang="pt-PT"/>
              <a:t>Quinto nível</a:t>
            </a:r>
            <a:endParaRPr kumimoji="0"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Business Intelligence – Viriato M. Marques–DEIS / ISEC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ângulo arredondado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ângulo arredondado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t-PT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Business Intelligence – Viriato M. Marques–DEIS / ISEC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PT"/>
              <a:t>Clique para editar os estilos</a:t>
            </a:r>
          </a:p>
          <a:p>
            <a:pPr lvl="1" eaLnBrk="1" latinLnBrk="0" hangingPunct="1"/>
            <a:r>
              <a:rPr lang="pt-PT"/>
              <a:t>Segundo nível</a:t>
            </a:r>
          </a:p>
          <a:p>
            <a:pPr lvl="2" eaLnBrk="1" latinLnBrk="0" hangingPunct="1"/>
            <a:r>
              <a:rPr lang="pt-PT"/>
              <a:t>Terceiro nível</a:t>
            </a:r>
          </a:p>
          <a:p>
            <a:pPr lvl="3" eaLnBrk="1" latinLnBrk="0" hangingPunct="1"/>
            <a:r>
              <a:rPr lang="pt-PT"/>
              <a:t>Quarto nível</a:t>
            </a:r>
          </a:p>
          <a:p>
            <a:pPr lvl="4" eaLnBrk="1" latinLnBrk="0" hangingPunct="1"/>
            <a:r>
              <a:rPr lang="pt-PT"/>
              <a:t>Quinto nível</a:t>
            </a:r>
            <a:endParaRPr kumimoji="0"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PT"/>
              <a:t>Clique para editar os estilos</a:t>
            </a:r>
          </a:p>
          <a:p>
            <a:pPr lvl="1" eaLnBrk="1" latinLnBrk="0" hangingPunct="1"/>
            <a:r>
              <a:rPr lang="pt-PT"/>
              <a:t>Segundo nível</a:t>
            </a:r>
          </a:p>
          <a:p>
            <a:pPr lvl="2" eaLnBrk="1" latinLnBrk="0" hangingPunct="1"/>
            <a:r>
              <a:rPr lang="pt-PT"/>
              <a:t>Terceiro nível</a:t>
            </a:r>
          </a:p>
          <a:p>
            <a:pPr lvl="3" eaLnBrk="1" latinLnBrk="0" hangingPunct="1"/>
            <a:r>
              <a:rPr lang="pt-PT"/>
              <a:t>Quarto nível</a:t>
            </a:r>
          </a:p>
          <a:p>
            <a:pPr lvl="4" eaLnBrk="1" latinLnBrk="0" hangingPunct="1"/>
            <a:r>
              <a:rPr lang="pt-PT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Business Intelligence – Viriato M. Marques–DEIS / ISEC</a:t>
            </a: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pt-PT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pt-PT"/>
              <a:t>Clique para editar os estilos</a:t>
            </a:r>
          </a:p>
          <a:p>
            <a:pPr lvl="1" eaLnBrk="1" latinLnBrk="0" hangingPunct="1"/>
            <a:r>
              <a:rPr lang="pt-PT"/>
              <a:t>Segundo nível</a:t>
            </a:r>
          </a:p>
          <a:p>
            <a:pPr lvl="2" eaLnBrk="1" latinLnBrk="0" hangingPunct="1"/>
            <a:r>
              <a:rPr lang="pt-PT"/>
              <a:t>Terceiro nível</a:t>
            </a:r>
          </a:p>
          <a:p>
            <a:pPr lvl="3" eaLnBrk="1" latinLnBrk="0" hangingPunct="1"/>
            <a:r>
              <a:rPr lang="pt-PT"/>
              <a:t>Quarto nível</a:t>
            </a:r>
          </a:p>
          <a:p>
            <a:pPr lvl="4" eaLnBrk="1" latinLnBrk="0" hangingPunct="1"/>
            <a:r>
              <a:rPr lang="pt-PT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Business Intelligence – Viriato M. Marques–DEIS / ISEC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pt-PT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PT"/>
              <a:t>Clique para editar os estilos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PT"/>
              <a:t>Clique para editar os estilos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t-PT"/>
              <a:t>Clique para editar os estilos</a:t>
            </a:r>
          </a:p>
          <a:p>
            <a:pPr lvl="1" eaLnBrk="1" latinLnBrk="0" hangingPunct="1"/>
            <a:r>
              <a:rPr lang="pt-PT"/>
              <a:t>Segundo nível</a:t>
            </a:r>
          </a:p>
          <a:p>
            <a:pPr lvl="2" eaLnBrk="1" latinLnBrk="0" hangingPunct="1"/>
            <a:r>
              <a:rPr lang="pt-PT"/>
              <a:t>Terceiro nível</a:t>
            </a:r>
          </a:p>
          <a:p>
            <a:pPr lvl="3" eaLnBrk="1" latinLnBrk="0" hangingPunct="1"/>
            <a:r>
              <a:rPr lang="pt-PT"/>
              <a:t>Quarto nível</a:t>
            </a:r>
          </a:p>
          <a:p>
            <a:pPr lvl="4" eaLnBrk="1" latinLnBrk="0" hangingPunct="1"/>
            <a:r>
              <a:rPr lang="pt-PT"/>
              <a:t>Quinto nível</a:t>
            </a:r>
            <a:endParaRPr kumimoji="0" lang="en-US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t-PT"/>
              <a:t>Clique para editar os estilos</a:t>
            </a:r>
          </a:p>
          <a:p>
            <a:pPr lvl="1" eaLnBrk="1" latinLnBrk="0" hangingPunct="1"/>
            <a:r>
              <a:rPr lang="pt-PT"/>
              <a:t>Segundo nível</a:t>
            </a:r>
          </a:p>
          <a:p>
            <a:pPr lvl="2" eaLnBrk="1" latinLnBrk="0" hangingPunct="1"/>
            <a:r>
              <a:rPr lang="pt-PT"/>
              <a:t>Terceiro nível</a:t>
            </a:r>
          </a:p>
          <a:p>
            <a:pPr lvl="3" eaLnBrk="1" latinLnBrk="0" hangingPunct="1"/>
            <a:r>
              <a:rPr lang="pt-PT"/>
              <a:t>Quarto nível</a:t>
            </a:r>
          </a:p>
          <a:p>
            <a:pPr lvl="4" eaLnBrk="1" latinLnBrk="0" hangingPunct="1"/>
            <a:r>
              <a:rPr lang="pt-PT"/>
              <a:t>Quinto nível</a:t>
            </a:r>
            <a:endParaRPr kumimoji="0"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Business Intelligence – Viriato M. Marques–DEIS / ISEC</a:t>
            </a:r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/>
              <a:t>Clique para editar o estilo</a:t>
            </a:r>
            <a:endParaRPr kumimoji="0"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Business Intelligence – Viriato M. Marques–DEIS / ISEC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ângulo arredondado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Business Intelligence – Viriato M. Marques–DEIS / ISEC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pt-PT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pt-PT"/>
              <a:t>Clique para editar os estilos</a:t>
            </a:r>
          </a:p>
          <a:p>
            <a:pPr lvl="1" eaLnBrk="1" latinLnBrk="0" hangingPunct="1"/>
            <a:r>
              <a:rPr lang="pt-PT"/>
              <a:t>Segundo nível</a:t>
            </a:r>
          </a:p>
          <a:p>
            <a:pPr lvl="2" eaLnBrk="1" latinLnBrk="0" hangingPunct="1"/>
            <a:r>
              <a:rPr lang="pt-PT"/>
              <a:t>Terceiro nível</a:t>
            </a:r>
          </a:p>
          <a:p>
            <a:pPr lvl="3" eaLnBrk="1" latinLnBrk="0" hangingPunct="1"/>
            <a:r>
              <a:rPr lang="pt-PT"/>
              <a:t>Quarto nível</a:t>
            </a:r>
          </a:p>
          <a:p>
            <a:pPr lvl="4" eaLnBrk="1" latinLnBrk="0" hangingPunct="1"/>
            <a:r>
              <a:rPr lang="pt-PT"/>
              <a:t>Quinto nível</a:t>
            </a:r>
            <a:endParaRPr kumimoji="0"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pt-PT"/>
              <a:t>Clique para editar os estilos</a:t>
            </a:r>
          </a:p>
          <a:p>
            <a:pPr lvl="1" eaLnBrk="1" latinLnBrk="0" hangingPunct="1"/>
            <a:r>
              <a:rPr lang="pt-PT"/>
              <a:t>Segundo nível</a:t>
            </a:r>
          </a:p>
          <a:p>
            <a:pPr lvl="2" eaLnBrk="1" latinLnBrk="0" hangingPunct="1"/>
            <a:r>
              <a:rPr lang="pt-PT"/>
              <a:t>Terceiro nível</a:t>
            </a:r>
          </a:p>
          <a:p>
            <a:pPr lvl="3" eaLnBrk="1" latinLnBrk="0" hangingPunct="1"/>
            <a:r>
              <a:rPr lang="pt-PT"/>
              <a:t>Quarto nível</a:t>
            </a:r>
          </a:p>
          <a:p>
            <a:pPr lvl="4" eaLnBrk="1" latinLnBrk="0" hangingPunct="1"/>
            <a:r>
              <a:rPr lang="pt-PT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Business Intelligence – Viriato M. Marques–DEIS / ISEC</a:t>
            </a: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ângulo arredondado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Arredondar Rectângulo de Canto Simples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t-PT"/>
              <a:t>Clique para editar o estilo</a:t>
            </a:r>
            <a:endParaRPr kumimoji="0"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pt-PT"/>
              <a:t>Clique para editar os estilos</a:t>
            </a:r>
          </a:p>
          <a:p>
            <a:pPr lvl="1" eaLnBrk="1" latinLnBrk="0" hangingPunct="1"/>
            <a:r>
              <a:rPr lang="pt-PT"/>
              <a:t>Segundo nível</a:t>
            </a:r>
          </a:p>
          <a:p>
            <a:pPr lvl="2" eaLnBrk="1" latinLnBrk="0" hangingPunct="1"/>
            <a:r>
              <a:rPr lang="pt-PT"/>
              <a:t>Terceiro nível</a:t>
            </a:r>
          </a:p>
          <a:p>
            <a:pPr lvl="3" eaLnBrk="1" latinLnBrk="0" hangingPunct="1"/>
            <a:r>
              <a:rPr lang="pt-PT"/>
              <a:t>Quarto nível</a:t>
            </a:r>
          </a:p>
          <a:p>
            <a:pPr lvl="4" eaLnBrk="1" latinLnBrk="0" hangingPunct="1"/>
            <a:r>
              <a:rPr lang="pt-PT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Business Intelligence – Viriato M. Marques–DEIS / ISEC</a:t>
            </a: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PT"/>
              <a:t>Clique no ícone para adicionar uma imagem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pt-PT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pt-PT"/>
              <a:t>Clique para editar os estilos</a:t>
            </a:r>
          </a:p>
          <a:p>
            <a:pPr lvl="1" eaLnBrk="1" latinLnBrk="0" hangingPunct="1"/>
            <a:r>
              <a:rPr lang="pt-PT"/>
              <a:t>Segundo nível</a:t>
            </a:r>
          </a:p>
          <a:p>
            <a:pPr lvl="2" eaLnBrk="1" latinLnBrk="0" hangingPunct="1"/>
            <a:r>
              <a:rPr lang="pt-PT"/>
              <a:t>Terceiro nível</a:t>
            </a:r>
          </a:p>
          <a:p>
            <a:pPr lvl="3" eaLnBrk="1" latinLnBrk="0" hangingPunct="1"/>
            <a:r>
              <a:rPr lang="pt-PT"/>
              <a:t>Quarto nível</a:t>
            </a:r>
          </a:p>
          <a:p>
            <a:pPr lvl="4" eaLnBrk="1" latinLnBrk="0" hangingPunct="1"/>
            <a:r>
              <a:rPr lang="pt-PT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Business Intelligence – Viriato M. Marques–DEIS / ISEC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pt-PT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pt-PT"/>
              <a:t>Clique para editar os estilos</a:t>
            </a:r>
          </a:p>
          <a:p>
            <a:pPr lvl="1" eaLnBrk="1" latinLnBrk="0" hangingPunct="1"/>
            <a:r>
              <a:rPr lang="pt-PT"/>
              <a:t>Segundo nível</a:t>
            </a:r>
          </a:p>
          <a:p>
            <a:pPr lvl="2" eaLnBrk="1" latinLnBrk="0" hangingPunct="1"/>
            <a:r>
              <a:rPr lang="pt-PT"/>
              <a:t>Terceiro nível</a:t>
            </a:r>
          </a:p>
          <a:p>
            <a:pPr lvl="3" eaLnBrk="1" latinLnBrk="0" hangingPunct="1"/>
            <a:r>
              <a:rPr lang="pt-PT"/>
              <a:t>Quarto nível</a:t>
            </a:r>
          </a:p>
          <a:p>
            <a:pPr lvl="4" eaLnBrk="1" latinLnBrk="0" hangingPunct="1"/>
            <a:r>
              <a:rPr lang="pt-PT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Business Intelligence – Viriato M. Marques–DEIS / ISEC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285720" y="6356350"/>
            <a:ext cx="573408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pt-PT"/>
              <a:t>Business Intelligence – Viriato M. Marques–DEIS / ISEC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/>
              <a:t>Business Intelligence – Viriato M. Marques–DEIS / ISEC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/>
              <a:t>Business Intelligence – Viriato M. Marques–DEIS / ISEC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ângulo arredondado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ângulo arredondado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t-PT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Business Intelligence – Viriato M. Marques–DEIS / ISEC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/>
              <a:t>Business Intelligence – Viriato M. Marques–DEIS / ISEC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PT"/>
              <a:t>Clique para editar os estilos</a:t>
            </a:r>
          </a:p>
          <a:p>
            <a:pPr lvl="1" eaLnBrk="1" latinLnBrk="0" hangingPunct="1"/>
            <a:r>
              <a:rPr lang="pt-PT"/>
              <a:t>Segundo nível</a:t>
            </a:r>
          </a:p>
          <a:p>
            <a:pPr lvl="2" eaLnBrk="1" latinLnBrk="0" hangingPunct="1"/>
            <a:r>
              <a:rPr lang="pt-PT"/>
              <a:t>Terceiro nível</a:t>
            </a:r>
          </a:p>
          <a:p>
            <a:pPr lvl="3" eaLnBrk="1" latinLnBrk="0" hangingPunct="1"/>
            <a:r>
              <a:rPr lang="pt-PT"/>
              <a:t>Quarto nível</a:t>
            </a:r>
          </a:p>
          <a:p>
            <a:pPr lvl="4" eaLnBrk="1" latinLnBrk="0" hangingPunct="1"/>
            <a:r>
              <a:rPr lang="pt-PT"/>
              <a:t>Quinto nível</a:t>
            </a:r>
            <a:endParaRPr kumimoji="0"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PT"/>
              <a:t>Clique para editar os estilos</a:t>
            </a:r>
          </a:p>
          <a:p>
            <a:pPr lvl="1" eaLnBrk="1" latinLnBrk="0" hangingPunct="1"/>
            <a:r>
              <a:rPr lang="pt-PT"/>
              <a:t>Segundo nível</a:t>
            </a:r>
          </a:p>
          <a:p>
            <a:pPr lvl="2" eaLnBrk="1" latinLnBrk="0" hangingPunct="1"/>
            <a:r>
              <a:rPr lang="pt-PT"/>
              <a:t>Terceiro nível</a:t>
            </a:r>
          </a:p>
          <a:p>
            <a:pPr lvl="3" eaLnBrk="1" latinLnBrk="0" hangingPunct="1"/>
            <a:r>
              <a:rPr lang="pt-PT"/>
              <a:t>Quarto nível</a:t>
            </a:r>
          </a:p>
          <a:p>
            <a:pPr lvl="4" eaLnBrk="1" latinLnBrk="0" hangingPunct="1"/>
            <a:r>
              <a:rPr lang="pt-PT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Business Intelligence – Viriato M. Marques–DEIS / ISEC</a:t>
            </a: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pt-PT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PT"/>
              <a:t>Clique para editar os estilos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PT"/>
              <a:t>Clique para editar os estilos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t-PT"/>
              <a:t>Clique para editar os estilos</a:t>
            </a:r>
          </a:p>
          <a:p>
            <a:pPr lvl="1" eaLnBrk="1" latinLnBrk="0" hangingPunct="1"/>
            <a:r>
              <a:rPr lang="pt-PT"/>
              <a:t>Segundo nível</a:t>
            </a:r>
          </a:p>
          <a:p>
            <a:pPr lvl="2" eaLnBrk="1" latinLnBrk="0" hangingPunct="1"/>
            <a:r>
              <a:rPr lang="pt-PT"/>
              <a:t>Terceiro nível</a:t>
            </a:r>
          </a:p>
          <a:p>
            <a:pPr lvl="3" eaLnBrk="1" latinLnBrk="0" hangingPunct="1"/>
            <a:r>
              <a:rPr lang="pt-PT"/>
              <a:t>Quarto nível</a:t>
            </a:r>
          </a:p>
          <a:p>
            <a:pPr lvl="4" eaLnBrk="1" latinLnBrk="0" hangingPunct="1"/>
            <a:r>
              <a:rPr lang="pt-PT"/>
              <a:t>Quinto nível</a:t>
            </a:r>
            <a:endParaRPr kumimoji="0" lang="en-US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t-PT"/>
              <a:t>Clique para editar os estilos</a:t>
            </a:r>
          </a:p>
          <a:p>
            <a:pPr lvl="1" eaLnBrk="1" latinLnBrk="0" hangingPunct="1"/>
            <a:r>
              <a:rPr lang="pt-PT"/>
              <a:t>Segundo nível</a:t>
            </a:r>
          </a:p>
          <a:p>
            <a:pPr lvl="2" eaLnBrk="1" latinLnBrk="0" hangingPunct="1"/>
            <a:r>
              <a:rPr lang="pt-PT"/>
              <a:t>Terceiro nível</a:t>
            </a:r>
          </a:p>
          <a:p>
            <a:pPr lvl="3" eaLnBrk="1" latinLnBrk="0" hangingPunct="1"/>
            <a:r>
              <a:rPr lang="pt-PT"/>
              <a:t>Quarto nível</a:t>
            </a:r>
          </a:p>
          <a:p>
            <a:pPr lvl="4" eaLnBrk="1" latinLnBrk="0" hangingPunct="1"/>
            <a:r>
              <a:rPr lang="pt-PT"/>
              <a:t>Quinto nível</a:t>
            </a:r>
            <a:endParaRPr kumimoji="0"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Business Intelligence – Viriato M. Marques–DEIS / ISEC</a:t>
            </a:r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/>
              <a:t>Clique para editar o estilo</a:t>
            </a:r>
            <a:endParaRPr kumimoji="0"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Business Intelligence – Viriato M. Marques–DEIS / ISEC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ângulo arredondado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Business Intelligence – Viriato M. Marques–DEIS / ISEC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pt-PT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pt-PT"/>
              <a:t>Clique para editar os estilos</a:t>
            </a:r>
          </a:p>
          <a:p>
            <a:pPr lvl="1" eaLnBrk="1" latinLnBrk="0" hangingPunct="1"/>
            <a:r>
              <a:rPr lang="pt-PT"/>
              <a:t>Segundo nível</a:t>
            </a:r>
          </a:p>
          <a:p>
            <a:pPr lvl="2" eaLnBrk="1" latinLnBrk="0" hangingPunct="1"/>
            <a:r>
              <a:rPr lang="pt-PT"/>
              <a:t>Terceiro nível</a:t>
            </a:r>
          </a:p>
          <a:p>
            <a:pPr lvl="3" eaLnBrk="1" latinLnBrk="0" hangingPunct="1"/>
            <a:r>
              <a:rPr lang="pt-PT"/>
              <a:t>Quarto nível</a:t>
            </a:r>
          </a:p>
          <a:p>
            <a:pPr lvl="4" eaLnBrk="1" latinLnBrk="0" hangingPunct="1"/>
            <a:r>
              <a:rPr lang="pt-PT"/>
              <a:t>Quinto nível</a:t>
            </a:r>
            <a:endParaRPr kumimoji="0"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pt-PT"/>
              <a:t>Clique para editar os estilos</a:t>
            </a:r>
          </a:p>
          <a:p>
            <a:pPr lvl="1" eaLnBrk="1" latinLnBrk="0" hangingPunct="1"/>
            <a:r>
              <a:rPr lang="pt-PT"/>
              <a:t>Segundo nível</a:t>
            </a:r>
          </a:p>
          <a:p>
            <a:pPr lvl="2" eaLnBrk="1" latinLnBrk="0" hangingPunct="1"/>
            <a:r>
              <a:rPr lang="pt-PT"/>
              <a:t>Terceiro nível</a:t>
            </a:r>
          </a:p>
          <a:p>
            <a:pPr lvl="3" eaLnBrk="1" latinLnBrk="0" hangingPunct="1"/>
            <a:r>
              <a:rPr lang="pt-PT"/>
              <a:t>Quarto nível</a:t>
            </a:r>
          </a:p>
          <a:p>
            <a:pPr lvl="4" eaLnBrk="1" latinLnBrk="0" hangingPunct="1"/>
            <a:r>
              <a:rPr lang="pt-PT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Business Intelligence – Viriato M. Marques–DEIS / ISEC</a:t>
            </a: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ângulo arredondado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Arredondar Rectângulo de Canto Simples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t-PT"/>
              <a:t>Clique para editar o estilo</a:t>
            </a:r>
            <a:endParaRPr kumimoji="0"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pt-PT"/>
              <a:t>Clique para editar os estilos</a:t>
            </a:r>
          </a:p>
          <a:p>
            <a:pPr lvl="1" eaLnBrk="1" latinLnBrk="0" hangingPunct="1"/>
            <a:r>
              <a:rPr lang="pt-PT"/>
              <a:t>Segundo nível</a:t>
            </a:r>
          </a:p>
          <a:p>
            <a:pPr lvl="2" eaLnBrk="1" latinLnBrk="0" hangingPunct="1"/>
            <a:r>
              <a:rPr lang="pt-PT"/>
              <a:t>Terceiro nível</a:t>
            </a:r>
          </a:p>
          <a:p>
            <a:pPr lvl="3" eaLnBrk="1" latinLnBrk="0" hangingPunct="1"/>
            <a:r>
              <a:rPr lang="pt-PT"/>
              <a:t>Quarto nível</a:t>
            </a:r>
          </a:p>
          <a:p>
            <a:pPr lvl="4" eaLnBrk="1" latinLnBrk="0" hangingPunct="1"/>
            <a:r>
              <a:rPr lang="pt-PT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Business Intelligence – Viriato M. Marques–DEIS / ISEC</a:t>
            </a: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PT"/>
              <a:t>Clique no ícone para adicionar uma imagem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ângulo arredondado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ângulo arredondado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Marcador de Posição do Título 12"/>
          <p:cNvSpPr>
            <a:spLocks noGrp="1"/>
          </p:cNvSpPr>
          <p:nvPr>
            <p:ph type="title"/>
          </p:nvPr>
        </p:nvSpPr>
        <p:spPr>
          <a:xfrm>
            <a:off x="500034" y="500042"/>
            <a:ext cx="8183880" cy="571504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PT"/>
              <a:t>Clique para editar o estilo</a:t>
            </a:r>
            <a:endParaRPr kumimoji="0"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idx="1"/>
          </p:nvPr>
        </p:nvSpPr>
        <p:spPr>
          <a:xfrm>
            <a:off x="500034" y="1142984"/>
            <a:ext cx="8183880" cy="4688018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pt-PT" dirty="0"/>
              <a:t>Clique para editar os estilos</a:t>
            </a:r>
          </a:p>
          <a:p>
            <a:pPr lvl="1" eaLnBrk="1" latinLnBrk="0" hangingPunct="1"/>
            <a:r>
              <a:rPr kumimoji="0" lang="pt-PT" dirty="0"/>
              <a:t>Segundo nível</a:t>
            </a:r>
          </a:p>
          <a:p>
            <a:pPr lvl="2" eaLnBrk="1" latinLnBrk="0" hangingPunct="1"/>
            <a:r>
              <a:rPr kumimoji="0" lang="pt-PT" dirty="0"/>
              <a:t>Terceiro nível</a:t>
            </a:r>
          </a:p>
          <a:p>
            <a:pPr lvl="3" eaLnBrk="1" latinLnBrk="0" hangingPunct="1"/>
            <a:r>
              <a:rPr kumimoji="0" lang="pt-PT" dirty="0"/>
              <a:t>Quarto nível</a:t>
            </a:r>
          </a:p>
          <a:p>
            <a:pPr lvl="4" eaLnBrk="1" latinLnBrk="0" hangingPunct="1"/>
            <a:r>
              <a:rPr kumimoji="0" lang="pt-PT" dirty="0"/>
              <a:t>Quinto nível</a:t>
            </a:r>
            <a:endParaRPr kumimoji="0" lang="en-US" dirty="0"/>
          </a:p>
        </p:txBody>
      </p:sp>
      <p:sp>
        <p:nvSpPr>
          <p:cNvPr id="18" name="Marcador de Posição do Rodapé 17"/>
          <p:cNvSpPr>
            <a:spLocks noGrp="1"/>
          </p:cNvSpPr>
          <p:nvPr>
            <p:ph type="ftr" sz="quarter" idx="3"/>
          </p:nvPr>
        </p:nvSpPr>
        <p:spPr>
          <a:xfrm>
            <a:off x="500034" y="6072206"/>
            <a:ext cx="4347832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pt-PT"/>
              <a:t>Business Intelligence – Viriato M. Marques–DEIS / ISEC</a:t>
            </a:r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4"/>
          </p:nvPr>
        </p:nvSpPr>
        <p:spPr>
          <a:xfrm>
            <a:off x="8286776" y="6072206"/>
            <a:ext cx="457200" cy="365125"/>
          </a:xfrm>
          <a:prstGeom prst="rect">
            <a:avLst/>
          </a:prstGeom>
        </p:spPr>
        <p:txBody>
          <a:bodyPr vert="horz" anchor="b"/>
          <a:lstStyle>
            <a:lvl1pPr marL="228600" indent="-228600" algn="r" eaLnBrk="1" latinLnBrk="0" hangingPunct="1">
              <a:buNone/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CE287019-93E1-4EE6-AC17-0D901F7ADF48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661" r:id="rId13"/>
    <p:sldLayoutId id="2147483727" r:id="rId14"/>
    <p:sldLayoutId id="2147483728" r:id="rId15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ângulo arredondado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ângulo arredondado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Marcador de Posição do Título 12"/>
          <p:cNvSpPr>
            <a:spLocks noGrp="1"/>
          </p:cNvSpPr>
          <p:nvPr>
            <p:ph type="title"/>
          </p:nvPr>
        </p:nvSpPr>
        <p:spPr>
          <a:xfrm>
            <a:off x="500034" y="500042"/>
            <a:ext cx="8183880" cy="571504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PT"/>
              <a:t>Clique para editar o estilo</a:t>
            </a:r>
            <a:endParaRPr kumimoji="0"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idx="1"/>
          </p:nvPr>
        </p:nvSpPr>
        <p:spPr>
          <a:xfrm>
            <a:off x="500034" y="1142984"/>
            <a:ext cx="8183880" cy="4688018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pt-PT" dirty="0"/>
              <a:t>Clique para editar os estilos</a:t>
            </a:r>
          </a:p>
          <a:p>
            <a:pPr lvl="1" eaLnBrk="1" latinLnBrk="0" hangingPunct="1"/>
            <a:r>
              <a:rPr kumimoji="0" lang="pt-PT" dirty="0"/>
              <a:t>Segundo nível</a:t>
            </a:r>
          </a:p>
          <a:p>
            <a:pPr lvl="2" eaLnBrk="1" latinLnBrk="0" hangingPunct="1"/>
            <a:r>
              <a:rPr kumimoji="0" lang="pt-PT" dirty="0"/>
              <a:t>Terceiro nível</a:t>
            </a:r>
          </a:p>
          <a:p>
            <a:pPr lvl="3" eaLnBrk="1" latinLnBrk="0" hangingPunct="1"/>
            <a:r>
              <a:rPr kumimoji="0" lang="pt-PT" dirty="0"/>
              <a:t>Quarto nível</a:t>
            </a:r>
          </a:p>
          <a:p>
            <a:pPr lvl="4" eaLnBrk="1" latinLnBrk="0" hangingPunct="1"/>
            <a:r>
              <a:rPr kumimoji="0" lang="pt-PT" dirty="0"/>
              <a:t>Quinto nível</a:t>
            </a:r>
            <a:endParaRPr kumimoji="0" lang="en-US" dirty="0"/>
          </a:p>
        </p:txBody>
      </p:sp>
      <p:sp>
        <p:nvSpPr>
          <p:cNvPr id="18" name="Marcador de Posição do Rodapé 17"/>
          <p:cNvSpPr>
            <a:spLocks noGrp="1"/>
          </p:cNvSpPr>
          <p:nvPr>
            <p:ph type="ftr" sz="quarter" idx="3"/>
          </p:nvPr>
        </p:nvSpPr>
        <p:spPr>
          <a:xfrm>
            <a:off x="500034" y="6072206"/>
            <a:ext cx="4347832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pt-PT"/>
              <a:t>Business Intelligence – Viriato M. Marques–DEIS / ISEC</a:t>
            </a:r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4"/>
          </p:nvPr>
        </p:nvSpPr>
        <p:spPr>
          <a:xfrm>
            <a:off x="8286776" y="6072206"/>
            <a:ext cx="457200" cy="365125"/>
          </a:xfrm>
          <a:prstGeom prst="rect">
            <a:avLst/>
          </a:prstGeom>
        </p:spPr>
        <p:txBody>
          <a:bodyPr vert="horz" anchor="b"/>
          <a:lstStyle>
            <a:lvl1pPr marL="228600" indent="-228600" algn="r" eaLnBrk="1" latinLnBrk="0" hangingPunct="1">
              <a:buNone/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CE287019-93E1-4EE6-AC17-0D901F7ADF48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714348" y="1628800"/>
            <a:ext cx="7772400" cy="571504"/>
          </a:xfrm>
        </p:spPr>
        <p:txBody>
          <a:bodyPr>
            <a:noAutofit/>
          </a:bodyPr>
          <a:lstStyle/>
          <a:p>
            <a:pPr algn="ctr"/>
            <a:r>
              <a:rPr lang="pt-PT" dirty="0">
                <a:solidFill>
                  <a:srgbClr val="0070C0"/>
                </a:solidFill>
              </a:rPr>
              <a:t>Sistemas de Informação II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974146" y="2200304"/>
            <a:ext cx="7344816" cy="3232950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lnSpc>
                <a:spcPct val="170000"/>
              </a:lnSpc>
              <a:spcBef>
                <a:spcPts val="0"/>
              </a:spcBef>
              <a:buNone/>
            </a:pPr>
            <a:r>
              <a:rPr lang="pt-PT" sz="4600" b="1" dirty="0" smtClean="0"/>
              <a:t>(</a:t>
            </a:r>
            <a:r>
              <a:rPr lang="pt-PT" sz="4600" b="1" dirty="0" err="1" smtClean="0"/>
              <a:t>Information</a:t>
            </a:r>
            <a:r>
              <a:rPr lang="pt-PT" sz="4600" b="1" dirty="0" smtClean="0"/>
              <a:t> </a:t>
            </a:r>
            <a:r>
              <a:rPr lang="pt-PT" sz="4600" b="1" dirty="0" err="1" smtClean="0"/>
              <a:t>Systems</a:t>
            </a:r>
            <a:r>
              <a:rPr lang="pt-PT" sz="4600" b="1" dirty="0" smtClean="0"/>
              <a:t>)</a:t>
            </a:r>
          </a:p>
          <a:p>
            <a:pPr marL="0" indent="0" algn="ctr">
              <a:lnSpc>
                <a:spcPct val="170000"/>
              </a:lnSpc>
              <a:spcBef>
                <a:spcPts val="0"/>
              </a:spcBef>
              <a:buNone/>
            </a:pPr>
            <a:r>
              <a:rPr lang="pt-PT" sz="4600" dirty="0" err="1" smtClean="0">
                <a:solidFill>
                  <a:srgbClr val="FFC000"/>
                </a:solidFill>
              </a:rPr>
              <a:t>Syllabus</a:t>
            </a:r>
            <a:r>
              <a:rPr lang="pt-PT" sz="4600" dirty="0" smtClean="0">
                <a:solidFill>
                  <a:srgbClr val="FFC000"/>
                </a:solidFill>
              </a:rPr>
              <a:t>, </a:t>
            </a:r>
            <a:r>
              <a:rPr lang="pt-PT" sz="4600" dirty="0" err="1" smtClean="0">
                <a:solidFill>
                  <a:srgbClr val="FFC000"/>
                </a:solidFill>
              </a:rPr>
              <a:t>Evaluation</a:t>
            </a:r>
            <a:r>
              <a:rPr lang="pt-PT" sz="4600" dirty="0" smtClean="0">
                <a:solidFill>
                  <a:srgbClr val="FFC000"/>
                </a:solidFill>
              </a:rPr>
              <a:t> </a:t>
            </a:r>
            <a:r>
              <a:rPr lang="pt-PT" sz="4600" dirty="0" err="1" smtClean="0">
                <a:solidFill>
                  <a:srgbClr val="FFC000"/>
                </a:solidFill>
              </a:rPr>
              <a:t>and</a:t>
            </a:r>
            <a:r>
              <a:rPr lang="pt-PT" sz="4600" dirty="0" smtClean="0">
                <a:solidFill>
                  <a:srgbClr val="FFC000"/>
                </a:solidFill>
              </a:rPr>
              <a:t> </a:t>
            </a:r>
            <a:r>
              <a:rPr lang="pt-PT" sz="4600" dirty="0" err="1" smtClean="0">
                <a:solidFill>
                  <a:srgbClr val="FFC000"/>
                </a:solidFill>
              </a:rPr>
              <a:t>Bibliography</a:t>
            </a:r>
            <a:endParaRPr lang="pt-PT" sz="4600" dirty="0">
              <a:solidFill>
                <a:srgbClr val="FFC000"/>
              </a:solidFill>
            </a:endParaRPr>
          </a:p>
          <a:p>
            <a:pPr algn="ctr">
              <a:buNone/>
            </a:pPr>
            <a:endParaRPr lang="pt-PT" sz="4500" dirty="0"/>
          </a:p>
          <a:p>
            <a:pPr marL="0" algn="ctr">
              <a:spcBef>
                <a:spcPts val="0"/>
              </a:spcBef>
              <a:buNone/>
            </a:pPr>
            <a:r>
              <a:rPr lang="pt-PT" dirty="0">
                <a:solidFill>
                  <a:srgbClr val="0070C0"/>
                </a:solidFill>
              </a:rPr>
              <a:t>Viriato M. Marques</a:t>
            </a:r>
          </a:p>
          <a:p>
            <a:pPr marL="0" algn="ctr">
              <a:spcBef>
                <a:spcPts val="0"/>
              </a:spcBef>
              <a:buNone/>
            </a:pPr>
            <a:endParaRPr lang="pt-PT" sz="2400" b="1" dirty="0">
              <a:solidFill>
                <a:srgbClr val="0070C0"/>
              </a:solidFill>
            </a:endParaRPr>
          </a:p>
          <a:p>
            <a:pPr marL="0" algn="ctr">
              <a:spcBef>
                <a:spcPts val="0"/>
              </a:spcBef>
              <a:buNone/>
            </a:pPr>
            <a:r>
              <a:rPr lang="pt-PT" sz="2400" dirty="0">
                <a:solidFill>
                  <a:srgbClr val="0070C0"/>
                </a:solidFill>
              </a:rPr>
              <a:t>Prof. Coordenador</a:t>
            </a:r>
          </a:p>
          <a:p>
            <a:pPr marL="0" indent="0" algn="ctr">
              <a:lnSpc>
                <a:spcPct val="170000"/>
              </a:lnSpc>
              <a:spcBef>
                <a:spcPts val="0"/>
              </a:spcBef>
              <a:buNone/>
            </a:pPr>
            <a:endParaRPr lang="pt-PT" sz="2300" dirty="0">
              <a:solidFill>
                <a:srgbClr val="0070C0"/>
              </a:solidFill>
            </a:endParaRPr>
          </a:p>
          <a:p>
            <a:pPr marL="0" indent="0" algn="ctr">
              <a:lnSpc>
                <a:spcPct val="170000"/>
              </a:lnSpc>
              <a:spcBef>
                <a:spcPts val="0"/>
              </a:spcBef>
              <a:buNone/>
            </a:pPr>
            <a:r>
              <a:rPr lang="pt-PT" sz="2300" dirty="0">
                <a:solidFill>
                  <a:srgbClr val="0070C0"/>
                </a:solidFill>
              </a:rPr>
              <a:t>DEIS – Departamento de Engenharia Informática e de Sistemas </a:t>
            </a:r>
          </a:p>
          <a:p>
            <a:pPr marL="0" indent="0" algn="ctr">
              <a:lnSpc>
                <a:spcPct val="170000"/>
              </a:lnSpc>
              <a:spcBef>
                <a:spcPts val="0"/>
              </a:spcBef>
              <a:buNone/>
            </a:pPr>
            <a:r>
              <a:rPr lang="pt-PT" sz="2300" dirty="0">
                <a:solidFill>
                  <a:srgbClr val="0070C0"/>
                </a:solidFill>
              </a:rPr>
              <a:t>ISEC – Instituto Superior de Engenharia de Coimbra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1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Business Intelligence – Viriato M. Marques–DEIS / ISEC</a:t>
            </a:r>
            <a:endParaRPr lang="pt-P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4287420" cy="365125"/>
          </a:xfrm>
        </p:spPr>
        <p:txBody>
          <a:bodyPr/>
          <a:lstStyle/>
          <a:p>
            <a:r>
              <a:rPr lang="pt-PT" dirty="0" smtClean="0"/>
              <a:t>Sistemas de Informação II– </a:t>
            </a:r>
            <a:r>
              <a:rPr lang="pt-PT" dirty="0"/>
              <a:t>Viriato M. Marques–DEIS / ISEC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571472" y="1714488"/>
            <a:ext cx="1928826" cy="35004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just">
              <a:lnSpc>
                <a:spcPct val="120000"/>
              </a:lnSpc>
              <a:spcAft>
                <a:spcPts val="600"/>
              </a:spcAft>
              <a:buClr>
                <a:srgbClr val="0070C0"/>
              </a:buClr>
            </a:pPr>
            <a:endParaRPr lang="pt-PT" sz="2000" b="1" dirty="0"/>
          </a:p>
        </p:txBody>
      </p: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2</a:t>
            </a:fld>
            <a:endParaRPr lang="pt-PT" dirty="0"/>
          </a:p>
        </p:txBody>
      </p:sp>
      <p:cxnSp>
        <p:nvCxnSpPr>
          <p:cNvPr id="13" name="Conexão recta 12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500034" y="1079484"/>
            <a:ext cx="8072494" cy="4973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  <a:tabLst>
                <a:tab pos="6178550" algn="l"/>
              </a:tabLst>
            </a:pPr>
            <a:endParaRPr lang="pt-PT" sz="2000" dirty="0" smtClean="0"/>
          </a:p>
          <a:p>
            <a:pPr marL="342900" lvl="1" indent="-3429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  <a:tabLst>
                <a:tab pos="6178550" algn="l"/>
              </a:tabLst>
            </a:pPr>
            <a:r>
              <a:rPr lang="pt-PT" sz="2000" dirty="0" err="1" smtClean="0"/>
              <a:t>Information</a:t>
            </a:r>
            <a:r>
              <a:rPr lang="pt-PT" sz="2000" dirty="0" smtClean="0"/>
              <a:t> </a:t>
            </a:r>
            <a:r>
              <a:rPr lang="pt-PT" sz="2000" dirty="0" err="1" smtClean="0"/>
              <a:t>Systems</a:t>
            </a:r>
            <a:endParaRPr lang="pt-PT" sz="2000" dirty="0"/>
          </a:p>
          <a:p>
            <a:pPr marL="800100" lvl="1" indent="-342900" algn="just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tabLst>
                <a:tab pos="6178550" algn="l"/>
              </a:tabLst>
            </a:pPr>
            <a:r>
              <a:rPr lang="pt-PT" sz="1600" dirty="0" err="1"/>
              <a:t>ERPs</a:t>
            </a:r>
            <a:endParaRPr lang="pt-PT" sz="1600" dirty="0"/>
          </a:p>
          <a:p>
            <a:pPr marL="800100" lvl="1" indent="-342900" algn="just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tabLst>
                <a:tab pos="6178550" algn="l"/>
              </a:tabLst>
            </a:pPr>
            <a:r>
              <a:rPr lang="pt-PT" sz="1600" dirty="0"/>
              <a:t>SCM </a:t>
            </a:r>
            <a:r>
              <a:rPr lang="pt-PT" sz="1600" dirty="0" err="1" smtClean="0"/>
              <a:t>and</a:t>
            </a:r>
            <a:r>
              <a:rPr lang="pt-PT" sz="1600" dirty="0" smtClean="0"/>
              <a:t> </a:t>
            </a:r>
            <a:r>
              <a:rPr lang="pt-PT" sz="1600" dirty="0"/>
              <a:t>CRM</a:t>
            </a:r>
          </a:p>
          <a:p>
            <a:pPr marL="800100" lvl="1" indent="-342900" algn="just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tabLst>
                <a:tab pos="6178550" algn="l"/>
              </a:tabLst>
            </a:pPr>
            <a:r>
              <a:rPr lang="pt-PT" sz="1600" dirty="0" err="1" smtClean="0"/>
              <a:t>Introduction</a:t>
            </a:r>
            <a:r>
              <a:rPr lang="pt-PT" sz="1600" dirty="0" smtClean="0"/>
              <a:t> to </a:t>
            </a:r>
            <a:r>
              <a:rPr lang="pt-PT" sz="1600" dirty="0"/>
              <a:t>Business </a:t>
            </a:r>
            <a:r>
              <a:rPr lang="pt-PT" sz="1600" dirty="0" err="1"/>
              <a:t>Inteligence</a:t>
            </a:r>
            <a:endParaRPr lang="pt-PT" sz="1600" dirty="0"/>
          </a:p>
          <a:p>
            <a:pPr marL="800100" lvl="1" indent="-342900" algn="just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tabLst>
                <a:tab pos="6178550" algn="l"/>
              </a:tabLst>
            </a:pPr>
            <a:endParaRPr lang="pt-PT" sz="1600" dirty="0"/>
          </a:p>
          <a:p>
            <a:pPr marL="342900" lvl="1" indent="-3429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  <a:tabLst>
                <a:tab pos="6178550" algn="l"/>
              </a:tabLst>
            </a:pPr>
            <a:r>
              <a:rPr lang="pt-PT" sz="2000" dirty="0" err="1" smtClean="0"/>
              <a:t>Introduction</a:t>
            </a:r>
            <a:r>
              <a:rPr lang="pt-PT" sz="2000" dirty="0" smtClean="0"/>
              <a:t> to </a:t>
            </a:r>
            <a:r>
              <a:rPr lang="pt-PT" sz="2000" dirty="0" err="1"/>
              <a:t>Datawarehouses</a:t>
            </a:r>
            <a:r>
              <a:rPr lang="pt-PT" sz="2000" dirty="0"/>
              <a:t> </a:t>
            </a:r>
            <a:r>
              <a:rPr lang="pt-PT" sz="2000" dirty="0" err="1" smtClean="0"/>
              <a:t>and</a:t>
            </a:r>
            <a:r>
              <a:rPr lang="pt-PT" sz="2000" dirty="0" smtClean="0"/>
              <a:t> </a:t>
            </a:r>
            <a:r>
              <a:rPr lang="pt-PT" sz="2000" dirty="0"/>
              <a:t>OLAP</a:t>
            </a:r>
          </a:p>
          <a:p>
            <a:pPr marL="800100" lvl="1" indent="-342900" algn="just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tabLst>
                <a:tab pos="6178550" algn="l"/>
              </a:tabLst>
            </a:pPr>
            <a:r>
              <a:rPr lang="pt-PT" sz="1600" dirty="0"/>
              <a:t>Design </a:t>
            </a:r>
            <a:r>
              <a:rPr lang="pt-PT" sz="1600" dirty="0" err="1" smtClean="0"/>
              <a:t>of</a:t>
            </a:r>
            <a:r>
              <a:rPr lang="pt-PT" sz="1600" dirty="0" smtClean="0"/>
              <a:t> a </a:t>
            </a:r>
            <a:r>
              <a:rPr lang="pt-PT" sz="1600" dirty="0"/>
              <a:t>DW</a:t>
            </a:r>
          </a:p>
          <a:p>
            <a:pPr marL="800100" lvl="1" indent="-342900" algn="just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tabLst>
                <a:tab pos="6178550" algn="l"/>
              </a:tabLst>
            </a:pPr>
            <a:r>
              <a:rPr lang="pt-PT" sz="1600" dirty="0" smtClean="0"/>
              <a:t>Data </a:t>
            </a:r>
            <a:r>
              <a:rPr lang="pt-PT" sz="1600" dirty="0" err="1" smtClean="0"/>
              <a:t>Load</a:t>
            </a:r>
            <a:r>
              <a:rPr lang="pt-PT" sz="1600" dirty="0" smtClean="0"/>
              <a:t> </a:t>
            </a:r>
            <a:r>
              <a:rPr lang="pt-PT" sz="1600" dirty="0"/>
              <a:t>- ETL</a:t>
            </a:r>
          </a:p>
          <a:p>
            <a:pPr marL="800100" lvl="1" indent="-342900" algn="just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tabLst>
                <a:tab pos="6178550" algn="l"/>
              </a:tabLst>
            </a:pPr>
            <a:r>
              <a:rPr lang="pt-PT" sz="1600" dirty="0" smtClean="0"/>
              <a:t>OLAP </a:t>
            </a:r>
            <a:r>
              <a:rPr lang="pt-PT" sz="1600" dirty="0" err="1" smtClean="0"/>
              <a:t>Systems</a:t>
            </a:r>
            <a:endParaRPr lang="pt-PT" sz="1600" dirty="0"/>
          </a:p>
          <a:p>
            <a:pPr marL="800100" lvl="1" indent="-342900" algn="just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tabLst>
                <a:tab pos="6178550" algn="l"/>
              </a:tabLst>
            </a:pPr>
            <a:r>
              <a:rPr lang="pt-PT" sz="1600" dirty="0" err="1" smtClean="0"/>
              <a:t>Balanced</a:t>
            </a:r>
            <a:r>
              <a:rPr lang="pt-PT" sz="1600" dirty="0" smtClean="0"/>
              <a:t> </a:t>
            </a:r>
            <a:r>
              <a:rPr lang="pt-PT" sz="1600" dirty="0" err="1" smtClean="0"/>
              <a:t>Scorecards</a:t>
            </a:r>
            <a:r>
              <a:rPr lang="pt-PT" sz="1600" dirty="0" smtClean="0"/>
              <a:t> </a:t>
            </a:r>
            <a:r>
              <a:rPr lang="pt-PT" sz="1600" dirty="0" err="1" smtClean="0"/>
              <a:t>and</a:t>
            </a:r>
            <a:r>
              <a:rPr lang="pt-PT" sz="1600" dirty="0" smtClean="0"/>
              <a:t> </a:t>
            </a:r>
            <a:r>
              <a:rPr lang="pt-PT" sz="1600" dirty="0" err="1"/>
              <a:t>KPI’s</a:t>
            </a:r>
            <a:endParaRPr lang="pt-PT" sz="1600" dirty="0"/>
          </a:p>
          <a:p>
            <a:pPr marL="800100" lvl="1" indent="-342900" algn="just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tabLst>
                <a:tab pos="6178550" algn="l"/>
              </a:tabLst>
            </a:pPr>
            <a:r>
              <a:rPr lang="pt-PT" sz="1600" dirty="0" err="1" smtClean="0"/>
              <a:t>Client</a:t>
            </a:r>
            <a:r>
              <a:rPr lang="pt-PT" sz="1600" dirty="0" smtClean="0"/>
              <a:t> </a:t>
            </a:r>
            <a:r>
              <a:rPr lang="pt-PT" sz="1600" dirty="0" err="1" smtClean="0"/>
              <a:t>Applications</a:t>
            </a:r>
            <a:endParaRPr lang="pt-PT" sz="1600" dirty="0"/>
          </a:p>
          <a:p>
            <a:pPr marL="800100" lvl="1" indent="-342900" algn="just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tabLst>
                <a:tab pos="6178550" algn="l"/>
              </a:tabLst>
            </a:pPr>
            <a:r>
              <a:rPr lang="pt-PT" sz="1600" dirty="0" err="1"/>
              <a:t>Reporting</a:t>
            </a:r>
            <a:endParaRPr lang="pt-PT" sz="1600" dirty="0"/>
          </a:p>
          <a:p>
            <a:pPr marL="800100" lvl="1" indent="-342900" algn="just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tabLst>
                <a:tab pos="6178550" algn="l"/>
              </a:tabLst>
            </a:pPr>
            <a:r>
              <a:rPr lang="pt-PT" sz="1600" dirty="0" smtClean="0"/>
              <a:t>SQL-Server BIDS – </a:t>
            </a:r>
            <a:r>
              <a:rPr lang="pt-PT" sz="1600" dirty="0" err="1" smtClean="0"/>
              <a:t>Application</a:t>
            </a:r>
            <a:r>
              <a:rPr lang="pt-PT" sz="1600" dirty="0" smtClean="0"/>
              <a:t> </a:t>
            </a:r>
            <a:r>
              <a:rPr lang="pt-PT" sz="1600" dirty="0" err="1" smtClean="0"/>
              <a:t>Development</a:t>
            </a:r>
            <a:endParaRPr lang="pt-PT" sz="1600" dirty="0"/>
          </a:p>
          <a:p>
            <a:pPr marL="800100" lvl="1" indent="-342900" algn="just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tabLst>
                <a:tab pos="6178550" algn="l"/>
              </a:tabLst>
            </a:pPr>
            <a:endParaRPr lang="pt-PT" sz="1600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400" b="1" i="0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Syllabus</a:t>
            </a:r>
            <a:endParaRPr kumimoji="0" lang="pt-PT" sz="2400" b="1" i="0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ixaDeTexto 18"/>
          <p:cNvSpPr txBox="1"/>
          <p:nvPr/>
        </p:nvSpPr>
        <p:spPr>
          <a:xfrm>
            <a:off x="571472" y="1714488"/>
            <a:ext cx="1928826" cy="35004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just">
              <a:lnSpc>
                <a:spcPct val="120000"/>
              </a:lnSpc>
              <a:spcAft>
                <a:spcPts val="600"/>
              </a:spcAft>
              <a:buClr>
                <a:srgbClr val="0070C0"/>
              </a:buClr>
            </a:pPr>
            <a:endParaRPr lang="pt-PT" sz="2000" b="1" dirty="0"/>
          </a:p>
        </p:txBody>
      </p: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3</a:t>
            </a:fld>
            <a:endParaRPr lang="pt-PT" dirty="0"/>
          </a:p>
        </p:txBody>
      </p:sp>
      <p:cxnSp>
        <p:nvCxnSpPr>
          <p:cNvPr id="13" name="Conexão recta 12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500034" y="1079484"/>
            <a:ext cx="8072494" cy="2663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  <a:tabLst>
                <a:tab pos="6178550" algn="l"/>
              </a:tabLst>
            </a:pPr>
            <a:endParaRPr lang="pt-PT" sz="2000" dirty="0" smtClean="0"/>
          </a:p>
          <a:p>
            <a:pPr marL="342900" lvl="1" indent="-3429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  <a:tabLst>
                <a:tab pos="6178550" algn="l"/>
              </a:tabLst>
            </a:pPr>
            <a:r>
              <a:rPr lang="pt-PT" sz="2000" dirty="0" err="1" smtClean="0"/>
              <a:t>Introduction</a:t>
            </a:r>
            <a:r>
              <a:rPr lang="pt-PT" sz="2000" dirty="0" smtClean="0"/>
              <a:t> to </a:t>
            </a:r>
            <a:r>
              <a:rPr lang="pt-PT" sz="2000" dirty="0"/>
              <a:t>Data-</a:t>
            </a:r>
            <a:r>
              <a:rPr lang="pt-PT" sz="2000" dirty="0" err="1"/>
              <a:t>Mining</a:t>
            </a:r>
            <a:endParaRPr lang="pt-PT" sz="2000" dirty="0"/>
          </a:p>
          <a:p>
            <a:pPr marL="800100" lvl="1" indent="-342900" algn="just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tabLst>
                <a:tab pos="6178550" algn="l"/>
              </a:tabLst>
            </a:pPr>
            <a:r>
              <a:rPr lang="pt-PT" sz="1600" dirty="0" smtClean="0"/>
              <a:t>General </a:t>
            </a:r>
            <a:r>
              <a:rPr lang="pt-PT" sz="1600" dirty="0" err="1" smtClean="0"/>
              <a:t>Vision</a:t>
            </a:r>
            <a:endParaRPr lang="pt-PT" sz="1600" dirty="0"/>
          </a:p>
          <a:p>
            <a:pPr marL="800100" lvl="1" indent="-342900" algn="just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tabLst>
                <a:tab pos="6178550" algn="l"/>
              </a:tabLst>
            </a:pPr>
            <a:r>
              <a:rPr lang="pt-PT" sz="1600" dirty="0" smtClean="0"/>
              <a:t>Data </a:t>
            </a:r>
            <a:r>
              <a:rPr lang="pt-PT" sz="1600" dirty="0" err="1" smtClean="0"/>
              <a:t>pre-processing</a:t>
            </a:r>
            <a:endParaRPr lang="pt-PT" sz="1600" dirty="0"/>
          </a:p>
          <a:p>
            <a:pPr marL="800100" lvl="1" indent="-342900" algn="just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tabLst>
                <a:tab pos="6178550" algn="l"/>
              </a:tabLst>
            </a:pPr>
            <a:r>
              <a:rPr lang="pt-PT" sz="1600" dirty="0" smtClean="0"/>
              <a:t>DM </a:t>
            </a:r>
            <a:r>
              <a:rPr lang="pt-PT" sz="1600" dirty="0" err="1" smtClean="0"/>
              <a:t>Taks</a:t>
            </a:r>
            <a:r>
              <a:rPr lang="pt-PT" sz="1600" dirty="0" smtClean="0"/>
              <a:t>: </a:t>
            </a:r>
            <a:r>
              <a:rPr lang="pt-PT" sz="1600" dirty="0" err="1" smtClean="0"/>
              <a:t>classification</a:t>
            </a:r>
            <a:r>
              <a:rPr lang="pt-PT" sz="1600" dirty="0" smtClean="0"/>
              <a:t>, </a:t>
            </a:r>
            <a:r>
              <a:rPr lang="pt-PT" sz="1600" dirty="0" err="1" smtClean="0"/>
              <a:t>clustering</a:t>
            </a:r>
            <a:r>
              <a:rPr lang="pt-PT" sz="1600" dirty="0"/>
              <a:t>, </a:t>
            </a:r>
            <a:r>
              <a:rPr lang="pt-PT" sz="1600" dirty="0" err="1" smtClean="0"/>
              <a:t>association</a:t>
            </a:r>
            <a:r>
              <a:rPr lang="pt-PT" sz="1600" dirty="0" smtClean="0"/>
              <a:t>, </a:t>
            </a:r>
            <a:r>
              <a:rPr lang="pt-PT" sz="1600" dirty="0" err="1" smtClean="0"/>
              <a:t>regression</a:t>
            </a:r>
            <a:r>
              <a:rPr lang="pt-PT" sz="1600" dirty="0" smtClean="0"/>
              <a:t>, </a:t>
            </a:r>
            <a:r>
              <a:rPr lang="pt-PT" sz="1600" dirty="0" err="1" smtClean="0"/>
              <a:t>outlier</a:t>
            </a:r>
            <a:r>
              <a:rPr lang="pt-PT" sz="1600" dirty="0" smtClean="0"/>
              <a:t> </a:t>
            </a:r>
            <a:r>
              <a:rPr lang="pt-PT" sz="1600" dirty="0" err="1" smtClean="0"/>
              <a:t>detection</a:t>
            </a:r>
            <a:endParaRPr lang="pt-PT" sz="1600" dirty="0"/>
          </a:p>
          <a:p>
            <a:pPr marL="800100" lvl="1" indent="-342900" algn="just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tabLst>
                <a:tab pos="6178550" algn="l"/>
              </a:tabLst>
            </a:pPr>
            <a:r>
              <a:rPr lang="pt-PT" sz="1600" dirty="0" err="1" smtClean="0"/>
              <a:t>Development</a:t>
            </a:r>
            <a:r>
              <a:rPr lang="pt-PT" sz="1600" dirty="0" smtClean="0"/>
              <a:t> </a:t>
            </a:r>
            <a:r>
              <a:rPr lang="pt-PT" sz="1600" dirty="0" err="1" smtClean="0"/>
              <a:t>environments</a:t>
            </a:r>
            <a:endParaRPr lang="pt-PT" sz="1600" dirty="0"/>
          </a:p>
          <a:p>
            <a:pPr marL="800100" lvl="1" indent="-342900" algn="just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tabLst>
                <a:tab pos="6178550" algn="l"/>
              </a:tabLst>
            </a:pPr>
            <a:r>
              <a:rPr lang="pt-PT" sz="1600" dirty="0" err="1" smtClean="0"/>
              <a:t>Application</a:t>
            </a:r>
            <a:r>
              <a:rPr lang="pt-PT" sz="1600" dirty="0" smtClean="0"/>
              <a:t> </a:t>
            </a:r>
            <a:r>
              <a:rPr lang="pt-PT" sz="1600" dirty="0" err="1" smtClean="0"/>
              <a:t>Development</a:t>
            </a:r>
            <a:r>
              <a:rPr lang="pt-PT" sz="1600" dirty="0" smtClean="0"/>
              <a:t> </a:t>
            </a:r>
            <a:r>
              <a:rPr lang="pt-PT" sz="1600" dirty="0" err="1" smtClean="0"/>
              <a:t>on</a:t>
            </a:r>
            <a:r>
              <a:rPr lang="pt-PT" sz="1600" dirty="0" smtClean="0"/>
              <a:t> </a:t>
            </a:r>
            <a:r>
              <a:rPr lang="pt-PT" sz="1600" dirty="0"/>
              <a:t>SQL-Server </a:t>
            </a:r>
            <a:r>
              <a:rPr lang="pt-PT" sz="1600" dirty="0" smtClean="0"/>
              <a:t>BIDS</a:t>
            </a:r>
            <a:endParaRPr lang="pt-PT" sz="1600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pt-PT" sz="2400" b="1" dirty="0" err="1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Syllabus</a:t>
            </a:r>
            <a:endParaRPr lang="pt-PT" sz="2400" b="1" dirty="0">
              <a:solidFill>
                <a:srgbClr val="0070C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</a:endParaRPr>
          </a:p>
        </p:txBody>
      </p:sp>
      <p:sp>
        <p:nvSpPr>
          <p:cNvPr id="10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4287420" cy="365125"/>
          </a:xfrm>
        </p:spPr>
        <p:txBody>
          <a:bodyPr/>
          <a:lstStyle/>
          <a:p>
            <a:r>
              <a:rPr lang="pt-PT" dirty="0" smtClean="0"/>
              <a:t>Sistemas de Informação II– </a:t>
            </a:r>
            <a:r>
              <a:rPr lang="pt-PT" dirty="0"/>
              <a:t>Viriato M. Marques–DEIS / ISEC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ixaDeTexto 18"/>
          <p:cNvSpPr txBox="1"/>
          <p:nvPr/>
        </p:nvSpPr>
        <p:spPr>
          <a:xfrm>
            <a:off x="571472" y="1714488"/>
            <a:ext cx="1928826" cy="35004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just">
              <a:lnSpc>
                <a:spcPct val="120000"/>
              </a:lnSpc>
              <a:spcAft>
                <a:spcPts val="600"/>
              </a:spcAft>
              <a:buClr>
                <a:srgbClr val="0070C0"/>
              </a:buClr>
            </a:pPr>
            <a:endParaRPr lang="pt-PT" sz="2000" b="1" dirty="0"/>
          </a:p>
        </p:txBody>
      </p: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4</a:t>
            </a:fld>
            <a:endParaRPr lang="pt-PT" dirty="0"/>
          </a:p>
        </p:txBody>
      </p:sp>
      <p:cxnSp>
        <p:nvCxnSpPr>
          <p:cNvPr id="13" name="Conexão recta 12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500034" y="1079484"/>
            <a:ext cx="8072494" cy="4074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  <a:tabLst>
                <a:tab pos="6178550" algn="l"/>
              </a:tabLst>
            </a:pPr>
            <a:endParaRPr lang="pt-PT" sz="2000" dirty="0" smtClean="0"/>
          </a:p>
          <a:p>
            <a:pPr marL="342900" lvl="1" indent="-3429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  <a:tabLst>
                <a:tab pos="6178550" algn="l"/>
              </a:tabLst>
            </a:pPr>
            <a:r>
              <a:rPr lang="pt-PT" sz="2000" dirty="0" err="1" smtClean="0"/>
              <a:t>Knowledge</a:t>
            </a:r>
            <a:r>
              <a:rPr lang="pt-PT" sz="2000" dirty="0" smtClean="0"/>
              <a:t> Management in </a:t>
            </a:r>
            <a:r>
              <a:rPr lang="pt-PT" sz="2000" dirty="0" err="1" smtClean="0"/>
              <a:t>Organizations</a:t>
            </a:r>
            <a:endParaRPr lang="pt-PT" sz="2000" dirty="0"/>
          </a:p>
          <a:p>
            <a:pPr marL="800100" lvl="1" indent="-342900" algn="just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tabLst>
                <a:tab pos="6178550" algn="l"/>
              </a:tabLst>
            </a:pPr>
            <a:r>
              <a:rPr lang="pt-PT" sz="1600" dirty="0" err="1" smtClean="0"/>
              <a:t>Knowledge</a:t>
            </a:r>
            <a:r>
              <a:rPr lang="pt-PT" sz="1600" dirty="0" smtClean="0"/>
              <a:t> Management </a:t>
            </a:r>
            <a:r>
              <a:rPr lang="pt-PT" sz="1600" dirty="0" err="1" smtClean="0"/>
              <a:t>Cycle</a:t>
            </a:r>
            <a:endParaRPr lang="pt-PT" sz="1600" dirty="0"/>
          </a:p>
          <a:p>
            <a:pPr marL="800100" lvl="1" indent="-342900" algn="just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tabLst>
                <a:tab pos="6178550" algn="l"/>
              </a:tabLst>
            </a:pPr>
            <a:r>
              <a:rPr lang="pt-PT" sz="1600" dirty="0" err="1" smtClean="0"/>
              <a:t>Knowledge</a:t>
            </a:r>
            <a:r>
              <a:rPr lang="pt-PT" sz="1600" dirty="0" smtClean="0"/>
              <a:t> </a:t>
            </a:r>
            <a:r>
              <a:rPr lang="pt-PT" sz="1600" dirty="0" err="1" smtClean="0"/>
              <a:t>types</a:t>
            </a:r>
            <a:endParaRPr lang="pt-PT" sz="1600" dirty="0"/>
          </a:p>
          <a:p>
            <a:pPr marL="800100" lvl="1" indent="-342900" algn="just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tabLst>
                <a:tab pos="6178550" algn="l"/>
              </a:tabLst>
            </a:pPr>
            <a:r>
              <a:rPr lang="pt-PT" sz="1600" dirty="0" smtClean="0"/>
              <a:t>Tem role </a:t>
            </a:r>
            <a:r>
              <a:rPr lang="pt-PT" sz="1600" dirty="0" err="1" smtClean="0"/>
              <a:t>of</a:t>
            </a:r>
            <a:r>
              <a:rPr lang="pt-PT" sz="1600" dirty="0" smtClean="0"/>
              <a:t> </a:t>
            </a:r>
            <a:r>
              <a:rPr lang="pt-PT" sz="1600" dirty="0" err="1" smtClean="0"/>
              <a:t>Information</a:t>
            </a:r>
            <a:r>
              <a:rPr lang="pt-PT" sz="1600" dirty="0" smtClean="0"/>
              <a:t> </a:t>
            </a:r>
            <a:r>
              <a:rPr lang="pt-PT" sz="1600" dirty="0" err="1" smtClean="0"/>
              <a:t>Systems</a:t>
            </a:r>
            <a:r>
              <a:rPr lang="pt-PT" sz="1600" dirty="0" smtClean="0"/>
              <a:t>: Sites, </a:t>
            </a:r>
            <a:r>
              <a:rPr lang="pt-PT" sz="1600" dirty="0"/>
              <a:t>OLTP, OLAP, data-</a:t>
            </a:r>
            <a:r>
              <a:rPr lang="pt-PT" sz="1600" dirty="0" err="1"/>
              <a:t>mining</a:t>
            </a:r>
            <a:r>
              <a:rPr lang="pt-PT" sz="1600" dirty="0"/>
              <a:t>, </a:t>
            </a:r>
            <a:r>
              <a:rPr lang="pt-PT" sz="1600" dirty="0" smtClean="0"/>
              <a:t>IA </a:t>
            </a:r>
            <a:r>
              <a:rPr lang="pt-PT" sz="1600" dirty="0" err="1" smtClean="0"/>
              <a:t>techniques</a:t>
            </a:r>
            <a:r>
              <a:rPr lang="pt-PT" sz="1600" dirty="0" smtClean="0"/>
              <a:t>, </a:t>
            </a:r>
            <a:r>
              <a:rPr lang="pt-PT" sz="1600" dirty="0" err="1"/>
              <a:t>help-desk</a:t>
            </a:r>
            <a:r>
              <a:rPr lang="pt-PT" sz="1600" dirty="0"/>
              <a:t>, e-</a:t>
            </a:r>
            <a:r>
              <a:rPr lang="pt-PT" sz="1600" dirty="0" err="1"/>
              <a:t>learning</a:t>
            </a:r>
            <a:r>
              <a:rPr lang="pt-PT" sz="1600" dirty="0"/>
              <a:t>, </a:t>
            </a:r>
            <a:r>
              <a:rPr lang="pt-PT" sz="1600" dirty="0" err="1" smtClean="0"/>
              <a:t>geographical</a:t>
            </a:r>
            <a:r>
              <a:rPr lang="pt-PT" sz="1600" dirty="0" smtClean="0"/>
              <a:t> </a:t>
            </a:r>
            <a:r>
              <a:rPr lang="pt-PT" sz="1600" dirty="0" err="1" smtClean="0"/>
              <a:t>informaton</a:t>
            </a:r>
            <a:r>
              <a:rPr lang="pt-PT" sz="1600" dirty="0" smtClean="0"/>
              <a:t> </a:t>
            </a:r>
            <a:r>
              <a:rPr lang="pt-PT" sz="1600" dirty="0" err="1" smtClean="0"/>
              <a:t>systems</a:t>
            </a:r>
            <a:endParaRPr lang="pt-PT" sz="1600" dirty="0"/>
          </a:p>
          <a:p>
            <a:pPr marL="800100" lvl="1" indent="-342900" algn="just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tabLst>
                <a:tab pos="6178550" algn="l"/>
              </a:tabLst>
            </a:pPr>
            <a:endParaRPr lang="pt-PT" sz="2000" dirty="0"/>
          </a:p>
          <a:p>
            <a:pPr marL="342900" lvl="1" indent="-3429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  <a:tabLst>
                <a:tab pos="6178550" algn="l"/>
              </a:tabLst>
            </a:pPr>
            <a:r>
              <a:rPr lang="pt-PT" sz="2000" dirty="0" err="1" smtClean="0"/>
              <a:t>Introduction</a:t>
            </a:r>
            <a:r>
              <a:rPr lang="pt-PT" sz="2000" dirty="0" smtClean="0"/>
              <a:t> to </a:t>
            </a:r>
            <a:r>
              <a:rPr lang="pt-PT" sz="2000" dirty="0" err="1" smtClean="0"/>
              <a:t>Discrete</a:t>
            </a:r>
            <a:r>
              <a:rPr lang="pt-PT" sz="2000" dirty="0" smtClean="0"/>
              <a:t> </a:t>
            </a:r>
            <a:r>
              <a:rPr lang="pt-PT" sz="2000" dirty="0" err="1" smtClean="0"/>
              <a:t>Simulation</a:t>
            </a:r>
            <a:endParaRPr lang="pt-PT" sz="2000" dirty="0"/>
          </a:p>
          <a:p>
            <a:pPr marL="800100" lvl="1" indent="-342900" algn="just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tabLst>
                <a:tab pos="6178550" algn="l"/>
              </a:tabLst>
            </a:pPr>
            <a:r>
              <a:rPr lang="pt-PT" sz="1600" dirty="0" err="1" smtClean="0"/>
              <a:t>Principles</a:t>
            </a:r>
            <a:r>
              <a:rPr lang="pt-PT" sz="1600" dirty="0" smtClean="0"/>
              <a:t> </a:t>
            </a:r>
            <a:r>
              <a:rPr lang="pt-PT" sz="1600" dirty="0" err="1" smtClean="0"/>
              <a:t>and</a:t>
            </a:r>
            <a:r>
              <a:rPr lang="pt-PT" sz="1600" dirty="0" smtClean="0"/>
              <a:t> </a:t>
            </a:r>
            <a:r>
              <a:rPr lang="pt-PT" sz="1600" dirty="0" err="1" smtClean="0"/>
              <a:t>Modelling</a:t>
            </a:r>
            <a:endParaRPr lang="pt-PT" sz="1600" dirty="0"/>
          </a:p>
          <a:p>
            <a:pPr marL="800100" lvl="1" indent="-342900" algn="just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tabLst>
                <a:tab pos="6178550" algn="l"/>
              </a:tabLst>
            </a:pPr>
            <a:r>
              <a:rPr lang="pt-PT" sz="1600" dirty="0" err="1" smtClean="0"/>
              <a:t>Examples</a:t>
            </a:r>
            <a:endParaRPr lang="pt-PT" sz="1600" dirty="0"/>
          </a:p>
          <a:p>
            <a:pPr marL="800100" lvl="1" indent="-342900" algn="just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tabLst>
                <a:tab pos="6178550" algn="l"/>
              </a:tabLst>
            </a:pPr>
            <a:r>
              <a:rPr lang="pt-PT" sz="1600" dirty="0" err="1" smtClean="0"/>
              <a:t>Introduction</a:t>
            </a:r>
            <a:r>
              <a:rPr lang="pt-PT" sz="1600" dirty="0" smtClean="0"/>
              <a:t> to </a:t>
            </a:r>
            <a:r>
              <a:rPr lang="pt-PT" sz="1600" dirty="0" err="1" smtClean="0"/>
              <a:t>Application</a:t>
            </a:r>
            <a:r>
              <a:rPr lang="pt-PT" sz="1600" dirty="0" smtClean="0"/>
              <a:t> </a:t>
            </a:r>
            <a:r>
              <a:rPr lang="pt-PT" sz="1600" dirty="0" err="1" smtClean="0"/>
              <a:t>Development</a:t>
            </a:r>
            <a:r>
              <a:rPr lang="pt-PT" sz="1600" dirty="0" smtClean="0"/>
              <a:t> </a:t>
            </a:r>
            <a:r>
              <a:rPr lang="pt-PT" sz="1600" dirty="0" err="1" smtClean="0"/>
              <a:t>on</a:t>
            </a:r>
            <a:r>
              <a:rPr lang="pt-PT" sz="1600" dirty="0" smtClean="0"/>
              <a:t> </a:t>
            </a:r>
            <a:r>
              <a:rPr lang="pt-PT" sz="1600" dirty="0" err="1" smtClean="0"/>
              <a:t>ExtendSim</a:t>
            </a:r>
            <a:endParaRPr lang="pt-PT" sz="1600" dirty="0"/>
          </a:p>
          <a:p>
            <a:pPr marL="800100" lvl="1" indent="-342900" algn="just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tabLst>
                <a:tab pos="6178550" algn="l"/>
              </a:tabLst>
            </a:pPr>
            <a:endParaRPr lang="pt-PT" sz="1600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pt-PT" sz="2400" b="1" dirty="0" err="1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Syllabus</a:t>
            </a:r>
            <a:endParaRPr lang="pt-PT" sz="2400" b="1" dirty="0">
              <a:solidFill>
                <a:srgbClr val="0070C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</a:endParaRPr>
          </a:p>
        </p:txBody>
      </p:sp>
      <p:sp>
        <p:nvSpPr>
          <p:cNvPr id="10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4287420" cy="365125"/>
          </a:xfrm>
        </p:spPr>
        <p:txBody>
          <a:bodyPr/>
          <a:lstStyle/>
          <a:p>
            <a:r>
              <a:rPr lang="pt-PT" dirty="0" smtClean="0"/>
              <a:t>Sistemas de Informação II– </a:t>
            </a:r>
            <a:r>
              <a:rPr lang="pt-PT" dirty="0"/>
              <a:t>Viriato M. Marques–DEIS / ISEC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ixaDeTexto 18"/>
          <p:cNvSpPr txBox="1"/>
          <p:nvPr/>
        </p:nvSpPr>
        <p:spPr>
          <a:xfrm>
            <a:off x="571472" y="1714488"/>
            <a:ext cx="1928826" cy="35004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just">
              <a:lnSpc>
                <a:spcPct val="120000"/>
              </a:lnSpc>
              <a:spcAft>
                <a:spcPts val="600"/>
              </a:spcAft>
              <a:buClr>
                <a:srgbClr val="0070C0"/>
              </a:buClr>
            </a:pPr>
            <a:endParaRPr lang="pt-PT" sz="2000" b="1" dirty="0"/>
          </a:p>
        </p:txBody>
      </p: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5</a:t>
            </a:fld>
            <a:endParaRPr lang="pt-PT" dirty="0"/>
          </a:p>
        </p:txBody>
      </p:sp>
      <p:cxnSp>
        <p:nvCxnSpPr>
          <p:cNvPr id="13" name="Conexão recta 12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500034" y="1079484"/>
            <a:ext cx="8072494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tabLst>
                <a:tab pos="6178550" algn="l"/>
              </a:tabLst>
            </a:pPr>
            <a:endParaRPr lang="pt-PT" sz="2000" dirty="0"/>
          </a:p>
          <a:p>
            <a:pPr marL="342900" lvl="1" indent="-3429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  <a:tabLst>
                <a:tab pos="6178550" algn="l"/>
              </a:tabLst>
            </a:pPr>
            <a:r>
              <a:rPr lang="pt-PT" sz="2000" dirty="0" smtClean="0"/>
              <a:t>Project Management</a:t>
            </a:r>
            <a:endParaRPr lang="pt-PT" sz="2000" dirty="0"/>
          </a:p>
          <a:p>
            <a:pPr marL="342900" lvl="1" indent="-3429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  <a:tabLst>
                <a:tab pos="6178550" algn="l"/>
              </a:tabLst>
            </a:pPr>
            <a:r>
              <a:rPr lang="pt-PT" sz="2000" dirty="0" smtClean="0"/>
              <a:t>International </a:t>
            </a:r>
            <a:r>
              <a:rPr lang="pt-PT" sz="2000" dirty="0" err="1" smtClean="0"/>
              <a:t>Information</a:t>
            </a:r>
            <a:r>
              <a:rPr lang="pt-PT" sz="2000" dirty="0" smtClean="0"/>
              <a:t> </a:t>
            </a:r>
            <a:r>
              <a:rPr lang="pt-PT" sz="2000" dirty="0" err="1" smtClean="0"/>
              <a:t>Systems</a:t>
            </a:r>
            <a:endParaRPr lang="pt-PT" sz="2000" dirty="0"/>
          </a:p>
          <a:p>
            <a:pPr marL="342900" lvl="1" indent="-3429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  <a:tabLst>
                <a:tab pos="6178550" algn="l"/>
              </a:tabLst>
            </a:pPr>
            <a:endParaRPr lang="pt-PT" sz="2000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pt-PT" sz="2400" b="1" dirty="0" err="1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Syllabus</a:t>
            </a:r>
            <a:endParaRPr lang="pt-PT" sz="2400" b="1" dirty="0">
              <a:solidFill>
                <a:srgbClr val="0070C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</a:endParaRPr>
          </a:p>
        </p:txBody>
      </p:sp>
      <p:sp>
        <p:nvSpPr>
          <p:cNvPr id="10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4287420" cy="365125"/>
          </a:xfrm>
        </p:spPr>
        <p:txBody>
          <a:bodyPr/>
          <a:lstStyle/>
          <a:p>
            <a:r>
              <a:rPr lang="pt-PT" dirty="0" smtClean="0"/>
              <a:t>Sistemas de Informação II– </a:t>
            </a:r>
            <a:r>
              <a:rPr lang="pt-PT" dirty="0"/>
              <a:t>Viriato M. Marques–DEIS / ISEC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ixaDeTexto 18"/>
          <p:cNvSpPr txBox="1"/>
          <p:nvPr/>
        </p:nvSpPr>
        <p:spPr>
          <a:xfrm>
            <a:off x="571472" y="1714488"/>
            <a:ext cx="1928826" cy="35004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just">
              <a:lnSpc>
                <a:spcPct val="120000"/>
              </a:lnSpc>
              <a:spcAft>
                <a:spcPts val="600"/>
              </a:spcAft>
              <a:buClr>
                <a:srgbClr val="0070C0"/>
              </a:buClr>
            </a:pPr>
            <a:endParaRPr lang="pt-PT" sz="2000" b="1" dirty="0"/>
          </a:p>
        </p:txBody>
      </p: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6</a:t>
            </a:fld>
            <a:endParaRPr lang="pt-PT" dirty="0"/>
          </a:p>
        </p:txBody>
      </p:sp>
      <p:cxnSp>
        <p:nvCxnSpPr>
          <p:cNvPr id="13" name="Conexão recta 12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500034" y="1079484"/>
            <a:ext cx="8072494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  <a:tabLst>
                <a:tab pos="6178550" algn="l"/>
              </a:tabLst>
            </a:pPr>
            <a:r>
              <a:rPr lang="pt-PT" sz="2000" b="1" dirty="0" err="1" smtClean="0"/>
              <a:t>Evaluation</a:t>
            </a:r>
            <a:endParaRPr lang="pt-PT" sz="2000" b="1" dirty="0" smtClean="0"/>
          </a:p>
          <a:p>
            <a:pPr marL="342900" lvl="1" indent="-3429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  <a:tabLst>
                <a:tab pos="6178550" algn="l"/>
              </a:tabLst>
            </a:pPr>
            <a:endParaRPr lang="pt-PT" sz="2000" b="1" dirty="0" smtClean="0"/>
          </a:p>
          <a:p>
            <a:pPr marL="342900" lvl="1" indent="-3429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  <a:tabLst>
                <a:tab pos="6178550" algn="l"/>
              </a:tabLst>
            </a:pPr>
            <a:r>
              <a:rPr lang="en-GB" sz="2000" b="1" dirty="0" smtClean="0"/>
              <a:t>Final Practical Work (Group, 2 people)</a:t>
            </a:r>
            <a:r>
              <a:rPr lang="en-GB" sz="2000" dirty="0" smtClean="0"/>
              <a:t>: 		10 points</a:t>
            </a:r>
          </a:p>
          <a:p>
            <a:pPr marL="342900" lvl="1" indent="-3429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  <a:tabLst>
                <a:tab pos="6178550" algn="l"/>
              </a:tabLst>
            </a:pPr>
            <a:r>
              <a:rPr lang="pt-PT" sz="2000" b="1" dirty="0" smtClean="0"/>
              <a:t>Final Exam		</a:t>
            </a:r>
            <a:r>
              <a:rPr lang="pt-PT" sz="2000" dirty="0" smtClean="0"/>
              <a:t>10 </a:t>
            </a:r>
            <a:r>
              <a:rPr lang="pt-PT" sz="2000" dirty="0" err="1" smtClean="0"/>
              <a:t>points</a:t>
            </a:r>
            <a:endParaRPr lang="pt-PT" sz="2000" dirty="0" smtClean="0"/>
          </a:p>
          <a:p>
            <a:pPr marL="342900" lvl="1" indent="-3429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  <a:tabLst>
                <a:tab pos="6178550" algn="l"/>
              </a:tabLst>
            </a:pPr>
            <a:endParaRPr lang="pt-PT" sz="2000" dirty="0"/>
          </a:p>
          <a:p>
            <a:pPr marL="342900" lvl="1" indent="-342900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  <a:tabLst>
                <a:tab pos="6178550" algn="l"/>
              </a:tabLst>
            </a:pPr>
            <a:r>
              <a:rPr lang="pt-PT" sz="2000" dirty="0" err="1" smtClean="0"/>
              <a:t>There</a:t>
            </a:r>
            <a:r>
              <a:rPr lang="pt-PT" sz="2000" dirty="0" smtClean="0"/>
              <a:t> </a:t>
            </a:r>
            <a:r>
              <a:rPr lang="pt-PT" sz="2000" dirty="0" err="1" smtClean="0"/>
              <a:t>is</a:t>
            </a:r>
            <a:r>
              <a:rPr lang="pt-PT" sz="2000" dirty="0" smtClean="0"/>
              <a:t> no minimal </a:t>
            </a:r>
            <a:r>
              <a:rPr lang="pt-PT" sz="2000" dirty="0" err="1" smtClean="0"/>
              <a:t>mark</a:t>
            </a:r>
            <a:r>
              <a:rPr lang="pt-PT" sz="2000" dirty="0" smtClean="0"/>
              <a:t> for </a:t>
            </a:r>
            <a:r>
              <a:rPr lang="pt-PT" sz="2000" dirty="0" err="1" smtClean="0"/>
              <a:t>the</a:t>
            </a:r>
            <a:r>
              <a:rPr lang="pt-PT" sz="2000" dirty="0" smtClean="0"/>
              <a:t> exam </a:t>
            </a:r>
            <a:r>
              <a:rPr lang="pt-PT" sz="2000" dirty="0" err="1" smtClean="0"/>
              <a:t>or</a:t>
            </a:r>
            <a:r>
              <a:rPr lang="pt-PT" sz="2000" dirty="0" smtClean="0"/>
              <a:t> </a:t>
            </a:r>
            <a:r>
              <a:rPr lang="pt-PT" sz="2000" dirty="0" err="1" smtClean="0"/>
              <a:t>practical</a:t>
            </a:r>
            <a:r>
              <a:rPr lang="pt-PT" sz="2000" dirty="0" smtClean="0"/>
              <a:t> </a:t>
            </a:r>
            <a:r>
              <a:rPr lang="pt-PT" sz="2000" dirty="0" err="1" smtClean="0"/>
              <a:t>work</a:t>
            </a:r>
            <a:endParaRPr lang="pt-PT" sz="2000" dirty="0" smtClean="0"/>
          </a:p>
          <a:p>
            <a:pPr marL="342900" lvl="1" indent="-342900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  <a:tabLst>
                <a:tab pos="6178550" algn="l"/>
              </a:tabLst>
            </a:pPr>
            <a:r>
              <a:rPr lang="pt-PT" sz="2000" dirty="0" err="1" smtClean="0"/>
              <a:t>The</a:t>
            </a:r>
            <a:r>
              <a:rPr lang="pt-PT" sz="2000" dirty="0" smtClean="0"/>
              <a:t> </a:t>
            </a:r>
            <a:r>
              <a:rPr lang="pt-PT" sz="2000" dirty="0" err="1" smtClean="0"/>
              <a:t>best</a:t>
            </a:r>
            <a:r>
              <a:rPr lang="pt-PT" sz="2000" dirty="0" smtClean="0"/>
              <a:t> </a:t>
            </a:r>
            <a:r>
              <a:rPr lang="pt-PT" sz="2000" dirty="0" err="1" smtClean="0"/>
              <a:t>mark</a:t>
            </a:r>
            <a:r>
              <a:rPr lang="pt-PT" sz="2000" dirty="0" smtClean="0"/>
              <a:t> </a:t>
            </a:r>
            <a:r>
              <a:rPr lang="pt-PT" sz="2000" dirty="0" err="1" smtClean="0"/>
              <a:t>among</a:t>
            </a:r>
            <a:r>
              <a:rPr lang="pt-PT" sz="2000" dirty="0" smtClean="0"/>
              <a:t> normal, 2nd </a:t>
            </a:r>
            <a:r>
              <a:rPr lang="pt-PT" sz="2000" dirty="0" err="1" smtClean="0"/>
              <a:t>call</a:t>
            </a:r>
            <a:r>
              <a:rPr lang="pt-PT" sz="2000" dirty="0" smtClean="0"/>
              <a:t> </a:t>
            </a:r>
            <a:r>
              <a:rPr lang="pt-PT" sz="2000" dirty="0" err="1" smtClean="0"/>
              <a:t>or</a:t>
            </a:r>
            <a:r>
              <a:rPr lang="pt-PT" sz="2000" dirty="0" smtClean="0"/>
              <a:t> </a:t>
            </a:r>
            <a:r>
              <a:rPr lang="pt-PT" sz="2000" dirty="0" err="1" smtClean="0"/>
              <a:t>special</a:t>
            </a:r>
            <a:r>
              <a:rPr lang="pt-PT" sz="2000" dirty="0" smtClean="0"/>
              <a:t> </a:t>
            </a:r>
            <a:r>
              <a:rPr lang="pt-PT" sz="2000" dirty="0" err="1" smtClean="0"/>
              <a:t>September</a:t>
            </a:r>
            <a:r>
              <a:rPr lang="pt-PT" sz="2000" dirty="0" smtClean="0"/>
              <a:t> exam </a:t>
            </a:r>
            <a:r>
              <a:rPr lang="pt-PT" sz="2000" dirty="0" err="1" smtClean="0"/>
              <a:t>is</a:t>
            </a:r>
            <a:r>
              <a:rPr lang="pt-PT" sz="2000" dirty="0" smtClean="0"/>
              <a:t> </a:t>
            </a:r>
            <a:r>
              <a:rPr lang="pt-PT" sz="2000" dirty="0" err="1" smtClean="0"/>
              <a:t>always</a:t>
            </a:r>
            <a:r>
              <a:rPr lang="pt-PT" sz="2000" dirty="0" smtClean="0"/>
              <a:t> </a:t>
            </a:r>
            <a:r>
              <a:rPr lang="pt-PT" sz="2000" dirty="0" err="1" smtClean="0"/>
              <a:t>the</a:t>
            </a:r>
            <a:r>
              <a:rPr lang="pt-PT" sz="2000" dirty="0" smtClean="0"/>
              <a:t> </a:t>
            </a:r>
            <a:r>
              <a:rPr lang="pt-PT" sz="2000" dirty="0" err="1" smtClean="0"/>
              <a:t>one</a:t>
            </a:r>
            <a:r>
              <a:rPr lang="pt-PT" sz="2000" dirty="0" smtClean="0"/>
              <a:t> </a:t>
            </a:r>
            <a:r>
              <a:rPr lang="pt-PT" sz="2000" dirty="0" err="1" smtClean="0"/>
              <a:t>considered</a:t>
            </a:r>
            <a:endParaRPr lang="pt-PT" sz="2000" dirty="0" smtClean="0"/>
          </a:p>
          <a:p>
            <a:pPr marL="342900" lvl="1" indent="-342900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  <a:tabLst>
                <a:tab pos="6178550" algn="l"/>
              </a:tabLst>
            </a:pPr>
            <a:r>
              <a:rPr lang="pt-PT" sz="2000" dirty="0" err="1" smtClean="0"/>
              <a:t>There</a:t>
            </a:r>
            <a:r>
              <a:rPr lang="pt-PT" sz="2000" dirty="0" smtClean="0"/>
              <a:t> </a:t>
            </a:r>
            <a:r>
              <a:rPr lang="pt-PT" sz="2000" dirty="0" err="1" smtClean="0"/>
              <a:t>is</a:t>
            </a:r>
            <a:r>
              <a:rPr lang="pt-PT" sz="2000" dirty="0" smtClean="0"/>
              <a:t> no </a:t>
            </a:r>
            <a:r>
              <a:rPr lang="pt-PT" sz="2000" dirty="0" err="1" smtClean="0"/>
              <a:t>possible</a:t>
            </a:r>
            <a:r>
              <a:rPr lang="pt-PT" sz="2000" dirty="0" smtClean="0"/>
              <a:t> upgrade </a:t>
            </a:r>
            <a:r>
              <a:rPr lang="pt-PT" sz="2000" dirty="0" err="1" smtClean="0"/>
              <a:t>of</a:t>
            </a:r>
            <a:r>
              <a:rPr lang="pt-PT" sz="2000" dirty="0" smtClean="0"/>
              <a:t> </a:t>
            </a:r>
            <a:r>
              <a:rPr lang="pt-PT" sz="2000" dirty="0" err="1" smtClean="0"/>
              <a:t>the</a:t>
            </a:r>
            <a:r>
              <a:rPr lang="pt-PT" sz="2000" dirty="0" smtClean="0"/>
              <a:t> </a:t>
            </a:r>
            <a:r>
              <a:rPr lang="pt-PT" sz="2000" dirty="0" err="1" smtClean="0"/>
              <a:t>practical</a:t>
            </a:r>
            <a:r>
              <a:rPr lang="pt-PT" sz="2000" dirty="0" smtClean="0"/>
              <a:t> </a:t>
            </a:r>
            <a:r>
              <a:rPr lang="pt-PT" sz="2000" dirty="0" err="1" smtClean="0"/>
              <a:t>work</a:t>
            </a:r>
            <a:r>
              <a:rPr lang="pt-PT" sz="2000" dirty="0" smtClean="0"/>
              <a:t>: </a:t>
            </a:r>
            <a:r>
              <a:rPr lang="pt-PT" sz="2000" dirty="0" err="1" smtClean="0"/>
              <a:t>once</a:t>
            </a:r>
            <a:r>
              <a:rPr lang="pt-PT" sz="2000" dirty="0"/>
              <a:t> </a:t>
            </a:r>
            <a:r>
              <a:rPr lang="pt-PT" sz="2000" dirty="0" err="1" smtClean="0"/>
              <a:t>presented</a:t>
            </a:r>
            <a:r>
              <a:rPr lang="pt-PT" sz="2000" dirty="0" smtClean="0"/>
              <a:t>, </a:t>
            </a:r>
            <a:r>
              <a:rPr lang="pt-PT" sz="2000" dirty="0" err="1" smtClean="0"/>
              <a:t>that</a:t>
            </a:r>
            <a:r>
              <a:rPr lang="pt-PT" sz="2000" dirty="0" smtClean="0"/>
              <a:t> </a:t>
            </a:r>
            <a:r>
              <a:rPr lang="pt-PT" sz="2000" dirty="0" err="1" smtClean="0"/>
              <a:t>will</a:t>
            </a:r>
            <a:r>
              <a:rPr lang="pt-PT" sz="2000" dirty="0" smtClean="0"/>
              <a:t> </a:t>
            </a:r>
            <a:r>
              <a:rPr lang="pt-PT" sz="2000" dirty="0" err="1" smtClean="0"/>
              <a:t>be</a:t>
            </a:r>
            <a:r>
              <a:rPr lang="pt-PT" sz="2000" dirty="0" smtClean="0"/>
              <a:t> </a:t>
            </a:r>
            <a:r>
              <a:rPr lang="pt-PT" sz="2000" dirty="0" err="1" smtClean="0"/>
              <a:t>the</a:t>
            </a:r>
            <a:r>
              <a:rPr lang="pt-PT" sz="2000" dirty="0" smtClean="0"/>
              <a:t> final </a:t>
            </a:r>
            <a:r>
              <a:rPr lang="pt-PT" sz="2000" dirty="0" err="1" smtClean="0"/>
              <a:t>practical</a:t>
            </a:r>
            <a:r>
              <a:rPr lang="pt-PT" sz="2000" dirty="0" smtClean="0"/>
              <a:t> </a:t>
            </a:r>
            <a:r>
              <a:rPr lang="pt-PT" sz="2000" dirty="0" err="1" smtClean="0"/>
              <a:t>work</a:t>
            </a:r>
            <a:r>
              <a:rPr lang="pt-PT" sz="2000" dirty="0" smtClean="0"/>
              <a:t> and </a:t>
            </a:r>
            <a:r>
              <a:rPr lang="pt-PT" sz="2000" dirty="0" err="1" smtClean="0"/>
              <a:t>mark</a:t>
            </a:r>
            <a:endParaRPr lang="pt-PT" sz="1600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pt-PT" sz="2400" b="1" dirty="0" err="1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Evaluation</a:t>
            </a:r>
            <a:endParaRPr kumimoji="0" lang="pt-PT" sz="2400" b="1" i="0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4287420" cy="365125"/>
          </a:xfrm>
        </p:spPr>
        <p:txBody>
          <a:bodyPr/>
          <a:lstStyle/>
          <a:p>
            <a:r>
              <a:rPr lang="pt-PT" dirty="0" smtClean="0"/>
              <a:t>Sistemas de Informação II– </a:t>
            </a:r>
            <a:r>
              <a:rPr lang="pt-PT" dirty="0"/>
              <a:t>Viriato M. Marques–DEIS / ISEC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ixaDeTexto 18"/>
          <p:cNvSpPr txBox="1"/>
          <p:nvPr/>
        </p:nvSpPr>
        <p:spPr>
          <a:xfrm>
            <a:off x="571472" y="1714488"/>
            <a:ext cx="1928826" cy="35004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just">
              <a:lnSpc>
                <a:spcPct val="120000"/>
              </a:lnSpc>
              <a:spcAft>
                <a:spcPts val="600"/>
              </a:spcAft>
              <a:buClr>
                <a:srgbClr val="0070C0"/>
              </a:buClr>
            </a:pPr>
            <a:endParaRPr lang="pt-PT" sz="2000" b="1" dirty="0"/>
          </a:p>
        </p:txBody>
      </p: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7</a:t>
            </a:fld>
            <a:endParaRPr lang="pt-PT" dirty="0"/>
          </a:p>
        </p:txBody>
      </p:sp>
      <p:cxnSp>
        <p:nvCxnSpPr>
          <p:cNvPr id="13" name="Conexão recta 12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500034" y="1079484"/>
            <a:ext cx="8072494" cy="367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  <a:tabLst>
                <a:tab pos="6178550" algn="l"/>
              </a:tabLst>
            </a:pPr>
            <a:endParaRPr lang="pt-PT" dirty="0" smtClean="0"/>
          </a:p>
          <a:p>
            <a:pPr marL="342900" lvl="1" indent="-3429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  <a:tabLst>
                <a:tab pos="6178550" algn="l"/>
              </a:tabLst>
            </a:pPr>
            <a:r>
              <a:rPr lang="pt-PT" dirty="0" smtClean="0"/>
              <a:t>Slides </a:t>
            </a:r>
          </a:p>
          <a:p>
            <a:pPr marL="342900" lvl="1" indent="-3429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  <a:tabLst>
                <a:tab pos="6178550" algn="l"/>
              </a:tabLst>
            </a:pPr>
            <a:r>
              <a:rPr lang="pt-PT" dirty="0" smtClean="0"/>
              <a:t>Management </a:t>
            </a:r>
            <a:r>
              <a:rPr lang="pt-PT" dirty="0" err="1"/>
              <a:t>Information</a:t>
            </a:r>
            <a:r>
              <a:rPr lang="pt-PT" dirty="0"/>
              <a:t> </a:t>
            </a:r>
            <a:r>
              <a:rPr lang="pt-PT" dirty="0" err="1"/>
              <a:t>Systems</a:t>
            </a:r>
            <a:r>
              <a:rPr lang="pt-PT" dirty="0"/>
              <a:t>, </a:t>
            </a:r>
            <a:r>
              <a:rPr lang="pt-PT" dirty="0" err="1"/>
              <a:t>Laudon</a:t>
            </a:r>
            <a:r>
              <a:rPr lang="pt-PT" dirty="0"/>
              <a:t> &amp; </a:t>
            </a:r>
            <a:r>
              <a:rPr lang="pt-PT" dirty="0" err="1"/>
              <a:t>Laudon</a:t>
            </a:r>
            <a:r>
              <a:rPr lang="pt-PT" dirty="0"/>
              <a:t>, Prentice Hall</a:t>
            </a:r>
          </a:p>
          <a:p>
            <a:pPr marL="342900" lvl="1" indent="-3429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  <a:tabLst>
                <a:tab pos="6178550" algn="l"/>
              </a:tabLst>
            </a:pPr>
            <a:r>
              <a:rPr lang="pt-PT" dirty="0"/>
              <a:t>Data-</a:t>
            </a:r>
            <a:r>
              <a:rPr lang="pt-PT" dirty="0" err="1"/>
              <a:t>mining</a:t>
            </a:r>
            <a:r>
              <a:rPr lang="pt-PT" dirty="0"/>
              <a:t> </a:t>
            </a:r>
            <a:r>
              <a:rPr lang="pt-PT" dirty="0" err="1"/>
              <a:t>Concepts</a:t>
            </a:r>
            <a:r>
              <a:rPr lang="pt-PT" dirty="0"/>
              <a:t> &amp; </a:t>
            </a:r>
            <a:r>
              <a:rPr lang="pt-PT" dirty="0" err="1"/>
              <a:t>Techniques</a:t>
            </a:r>
            <a:r>
              <a:rPr lang="pt-PT" dirty="0"/>
              <a:t>, </a:t>
            </a:r>
            <a:r>
              <a:rPr lang="pt-PT" dirty="0" err="1"/>
              <a:t>Han</a:t>
            </a:r>
            <a:r>
              <a:rPr lang="pt-PT" dirty="0"/>
              <a:t> &amp; </a:t>
            </a:r>
            <a:r>
              <a:rPr lang="pt-PT" dirty="0" err="1"/>
              <a:t>Kamber</a:t>
            </a:r>
            <a:r>
              <a:rPr lang="pt-PT" dirty="0"/>
              <a:t>, </a:t>
            </a:r>
            <a:r>
              <a:rPr lang="pt-PT" dirty="0" smtClean="0"/>
              <a:t>Morgan-</a:t>
            </a:r>
            <a:r>
              <a:rPr lang="pt-PT" dirty="0" err="1" smtClean="0"/>
              <a:t>Kaufman</a:t>
            </a:r>
            <a:endParaRPr lang="pt-PT" dirty="0" smtClean="0"/>
          </a:p>
          <a:p>
            <a:pPr marL="342900" lvl="1" indent="-3429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  <a:tabLst>
                <a:tab pos="6178550" algn="l"/>
              </a:tabLst>
            </a:pPr>
            <a:r>
              <a:rPr lang="pt-PT" dirty="0" err="1" smtClean="0"/>
              <a:t>Supercharge</a:t>
            </a:r>
            <a:r>
              <a:rPr lang="pt-PT" dirty="0" smtClean="0"/>
              <a:t> </a:t>
            </a:r>
            <a:r>
              <a:rPr lang="pt-PT" dirty="0" err="1" smtClean="0"/>
              <a:t>PowerBI</a:t>
            </a:r>
            <a:r>
              <a:rPr lang="pt-PT" dirty="0" smtClean="0"/>
              <a:t> – </a:t>
            </a:r>
            <a:r>
              <a:rPr lang="pt-PT" dirty="0" err="1" smtClean="0"/>
              <a:t>Matt</a:t>
            </a:r>
            <a:r>
              <a:rPr lang="pt-PT" dirty="0" smtClean="0"/>
              <a:t> </a:t>
            </a:r>
            <a:r>
              <a:rPr lang="pt-PT" dirty="0" err="1" smtClean="0"/>
              <a:t>Allington</a:t>
            </a:r>
            <a:r>
              <a:rPr lang="pt-PT" dirty="0" smtClean="0"/>
              <a:t>, 2018</a:t>
            </a:r>
            <a:endParaRPr lang="pt-PT" dirty="0"/>
          </a:p>
          <a:p>
            <a:pPr marL="342900" lvl="1" indent="-3429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  <a:tabLst>
                <a:tab pos="6178550" algn="l"/>
              </a:tabLst>
            </a:pPr>
            <a:r>
              <a:rPr lang="pt-PT" dirty="0" smtClean="0"/>
              <a:t>Business </a:t>
            </a:r>
            <a:r>
              <a:rPr lang="pt-PT" dirty="0" err="1"/>
              <a:t>Intelligence</a:t>
            </a:r>
            <a:r>
              <a:rPr lang="pt-PT" dirty="0"/>
              <a:t>, Santos &amp; Ramos, FCA</a:t>
            </a:r>
          </a:p>
          <a:p>
            <a:pPr marL="342900" lvl="1" indent="-3429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  <a:tabLst>
                <a:tab pos="6178550" algn="l"/>
              </a:tabLst>
            </a:pPr>
            <a:r>
              <a:rPr lang="pt-PT" dirty="0" smtClean="0"/>
              <a:t>Planeamento de Sistemas de Informação, Amaral &amp; Varajão, FCA</a:t>
            </a:r>
          </a:p>
          <a:p>
            <a:pPr marL="342900" lvl="1" indent="-3429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  <a:tabLst>
                <a:tab pos="6178550" algn="l"/>
              </a:tabLst>
            </a:pPr>
            <a:r>
              <a:rPr lang="pt-PT" dirty="0" smtClean="0"/>
              <a:t>SQL </a:t>
            </a:r>
            <a:r>
              <a:rPr lang="pt-PT" dirty="0"/>
              <a:t>Server Management e BI </a:t>
            </a:r>
            <a:r>
              <a:rPr lang="pt-PT" dirty="0" err="1"/>
              <a:t>Studio</a:t>
            </a:r>
            <a:r>
              <a:rPr lang="pt-PT" dirty="0"/>
              <a:t> - </a:t>
            </a:r>
            <a:r>
              <a:rPr lang="pt-PT" dirty="0" smtClean="0"/>
              <a:t>Manuais</a:t>
            </a:r>
            <a:endParaRPr lang="pt-PT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pt-PT" sz="2400" b="1" dirty="0" err="1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Bibliography</a:t>
            </a:r>
            <a:endParaRPr kumimoji="0" lang="pt-PT" sz="2400" b="1" i="0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4287420" cy="365125"/>
          </a:xfrm>
        </p:spPr>
        <p:txBody>
          <a:bodyPr/>
          <a:lstStyle/>
          <a:p>
            <a:r>
              <a:rPr lang="pt-PT" dirty="0" smtClean="0"/>
              <a:t>Sistemas de Informação II– </a:t>
            </a:r>
            <a:r>
              <a:rPr lang="pt-PT" dirty="0"/>
              <a:t>Viriato M. Marques–DEIS / ISEC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exão recta 16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8</a:t>
            </a:fld>
            <a:endParaRPr lang="pt-PT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2734" y="1117584"/>
            <a:ext cx="8072494" cy="98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</a:pPr>
            <a:r>
              <a:rPr lang="pt-PT" sz="2400" dirty="0" err="1" smtClean="0">
                <a:solidFill>
                  <a:srgbClr val="0070C0"/>
                </a:solidFill>
              </a:rPr>
              <a:t>Syllabus</a:t>
            </a:r>
            <a:r>
              <a:rPr lang="pt-PT" sz="2400" dirty="0" smtClean="0">
                <a:solidFill>
                  <a:srgbClr val="0070C0"/>
                </a:solidFill>
              </a:rPr>
              <a:t>, </a:t>
            </a:r>
            <a:r>
              <a:rPr lang="pt-PT" sz="2400" dirty="0" err="1" smtClean="0">
                <a:solidFill>
                  <a:srgbClr val="0070C0"/>
                </a:solidFill>
              </a:rPr>
              <a:t>Evaluation</a:t>
            </a:r>
            <a:r>
              <a:rPr lang="pt-PT" sz="2400" dirty="0" smtClean="0">
                <a:solidFill>
                  <a:srgbClr val="0070C0"/>
                </a:solidFill>
              </a:rPr>
              <a:t>, </a:t>
            </a:r>
            <a:r>
              <a:rPr lang="pt-PT" sz="2400" dirty="0" err="1" smtClean="0">
                <a:solidFill>
                  <a:srgbClr val="0070C0"/>
                </a:solidFill>
              </a:rPr>
              <a:t>Bibliography</a:t>
            </a:r>
            <a:endParaRPr lang="pt-PT" sz="2400" dirty="0" smtClean="0">
              <a:solidFill>
                <a:srgbClr val="0070C0"/>
              </a:solidFill>
            </a:endParaRPr>
          </a:p>
          <a:p>
            <a:pPr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</a:pPr>
            <a:r>
              <a:rPr lang="pt-PT" sz="2400" dirty="0" err="1" smtClean="0">
                <a:solidFill>
                  <a:srgbClr val="0070C0"/>
                </a:solidFill>
              </a:rPr>
              <a:t>The</a:t>
            </a:r>
            <a:r>
              <a:rPr lang="pt-PT" sz="2400" dirty="0" smtClean="0">
                <a:solidFill>
                  <a:srgbClr val="0070C0"/>
                </a:solidFill>
              </a:rPr>
              <a:t> </a:t>
            </a:r>
            <a:r>
              <a:rPr lang="pt-PT" sz="2400" dirty="0" err="1" smtClean="0">
                <a:solidFill>
                  <a:srgbClr val="0070C0"/>
                </a:solidFill>
              </a:rPr>
              <a:t>End</a:t>
            </a:r>
            <a:endParaRPr lang="pt-PT" sz="2400" dirty="0">
              <a:solidFill>
                <a:srgbClr val="0070C0"/>
              </a:solidFill>
            </a:endParaRPr>
          </a:p>
        </p:txBody>
      </p:sp>
      <p:sp>
        <p:nvSpPr>
          <p:cNvPr id="10" name="Rectângulo 9"/>
          <p:cNvSpPr/>
          <p:nvPr/>
        </p:nvSpPr>
        <p:spPr>
          <a:xfrm>
            <a:off x="3430291" y="5471361"/>
            <a:ext cx="20778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i="1" dirty="0"/>
              <a:t>Information Systems</a:t>
            </a: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400" b="1" i="0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Sistemas de Informação II</a:t>
            </a:r>
            <a:endParaRPr kumimoji="0" lang="pt-PT" sz="2400" b="1" i="0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 descr="http://3.bp.blogspot.com/-7dGMMORUL2o/ThWw76mV9CI/AAAAAAAAABY/Ez-1vwC-ecs/s1600/laudonf01-042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2204864"/>
            <a:ext cx="3590925" cy="3581400"/>
          </a:xfrm>
          <a:prstGeom prst="rect">
            <a:avLst/>
          </a:prstGeom>
          <a:noFill/>
        </p:spPr>
      </p:pic>
      <p:sp>
        <p:nvSpPr>
          <p:cNvPr id="9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4287420" cy="365125"/>
          </a:xfrm>
        </p:spPr>
        <p:txBody>
          <a:bodyPr/>
          <a:lstStyle/>
          <a:p>
            <a:r>
              <a:rPr lang="pt-PT" dirty="0" smtClean="0"/>
              <a:t>Sistemas de Informação II– </a:t>
            </a:r>
            <a:r>
              <a:rPr lang="pt-PT" dirty="0"/>
              <a:t>Viriato M. Marques–DEIS / ISEC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just">
          <a:lnSpc>
            <a:spcPct val="120000"/>
          </a:lnSpc>
          <a:buClr>
            <a:srgbClr val="0070C0"/>
          </a:buClr>
          <a:defRPr sz="14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Aspect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8443</TotalTime>
  <Words>399</Words>
  <Application>Microsoft Office PowerPoint</Application>
  <PresentationFormat>Apresentação no Ecrã (4:3)</PresentationFormat>
  <Paragraphs>94</Paragraphs>
  <Slides>8</Slides>
  <Notes>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8</vt:i4>
      </vt:variant>
    </vt:vector>
  </HeadingPairs>
  <TitlesOfParts>
    <vt:vector size="15" baseType="lpstr">
      <vt:lpstr>Arial</vt:lpstr>
      <vt:lpstr>Calibri</vt:lpstr>
      <vt:lpstr>Verdana</vt:lpstr>
      <vt:lpstr>Wingdings</vt:lpstr>
      <vt:lpstr>Wingdings 2</vt:lpstr>
      <vt:lpstr>Aspecto</vt:lpstr>
      <vt:lpstr>1_Aspecto</vt:lpstr>
      <vt:lpstr>Sistemas de Informação II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Dados</dc:title>
  <dc:creator>viriato</dc:creator>
  <cp:lastModifiedBy>Viriato</cp:lastModifiedBy>
  <cp:revision>1542</cp:revision>
  <dcterms:created xsi:type="dcterms:W3CDTF">2008-10-20T16:04:28Z</dcterms:created>
  <dcterms:modified xsi:type="dcterms:W3CDTF">2022-09-19T15:49:39Z</dcterms:modified>
</cp:coreProperties>
</file>