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29" r:id="rId2"/>
  </p:sldMasterIdLst>
  <p:notesMasterIdLst>
    <p:notesMasterId r:id="rId45"/>
  </p:notesMasterIdLst>
  <p:sldIdLst>
    <p:sldId id="256" r:id="rId3"/>
    <p:sldId id="339" r:id="rId4"/>
    <p:sldId id="349" r:id="rId5"/>
    <p:sldId id="352" r:id="rId6"/>
    <p:sldId id="387" r:id="rId7"/>
    <p:sldId id="354" r:id="rId8"/>
    <p:sldId id="355" r:id="rId9"/>
    <p:sldId id="356" r:id="rId10"/>
    <p:sldId id="357" r:id="rId11"/>
    <p:sldId id="358" r:id="rId12"/>
    <p:sldId id="359" r:id="rId13"/>
    <p:sldId id="369" r:id="rId14"/>
    <p:sldId id="361" r:id="rId15"/>
    <p:sldId id="360" r:id="rId16"/>
    <p:sldId id="390" r:id="rId17"/>
    <p:sldId id="368" r:id="rId18"/>
    <p:sldId id="362" r:id="rId19"/>
    <p:sldId id="363" r:id="rId20"/>
    <p:sldId id="365" r:id="rId21"/>
    <p:sldId id="366" r:id="rId22"/>
    <p:sldId id="364" r:id="rId23"/>
    <p:sldId id="367" r:id="rId24"/>
    <p:sldId id="371" r:id="rId25"/>
    <p:sldId id="370" r:id="rId26"/>
    <p:sldId id="372" r:id="rId27"/>
    <p:sldId id="373" r:id="rId28"/>
    <p:sldId id="374" r:id="rId29"/>
    <p:sldId id="376" r:id="rId30"/>
    <p:sldId id="375" r:id="rId31"/>
    <p:sldId id="381" r:id="rId32"/>
    <p:sldId id="382" r:id="rId33"/>
    <p:sldId id="384" r:id="rId34"/>
    <p:sldId id="383" r:id="rId35"/>
    <p:sldId id="388" r:id="rId36"/>
    <p:sldId id="389" r:id="rId37"/>
    <p:sldId id="377" r:id="rId38"/>
    <p:sldId id="386" r:id="rId39"/>
    <p:sldId id="385" r:id="rId40"/>
    <p:sldId id="378" r:id="rId41"/>
    <p:sldId id="379" r:id="rId42"/>
    <p:sldId id="380" r:id="rId43"/>
    <p:sldId id="334" r:id="rId4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500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7EC5-E885-4C14-A746-25DA3ECAECD7}" type="datetimeFigureOut">
              <a:rPr lang="pt-PT" smtClean="0"/>
              <a:pPr/>
              <a:t>11/10/2022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CC1AE-DA82-428C-B804-314BB38B05E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367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33</a:t>
            </a:fld>
            <a:endParaRPr lang="pt-P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34</a:t>
            </a:fld>
            <a:endParaRPr lang="pt-P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37</a:t>
            </a:fld>
            <a:endParaRPr lang="pt-P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38</a:t>
            </a:fld>
            <a:endParaRPr lang="pt-P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39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40</a:t>
            </a:fld>
            <a:endParaRPr lang="pt-P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41</a:t>
            </a:fld>
            <a:endParaRPr lang="pt-P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42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286776" y="635795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142984"/>
            <a:ext cx="8183880" cy="468801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1" r:id="rId13"/>
    <p:sldLayoutId id="2147483727" r:id="rId14"/>
    <p:sldLayoutId id="2147483728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714348" y="1357298"/>
            <a:ext cx="7772400" cy="571504"/>
          </a:xfrm>
        </p:spPr>
        <p:txBody>
          <a:bodyPr>
            <a:noAutofit/>
          </a:bodyPr>
          <a:lstStyle/>
          <a:p>
            <a:pPr algn="ctr"/>
            <a:r>
              <a:rPr lang="pt-PT" dirty="0" smtClean="0">
                <a:solidFill>
                  <a:srgbClr val="0070C0"/>
                </a:solidFill>
              </a:rPr>
              <a:t>Sistemas de Informação II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14472" y="2500306"/>
            <a:ext cx="6400800" cy="300039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4500" b="1" dirty="0"/>
              <a:t>1</a:t>
            </a:r>
            <a:r>
              <a:rPr lang="pt-PT" sz="4500" b="1" dirty="0" smtClean="0"/>
              <a:t>. Data </a:t>
            </a:r>
            <a:r>
              <a:rPr lang="pt-PT" sz="4500" b="1" dirty="0" err="1" smtClean="0"/>
              <a:t>Warehousing</a:t>
            </a:r>
            <a:r>
              <a:rPr lang="pt-PT" sz="4500" b="1" dirty="0" smtClean="0"/>
              <a:t> e OLAP</a:t>
            </a:r>
            <a:endParaRPr lang="pt-PT" sz="4500" dirty="0" smtClean="0"/>
          </a:p>
          <a:p>
            <a:pPr algn="ctr">
              <a:buNone/>
            </a:pPr>
            <a:endParaRPr lang="pt-PT" sz="4500" dirty="0" smtClean="0"/>
          </a:p>
          <a:p>
            <a:pPr marL="0" algn="ctr">
              <a:spcBef>
                <a:spcPts val="0"/>
              </a:spcBef>
              <a:buNone/>
            </a:pPr>
            <a:r>
              <a:rPr lang="pt-PT" dirty="0" smtClean="0">
                <a:solidFill>
                  <a:srgbClr val="0070C0"/>
                </a:solidFill>
              </a:rPr>
              <a:t>Viriato M. Marques</a:t>
            </a:r>
          </a:p>
          <a:p>
            <a:pPr marL="0" algn="ctr">
              <a:spcBef>
                <a:spcPts val="0"/>
              </a:spcBef>
              <a:buNone/>
            </a:pPr>
            <a:endParaRPr lang="pt-PT" sz="2400" b="1" dirty="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endParaRPr lang="pt-PT" sz="2300" dirty="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2300" dirty="0" smtClean="0">
                <a:solidFill>
                  <a:srgbClr val="0070C0"/>
                </a:solidFill>
              </a:rPr>
              <a:t>DEIS – Departamento de Engenharia Informática e de Sistemas 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2300" dirty="0" smtClean="0">
                <a:solidFill>
                  <a:srgbClr val="0070C0"/>
                </a:solidFill>
              </a:rPr>
              <a:t>ISEC – Instituto Superior de Engenharia de Coimbra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10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2.1.2 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Warehousing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(DW)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2096" y="1052736"/>
            <a:ext cx="8462392" cy="50292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OLTP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(on-line transaction processing)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Major task of traditional relational DBMS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Day-to-day operations: purchasing, inventory, banking, manufacturing, payroll, registration, accounting, etc.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(on-line analytical processing)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Major task of data warehouse system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analysis and decision making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Distinct features (OLTP vs. OLAP):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and system orientation: customer vs. market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contents: current, detailed vs. historical, consolidated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design: ER + application vs. star + subject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View: current, local vs. evolutionary, integrated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patterns: update vs. read-only but complex queries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11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2.1.2 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Warehousing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(DW)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8530" name="Object 2"/>
          <p:cNvGraphicFramePr>
            <a:graphicFrameLocks/>
          </p:cNvGraphicFramePr>
          <p:nvPr/>
        </p:nvGraphicFramePr>
        <p:xfrm>
          <a:off x="567246" y="1144488"/>
          <a:ext cx="7945438" cy="466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6" name="Document" r:id="rId4" imgW="11172960" imgH="6858000" progId="Word.Document.8">
                  <p:embed/>
                </p:oleObj>
              </mc:Choice>
              <mc:Fallback>
                <p:oleObj name="Document" r:id="rId4" imgW="11172960" imgH="685800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46" y="1144488"/>
                        <a:ext cx="7945438" cy="46607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12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ângulo 9"/>
          <p:cNvSpPr/>
          <p:nvPr/>
        </p:nvSpPr>
        <p:spPr>
          <a:xfrm>
            <a:off x="552614" y="1124744"/>
            <a:ext cx="805183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A data warehouse is based on a </a:t>
            </a:r>
            <a:r>
              <a:rPr lang="en-US" sz="2000" dirty="0" smtClean="0">
                <a:solidFill>
                  <a:schemeClr val="hlink"/>
                </a:solidFill>
              </a:rPr>
              <a:t>multidimensional data model</a:t>
            </a:r>
            <a:r>
              <a:rPr lang="en-US" sz="2000" dirty="0" smtClean="0"/>
              <a:t> which views data in the form of a data cube with 2, 3 or more dimensions (over 3 dimensions can’t be graphically represented…)</a:t>
            </a:r>
          </a:p>
          <a:p>
            <a:pPr marL="265176" lvl="0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In data warehousing literature, an n-D base cube is called a </a:t>
            </a:r>
            <a:r>
              <a:rPr lang="en-US" sz="2000" dirty="0" smtClean="0">
                <a:solidFill>
                  <a:schemeClr val="hlink"/>
                </a:solidFill>
              </a:rPr>
              <a:t>base </a:t>
            </a:r>
            <a:r>
              <a:rPr lang="en-US" sz="2000" dirty="0" err="1" smtClean="0">
                <a:solidFill>
                  <a:schemeClr val="hlink"/>
                </a:solidFill>
              </a:rPr>
              <a:t>cuboid</a:t>
            </a:r>
            <a:r>
              <a:rPr lang="en-US" sz="2000" dirty="0" smtClean="0"/>
              <a:t>. </a:t>
            </a:r>
          </a:p>
          <a:p>
            <a:pPr marL="265176" lvl="0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The top most 0-D </a:t>
            </a:r>
            <a:r>
              <a:rPr lang="en-US" sz="2000" dirty="0" err="1" smtClean="0"/>
              <a:t>cuboid</a:t>
            </a:r>
            <a:r>
              <a:rPr lang="en-US" sz="2000" dirty="0" smtClean="0"/>
              <a:t>, which holds the highest-level of summarization, is called the </a:t>
            </a:r>
            <a:r>
              <a:rPr lang="en-US" sz="2000" dirty="0" smtClean="0">
                <a:solidFill>
                  <a:schemeClr val="hlink"/>
                </a:solidFill>
              </a:rPr>
              <a:t>apex </a:t>
            </a:r>
            <a:r>
              <a:rPr lang="en-US" sz="2000" dirty="0" err="1" smtClean="0">
                <a:solidFill>
                  <a:schemeClr val="hlink"/>
                </a:solidFill>
              </a:rPr>
              <a:t>cuboid</a:t>
            </a:r>
            <a:r>
              <a:rPr lang="en-US" sz="2000" dirty="0" smtClean="0"/>
              <a:t>.  The lattice of cuboids forms a </a:t>
            </a:r>
            <a:r>
              <a:rPr lang="en-US" sz="2000" dirty="0" smtClean="0">
                <a:solidFill>
                  <a:schemeClr val="hlink"/>
                </a:solidFill>
              </a:rPr>
              <a:t>data cube.</a:t>
            </a:r>
          </a:p>
          <a:p>
            <a:pPr marL="265176" lvl="0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b="1" dirty="0" err="1" smtClean="0">
                <a:solidFill>
                  <a:srgbClr val="002060"/>
                </a:solidFill>
              </a:rPr>
              <a:t>datamart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can be </a:t>
            </a:r>
            <a:r>
              <a:rPr lang="en-US" sz="2000" dirty="0" err="1" smtClean="0">
                <a:solidFill>
                  <a:srgbClr val="002060"/>
                </a:solidFill>
              </a:rPr>
              <a:t>tought</a:t>
            </a:r>
            <a:r>
              <a:rPr lang="en-US" sz="2000" dirty="0" smtClean="0">
                <a:solidFill>
                  <a:srgbClr val="002060"/>
                </a:solidFill>
              </a:rPr>
              <a:t> as a “small” </a:t>
            </a:r>
            <a:r>
              <a:rPr lang="en-US" sz="2000" dirty="0" err="1" smtClean="0">
                <a:solidFill>
                  <a:srgbClr val="002060"/>
                </a:solidFill>
              </a:rPr>
              <a:t>datawarehouse</a:t>
            </a:r>
            <a:r>
              <a:rPr lang="en-US" sz="2000" dirty="0" smtClean="0">
                <a:solidFill>
                  <a:srgbClr val="002060"/>
                </a:solidFill>
              </a:rPr>
              <a:t>, a “component” of a larger </a:t>
            </a:r>
            <a:r>
              <a:rPr lang="en-US" sz="2000" dirty="0" err="1" smtClean="0">
                <a:solidFill>
                  <a:srgbClr val="002060"/>
                </a:solidFill>
              </a:rPr>
              <a:t>datawarehouse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265176" lvl="0" indent="-265176" algn="just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 descr="http://www.datamartist.com/wp-content/uploads/2008/12/hello-im-a-datawareho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980" y="4797152"/>
            <a:ext cx="2134114" cy="1427916"/>
          </a:xfrm>
          <a:prstGeom prst="rect">
            <a:avLst/>
          </a:prstGeom>
          <a:noFill/>
        </p:spPr>
      </p:pic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13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611560" y="1140519"/>
            <a:ext cx="7850832" cy="4376713"/>
            <a:chOff x="384" y="1209"/>
            <a:chExt cx="5204" cy="2823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766" y="1209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all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3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time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3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item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6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location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6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  <a:ea typeface="SimSun" pitchFamily="2" charset="-122"/>
                </a:rPr>
                <a:t>time,location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7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8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 dirty="0" err="1">
                  <a:latin typeface="Times New Roman" pitchFamily="18" charset="0"/>
                  <a:ea typeface="SimSun" pitchFamily="2" charset="-122"/>
                </a:rPr>
                <a:t>time,supplier</a:t>
              </a:r>
              <a:endParaRPr lang="en-US" altLang="zh-CN" sz="240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8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  <a:ea typeface="SimSun" pitchFamily="2" charset="-122"/>
                </a:rPr>
                <a:t>item,location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69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8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  <a:ea typeface="SimSun" pitchFamily="2" charset="-122"/>
                </a:rPr>
                <a:t>item,supplier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  <a:ea typeface="SimSun" pitchFamily="2" charset="-122"/>
                </a:rPr>
                <a:t>location,supplier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1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9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latin typeface="Times New Roman" pitchFamily="18" charset="0"/>
                  <a:ea typeface="SimSun" pitchFamily="2" charset="-122"/>
                </a:rPr>
                <a:t>time,item,supplier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2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latin typeface="Times New Roman" pitchFamily="18" charset="0"/>
                  <a:ea typeface="SimSun" pitchFamily="2" charset="-122"/>
                </a:rPr>
                <a:t>time,location,supplier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3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  <a:ea typeface="SimSun" pitchFamily="2" charset="-122"/>
                </a:rPr>
                <a:t>item,location,supplier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4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0-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D(apex) cuboid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5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1-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 cuboids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6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2-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 cuboids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7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3-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 cuboids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4358" y="3705"/>
              <a:ext cx="12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latin typeface="Times New Roman" pitchFamily="18" charset="0"/>
                  <a:ea typeface="SimSun" pitchFamily="2" charset="-122"/>
                </a:rPr>
                <a:t>4-</a:t>
              </a: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D(base) cuboid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764159" y="5517232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 dirty="0">
                <a:latin typeface="Times New Roman" pitchFamily="18" charset="0"/>
                <a:ea typeface="SimSun" pitchFamily="2" charset="-122"/>
              </a:rPr>
              <a:t>time, item, location, supplier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14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4672" y="1124744"/>
            <a:ext cx="8089776" cy="50863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data warehouse is based on 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multidimensional data model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which views data in the form of a data cube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data cube, such as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allows data to be modeled and viewed in multiple dimensions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Dimension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 such as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item_ID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brand_ID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type_ID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time(day, week, month, quarter, year) 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 tables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measures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(such as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dollars_sold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and keys to each of the related dimension tables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Dimension tables also define </a:t>
            </a:r>
            <a:r>
              <a:rPr lang="en-US" sz="2000" b="1" dirty="0" smtClean="0">
                <a:solidFill>
                  <a:srgbClr val="002060"/>
                </a:solidFill>
              </a:rPr>
              <a:t>hierarchies</a:t>
            </a:r>
            <a:r>
              <a:rPr lang="en-US" sz="2000" dirty="0" smtClean="0">
                <a:solidFill>
                  <a:srgbClr val="002060"/>
                </a:solidFill>
              </a:rPr>
              <a:t> (example: </a:t>
            </a:r>
            <a:r>
              <a:rPr lang="en-US" sz="2000" dirty="0" err="1" smtClean="0">
                <a:solidFill>
                  <a:srgbClr val="002060"/>
                </a:solidFill>
              </a:rPr>
              <a:t>brand_ID</a:t>
            </a:r>
            <a:r>
              <a:rPr lang="en-US" sz="2000" dirty="0" smtClean="0">
                <a:solidFill>
                  <a:srgbClr val="002060"/>
                </a:solidFill>
              </a:rPr>
              <a:t> includes all the </a:t>
            </a:r>
            <a:r>
              <a:rPr lang="en-US" sz="2000" dirty="0" err="1" smtClean="0">
                <a:solidFill>
                  <a:srgbClr val="002060"/>
                </a:solidFill>
              </a:rPr>
              <a:t>itens</a:t>
            </a:r>
            <a:r>
              <a:rPr lang="en-US" sz="2000" dirty="0" smtClean="0">
                <a:solidFill>
                  <a:srgbClr val="002060"/>
                </a:solidFill>
              </a:rPr>
              <a:t> of a given brand)…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and contain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other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such as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item_Name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brand_Name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15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4672" y="1124744"/>
            <a:ext cx="8089776" cy="50863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A measure can be: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Additive</a:t>
            </a:r>
            <a:r>
              <a:rPr lang="en-US" sz="2000" dirty="0" smtClean="0">
                <a:solidFill>
                  <a:srgbClr val="002060"/>
                </a:solidFill>
              </a:rPr>
              <a:t>: if it can be added along all the dimensions</a:t>
            </a:r>
          </a:p>
          <a:p>
            <a:pPr marL="1005840" lvl="2" indent="-201168" algn="just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/>
            </a:pPr>
            <a:r>
              <a:rPr lang="en-US" dirty="0" smtClean="0">
                <a:solidFill>
                  <a:srgbClr val="002060"/>
                </a:solidFill>
              </a:rPr>
              <a:t>Examples: item sales, </a:t>
            </a:r>
            <a:r>
              <a:rPr lang="en-US" u="sng" dirty="0" smtClean="0">
                <a:solidFill>
                  <a:srgbClr val="002060"/>
                </a:solidFill>
              </a:rPr>
              <a:t>sales amounts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</a:p>
          <a:p>
            <a:pPr marL="548640" lvl="1" indent="-201168" algn="just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/>
            </a:pPr>
            <a:r>
              <a:rPr lang="en-US" sz="2000" b="1" smtClean="0">
                <a:solidFill>
                  <a:srgbClr val="002060"/>
                </a:solidFill>
              </a:rPr>
              <a:t>Non-Additive</a:t>
            </a:r>
            <a:r>
              <a:rPr lang="en-US" sz="2000" dirty="0" smtClean="0">
                <a:solidFill>
                  <a:srgbClr val="002060"/>
                </a:solidFill>
              </a:rPr>
              <a:t>: if it doesn’t make sense to add it along any dimension</a:t>
            </a:r>
          </a:p>
          <a:p>
            <a:pPr marL="1005840" lvl="2" indent="-201168" algn="just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/>
            </a:pPr>
            <a:r>
              <a:rPr lang="en-US" dirty="0" smtClean="0">
                <a:solidFill>
                  <a:srgbClr val="002060"/>
                </a:solidFill>
              </a:rPr>
              <a:t>Examples: </a:t>
            </a:r>
            <a:r>
              <a:rPr lang="en-US" u="sng" dirty="0" smtClean="0">
                <a:solidFill>
                  <a:srgbClr val="002060"/>
                </a:solidFill>
              </a:rPr>
              <a:t>unit price</a:t>
            </a:r>
            <a:r>
              <a:rPr lang="en-US" dirty="0" smtClean="0">
                <a:solidFill>
                  <a:srgbClr val="002060"/>
                </a:solidFill>
              </a:rPr>
              <a:t>, age… (averages can make sense!)</a:t>
            </a:r>
          </a:p>
          <a:p>
            <a:pPr marL="548640" lvl="1" indent="-201168" algn="just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Semi-Additive</a:t>
            </a:r>
            <a:r>
              <a:rPr lang="en-US" sz="2000" b="1" dirty="0" smtClean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002060"/>
                </a:solidFill>
              </a:rPr>
              <a:t>if it can be added along some dimensions but not all (may be of type </a:t>
            </a:r>
            <a:r>
              <a:rPr lang="en-US" sz="2000" i="1" dirty="0" err="1" smtClean="0">
                <a:solidFill>
                  <a:srgbClr val="002060"/>
                </a:solidFill>
              </a:rPr>
              <a:t>final_value</a:t>
            </a:r>
            <a:r>
              <a:rPr lang="en-US" sz="2000" i="1" dirty="0" smtClean="0">
                <a:solidFill>
                  <a:srgbClr val="002060"/>
                </a:solidFill>
              </a:rPr>
              <a:t>=last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</a:p>
          <a:p>
            <a:pPr marL="1005840" lvl="2" indent="-201168" algn="just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/>
            </a:pPr>
            <a:r>
              <a:rPr lang="en-US" dirty="0" smtClean="0">
                <a:solidFill>
                  <a:srgbClr val="002060"/>
                </a:solidFill>
              </a:rPr>
              <a:t>Example: </a:t>
            </a:r>
            <a:r>
              <a:rPr lang="en-US" u="sng" dirty="0" smtClean="0">
                <a:solidFill>
                  <a:srgbClr val="002060"/>
                </a:solidFill>
              </a:rPr>
              <a:t>inventor</a:t>
            </a:r>
            <a:r>
              <a:rPr lang="en-US" dirty="0" smtClean="0">
                <a:solidFill>
                  <a:srgbClr val="002060"/>
                </a:solidFill>
              </a:rPr>
              <a:t>y - can’t be added along the time dimension (the final inventory is equal to the last one); can be added along the items dimension (</a:t>
            </a:r>
            <a:r>
              <a:rPr lang="en-US" i="1" dirty="0" smtClean="0">
                <a:solidFill>
                  <a:srgbClr val="002060"/>
                </a:solidFill>
              </a:rPr>
              <a:t>3 Audi’s + 2 BMW + 4 Chevys = Total number of cars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16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4672" y="1222970"/>
            <a:ext cx="8089776" cy="50863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row of a fact table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contains the maximum detail data (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granularity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needed to compute the aggregate value for the most detailed dimension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This ensures that aggregates for higher levels of abstraction can also be computed, according to the hierarchies defined into the dimension tables</a:t>
            </a:r>
          </a:p>
          <a:p>
            <a:pPr marL="722376" lvl="1" indent="-265176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noProof="0" dirty="0" smtClean="0">
                <a:solidFill>
                  <a:srgbClr val="00B050"/>
                </a:solidFill>
              </a:rPr>
              <a:t>Example: each row of fact table = “sales by product per day” allows to compute “sales by product per day”. </a:t>
            </a:r>
            <a:r>
              <a:rPr lang="en-US" dirty="0" smtClean="0">
                <a:solidFill>
                  <a:srgbClr val="00B050"/>
                </a:solidFill>
              </a:rPr>
              <a:t>This ensures that it is also possible to compute “sales by brand per month” (i.e. an aggregation by a higher level of abstraction)</a:t>
            </a:r>
          </a:p>
          <a:p>
            <a:pPr marL="265176" indent="-265176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>
                <a:solidFill>
                  <a:srgbClr val="002060"/>
                </a:solidFill>
              </a:rPr>
              <a:t>The </a:t>
            </a:r>
            <a:r>
              <a:rPr lang="en-US" sz="2000" b="1" dirty="0" smtClean="0">
                <a:solidFill>
                  <a:srgbClr val="002060"/>
                </a:solidFill>
              </a:rPr>
              <a:t>PK of a Fact Table </a:t>
            </a:r>
            <a:r>
              <a:rPr lang="en-US" sz="2000" dirty="0" smtClean="0">
                <a:solidFill>
                  <a:srgbClr val="002060"/>
                </a:solidFill>
              </a:rPr>
              <a:t>is, in general, the concatenation of the IDs that define the maximum detail measure level</a:t>
            </a:r>
          </a:p>
          <a:p>
            <a:pPr marL="265176" indent="-265176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>
                <a:solidFill>
                  <a:srgbClr val="002060"/>
                </a:solidFill>
              </a:rPr>
              <a:t>Each item of this PK is a </a:t>
            </a:r>
            <a:r>
              <a:rPr lang="en-US" sz="2000" b="1" dirty="0" smtClean="0">
                <a:solidFill>
                  <a:srgbClr val="002060"/>
                </a:solidFill>
              </a:rPr>
              <a:t>FK to the dimension tables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17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0480" y="1131912"/>
            <a:ext cx="8093968" cy="51054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just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Modeling a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datamart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3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 schema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fact table in the middle connected to a set of dimension tables 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3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Snowflake schema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refinement of star schema where some dimensional hierarchy is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normalized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into a set of smaller dimension tables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forming a shape similar to snowflake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3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 constellations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fact tables share dimension tables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viewed as a collection of stars, therefore called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galaxy schema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fact constellation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18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9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2160"/>
            <a:ext cx="6624736" cy="420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21426" y="1065799"/>
            <a:ext cx="7772400" cy="4984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of Star Schema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19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21426" y="1065799"/>
            <a:ext cx="7772400" cy="4984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of Snowflake Schema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1556792"/>
            <a:ext cx="6667294" cy="419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9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0081" y="4500354"/>
            <a:ext cx="1136215" cy="99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Warehousing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11560" y="1340768"/>
            <a:ext cx="8208912" cy="2743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Based on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Mining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Concepts and Techniques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Adaptation and </a:t>
            </a:r>
            <a:r>
              <a:rPr lang="en-US" sz="20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suplemental</a:t>
            </a:r>
            <a:r>
              <a:rPr lang="en-US" sz="2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material for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17930" y="3010015"/>
            <a:ext cx="7986518" cy="1402432"/>
          </a:xfrm>
          <a:prstGeom prst="rect">
            <a:avLst/>
          </a:prstGeom>
        </p:spPr>
        <p:txBody>
          <a:bodyPr/>
          <a:lstStyle/>
          <a:p>
            <a:pPr marL="265176" marR="0" lvl="0" indent="-265176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Jiawei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Han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Micheline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Kamber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Morgam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Kaufman,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2006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University of Illinois at Urbana-Champaign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31316" y="4221088"/>
            <a:ext cx="7920880" cy="1402432"/>
          </a:xfrm>
          <a:prstGeom prst="rect">
            <a:avLst/>
          </a:prstGeom>
        </p:spPr>
        <p:txBody>
          <a:bodyPr/>
          <a:lstStyle/>
          <a:p>
            <a:pPr marL="265176" marR="0" lvl="0" indent="-265176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Viriato M. Marques</a:t>
            </a:r>
          </a:p>
          <a:p>
            <a:pPr marL="265176" marR="0" lvl="0" indent="-265176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ISEC, Coimbra Portugal</a:t>
            </a:r>
          </a:p>
          <a:p>
            <a:pPr marL="265176" marR="0" lvl="0" indent="-265176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</a:p>
          <a:p>
            <a:pPr marL="265176" marR="0" lvl="0" indent="-265176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sz="1600" baseline="0" dirty="0" smtClean="0"/>
              <a:t>Delivering Business Intelligence with Microsoft SQL Server 2005</a:t>
            </a:r>
          </a:p>
          <a:p>
            <a:pPr marL="265176" marR="0" lvl="0" indent="-265176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Brian Larson, McGraw Hill,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20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21426" y="1065799"/>
            <a:ext cx="7772400" cy="4984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of Fact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Constelation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6768752" cy="423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21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323528" y="1196752"/>
            <a:ext cx="8302625" cy="4572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Sales volume as a function of product, month, and region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AutoShape 4"/>
          <p:cNvSpPr>
            <a:spLocks noChangeArrowheads="1"/>
          </p:cNvSpPr>
          <p:nvPr/>
        </p:nvSpPr>
        <p:spPr bwMode="auto">
          <a:xfrm>
            <a:off x="1159695" y="2612567"/>
            <a:ext cx="3263900" cy="2882900"/>
          </a:xfrm>
          <a:prstGeom prst="cube">
            <a:avLst>
              <a:gd name="adj" fmla="val 24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1153345" y="3673017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1153345" y="3977817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>
            <a:off x="1153345" y="4358817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1153345" y="4663617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1153345" y="4968417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1153345" y="5273217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>
            <a:off x="1458145" y="3368217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2143945" y="3368217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>
            <a:off x="2524945" y="3368217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>
            <a:off x="2829745" y="3368217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5"/>
          <p:cNvSpPr>
            <a:spLocks noChangeShapeType="1"/>
          </p:cNvSpPr>
          <p:nvPr/>
        </p:nvSpPr>
        <p:spPr bwMode="auto">
          <a:xfrm>
            <a:off x="3134545" y="3368217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6"/>
          <p:cNvSpPr>
            <a:spLocks noChangeShapeType="1"/>
          </p:cNvSpPr>
          <p:nvPr/>
        </p:nvSpPr>
        <p:spPr bwMode="auto">
          <a:xfrm>
            <a:off x="1762945" y="3368217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7"/>
          <p:cNvSpPr>
            <a:spLocks noChangeShapeType="1"/>
          </p:cNvSpPr>
          <p:nvPr/>
        </p:nvSpPr>
        <p:spPr bwMode="auto">
          <a:xfrm flipV="1">
            <a:off x="1458145" y="2606217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8"/>
          <p:cNvSpPr>
            <a:spLocks noChangeShapeType="1"/>
          </p:cNvSpPr>
          <p:nvPr/>
        </p:nvSpPr>
        <p:spPr bwMode="auto">
          <a:xfrm flipV="1">
            <a:off x="1762945" y="2606217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9"/>
          <p:cNvSpPr>
            <a:spLocks noChangeShapeType="1"/>
          </p:cNvSpPr>
          <p:nvPr/>
        </p:nvSpPr>
        <p:spPr bwMode="auto">
          <a:xfrm flipV="1">
            <a:off x="2143945" y="2606217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20"/>
          <p:cNvSpPr>
            <a:spLocks noChangeShapeType="1"/>
          </p:cNvSpPr>
          <p:nvPr/>
        </p:nvSpPr>
        <p:spPr bwMode="auto">
          <a:xfrm flipV="1">
            <a:off x="2829745" y="2606217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flipV="1">
            <a:off x="3134545" y="2606217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22"/>
          <p:cNvSpPr>
            <a:spLocks noChangeShapeType="1"/>
          </p:cNvSpPr>
          <p:nvPr/>
        </p:nvSpPr>
        <p:spPr bwMode="auto">
          <a:xfrm flipV="1">
            <a:off x="3439345" y="2606217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>
            <a:off x="1686745" y="2834817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24"/>
          <p:cNvSpPr>
            <a:spLocks noChangeShapeType="1"/>
          </p:cNvSpPr>
          <p:nvPr/>
        </p:nvSpPr>
        <p:spPr bwMode="auto">
          <a:xfrm>
            <a:off x="1458145" y="3063417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25"/>
          <p:cNvSpPr>
            <a:spLocks noChangeShapeType="1"/>
          </p:cNvSpPr>
          <p:nvPr/>
        </p:nvSpPr>
        <p:spPr bwMode="auto">
          <a:xfrm>
            <a:off x="3439345" y="3368217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auto">
          <a:xfrm>
            <a:off x="4201345" y="2834817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7"/>
          <p:cNvSpPr>
            <a:spLocks noChangeShapeType="1"/>
          </p:cNvSpPr>
          <p:nvPr/>
        </p:nvSpPr>
        <p:spPr bwMode="auto">
          <a:xfrm flipV="1">
            <a:off x="3744145" y="2987217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8"/>
          <p:cNvSpPr>
            <a:spLocks noChangeShapeType="1"/>
          </p:cNvSpPr>
          <p:nvPr/>
        </p:nvSpPr>
        <p:spPr bwMode="auto">
          <a:xfrm flipV="1">
            <a:off x="3744145" y="3368217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 flipV="1">
            <a:off x="3744145" y="3749217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30"/>
          <p:cNvSpPr>
            <a:spLocks noChangeShapeType="1"/>
          </p:cNvSpPr>
          <p:nvPr/>
        </p:nvSpPr>
        <p:spPr bwMode="auto">
          <a:xfrm flipV="1">
            <a:off x="3744145" y="4054017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31"/>
          <p:cNvSpPr>
            <a:spLocks noChangeShapeType="1"/>
          </p:cNvSpPr>
          <p:nvPr/>
        </p:nvSpPr>
        <p:spPr bwMode="auto">
          <a:xfrm flipV="1">
            <a:off x="3744145" y="4358817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32"/>
          <p:cNvSpPr>
            <a:spLocks noChangeShapeType="1"/>
          </p:cNvSpPr>
          <p:nvPr/>
        </p:nvSpPr>
        <p:spPr bwMode="auto">
          <a:xfrm flipV="1">
            <a:off x="3744145" y="4587417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33"/>
          <p:cNvSpPr>
            <a:spLocks noChangeArrowheads="1"/>
          </p:cNvSpPr>
          <p:nvPr/>
        </p:nvSpPr>
        <p:spPr bwMode="auto">
          <a:xfrm rot="16200000" flipH="1">
            <a:off x="130201" y="4010361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Product</a:t>
            </a:r>
          </a:p>
        </p:txBody>
      </p:sp>
      <p:sp>
        <p:nvSpPr>
          <p:cNvPr id="92" name="Rectangle 34"/>
          <p:cNvSpPr>
            <a:spLocks noChangeArrowheads="1"/>
          </p:cNvSpPr>
          <p:nvPr/>
        </p:nvSpPr>
        <p:spPr bwMode="auto">
          <a:xfrm rot="18720000">
            <a:off x="468338" y="2453024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Region</a:t>
            </a:r>
          </a:p>
        </p:txBody>
      </p:sp>
      <p:sp>
        <p:nvSpPr>
          <p:cNvPr id="93" name="Rectangle 35"/>
          <p:cNvSpPr>
            <a:spLocks noChangeArrowheads="1"/>
          </p:cNvSpPr>
          <p:nvPr/>
        </p:nvSpPr>
        <p:spPr bwMode="auto">
          <a:xfrm>
            <a:off x="2060253" y="5445224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Month</a:t>
            </a:r>
          </a:p>
        </p:txBody>
      </p:sp>
      <p:sp>
        <p:nvSpPr>
          <p:cNvPr id="94" name="Line 36"/>
          <p:cNvSpPr>
            <a:spLocks noChangeShapeType="1"/>
          </p:cNvSpPr>
          <p:nvPr/>
        </p:nvSpPr>
        <p:spPr bwMode="auto">
          <a:xfrm>
            <a:off x="4048945" y="3063417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37"/>
          <p:cNvSpPr>
            <a:spLocks noChangeShapeType="1"/>
          </p:cNvSpPr>
          <p:nvPr/>
        </p:nvSpPr>
        <p:spPr bwMode="auto">
          <a:xfrm flipV="1">
            <a:off x="2524945" y="2606217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4514528" y="1996852"/>
            <a:ext cx="4237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Dimensions: Product, Location, Time</a:t>
            </a:r>
          </a:p>
          <a:p>
            <a:pPr eaLnBrk="0" hangingPunct="0"/>
            <a:r>
              <a:rPr lang="en-US" sz="2000" b="1">
                <a:latin typeface="Times New Roman" pitchFamily="18" charset="0"/>
              </a:rPr>
              <a:t>Hierarchical summarization paths</a:t>
            </a:r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5047928" y="2911252"/>
            <a:ext cx="383063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Industry   Region         Year</a:t>
            </a:r>
          </a:p>
          <a:p>
            <a:pPr eaLnBrk="0" hangingPunct="0"/>
            <a:endParaRPr lang="en-US" sz="2000" b="1">
              <a:latin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</a:rPr>
              <a:t>Category   Country  Quarter</a:t>
            </a:r>
          </a:p>
          <a:p>
            <a:pPr eaLnBrk="0" hangingPunct="0"/>
            <a:endParaRPr lang="en-US" sz="2000" b="1">
              <a:latin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</a:rPr>
              <a:t>Product      City     Month    Week</a:t>
            </a:r>
          </a:p>
          <a:p>
            <a:pPr eaLnBrk="0" hangingPunct="0"/>
            <a:endParaRPr lang="en-US" sz="2000" b="1">
              <a:latin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</a:rPr>
              <a:t>                   Office         Day</a:t>
            </a:r>
          </a:p>
        </p:txBody>
      </p:sp>
      <p:sp>
        <p:nvSpPr>
          <p:cNvPr id="98" name="Line 40"/>
          <p:cNvSpPr>
            <a:spLocks noChangeShapeType="1"/>
          </p:cNvSpPr>
          <p:nvPr/>
        </p:nvSpPr>
        <p:spPr bwMode="auto">
          <a:xfrm>
            <a:off x="5581328" y="329225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41"/>
          <p:cNvSpPr>
            <a:spLocks noChangeShapeType="1"/>
          </p:cNvSpPr>
          <p:nvPr/>
        </p:nvSpPr>
        <p:spPr bwMode="auto">
          <a:xfrm>
            <a:off x="6648128" y="329225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42"/>
          <p:cNvSpPr>
            <a:spLocks noChangeShapeType="1"/>
          </p:cNvSpPr>
          <p:nvPr/>
        </p:nvSpPr>
        <p:spPr bwMode="auto">
          <a:xfrm>
            <a:off x="7867328" y="329225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>
            <a:off x="5581328" y="39018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44"/>
          <p:cNvSpPr>
            <a:spLocks noChangeShapeType="1"/>
          </p:cNvSpPr>
          <p:nvPr/>
        </p:nvSpPr>
        <p:spPr bwMode="auto">
          <a:xfrm>
            <a:off x="6648128" y="390185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45"/>
          <p:cNvSpPr>
            <a:spLocks noChangeShapeType="1"/>
          </p:cNvSpPr>
          <p:nvPr/>
        </p:nvSpPr>
        <p:spPr bwMode="auto">
          <a:xfrm>
            <a:off x="6648128" y="451145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46"/>
          <p:cNvSpPr>
            <a:spLocks noChangeShapeType="1"/>
          </p:cNvSpPr>
          <p:nvPr/>
        </p:nvSpPr>
        <p:spPr bwMode="auto">
          <a:xfrm flipH="1">
            <a:off x="7562528" y="3901852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47"/>
          <p:cNvSpPr>
            <a:spLocks noChangeShapeType="1"/>
          </p:cNvSpPr>
          <p:nvPr/>
        </p:nvSpPr>
        <p:spPr bwMode="auto">
          <a:xfrm>
            <a:off x="8019728" y="3292252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48"/>
          <p:cNvSpPr>
            <a:spLocks noChangeShapeType="1"/>
          </p:cNvSpPr>
          <p:nvPr/>
        </p:nvSpPr>
        <p:spPr bwMode="auto">
          <a:xfrm>
            <a:off x="7562528" y="4435252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49"/>
          <p:cNvSpPr>
            <a:spLocks noChangeShapeType="1"/>
          </p:cNvSpPr>
          <p:nvPr/>
        </p:nvSpPr>
        <p:spPr bwMode="auto">
          <a:xfrm flipH="1">
            <a:off x="7943528" y="4435252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CaixaDeTexto 107"/>
          <p:cNvSpPr txBox="1"/>
          <p:nvPr/>
        </p:nvSpPr>
        <p:spPr>
          <a:xfrm>
            <a:off x="5076056" y="5454399"/>
            <a:ext cx="352839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>
                <a:solidFill>
                  <a:srgbClr val="0070C0"/>
                </a:solidFill>
              </a:rPr>
              <a:t>Dimensions and their Hierarchies</a:t>
            </a:r>
          </a:p>
        </p:txBody>
      </p:sp>
      <p:cxnSp>
        <p:nvCxnSpPr>
          <p:cNvPr id="110" name="Conexão recta unidireccional 109"/>
          <p:cNvCxnSpPr/>
          <p:nvPr/>
        </p:nvCxnSpPr>
        <p:spPr>
          <a:xfrm rot="5400000" flipH="1" flipV="1">
            <a:off x="5184862" y="4977172"/>
            <a:ext cx="7912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cta unidireccional 113"/>
          <p:cNvCxnSpPr/>
          <p:nvPr/>
        </p:nvCxnSpPr>
        <p:spPr>
          <a:xfrm rot="5400000" flipH="1" flipV="1">
            <a:off x="6551426" y="526441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xão recta unidireccional 115"/>
          <p:cNvCxnSpPr/>
          <p:nvPr/>
        </p:nvCxnSpPr>
        <p:spPr>
          <a:xfrm rot="5400000" flipH="1" flipV="1">
            <a:off x="7704348" y="526520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22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633021" y="1124744"/>
            <a:ext cx="2403475" cy="657490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b="1">
                <a:latin typeface="Times New Roman" pitchFamily="18" charset="0"/>
              </a:rPr>
              <a:t>Total annual sales</a:t>
            </a:r>
          </a:p>
          <a:p>
            <a:pPr algn="ctr" eaLnBrk="0" hangingPunct="0"/>
            <a:r>
              <a:rPr lang="en-US" sz="2000" b="1">
                <a:latin typeface="Times New Roman" pitchFamily="18" charset="0"/>
              </a:rPr>
              <a:t>of  TV in U.S.A.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016446" y="1239044"/>
            <a:ext cx="7127875" cy="4760913"/>
            <a:chOff x="444" y="1008"/>
            <a:chExt cx="4490" cy="2999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Date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Product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Country</a:t>
              </a:r>
            </a:p>
          </p:txBody>
        </p:sp>
        <p:grpSp>
          <p:nvGrpSpPr>
            <p:cNvPr id="16" name="Group 9"/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77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noFill/>
                      <a:round/>
                      <a:headEnd/>
                      <a:tailEnd/>
                    </a:ln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/>
                  </a:rPr>
                  <a:t>All, All, All</a:t>
                </a:r>
              </a:p>
            </p:txBody>
          </p:sp>
          <p:sp>
            <p:nvSpPr>
              <p:cNvPr id="78" name="AutoShape 11"/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" name="Group 38"/>
            <p:cNvGrpSpPr>
              <a:grpSpLocks/>
            </p:cNvGrpSpPr>
            <p:nvPr/>
          </p:nvGrpSpPr>
          <p:grpSpPr bwMode="auto">
            <a:xfrm>
              <a:off x="825" y="1924"/>
              <a:ext cx="2770" cy="1936"/>
              <a:chOff x="1388" y="1937"/>
              <a:chExt cx="2026" cy="1310"/>
            </a:xfrm>
          </p:grpSpPr>
          <p:sp>
            <p:nvSpPr>
              <p:cNvPr id="57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pt-PT" sz="2400" b="1">
                  <a:latin typeface="Times New Roman" pitchFamily="18" charset="0"/>
                </a:endParaRPr>
              </a:p>
            </p:txBody>
          </p:sp>
        </p:grpSp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1600" i="1">
                  <a:latin typeface="Arial" charset="0"/>
                </a:rPr>
                <a:t> </a:t>
              </a:r>
            </a:p>
          </p:txBody>
        </p:sp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TV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VCR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PC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" name="Text Box 63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1Qtr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2Qtr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3Qtr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4Qtr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U.S.A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Canada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9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Mexico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70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sum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23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Modeling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Cubes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539552" y="1124744"/>
            <a:ext cx="8064896" cy="495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 Operations:</a:t>
            </a:r>
          </a:p>
          <a:p>
            <a:pPr marL="722376" lvl="1" indent="-265176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Roll up: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summarize data</a:t>
            </a:r>
          </a:p>
          <a:p>
            <a:pPr marL="1005840" lvl="2" indent="-201168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climbing up hierarchy or by dimension reduction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lvl="1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Drill down: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reverse of roll-up</a:t>
            </a:r>
          </a:p>
          <a:p>
            <a:pPr marL="1005840" lvl="2" indent="-201168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i="1" dirty="0" smtClean="0"/>
              <a:t>from higher level summary to lower level summary or detailed data, or introducing new dimensions</a:t>
            </a:r>
          </a:p>
          <a:p>
            <a:pPr marL="722376" lvl="1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Slice and dice: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project and select </a:t>
            </a:r>
          </a:p>
          <a:p>
            <a:pPr marL="722376" lvl="1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 (rotate)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005840" lvl="2" indent="-201168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i="1" dirty="0" smtClean="0"/>
              <a:t>reorient the cube, visualization, 3D to series of 2D planes</a:t>
            </a:r>
          </a:p>
          <a:p>
            <a:pPr marL="722376" lvl="1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>
                <a:solidFill>
                  <a:schemeClr val="hlink"/>
                </a:solidFill>
              </a:rPr>
              <a:t>Other operations:</a:t>
            </a:r>
          </a:p>
          <a:p>
            <a:pPr marL="1005840" lvl="2" indent="-201168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i="1" dirty="0" smtClean="0"/>
              <a:t>drill across: involving (across) more than one fact table</a:t>
            </a:r>
          </a:p>
          <a:p>
            <a:pPr marL="1005840" lvl="2" indent="-201168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i="1" dirty="0" smtClean="0"/>
              <a:t>drill through: through the bottom level of the cube to its back-end relational tables (using SQL)</a:t>
            </a: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24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2.3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Architecture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7898"/>
            <a:ext cx="7992888" cy="448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25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6954" y="1124744"/>
            <a:ext cx="8087494" cy="51054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Enterprise warehouse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01168" algn="just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collects all of the information about subjects spanning the entire organization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Mart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01168" algn="just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dirty="0" smtClean="0"/>
              <a:t>a subset of corporate-wide data that is of value to a specific groups of users.  </a:t>
            </a:r>
          </a:p>
          <a:p>
            <a:pPr marL="548640" lvl="1" indent="-201168" algn="just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dirty="0" smtClean="0"/>
              <a:t>Its scope is confined to specific, selected groups, such as marketing data mart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2.3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Architecture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26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2096" y="1183689"/>
            <a:ext cx="8102352" cy="5181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ETL – Extract,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 and Load</a:t>
            </a:r>
          </a:p>
          <a:p>
            <a:pPr marL="265176" indent="-265176" algn="just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extraction</a:t>
            </a:r>
          </a:p>
          <a:p>
            <a:pPr marL="548640" lvl="1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data from multiple, heterogeneous, and external sources</a:t>
            </a:r>
          </a:p>
          <a:p>
            <a:pPr marL="265176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cleaning</a:t>
            </a:r>
          </a:p>
          <a:p>
            <a:pPr marL="548640" lvl="1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000" dirty="0" smtClean="0"/>
              <a:t>detect errors in the data and rectify them when possible</a:t>
            </a:r>
          </a:p>
          <a:p>
            <a:pPr marL="265176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Transformation</a:t>
            </a:r>
          </a:p>
          <a:p>
            <a:pPr marL="548640" lvl="1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000" dirty="0" smtClean="0"/>
              <a:t>convert data from legacy or host format to warehouse format</a:t>
            </a:r>
          </a:p>
          <a:p>
            <a:pPr marL="265176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</a:t>
            </a:r>
          </a:p>
          <a:p>
            <a:pPr marL="548640" lvl="1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000" dirty="0" smtClean="0"/>
              <a:t>sort, summarize, consolidate, compute views, check integrity, and build </a:t>
            </a:r>
            <a:r>
              <a:rPr lang="en-US" sz="2000" dirty="0" err="1" smtClean="0"/>
              <a:t>indicies</a:t>
            </a:r>
            <a:r>
              <a:rPr lang="en-US" sz="2000" dirty="0" smtClean="0"/>
              <a:t> and partitions</a:t>
            </a:r>
          </a:p>
          <a:p>
            <a:pPr marL="265176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Refresh</a:t>
            </a:r>
          </a:p>
          <a:p>
            <a:pPr marL="548640" lvl="1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000" dirty="0" smtClean="0"/>
              <a:t>propagate the updates from the data sources to the warehouse</a:t>
            </a:r>
            <a:endParaRPr lang="en-US" sz="20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2.3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Architecture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27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2.3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Architecture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0480" y="1052736"/>
            <a:ext cx="8093968" cy="51816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OLAP (ROLAP)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relational or extended-relational DBMS to store and manage warehouse data and OLAP middle ware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 optimization of DBMS backend, implementation of aggregation navigation logic, and additional tools and services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Greater scalability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Multidimensional OLAP (MOLAP)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lvl="1" indent="-201168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dirty="0" smtClean="0"/>
              <a:t>Sparse array-based multidimensional storage engine </a:t>
            </a:r>
          </a:p>
          <a:p>
            <a:pPr marL="548640" lvl="1" indent="-201168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dirty="0" smtClean="0"/>
              <a:t>Fast indexing to pre-computed summarized data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Hybrid OLAP (HOLAP)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(e.g., Microsoft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SQLServer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548640" marR="0" lvl="1" indent="-201168" algn="just" fontAlgn="auto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lang="en-US" dirty="0" smtClean="0"/>
              <a:t>Flexibility, e.g., low level: relational, high-level: array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Specialized SQL servers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(e.g.,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Redbricks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01168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dirty="0" smtClean="0"/>
              <a:t>Specialized support for SQL queries over star/snowflake schemas</a:t>
            </a:r>
            <a:endParaRPr lang="en-US" dirty="0"/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28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2.4 DW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Usage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552" y="1131912"/>
            <a:ext cx="8064896" cy="51054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kinds of data warehouse applications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processing</a:t>
            </a:r>
          </a:p>
          <a:p>
            <a:pPr marL="786384" marR="0" lvl="2" indent="-182880" algn="just" fontAlgn="auto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lang="en-US" dirty="0" smtClean="0"/>
              <a:t>supports querying, basic statistical analysis, and reporting using crosstabs, tables, charts and graphs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Analytical processing</a:t>
            </a:r>
          </a:p>
          <a:p>
            <a:pPr marL="786384" lvl="2" indent="-182880" algn="just">
              <a:lnSpc>
                <a:spcPct val="120000"/>
              </a:lnSpc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</a:pPr>
            <a:r>
              <a:rPr lang="en-US" dirty="0" smtClean="0"/>
              <a:t>multidimensional analysis of data warehouse data</a:t>
            </a:r>
          </a:p>
          <a:p>
            <a:pPr marL="786384" lvl="2" indent="-182880" algn="just">
              <a:lnSpc>
                <a:spcPct val="120000"/>
              </a:lnSpc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</a:pPr>
            <a:r>
              <a:rPr lang="en-US" dirty="0" smtClean="0"/>
              <a:t>supports basic OLAP operations, slice-dice, drilling, pivoting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mining</a:t>
            </a:r>
          </a:p>
          <a:p>
            <a:pPr marL="786384" marR="0" lvl="2" indent="-182880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knowledge discovery from hidden patterns </a:t>
            </a:r>
          </a:p>
          <a:p>
            <a:pPr marL="786384" marR="0" lvl="2" indent="-182880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supports associations, constructing analytical models, performing classification and prediction, and presenting the mining results using visualization tools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29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 </a:t>
            </a: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OLAP </a:t>
            </a:r>
            <a:r>
              <a:rPr kumimoji="0" lang="pt-PT" sz="24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r>
              <a:rPr kumimoji="0" lang="pt-PT" sz="24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SQL Server 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94914" name="Picture 2" descr="http://www.50minutos.com.br/blog/image.axd?picture=2010%2F4%2F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782216" cy="782216"/>
          </a:xfrm>
          <a:prstGeom prst="rect">
            <a:avLst/>
          </a:prstGeom>
          <a:noFill/>
        </p:spPr>
      </p:pic>
      <p:pic>
        <p:nvPicPr>
          <p:cNvPr id="11" name="Picture 2" descr="http://www.50minutos.com.br/blog/image.axd?picture=2010%2F4%2F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780928"/>
            <a:ext cx="504056" cy="504056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755576" y="1844824"/>
            <a:ext cx="1512168" cy="58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SQL Server, Oracle, DB2…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11560" y="1124744"/>
            <a:ext cx="1368152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OLTP’s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11560" y="3226039"/>
            <a:ext cx="1512168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dirty="0" err="1" smtClean="0"/>
              <a:t>csv</a:t>
            </a:r>
            <a:r>
              <a:rPr lang="en-US" sz="1400" dirty="0" smtClean="0"/>
              <a:t>, Excel…</a:t>
            </a:r>
          </a:p>
        </p:txBody>
      </p:sp>
      <p:pic>
        <p:nvPicPr>
          <p:cNvPr id="2949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9845" y="2060848"/>
            <a:ext cx="134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aixaDeTexto 16"/>
          <p:cNvSpPr txBox="1"/>
          <p:nvPr/>
        </p:nvSpPr>
        <p:spPr>
          <a:xfrm>
            <a:off x="1933830" y="1366571"/>
            <a:ext cx="18002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DW </a:t>
            </a:r>
            <a:r>
              <a:rPr lang="en-US" sz="1400" dirty="0" smtClean="0"/>
              <a:t>(</a:t>
            </a:r>
            <a:r>
              <a:rPr lang="en-US" sz="1400" dirty="0" err="1" smtClean="0"/>
              <a:t>datasource</a:t>
            </a:r>
            <a:r>
              <a:rPr lang="en-US" sz="1400" dirty="0" smtClean="0"/>
              <a:t>)</a:t>
            </a:r>
          </a:p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dirty="0" err="1" smtClean="0"/>
              <a:t>Manag.Studio</a:t>
            </a:r>
            <a:endParaRPr lang="en-US" sz="1400" dirty="0" smtClean="0"/>
          </a:p>
        </p:txBody>
      </p:sp>
      <p:pic>
        <p:nvPicPr>
          <p:cNvPr id="2949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43684" y="2060848"/>
            <a:ext cx="1152128" cy="136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ixaDeTexto 19"/>
          <p:cNvSpPr txBox="1"/>
          <p:nvPr/>
        </p:nvSpPr>
        <p:spPr>
          <a:xfrm>
            <a:off x="3727660" y="1122163"/>
            <a:ext cx="158417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Data Source Views</a:t>
            </a:r>
            <a:r>
              <a:rPr lang="en-US" sz="1400" dirty="0" smtClean="0"/>
              <a:t>(.</a:t>
            </a:r>
            <a:r>
              <a:rPr lang="en-US" sz="1400" dirty="0" err="1" smtClean="0"/>
              <a:t>dsv</a:t>
            </a:r>
            <a:r>
              <a:rPr lang="en-US" sz="1400" dirty="0" smtClean="0"/>
              <a:t>)</a:t>
            </a:r>
          </a:p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BI Studio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488348" y="1379442"/>
            <a:ext cx="1584176" cy="58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Cubes</a:t>
            </a:r>
          </a:p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BI Studio</a:t>
            </a:r>
          </a:p>
        </p:txBody>
      </p:sp>
      <p:pic>
        <p:nvPicPr>
          <p:cNvPr id="294918" name="Picture 6" descr="http://www.answersolutions.com.br/images/dw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2060849"/>
            <a:ext cx="1382706" cy="1368152"/>
          </a:xfrm>
          <a:prstGeom prst="rect">
            <a:avLst/>
          </a:prstGeom>
          <a:noFill/>
        </p:spPr>
      </p:pic>
      <p:pic>
        <p:nvPicPr>
          <p:cNvPr id="294921" name="Picture 9" descr="http://www.surveyusa.com/wp-content/uploads/2007/10/2004-ge-report-card-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67249" y="2060848"/>
            <a:ext cx="1224136" cy="1337716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7138162" y="1379442"/>
            <a:ext cx="1584176" cy="58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Reports</a:t>
            </a:r>
          </a:p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BI Studio</a:t>
            </a:r>
          </a:p>
        </p:txBody>
      </p:sp>
      <p:sp>
        <p:nvSpPr>
          <p:cNvPr id="25" name="Seta entalhada para a direita 24"/>
          <p:cNvSpPr/>
          <p:nvPr/>
        </p:nvSpPr>
        <p:spPr>
          <a:xfrm>
            <a:off x="1403648" y="2781251"/>
            <a:ext cx="576064" cy="1440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ta entalhada para a direita 25"/>
          <p:cNvSpPr/>
          <p:nvPr/>
        </p:nvSpPr>
        <p:spPr>
          <a:xfrm>
            <a:off x="3419872" y="2783886"/>
            <a:ext cx="576064" cy="1440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ta entalhada para a direita 26"/>
          <p:cNvSpPr/>
          <p:nvPr/>
        </p:nvSpPr>
        <p:spPr>
          <a:xfrm>
            <a:off x="5004048" y="2780928"/>
            <a:ext cx="576064" cy="1440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 entalhada para a direita 27"/>
          <p:cNvSpPr/>
          <p:nvPr/>
        </p:nvSpPr>
        <p:spPr>
          <a:xfrm>
            <a:off x="6804248" y="2780928"/>
            <a:ext cx="576064" cy="1440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/>
          <p:cNvSpPr txBox="1"/>
          <p:nvPr/>
        </p:nvSpPr>
        <p:spPr>
          <a:xfrm>
            <a:off x="611560" y="3573016"/>
            <a:ext cx="2016224" cy="2179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DW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Relational Tables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Management Studio 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b="1" dirty="0" smtClean="0"/>
              <a:t>Update</a:t>
            </a:r>
            <a:r>
              <a:rPr lang="en-US" sz="1200" dirty="0" smtClean="0"/>
              <a:t>: Manual or Scheduled execution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Integration Services Project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GUI + T-SQL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699792" y="3558495"/>
            <a:ext cx="2376264" cy="2179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DSVs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A view over the DW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Indexes, </a:t>
            </a:r>
            <a:r>
              <a:rPr lang="en-US" sz="1200" dirty="0" err="1" smtClean="0"/>
              <a:t>calc.fields</a:t>
            </a:r>
            <a:endParaRPr lang="en-US" sz="1200" dirty="0" smtClean="0"/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b="1" dirty="0" smtClean="0"/>
              <a:t>Update</a:t>
            </a:r>
            <a:r>
              <a:rPr lang="en-US" sz="1200" dirty="0" smtClean="0"/>
              <a:t>: background process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BI Studio 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Analysis Services Project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GUI + T-SQL / data </a:t>
            </a:r>
            <a:r>
              <a:rPr lang="en-US" sz="1200" dirty="0" err="1" smtClean="0"/>
              <a:t>tranform.functions</a:t>
            </a:r>
            <a:endParaRPr lang="en-US" sz="1200" dirty="0" smtClean="0"/>
          </a:p>
        </p:txBody>
      </p:sp>
      <p:cxnSp>
        <p:nvCxnSpPr>
          <p:cNvPr id="36" name="Conexão recta unidireccional 35"/>
          <p:cNvCxnSpPr/>
          <p:nvPr/>
        </p:nvCxnSpPr>
        <p:spPr>
          <a:xfrm rot="5400000" flipH="1" flipV="1">
            <a:off x="864382" y="3825044"/>
            <a:ext cx="16553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cta unidireccional 37"/>
          <p:cNvCxnSpPr/>
          <p:nvPr/>
        </p:nvCxnSpPr>
        <p:spPr>
          <a:xfrm rot="5400000" flipH="1" flipV="1">
            <a:off x="3060626" y="3645024"/>
            <a:ext cx="12953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174190" y="3559953"/>
            <a:ext cx="1846082" cy="27884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Cubes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Sums / </a:t>
            </a:r>
            <a:r>
              <a:rPr lang="en-US" sz="1200" dirty="0" err="1" smtClean="0"/>
              <a:t>calcs</a:t>
            </a:r>
            <a:r>
              <a:rPr lang="en-US" sz="1200" dirty="0" smtClean="0"/>
              <a:t> over DSV data, according to DIMs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b="1" dirty="0" smtClean="0"/>
              <a:t>Update</a:t>
            </a:r>
            <a:r>
              <a:rPr lang="en-US" sz="1200" dirty="0" smtClean="0"/>
              <a:t>: values computed when queried and then stored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BI Studio 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Analysis Services Project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GUI + DMX</a:t>
            </a:r>
          </a:p>
        </p:txBody>
      </p:sp>
      <p:cxnSp>
        <p:nvCxnSpPr>
          <p:cNvPr id="42" name="Conexão recta unidireccional 41"/>
          <p:cNvCxnSpPr/>
          <p:nvPr/>
        </p:nvCxnSpPr>
        <p:spPr>
          <a:xfrm rot="16200000" flipV="1">
            <a:off x="4860826" y="3501802"/>
            <a:ext cx="1728192" cy="718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7092280" y="3573016"/>
            <a:ext cx="1512168" cy="19759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Reports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Cubes data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BI Studio 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b="1" dirty="0" smtClean="0"/>
              <a:t>Update</a:t>
            </a:r>
            <a:r>
              <a:rPr lang="en-US" sz="1200" dirty="0" smtClean="0"/>
              <a:t>: when queried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Reporting Project</a:t>
            </a:r>
          </a:p>
          <a:p>
            <a:pPr marL="342900" indent="-342900">
              <a:lnSpc>
                <a:spcPct val="11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200" dirty="0" smtClean="0"/>
              <a:t>GUI+ DMX</a:t>
            </a:r>
          </a:p>
        </p:txBody>
      </p:sp>
      <p:cxnSp>
        <p:nvCxnSpPr>
          <p:cNvPr id="46" name="Conexão recta unidireccional 45"/>
          <p:cNvCxnSpPr/>
          <p:nvPr/>
        </p:nvCxnSpPr>
        <p:spPr>
          <a:xfrm rot="16200000" flipV="1">
            <a:off x="6876256" y="3284984"/>
            <a:ext cx="136815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88395" y="2492896"/>
            <a:ext cx="1800200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ETL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627784" y="2454364"/>
            <a:ext cx="201622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Analysis Services</a:t>
            </a:r>
          </a:p>
        </p:txBody>
      </p:sp>
      <p:sp>
        <p:nvSpPr>
          <p:cNvPr id="3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10480" y="1196752"/>
            <a:ext cx="8382000" cy="5029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Data generalization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A process which abstracts a large set of task-relevant data in a database from a low conceptual levels to higher ones.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endParaRPr lang="en-US" altLang="zh-CN" sz="2400" dirty="0" smtClean="0">
              <a:ea typeface="SimSun" pitchFamily="2" charset="-122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Approaches:</a:t>
            </a:r>
          </a:p>
          <a:p>
            <a:pPr marL="786384" marR="0" lvl="2" indent="-182880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Data cube approach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(OLAP approach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/data warehouses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)</a:t>
            </a:r>
          </a:p>
          <a:p>
            <a:pPr marL="786384" marR="0" lvl="2" indent="-182880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Attribute-oriented Induction approach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(AOI/data-mining)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H="1">
            <a:off x="3482280" y="2940968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4777680" y="2940968"/>
            <a:ext cx="1447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3482280" y="461736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4472880" y="33219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244280" y="362676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3710880" y="431256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4015680" y="393156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01480" y="301716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latin typeface="Times New Roman" pitchFamily="18" charset="0"/>
                <a:ea typeface="SimSun" pitchFamily="2" charset="-122"/>
              </a:rPr>
              <a:t>1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4701480" y="332196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latin typeface="Times New Roman" pitchFamily="18" charset="0"/>
                <a:ea typeface="SimSun" pitchFamily="2" charset="-122"/>
              </a:rPr>
              <a:t>2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701480" y="362676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latin typeface="Times New Roman" pitchFamily="18" charset="0"/>
                <a:ea typeface="SimSun" pitchFamily="2" charset="-122"/>
              </a:rPr>
              <a:t>3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4701480" y="393156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latin typeface="Times New Roman" pitchFamily="18" charset="0"/>
                <a:ea typeface="SimSun" pitchFamily="2" charset="-122"/>
              </a:rPr>
              <a:t>4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4701480" y="431256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latin typeface="Times New Roman" pitchFamily="18" charset="0"/>
                <a:ea typeface="SimSun" pitchFamily="2" charset="-122"/>
              </a:rPr>
              <a:t>5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606480" y="4083968"/>
            <a:ext cx="181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latin typeface="Times New Roman" pitchFamily="18" charset="0"/>
                <a:ea typeface="SimSun" pitchFamily="2" charset="-122"/>
              </a:rPr>
              <a:t>Conceptual levels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Warehousing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and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OLAP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993" y="1525606"/>
            <a:ext cx="7884368" cy="492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Conexão recta 33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ítulo 1"/>
          <p:cNvSpPr txBox="1">
            <a:spLocks/>
          </p:cNvSpPr>
          <p:nvPr/>
        </p:nvSpPr>
        <p:spPr>
          <a:xfrm>
            <a:off x="500034" y="40466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 </a:t>
            </a: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OLAP </a:t>
            </a:r>
            <a:r>
              <a:rPr kumimoji="0" lang="pt-PT" sz="24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r>
              <a:rPr kumimoji="0" lang="pt-PT" sz="24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SQL Server 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506733" y="954602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Management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Studio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MaxMinManufacturing</a:t>
            </a:r>
            <a:r>
              <a:rPr kumimoji="0" lang="pt-PT" sz="2000" b="1" i="0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000" b="1" i="0" strike="noStrike" kern="120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datamart</a:t>
            </a:r>
            <a:endParaRPr kumimoji="0" lang="pt-PT" sz="20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xão recta 33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ítulo 1"/>
          <p:cNvSpPr txBox="1">
            <a:spLocks/>
          </p:cNvSpPr>
          <p:nvPr/>
        </p:nvSpPr>
        <p:spPr>
          <a:xfrm>
            <a:off x="500034" y="40466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 </a:t>
            </a: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OLAP </a:t>
            </a:r>
            <a:r>
              <a:rPr kumimoji="0" lang="pt-PT" sz="24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r>
              <a:rPr kumimoji="0" lang="pt-PT" sz="24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SQL Server 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506733" y="954602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Studio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Integration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Services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Project: OLTP-&gt;DW</a:t>
            </a:r>
            <a:endParaRPr kumimoji="0" lang="pt-PT" sz="20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2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1484783"/>
            <a:ext cx="7949685" cy="496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xão recta 33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ítulo 1"/>
          <p:cNvSpPr txBox="1">
            <a:spLocks/>
          </p:cNvSpPr>
          <p:nvPr/>
        </p:nvSpPr>
        <p:spPr>
          <a:xfrm>
            <a:off x="500034" y="40466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 </a:t>
            </a: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OLAP </a:t>
            </a:r>
            <a:r>
              <a:rPr kumimoji="0" lang="pt-PT" sz="24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r>
              <a:rPr kumimoji="0" lang="pt-PT" sz="24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SQL Server 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506733" y="954602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Studio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Services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Project: DSV &amp; Cube</a:t>
            </a:r>
            <a:endParaRPr kumimoji="0" lang="pt-PT" sz="20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3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995" y="1514873"/>
            <a:ext cx="7865437" cy="491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xão recta 33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ítulo 1"/>
          <p:cNvSpPr txBox="1">
            <a:spLocks/>
          </p:cNvSpPr>
          <p:nvPr/>
        </p:nvSpPr>
        <p:spPr>
          <a:xfrm>
            <a:off x="500034" y="40466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 </a:t>
            </a: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OLAP </a:t>
            </a:r>
            <a:r>
              <a:rPr kumimoji="0" lang="pt-PT" sz="24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r>
              <a:rPr kumimoji="0" lang="pt-PT" sz="24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SQL Server 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506733" y="954602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Studio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Reporting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</a:t>
            </a:r>
            <a:endParaRPr kumimoji="0" lang="pt-PT" sz="20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84784"/>
            <a:ext cx="794968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34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ângulo 10"/>
          <p:cNvSpPr/>
          <p:nvPr/>
        </p:nvSpPr>
        <p:spPr>
          <a:xfrm>
            <a:off x="611560" y="1196752"/>
            <a:ext cx="7992888" cy="515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KPI’s – Key Performance Indicators</a:t>
            </a:r>
          </a:p>
          <a:p>
            <a:pPr marL="265176" indent="-265176" algn="just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>
                <a:solidFill>
                  <a:srgbClr val="002060"/>
                </a:solidFill>
              </a:rPr>
              <a:t>A KPI is an organization  performance measure</a:t>
            </a:r>
          </a:p>
          <a:p>
            <a:pPr marL="265176" indent="-265176" algn="just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>
                <a:solidFill>
                  <a:srgbClr val="002060"/>
                </a:solidFill>
              </a:rPr>
              <a:t>Generally a KPI assumes a graphical form such as a gauge, an arrow or a face (smiling / crying)</a:t>
            </a:r>
          </a:p>
          <a:p>
            <a:pPr marL="265176" indent="-265176" algn="just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000" dirty="0" smtClean="0"/>
          </a:p>
          <a:p>
            <a:pPr marL="265176" indent="-265176" algn="just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000" dirty="0" smtClean="0"/>
          </a:p>
          <a:p>
            <a:pPr marL="265176" indent="-265176" algn="just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000" dirty="0" smtClean="0"/>
          </a:p>
          <a:p>
            <a:pPr marL="265176" indent="-265176" algn="just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000" dirty="0" smtClean="0"/>
          </a:p>
          <a:p>
            <a:pPr marL="265176" indent="-265176" algn="just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>
                <a:solidFill>
                  <a:srgbClr val="002060"/>
                </a:solidFill>
              </a:rPr>
              <a:t>A KPI is dynamic, i.e. its appearance is automatically updated according to cube value changes</a:t>
            </a:r>
          </a:p>
          <a:p>
            <a:pPr marL="265176" indent="-265176" algn="just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>
                <a:solidFill>
                  <a:srgbClr val="002060"/>
                </a:solidFill>
              </a:rPr>
              <a:t>Boards of KPI’s can be created as an excellent support for </a:t>
            </a:r>
            <a:r>
              <a:rPr lang="en-US" sz="2000" b="1" i="1" dirty="0" smtClean="0">
                <a:solidFill>
                  <a:srgbClr val="002060"/>
                </a:solidFill>
              </a:rPr>
              <a:t>Balanced Scorecards </a:t>
            </a:r>
            <a:r>
              <a:rPr lang="en-US" sz="2000" dirty="0" smtClean="0">
                <a:solidFill>
                  <a:srgbClr val="002060"/>
                </a:solidFill>
              </a:rPr>
              <a:t>management methodology</a:t>
            </a:r>
          </a:p>
          <a:p>
            <a:pPr marL="265176" indent="-265176" algn="just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000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0466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 </a:t>
            </a: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OLAP </a:t>
            </a:r>
            <a:r>
              <a:rPr kumimoji="0" lang="pt-PT" sz="24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r>
              <a:rPr kumimoji="0" lang="pt-PT" sz="24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SQL Server 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24944"/>
            <a:ext cx="7573094" cy="134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35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ângulo 10"/>
          <p:cNvSpPr/>
          <p:nvPr/>
        </p:nvSpPr>
        <p:spPr>
          <a:xfrm>
            <a:off x="539552" y="1196752"/>
            <a:ext cx="799288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Excel Dynamic Tables and Charts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0466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 </a:t>
            </a: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OLAP </a:t>
            </a:r>
            <a:r>
              <a:rPr kumimoji="0" lang="pt-PT" sz="24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r>
              <a:rPr kumimoji="0" lang="pt-PT" sz="24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SQL Server 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6769" y="2108758"/>
            <a:ext cx="5508104" cy="363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572371" y="1668312"/>
            <a:ext cx="2304256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76" indent="-265176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400" dirty="0" smtClean="0"/>
              <a:t>Excel is the preferred interface for BI dynamic analysis (for most people)</a:t>
            </a:r>
          </a:p>
          <a:p>
            <a:pPr marL="265176" indent="-265176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400" dirty="0" smtClean="0"/>
              <a:t>A connection with a DB or OLAP server is established using Data -&gt; From other sources</a:t>
            </a:r>
          </a:p>
          <a:p>
            <a:pPr marL="265176" indent="-265176">
              <a:spcBef>
                <a:spcPts val="9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400" dirty="0" smtClean="0"/>
              <a:t>Pivot tables and dynamic charts with drill down and filtering capabilities can then be easily implemented by simple drag and drop operations</a:t>
            </a:r>
          </a:p>
          <a:p>
            <a:pPr algn="just">
              <a:lnSpc>
                <a:spcPct val="120000"/>
              </a:lnSpc>
              <a:buClr>
                <a:srgbClr val="0070C0"/>
              </a:buClr>
            </a:pPr>
            <a:endParaRPr lang="en-US" sz="1400" dirty="0" err="1" smtClean="0"/>
          </a:p>
        </p:txBody>
      </p:sp>
      <p:sp>
        <p:nvSpPr>
          <p:cNvPr id="15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36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2.6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Data-mining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- SQL Server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196752"/>
            <a:ext cx="8064896" cy="4608512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 includes data-mining capabilities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Mining takes place on DW structures, cubes or directly over OLTP relational tables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smtClean="0"/>
              <a:t>Data mining algorithms are accessed by BI Studio, Analysis Services Projects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smtClean="0"/>
              <a:t>The algorithms include:</a:t>
            </a:r>
          </a:p>
          <a:p>
            <a:pPr marL="722376" lvl="1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Classification: Decision Trees, Neural Networks, Naïve </a:t>
            </a:r>
            <a:r>
              <a:rPr lang="en-US" sz="2000" dirty="0" err="1" smtClean="0"/>
              <a:t>Bayes</a:t>
            </a:r>
            <a:endParaRPr lang="en-US" sz="2000" dirty="0" smtClean="0"/>
          </a:p>
          <a:p>
            <a:pPr marL="722376" lvl="1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Association Analysis</a:t>
            </a:r>
          </a:p>
          <a:p>
            <a:pPr marL="722376" lvl="1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Clustering: Microsoft clustering, Sequential Clustering</a:t>
            </a:r>
          </a:p>
          <a:p>
            <a:pPr marL="722376" lvl="1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Microsoft Time Series</a:t>
            </a:r>
          </a:p>
          <a:p>
            <a:pPr marL="722376" lvl="1" indent="-265176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/>
              <a:t>Linear Regression</a:t>
            </a:r>
            <a:endParaRPr lang="en-US" dirty="0" smtClean="0"/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37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253" y="1484783"/>
            <a:ext cx="7848872" cy="490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06733" y="954602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Studio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</a:t>
            </a:r>
            <a:r>
              <a:rPr kumimoji="0" lang="pt-PT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0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Services</a:t>
            </a:r>
            <a:r>
              <a:rPr lang="pt-PT" sz="2000" b="1" dirty="0" smtClean="0"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pt-PT" sz="2000" b="1" dirty="0" err="1" smtClean="0"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data-mining</a:t>
            </a:r>
            <a:r>
              <a:rPr lang="pt-PT" sz="2000" b="1" dirty="0" smtClean="0"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PT" sz="2000" b="1" dirty="0" err="1" smtClean="0"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algorithms</a:t>
            </a:r>
            <a:endParaRPr kumimoji="0" lang="pt-PT" sz="20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2.6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Data-mining</a:t>
            </a:r>
            <a:r>
              <a:rPr kumimoji="0" lang="pt-PT" sz="2800" b="1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- SQL Server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38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8.7 </a:t>
            </a: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Summary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196752"/>
            <a:ext cx="8064896" cy="5181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generalization: OLAP and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Data-Mining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warehousing: 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multi-dimensional model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data warehouse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 schema, snowflake schema, fact constellations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data cube consists of dimensions &amp; measures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operations: drilling, rolling, slicing, dicing and pivoting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warehouse architecture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 servers: ROLAP, MOLAP, HOLAP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Efficient computation of data cubes</a:t>
            </a:r>
          </a:p>
          <a:p>
            <a:pPr marL="548640" lvl="1" indent="-201168" algn="just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dirty="0" smtClean="0"/>
              <a:t>Partial vs. full vs. no materialization</a:t>
            </a:r>
          </a:p>
          <a:p>
            <a:pPr marL="548640" lvl="1" indent="-201168" algn="just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dirty="0" smtClean="0"/>
              <a:t>Indexing OALP data: Bitmap index and join index</a:t>
            </a:r>
          </a:p>
          <a:p>
            <a:pPr marL="548640" lvl="1" indent="-201168" algn="just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dirty="0" smtClean="0"/>
              <a:t>OLAP query processing </a:t>
            </a: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39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(for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these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slides)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7904" y="1196752"/>
            <a:ext cx="8106544" cy="51054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Jiawei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Han &amp;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Micheline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Kamber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Data Mining Concepts and Techniques. Morgan Kaufman 2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edition, 2006</a:t>
            </a:r>
          </a:p>
          <a:p>
            <a:pPr marL="914400" lvl="1" indent="-457200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dirty="0" smtClean="0">
                <a:solidFill>
                  <a:srgbClr val="0070C0"/>
                </a:solidFill>
              </a:rPr>
              <a:t>(slides based on the originals for this book)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000" dirty="0" smtClean="0"/>
              <a:t>Brian Larson. Delivering Business Intelligence with Microsoft SQL Server 2005, McGraw Hill, 2006</a:t>
            </a:r>
          </a:p>
          <a:p>
            <a:pPr marL="914400" lvl="1" indent="-457200" algn="just">
              <a:lnSpc>
                <a:spcPct val="11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dirty="0" smtClean="0">
                <a:solidFill>
                  <a:srgbClr val="0070C0"/>
                </a:solidFill>
              </a:rPr>
              <a:t>(slides complemented with information from this book)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4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2.1.1 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Mining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4672" y="1124744"/>
            <a:ext cx="8089776" cy="51816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l" defTabSz="914400" rtl="0" eaLnBrk="1" fontAlgn="auto" latinLnBrk="0" hangingPunct="1">
              <a:lnSpc>
                <a:spcPct val="14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Data-Mining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Consists of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series of algorithms that are applied over datasets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baseline="0" dirty="0" smtClean="0">
                <a:solidFill>
                  <a:srgbClr val="002060"/>
                </a:solidFill>
              </a:rPr>
              <a:t>The algorithms generate models that perform tasks such as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01168" algn="just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Classification of new (unknown) items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lang="en-US" dirty="0" smtClean="0">
                <a:solidFill>
                  <a:srgbClr val="002060"/>
                </a:solidFill>
              </a:rPr>
              <a:t>Aggregation of items according to their common features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lang="en-US" dirty="0" smtClean="0">
                <a:solidFill>
                  <a:srgbClr val="002060"/>
                </a:solidFill>
              </a:rPr>
              <a:t>Generate association rules between items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lang="en-US" dirty="0" smtClean="0">
                <a:solidFill>
                  <a:srgbClr val="002060"/>
                </a:solidFill>
              </a:rPr>
              <a:t>Preview future values of an item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lang="en-US" dirty="0" smtClean="0">
                <a:solidFill>
                  <a:srgbClr val="002060"/>
                </a:solidFill>
              </a:rPr>
              <a:t>Detect sequential patterns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lang="en-US" dirty="0" smtClean="0">
                <a:solidFill>
                  <a:srgbClr val="002060"/>
                </a:solidFill>
              </a:rPr>
              <a:t>Detect outliers</a:t>
            </a:r>
          </a:p>
          <a:p>
            <a:pPr marL="265176" indent="-265176" algn="just">
              <a:lnSpc>
                <a:spcPct val="13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(to detail in other presentations)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40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PT" sz="2800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see</a:t>
            </a:r>
            <a:r>
              <a:rPr kumimoji="0" lang="pt-PT" sz="2800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0" lang="pt-PT" sz="2800" i="0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ook</a:t>
            </a:r>
            <a:r>
              <a:rPr kumimoji="0" lang="pt-PT" sz="2800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1)</a:t>
            </a:r>
            <a:endParaRPr kumimoji="0" lang="pt-PT" sz="2800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0480" y="1052736"/>
            <a:ext cx="8093968" cy="52578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Agarwal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R.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Agrawal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P. M.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Deshpande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A. Gupta, J. F.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Naughton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R.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Ramakrishnan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S.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Sarawagi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On the computation of multidimensional aggregates.  VLDB’96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Agrawal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A. E.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Abbadi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A. Singh, and T.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Yurek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Efficient view maintenance in data warehouses. SIGMOD’97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Agrawal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A. Gupta, and S.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Sarawagi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Modeling multidimensional databases.  ICDE’97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Chaudhuri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U.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Dayal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An overview of data warehousing and OLAP technology. ACM SIGMOD Record, 26:65-74, 1997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F.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S. B.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C. T.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Salley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Beyond decision support. Computer World, 27, July 1993.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J. Gray, et al. Data cube: A relational aggregation operator generalizing group-by, cross-tab and sub-totals.  Data Mining and Knowledge Discovery, 1:29-54, 1997.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Gupta and I. S.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Mumick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Materialized Views: Techniques, Implementations, and Applications. MIT Press, 1999.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J. Han. Towards on-line analytical mining in large databases.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 SIGMOD Record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27:97-107, 1998. 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Harinarayan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Rajaraman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J. D.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Ullman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Implementing data cubes efficiently. SIGMOD’96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41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7904" y="1111681"/>
            <a:ext cx="8106544" cy="51054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Imhoff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Galemmo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J. G. Geiger. Mastering Data Warehouse Design: Relational and Dimensional Techniques. John Wiley, 2003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W. H.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Inmon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Building the Data Warehouse. John Wiley, 1996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R. Kimball and M. Ross.  The Data Warehouse Toolkit: The Complete Guide to Dimensional Modeling. 2ed. John Wiley, 2002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 O'Neil and D.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Quass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Improved query performance with variant indexes. SIGMOD'97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Microsoft. OLEDB for OLAP programmer's reference version 1.0. In http://www.microsoft.com/data/oledb/olap, 1998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Shoshani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OLAP and statistical databases: Similarities and differences. PODS’00.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Sarawagi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M.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Stonebraker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Efficient organization of large multidimensional arrays. ICDE'94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 council. MDAPI specification version 2.0. In http://www.olapcouncil.org/research/apily.htm, 1998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Thomsen. OLAP Solutions: Building Multidimensional Information Systems. John Wiley, 1997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Valduriez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Join indices. ACM Trans. Database Systems, 12:218-246, 1987.</a:t>
            </a:r>
          </a:p>
          <a:p>
            <a:pPr marL="265176" marR="0" lvl="0" indent="-265176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J.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Widom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Research problems in data warehousing.  CIKM’95.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pt-PT" sz="2800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see</a:t>
            </a:r>
            <a:r>
              <a:rPr kumimoji="0" lang="pt-PT" sz="2800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0" lang="pt-PT" sz="2800" i="0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ook</a:t>
            </a:r>
            <a:r>
              <a:rPr kumimoji="0" lang="pt-PT" sz="2800" i="0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1)</a:t>
            </a:r>
            <a:endParaRPr kumimoji="0" lang="pt-PT" sz="2800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42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2734" y="1117584"/>
            <a:ext cx="807249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000" b="1" dirty="0" smtClean="0">
                <a:solidFill>
                  <a:srgbClr val="0070C0"/>
                </a:solidFill>
              </a:rPr>
              <a:t>Data </a:t>
            </a:r>
            <a:r>
              <a:rPr lang="pt-PT" sz="2000" b="1" dirty="0" err="1" smtClean="0">
                <a:solidFill>
                  <a:srgbClr val="0070C0"/>
                </a:solidFill>
              </a:rPr>
              <a:t>Warehouses</a:t>
            </a:r>
            <a:endParaRPr lang="pt-PT" sz="1600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000" b="1" dirty="0" smtClean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10" name="Rectângulo 9"/>
          <p:cNvSpPr/>
          <p:nvPr/>
        </p:nvSpPr>
        <p:spPr>
          <a:xfrm>
            <a:off x="2712855" y="5445224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i="1" dirty="0" smtClean="0"/>
              <a:t>Warehouse</a:t>
            </a:r>
          </a:p>
        </p:txBody>
      </p:sp>
      <p:pic>
        <p:nvPicPr>
          <p:cNvPr id="273410" name="Picture 2" descr="http://jornalandroid.com/wp-content/uploads/2011/03/carphone-wareho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492896"/>
            <a:ext cx="4572000" cy="3238501"/>
          </a:xfrm>
          <a:prstGeom prst="rect">
            <a:avLst/>
          </a:prstGeom>
          <a:noFill/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Warehouses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5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2.1.2 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Warehousing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(DW)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4672" y="1124744"/>
            <a:ext cx="8089776" cy="51816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l" defTabSz="914400" rtl="0" eaLnBrk="1" fontAlgn="auto" latinLnBrk="0" hangingPunct="1">
              <a:lnSpc>
                <a:spcPct val="14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Warehousing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in many different ways, but not rigorously.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decision support database that is maintained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separately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organization’s operational database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processing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providing a solid platform of consolidated, historical data for analysis.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“A data warehouse is a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subject-oriented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integrated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time-variant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and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nonvolatile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collection of data in support of management’s decision-making process.”—W. H.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Inmon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warehousing: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process of constructing and using data warehouses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6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2.1.2 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Warehousing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(DW)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4672" y="1268759"/>
            <a:ext cx="8305800" cy="460851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l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Organized around major subjects, such as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customer, product, sales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Focusing on the modeling and analysis of data for decision makers, not on daily operations or transaction processing</a:t>
            </a:r>
          </a:p>
          <a:p>
            <a:pPr marL="265176" marR="0" lvl="0" indent="-265176" algn="l" defTabSz="914400" rtl="0" eaLnBrk="1" fontAlgn="auto" latinLnBrk="0" hangingPunct="1">
              <a:lnSpc>
                <a:spcPct val="13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simple and concise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view around particular subject issues by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excluding data that are not useful in the decision support process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7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2.1.2 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Warehousing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(DW)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8864" y="1140296"/>
            <a:ext cx="8229600" cy="495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Constructed by integrating multiple,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heteroge-neous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sources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databases, flat files, on-line transaction records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cleaning and data integration techniques are applied.</a:t>
            </a:r>
          </a:p>
          <a:p>
            <a:pPr marL="548640" lvl="1" indent="-201168" algn="just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000" dirty="0" smtClean="0"/>
              <a:t>Ensure consistency in naming conventions, encoding structures, attribute measures, etc. among different data sources</a:t>
            </a:r>
          </a:p>
          <a:p>
            <a:pPr marL="548640" lvl="1" indent="-201168" algn="just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000" dirty="0" smtClean="0"/>
              <a:t>E.g., Hotel price: currency, tax, breakfast covered, etc.</a:t>
            </a:r>
          </a:p>
          <a:p>
            <a:pPr marL="548640" lvl="1" indent="-201168" algn="just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000" dirty="0" smtClean="0"/>
              <a:t>When data is moved to the warehouse, it is converted.  </a:t>
            </a:r>
            <a:endParaRPr lang="en-US" sz="2000" dirty="0"/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8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2.1.2 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Warehousing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(DW)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>
          <a:xfrm>
            <a:off x="514672" y="1124744"/>
            <a:ext cx="7945760" cy="495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time horizon for the data warehouse is significantly longer than that of operational systems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Operational database: current value data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warehouse data: provide information from a historical perspective (e.g., past 5-10 years)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key structure in the data warehouse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an element of time, explicitly or implicitly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the key of operational data may or may not contain “time element”</a:t>
            </a:r>
          </a:p>
          <a:p>
            <a:pPr marL="548640" marR="0" lvl="1" indent="-201168" algn="l" defTabSz="914400" rtl="0" eaLnBrk="1" fontAlgn="auto" latinLnBrk="0" hangingPunct="1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9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2.1.2 Data </a:t>
            </a:r>
            <a:r>
              <a:rPr lang="pt-PT" sz="28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Warehousing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(DW)</a:t>
            </a:r>
            <a:endParaRPr kumimoji="0" lang="pt-PT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>
          <a:xfrm>
            <a:off x="518864" y="1196752"/>
            <a:ext cx="8229600" cy="4876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265176" marR="0" lvl="0" indent="-265176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physically separate store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data transformed from the operational environment</a:t>
            </a:r>
          </a:p>
          <a:p>
            <a:pPr marL="265176" marR="0" lvl="0" indent="-265176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Operational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of data does not occur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data warehouse environment</a:t>
            </a:r>
          </a:p>
          <a:p>
            <a:pPr marL="548640" marR="0" lvl="1" indent="-20116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not require transaction processing, recovery, and concurrency control mechanisms</a:t>
            </a:r>
          </a:p>
          <a:p>
            <a:pPr marL="548640" marR="0" lvl="1" indent="-20116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only two operations in data accessing: </a:t>
            </a:r>
          </a:p>
          <a:p>
            <a:pPr marL="786384" marR="0" lvl="2" indent="-18288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loading of data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of 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 smtClean="0"/>
              <a:t>Viriato M. </a:t>
            </a:r>
            <a:r>
              <a:rPr lang="pt-PT" dirty="0" err="1" smtClean="0"/>
              <a:t>Marques–DEIS</a:t>
            </a:r>
            <a:r>
              <a:rPr lang="pt-PT" dirty="0" smtClean="0"/>
              <a:t>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20000"/>
          </a:lnSpc>
          <a:buClr>
            <a:srgbClr val="0070C0"/>
          </a:buCl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7785</TotalTime>
  <Words>3106</Words>
  <Application>Microsoft Office PowerPoint</Application>
  <PresentationFormat>Apresentação no Ecrã (4:3)</PresentationFormat>
  <Paragraphs>477</Paragraphs>
  <Slides>42</Slides>
  <Notes>42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42</vt:i4>
      </vt:variant>
    </vt:vector>
  </HeadingPairs>
  <TitlesOfParts>
    <vt:vector size="53" baseType="lpstr">
      <vt:lpstr>SimSun</vt:lpstr>
      <vt:lpstr>Arial</vt:lpstr>
      <vt:lpstr>Calibri</vt:lpstr>
      <vt:lpstr>Impact</vt:lpstr>
      <vt:lpstr>Times New Roman</vt:lpstr>
      <vt:lpstr>Verdana</vt:lpstr>
      <vt:lpstr>Wingdings</vt:lpstr>
      <vt:lpstr>Wingdings 2</vt:lpstr>
      <vt:lpstr>Aspecto</vt:lpstr>
      <vt:lpstr>1_Aspecto</vt:lpstr>
      <vt:lpstr>Document</vt:lpstr>
      <vt:lpstr>Sistemas de Informação II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viriato</dc:creator>
  <cp:lastModifiedBy>Viriato</cp:lastModifiedBy>
  <cp:revision>1449</cp:revision>
  <dcterms:created xsi:type="dcterms:W3CDTF">2008-10-20T16:04:28Z</dcterms:created>
  <dcterms:modified xsi:type="dcterms:W3CDTF">2022-10-11T02:08:03Z</dcterms:modified>
</cp:coreProperties>
</file>