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 id="2147483729" r:id="rId2"/>
  </p:sldMasterIdLst>
  <p:notesMasterIdLst>
    <p:notesMasterId r:id="rId23"/>
  </p:notesMasterIdLst>
  <p:sldIdLst>
    <p:sldId id="256" r:id="rId3"/>
    <p:sldId id="339" r:id="rId4"/>
    <p:sldId id="358" r:id="rId5"/>
    <p:sldId id="357" r:id="rId6"/>
    <p:sldId id="340" r:id="rId7"/>
    <p:sldId id="366" r:id="rId8"/>
    <p:sldId id="350" r:id="rId9"/>
    <p:sldId id="353" r:id="rId10"/>
    <p:sldId id="341" r:id="rId11"/>
    <p:sldId id="355" r:id="rId12"/>
    <p:sldId id="354" r:id="rId13"/>
    <p:sldId id="356" r:id="rId14"/>
    <p:sldId id="359" r:id="rId15"/>
    <p:sldId id="360" r:id="rId16"/>
    <p:sldId id="361" r:id="rId17"/>
    <p:sldId id="364" r:id="rId18"/>
    <p:sldId id="368" r:id="rId19"/>
    <p:sldId id="362" r:id="rId20"/>
    <p:sldId id="363" r:id="rId21"/>
    <p:sldId id="334" r:id="rId22"/>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500" autoAdjust="0"/>
  </p:normalViewPr>
  <p:slideViewPr>
    <p:cSldViewPr>
      <p:cViewPr varScale="1">
        <p:scale>
          <a:sx n="68" d="100"/>
          <a:sy n="68" d="100"/>
        </p:scale>
        <p:origin x="-1434" y="-96"/>
      </p:cViewPr>
      <p:guideLst>
        <p:guide orient="horz" pos="2160"/>
        <p:guide pos="2880"/>
      </p:guideLst>
    </p:cSldViewPr>
  </p:slideViewPr>
  <p:outlineViewPr>
    <p:cViewPr>
      <p:scale>
        <a:sx n="33" d="100"/>
        <a:sy n="33" d="100"/>
      </p:scale>
      <p:origin x="0" y="21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9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707EC5-E885-4C14-A746-25DA3ECAECD7}" type="datetimeFigureOut">
              <a:rPr lang="pt-PT" smtClean="0"/>
              <a:pPr/>
              <a:t>18/10/2016</a:t>
            </a:fld>
            <a:endParaRPr lang="pt-PT"/>
          </a:p>
        </p:txBody>
      </p:sp>
      <p:sp>
        <p:nvSpPr>
          <p:cNvPr id="4" name="Marcador de Posição da Imagem do Diapositivo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6" name="Marcador de Posição do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9CC1AE-DA82-428C-B804-314BB38B05E0}" type="slidenum">
              <a:rPr lang="pt-PT" smtClean="0"/>
              <a:pPr/>
              <a:t>‹#›</a:t>
            </a:fld>
            <a:endParaRPr lang="pt-PT"/>
          </a:p>
        </p:txBody>
      </p:sp>
    </p:spTree>
    <p:extLst>
      <p:ext uri="{BB962C8B-B14F-4D97-AF65-F5344CB8AC3E}">
        <p14:creationId xmlns:p14="http://schemas.microsoft.com/office/powerpoint/2010/main" val="2365992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a:t>
            </a:fld>
            <a:endParaRPr lang="pt-P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10</a:t>
            </a:fld>
            <a:endParaRPr lang="pt-P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11</a:t>
            </a:fld>
            <a:endParaRPr lang="pt-P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12</a:t>
            </a:fld>
            <a:endParaRPr lang="pt-P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13</a:t>
            </a:fld>
            <a:endParaRPr lang="pt-P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14</a:t>
            </a:fld>
            <a:endParaRPr lang="pt-P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15</a:t>
            </a:fld>
            <a:endParaRPr lang="pt-P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16</a:t>
            </a:fld>
            <a:endParaRPr lang="pt-P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17</a:t>
            </a:fld>
            <a:endParaRPr lang="pt-P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18</a:t>
            </a:fld>
            <a:endParaRPr lang="pt-P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19</a:t>
            </a:fld>
            <a:endParaRPr lang="pt-P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2</a:t>
            </a:fld>
            <a:endParaRPr lang="pt-P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20</a:t>
            </a:fld>
            <a:endParaRPr lang="pt-P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3</a:t>
            </a:fld>
            <a:endParaRPr lang="pt-P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4</a:t>
            </a:fld>
            <a:endParaRPr lang="pt-P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5</a:t>
            </a:fld>
            <a:endParaRPr lang="pt-P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6</a:t>
            </a:fld>
            <a:endParaRPr lang="pt-P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7</a:t>
            </a:fld>
            <a:endParaRPr lang="pt-P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8</a:t>
            </a:fld>
            <a:endParaRPr lang="pt-P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pt-PT" dirty="0"/>
          </a:p>
        </p:txBody>
      </p:sp>
      <p:sp>
        <p:nvSpPr>
          <p:cNvPr id="4" name="Marcador de Posição do Número do Diapositivo 3"/>
          <p:cNvSpPr>
            <a:spLocks noGrp="1"/>
          </p:cNvSpPr>
          <p:nvPr>
            <p:ph type="sldNum" sz="quarter" idx="10"/>
          </p:nvPr>
        </p:nvSpPr>
        <p:spPr/>
        <p:txBody>
          <a:bodyPr/>
          <a:lstStyle/>
          <a:p>
            <a:fld id="{DC9CC1AE-DA82-428C-B804-314BB38B05E0}" type="slidenum">
              <a:rPr lang="pt-PT" smtClean="0"/>
              <a:pPr/>
              <a:t>9</a:t>
            </a:fld>
            <a:endParaRPr lang="pt-P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15" name="Rectângulo arredondado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ângulo arredondado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ítulo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pt-PT" smtClean="0"/>
              <a:t>Clique para editar o estilo</a:t>
            </a:r>
            <a:endParaRPr kumimoji="0" lang="en-US"/>
          </a:p>
        </p:txBody>
      </p:sp>
      <p:sp>
        <p:nvSpPr>
          <p:cNvPr id="20" name="Subtítulo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PT" smtClean="0"/>
              <a:t>Faça clique para editar o estilo</a:t>
            </a:r>
            <a:endParaRPr kumimoji="0" lang="en-US"/>
          </a:p>
        </p:txBody>
      </p:sp>
      <p:sp>
        <p:nvSpPr>
          <p:cNvPr id="19" name="Marcador de Posição da Data 18"/>
          <p:cNvSpPr>
            <a:spLocks noGrp="1"/>
          </p:cNvSpPr>
          <p:nvPr>
            <p:ph type="dt" sz="half" idx="10"/>
          </p:nvPr>
        </p:nvSpPr>
        <p:spPr>
          <a:xfrm>
            <a:off x="3776328" y="6111875"/>
            <a:ext cx="2286000" cy="365125"/>
          </a:xfrm>
          <a:prstGeom prst="rect">
            <a:avLst/>
          </a:prstGeom>
        </p:spPr>
        <p:txBody>
          <a:bodyPr/>
          <a:lstStyle>
            <a:extLst/>
          </a:lstStyle>
          <a:p>
            <a:endParaRPr lang="en-US"/>
          </a:p>
        </p:txBody>
      </p:sp>
      <p:sp>
        <p:nvSpPr>
          <p:cNvPr id="8" name="Marcador de Posição do Rodapé 7"/>
          <p:cNvSpPr>
            <a:spLocks noGrp="1"/>
          </p:cNvSpPr>
          <p:nvPr>
            <p:ph type="ftr" sz="quarter" idx="11"/>
          </p:nvPr>
        </p:nvSpPr>
        <p:spPr/>
        <p:txBody>
          <a:bodyPr/>
          <a:lstStyle>
            <a:extLst/>
          </a:lstStyle>
          <a:p>
            <a:r>
              <a:rPr lang="pt-PT" smtClean="0"/>
              <a:t>Business Intelligence – Viriato M. Marques–DEIS / ISEC</a:t>
            </a:r>
            <a:endParaRPr lang="pt-PT" dirty="0"/>
          </a:p>
        </p:txBody>
      </p:sp>
      <p:sp>
        <p:nvSpPr>
          <p:cNvPr id="11" name="Marcador de Posição do Número do Diapositivo 10"/>
          <p:cNvSpPr>
            <a:spLocks noGrp="1"/>
          </p:cNvSpPr>
          <p:nvPr>
            <p:ph type="sldNum" sz="quarter" idx="12"/>
          </p:nvPr>
        </p:nvSpPr>
        <p:spPr/>
        <p:txBody>
          <a:bodyPr/>
          <a:lstStyle>
            <a:extLst/>
          </a:lstStyle>
          <a:p>
            <a:fld id="{CE287019-93E1-4EE6-AC17-0D901F7ADF48}" type="slidenum">
              <a:rPr lang="pt-PT" smtClean="0"/>
              <a:pPr/>
              <a:t>‹#›</a:t>
            </a:fld>
            <a:endParaRPr lang="pt-P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502920" y="4983480"/>
            <a:ext cx="8183880" cy="1051560"/>
          </a:xfrm>
        </p:spPr>
        <p:txBody>
          <a:bodyPr/>
          <a:lstStyle>
            <a:extLst/>
          </a:lstStyle>
          <a:p>
            <a:r>
              <a:rPr kumimoji="0" lang="pt-PT" smtClean="0"/>
              <a:t>Clique para editar o estilo</a:t>
            </a:r>
            <a:endParaRPr kumimoji="0" lang="en-US"/>
          </a:p>
        </p:txBody>
      </p:sp>
      <p:sp>
        <p:nvSpPr>
          <p:cNvPr id="3" name="Marcador de Posição de Texto Vertical 2"/>
          <p:cNvSpPr>
            <a:spLocks noGrp="1"/>
          </p:cNvSpPr>
          <p:nvPr>
            <p:ph type="body" orient="vert" idx="1"/>
          </p:nvPr>
        </p:nvSpPr>
        <p:spPr>
          <a:xfrm>
            <a:off x="502920" y="530352"/>
            <a:ext cx="8183880" cy="4187952"/>
          </a:xfrm>
        </p:spPr>
        <p:txBody>
          <a:bodyPr vert="eaVert"/>
          <a:lstStyle>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a Data 3"/>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5" name="Marcador de Posição do Rodapé 4"/>
          <p:cNvSpPr>
            <a:spLocks noGrp="1"/>
          </p:cNvSpPr>
          <p:nvPr>
            <p:ph type="ftr" sz="quarter" idx="11"/>
          </p:nvPr>
        </p:nvSpPr>
        <p:spPr/>
        <p:txBody>
          <a:bodyPr/>
          <a:lstStyle>
            <a:extLst/>
          </a:lstStyle>
          <a:p>
            <a:r>
              <a:rPr lang="pt-PT" smtClean="0"/>
              <a:t>Business Intelligence – Viriato M. Marques–DEIS / ISEC</a:t>
            </a:r>
            <a:endParaRPr lang="pt-PT"/>
          </a:p>
        </p:txBody>
      </p:sp>
      <p:sp>
        <p:nvSpPr>
          <p:cNvPr id="6" name="Marcador de Posição do Número do Diapositivo 5"/>
          <p:cNvSpPr>
            <a:spLocks noGrp="1"/>
          </p:cNvSpPr>
          <p:nvPr>
            <p:ph type="sldNum" sz="quarter" idx="12"/>
          </p:nvPr>
        </p:nvSpPr>
        <p:spPr/>
        <p:txBody>
          <a:bodyPr/>
          <a:lstStyle>
            <a:extLst/>
          </a:lstStyle>
          <a:p>
            <a:fld id="{CE287019-93E1-4EE6-AC17-0D901F7ADF48}" type="slidenum">
              <a:rPr lang="pt-PT" smtClean="0"/>
              <a:pPr/>
              <a:t>‹#›</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533404"/>
            <a:ext cx="1981200" cy="5257799"/>
          </a:xfrm>
        </p:spPr>
        <p:txBody>
          <a:bodyPr vert="eaVert"/>
          <a:lstStyle>
            <a:extLst/>
          </a:lstStyle>
          <a:p>
            <a:r>
              <a:rPr kumimoji="0" lang="pt-PT" smtClean="0"/>
              <a:t>Clique para editar o estilo</a:t>
            </a:r>
            <a:endParaRPr kumimoji="0" lang="en-US"/>
          </a:p>
        </p:txBody>
      </p:sp>
      <p:sp>
        <p:nvSpPr>
          <p:cNvPr id="3" name="Marcador de Posição de Texto Vertical 2"/>
          <p:cNvSpPr>
            <a:spLocks noGrp="1"/>
          </p:cNvSpPr>
          <p:nvPr>
            <p:ph type="body" orient="vert" idx="1"/>
          </p:nvPr>
        </p:nvSpPr>
        <p:spPr>
          <a:xfrm>
            <a:off x="533400" y="533402"/>
            <a:ext cx="5943600" cy="5257801"/>
          </a:xfrm>
        </p:spPr>
        <p:txBody>
          <a:bodyPr vert="eaVert"/>
          <a:lstStyle>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a Data 3"/>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5" name="Marcador de Posição do Rodapé 4"/>
          <p:cNvSpPr>
            <a:spLocks noGrp="1"/>
          </p:cNvSpPr>
          <p:nvPr>
            <p:ph type="ftr" sz="quarter" idx="11"/>
          </p:nvPr>
        </p:nvSpPr>
        <p:spPr/>
        <p:txBody>
          <a:bodyPr/>
          <a:lstStyle>
            <a:extLst/>
          </a:lstStyle>
          <a:p>
            <a:r>
              <a:rPr lang="pt-PT" smtClean="0"/>
              <a:t>Business Intelligence – Viriato M. Marques–DEIS / ISEC</a:t>
            </a:r>
            <a:endParaRPr lang="pt-PT"/>
          </a:p>
        </p:txBody>
      </p:sp>
      <p:sp>
        <p:nvSpPr>
          <p:cNvPr id="6" name="Marcador de Posição do Número do Diapositivo 5"/>
          <p:cNvSpPr>
            <a:spLocks noGrp="1"/>
          </p:cNvSpPr>
          <p:nvPr>
            <p:ph type="sldNum" sz="quarter" idx="12"/>
          </p:nvPr>
        </p:nvSpPr>
        <p:spPr/>
        <p:txBody>
          <a:bodyPr/>
          <a:lstStyle>
            <a:extLst/>
          </a:lstStyle>
          <a:p>
            <a:fld id="{CE287019-93E1-4EE6-AC17-0D901F7ADF48}" type="slidenum">
              <a:rPr lang="pt-PT" smtClean="0"/>
              <a:pPr/>
              <a:t>‹#›</a:t>
            </a:fld>
            <a:endParaRPr lang="pt-P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o de título">
    <p:spTree>
      <p:nvGrpSpPr>
        <p:cNvPr id="1" name=""/>
        <p:cNvGrpSpPr/>
        <p:nvPr/>
      </p:nvGrpSpPr>
      <p:grpSpPr>
        <a:xfrm>
          <a:off x="0" y="0"/>
          <a:ext cx="0" cy="0"/>
          <a:chOff x="0" y="0"/>
          <a:chExt cx="0" cy="0"/>
        </a:xfrm>
      </p:grpSpPr>
      <p:sp>
        <p:nvSpPr>
          <p:cNvPr id="5" name="Marcador de Posição do Rodapé 4"/>
          <p:cNvSpPr>
            <a:spLocks noGrp="1"/>
          </p:cNvSpPr>
          <p:nvPr>
            <p:ph type="ftr" sz="quarter" idx="11"/>
          </p:nvPr>
        </p:nvSpPr>
        <p:spPr>
          <a:xfrm>
            <a:off x="285720" y="6356350"/>
            <a:ext cx="5734080" cy="365125"/>
          </a:xfrm>
        </p:spPr>
        <p:txBody>
          <a:bodyPr/>
          <a:lstStyle>
            <a:lvl1pPr algn="l">
              <a:defRPr/>
            </a:lvl1pPr>
          </a:lstStyle>
          <a:p>
            <a:r>
              <a:rPr lang="pt-PT" smtClean="0"/>
              <a:t>Business Intelligence – Viriato M. Marques–DEIS / ISEC</a:t>
            </a:r>
            <a:endParaRPr lang="pt-PT" dirty="0"/>
          </a:p>
        </p:txBody>
      </p:sp>
      <p:sp>
        <p:nvSpPr>
          <p:cNvPr id="6" name="Marcador de Posição do Número do Diapositivo 5"/>
          <p:cNvSpPr>
            <a:spLocks noGrp="1"/>
          </p:cNvSpPr>
          <p:nvPr>
            <p:ph type="sldNum" sz="quarter" idx="12"/>
          </p:nvPr>
        </p:nvSpPr>
        <p:spPr>
          <a:xfrm>
            <a:off x="8286776" y="6357958"/>
            <a:ext cx="457200" cy="365125"/>
          </a:xfrm>
        </p:spPr>
        <p:txBody>
          <a:bodyPr/>
          <a:lstStyle/>
          <a:p>
            <a:fld id="{CE287019-93E1-4EE6-AC17-0D901F7ADF48}" type="slidenum">
              <a:rPr lang="pt-PT" smtClean="0"/>
              <a:pPr/>
              <a:t>‹#›</a:t>
            </a:fld>
            <a:endParaRPr lang="pt-PT"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Esquema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o Rodapé 2"/>
          <p:cNvSpPr>
            <a:spLocks noGrp="1"/>
          </p:cNvSpPr>
          <p:nvPr>
            <p:ph type="ftr" sz="quarter" idx="10"/>
          </p:nvPr>
        </p:nvSpPr>
        <p:spPr/>
        <p:txBody>
          <a:bodyPr/>
          <a:lstStyle/>
          <a:p>
            <a:r>
              <a:rPr lang="pt-PT" smtClean="0"/>
              <a:t>Business Intelligence – Viriato M. Marques–DEIS / ISEC</a:t>
            </a:r>
            <a:endParaRPr lang="pt-PT" dirty="0"/>
          </a:p>
        </p:txBody>
      </p:sp>
      <p:sp>
        <p:nvSpPr>
          <p:cNvPr id="4" name="Marcador de Posição do Número do Diapositivo 3"/>
          <p:cNvSpPr>
            <a:spLocks noGrp="1"/>
          </p:cNvSpPr>
          <p:nvPr>
            <p:ph type="sldNum" sz="quarter" idx="11"/>
          </p:nvPr>
        </p:nvSpPr>
        <p:spPr/>
        <p:txBody>
          <a:bodyPr/>
          <a:lstStyle/>
          <a:p>
            <a:fld id="{CE287019-93E1-4EE6-AC17-0D901F7ADF48}" type="slidenum">
              <a:rPr lang="pt-PT" smtClean="0"/>
              <a:pPr/>
              <a:t>‹#›</a:t>
            </a:fld>
            <a:endParaRPr lang="pt-PT"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squema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o Rodapé 2"/>
          <p:cNvSpPr>
            <a:spLocks noGrp="1"/>
          </p:cNvSpPr>
          <p:nvPr>
            <p:ph type="ftr" sz="quarter" idx="10"/>
          </p:nvPr>
        </p:nvSpPr>
        <p:spPr/>
        <p:txBody>
          <a:bodyPr/>
          <a:lstStyle/>
          <a:p>
            <a:r>
              <a:rPr lang="pt-PT" smtClean="0"/>
              <a:t>Business Intelligence – Viriato M. Marques–DEIS / ISEC</a:t>
            </a:r>
            <a:endParaRPr lang="pt-PT" dirty="0"/>
          </a:p>
        </p:txBody>
      </p:sp>
      <p:sp>
        <p:nvSpPr>
          <p:cNvPr id="4" name="Marcador de Posição do Número do Diapositivo 3"/>
          <p:cNvSpPr>
            <a:spLocks noGrp="1"/>
          </p:cNvSpPr>
          <p:nvPr>
            <p:ph type="sldNum" sz="quarter" idx="11"/>
          </p:nvPr>
        </p:nvSpPr>
        <p:spPr/>
        <p:txBody>
          <a:bodyPr/>
          <a:lstStyle/>
          <a:p>
            <a:fld id="{CE287019-93E1-4EE6-AC17-0D901F7ADF48}" type="slidenum">
              <a:rPr lang="pt-PT" smtClean="0"/>
              <a:pPr/>
              <a:t>‹#›</a:t>
            </a:fld>
            <a:endParaRPr lang="pt-PT"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Esquema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o Rodapé 2"/>
          <p:cNvSpPr>
            <a:spLocks noGrp="1"/>
          </p:cNvSpPr>
          <p:nvPr>
            <p:ph type="ftr" sz="quarter" idx="10"/>
          </p:nvPr>
        </p:nvSpPr>
        <p:spPr/>
        <p:txBody>
          <a:bodyPr/>
          <a:lstStyle/>
          <a:p>
            <a:r>
              <a:rPr lang="pt-PT" smtClean="0"/>
              <a:t>Business Intelligence – Viriato M. Marques–DEIS / ISEC</a:t>
            </a:r>
            <a:endParaRPr lang="pt-PT" dirty="0"/>
          </a:p>
        </p:txBody>
      </p:sp>
      <p:sp>
        <p:nvSpPr>
          <p:cNvPr id="4" name="Marcador de Posição do Número do Diapositivo 3"/>
          <p:cNvSpPr>
            <a:spLocks noGrp="1"/>
          </p:cNvSpPr>
          <p:nvPr>
            <p:ph type="sldNum" sz="quarter" idx="11"/>
          </p:nvPr>
        </p:nvSpPr>
        <p:spPr/>
        <p:txBody>
          <a:bodyPr/>
          <a:lstStyle/>
          <a:p>
            <a:fld id="{CE287019-93E1-4EE6-AC17-0D901F7ADF48}" type="slidenum">
              <a:rPr lang="pt-PT" smtClean="0"/>
              <a:pPr/>
              <a:t>‹#›</a:t>
            </a:fld>
            <a:endParaRPr lang="pt-PT"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15" name="Rectângulo arredondado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ângulo arredondado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ítulo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pt-PT" smtClean="0"/>
              <a:t>Clique para editar o estilo</a:t>
            </a:r>
            <a:endParaRPr kumimoji="0" lang="en-US"/>
          </a:p>
        </p:txBody>
      </p:sp>
      <p:sp>
        <p:nvSpPr>
          <p:cNvPr id="20" name="Subtítulo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PT" smtClean="0"/>
              <a:t>Faça clique para editar o estilo</a:t>
            </a:r>
            <a:endParaRPr kumimoji="0" lang="en-US"/>
          </a:p>
        </p:txBody>
      </p:sp>
      <p:sp>
        <p:nvSpPr>
          <p:cNvPr id="19" name="Marcador de Posição da Data 18"/>
          <p:cNvSpPr>
            <a:spLocks noGrp="1"/>
          </p:cNvSpPr>
          <p:nvPr>
            <p:ph type="dt" sz="half" idx="10"/>
          </p:nvPr>
        </p:nvSpPr>
        <p:spPr>
          <a:xfrm>
            <a:off x="3776328" y="6111875"/>
            <a:ext cx="2286000" cy="365125"/>
          </a:xfrm>
          <a:prstGeom prst="rect">
            <a:avLst/>
          </a:prstGeom>
        </p:spPr>
        <p:txBody>
          <a:bodyPr/>
          <a:lstStyle>
            <a:extLst/>
          </a:lstStyle>
          <a:p>
            <a:endParaRPr lang="en-US"/>
          </a:p>
        </p:txBody>
      </p:sp>
      <p:sp>
        <p:nvSpPr>
          <p:cNvPr id="8" name="Marcador de Posição do Rodapé 7"/>
          <p:cNvSpPr>
            <a:spLocks noGrp="1"/>
          </p:cNvSpPr>
          <p:nvPr>
            <p:ph type="ftr" sz="quarter" idx="11"/>
          </p:nvPr>
        </p:nvSpPr>
        <p:spPr/>
        <p:txBody>
          <a:bodyPr/>
          <a:lstStyle>
            <a:extLst/>
          </a:lstStyle>
          <a:p>
            <a:r>
              <a:rPr lang="pt-PT" smtClean="0"/>
              <a:t>Business Intelligence – Viriato M. Marques–DEIS / ISEC</a:t>
            </a:r>
            <a:endParaRPr lang="pt-PT" dirty="0"/>
          </a:p>
        </p:txBody>
      </p:sp>
      <p:sp>
        <p:nvSpPr>
          <p:cNvPr id="11" name="Marcador de Posição do Número do Diapositivo 10"/>
          <p:cNvSpPr>
            <a:spLocks noGrp="1"/>
          </p:cNvSpPr>
          <p:nvPr>
            <p:ph type="sldNum" sz="quarter" idx="12"/>
          </p:nvPr>
        </p:nvSpPr>
        <p:spPr/>
        <p:txBody>
          <a:bodyPr/>
          <a:lstStyle>
            <a:extLst/>
          </a:lstStyle>
          <a:p>
            <a:fld id="{CE287019-93E1-4EE6-AC17-0D901F7ADF48}" type="slidenum">
              <a:rPr lang="pt-PT" smtClean="0"/>
              <a:pPr/>
              <a:t>‹#›</a:t>
            </a:fld>
            <a:endParaRPr lang="pt-PT"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a:xfrm>
            <a:off x="500034" y="500042"/>
            <a:ext cx="8183880" cy="571504"/>
          </a:xfrm>
        </p:spPr>
        <p:txBody>
          <a:bodyPr/>
          <a:lstStyle>
            <a:extLst/>
          </a:lstStyle>
          <a:p>
            <a:r>
              <a:rPr kumimoji="0" lang="pt-PT" smtClean="0"/>
              <a:t>Clique para editar o estilo</a:t>
            </a:r>
            <a:endParaRPr kumimoji="0" lang="en-US"/>
          </a:p>
        </p:txBody>
      </p:sp>
      <p:sp>
        <p:nvSpPr>
          <p:cNvPr id="3" name="Marcador de Posição de Conteúdo 2"/>
          <p:cNvSpPr>
            <a:spLocks noGrp="1"/>
          </p:cNvSpPr>
          <p:nvPr>
            <p:ph idx="1"/>
          </p:nvPr>
        </p:nvSpPr>
        <p:spPr>
          <a:xfrm>
            <a:off x="500034" y="1142984"/>
            <a:ext cx="8183880" cy="4688018"/>
          </a:xfrm>
        </p:spPr>
        <p:txBody>
          <a:bodyPr/>
          <a:lstStyle>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5" name="Marcador de Posição do Rodapé 4"/>
          <p:cNvSpPr>
            <a:spLocks noGrp="1"/>
          </p:cNvSpPr>
          <p:nvPr>
            <p:ph type="ftr" sz="quarter" idx="11"/>
          </p:nvPr>
        </p:nvSpPr>
        <p:spPr/>
        <p:txBody>
          <a:bodyPr/>
          <a:lstStyle>
            <a:extLst/>
          </a:lstStyle>
          <a:p>
            <a:r>
              <a:rPr lang="pt-PT" smtClean="0"/>
              <a:t>Business Intelligence – Viriato M. Marques–DEIS / ISEC</a:t>
            </a:r>
            <a:endParaRPr lang="pt-PT" dirty="0"/>
          </a:p>
        </p:txBody>
      </p:sp>
      <p:sp>
        <p:nvSpPr>
          <p:cNvPr id="6" name="Marcador de Posição do Número do Diapositivo 5"/>
          <p:cNvSpPr>
            <a:spLocks noGrp="1"/>
          </p:cNvSpPr>
          <p:nvPr>
            <p:ph type="sldNum" sz="quarter" idx="12"/>
          </p:nvPr>
        </p:nvSpPr>
        <p:spPr/>
        <p:txBody>
          <a:bodyPr/>
          <a:lstStyle>
            <a:extLst/>
          </a:lstStyle>
          <a:p>
            <a:fld id="{CE287019-93E1-4EE6-AC17-0D901F7ADF48}" type="slidenum">
              <a:rPr lang="pt-PT" smtClean="0"/>
              <a:pPr/>
              <a:t>‹#›</a:t>
            </a:fld>
            <a:endParaRPr lang="pt-PT"/>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14" name="Rectângulo arredondado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ângulo arredondado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ítulo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pt-PT" smtClean="0"/>
              <a:t>Clique para editar o estilo</a:t>
            </a:r>
            <a:endParaRPr kumimoji="0" lang="en-US"/>
          </a:p>
        </p:txBody>
      </p:sp>
      <p:sp>
        <p:nvSpPr>
          <p:cNvPr id="3" name="Marcador de Posição do Texto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PT" smtClean="0"/>
              <a:t>Clique para editar os estilos</a:t>
            </a:r>
          </a:p>
        </p:txBody>
      </p:sp>
      <p:sp>
        <p:nvSpPr>
          <p:cNvPr id="4" name="Marcador de Posição da Data 3"/>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5" name="Marcador de Posição do Rodapé 4"/>
          <p:cNvSpPr>
            <a:spLocks noGrp="1"/>
          </p:cNvSpPr>
          <p:nvPr>
            <p:ph type="ftr" sz="quarter" idx="11"/>
          </p:nvPr>
        </p:nvSpPr>
        <p:spPr/>
        <p:txBody>
          <a:bodyPr/>
          <a:lstStyle>
            <a:extLst/>
          </a:lstStyle>
          <a:p>
            <a:r>
              <a:rPr lang="pt-PT" smtClean="0"/>
              <a:t>Business Intelligence – Viriato M. Marques–DEIS / ISEC</a:t>
            </a:r>
            <a:endParaRPr lang="pt-PT"/>
          </a:p>
        </p:txBody>
      </p:sp>
      <p:sp>
        <p:nvSpPr>
          <p:cNvPr id="6" name="Marcador de Posição do Número do Diapositivo 5"/>
          <p:cNvSpPr>
            <a:spLocks noGrp="1"/>
          </p:cNvSpPr>
          <p:nvPr>
            <p:ph type="sldNum" sz="quarter" idx="12"/>
          </p:nvPr>
        </p:nvSpPr>
        <p:spPr/>
        <p:txBody>
          <a:bodyPr/>
          <a:lstStyle>
            <a:extLst/>
          </a:lstStyle>
          <a:p>
            <a:fld id="{CE287019-93E1-4EE6-AC17-0D901F7ADF48}" type="slidenum">
              <a:rPr lang="pt-PT" smtClean="0"/>
              <a:pPr/>
              <a:t>‹#›</a:t>
            </a:fld>
            <a:endParaRPr lang="pt-PT"/>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PT" smtClean="0"/>
              <a:t>Clique para editar o estilo</a:t>
            </a:r>
            <a:endParaRPr kumimoji="0" lang="en-US"/>
          </a:p>
        </p:txBody>
      </p:sp>
      <p:sp>
        <p:nvSpPr>
          <p:cNvPr id="3" name="Marcador de Posição de Conteúdo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e Conteúdo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5" name="Marcador de Posição da Data 4"/>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6" name="Marcador de Posição do Rodapé 5"/>
          <p:cNvSpPr>
            <a:spLocks noGrp="1"/>
          </p:cNvSpPr>
          <p:nvPr>
            <p:ph type="ftr" sz="quarter" idx="11"/>
          </p:nvPr>
        </p:nvSpPr>
        <p:spPr/>
        <p:txBody>
          <a:bodyPr/>
          <a:lstStyle>
            <a:extLst/>
          </a:lstStyle>
          <a:p>
            <a:r>
              <a:rPr lang="pt-PT" smtClean="0"/>
              <a:t>Business Intelligence – Viriato M. Marques–DEIS / ISEC</a:t>
            </a:r>
            <a:endParaRPr lang="pt-PT"/>
          </a:p>
        </p:txBody>
      </p:sp>
      <p:sp>
        <p:nvSpPr>
          <p:cNvPr id="7" name="Marcador de Posição do Número do Diapositivo 6"/>
          <p:cNvSpPr>
            <a:spLocks noGrp="1"/>
          </p:cNvSpPr>
          <p:nvPr>
            <p:ph type="sldNum" sz="quarter" idx="12"/>
          </p:nvPr>
        </p:nvSpPr>
        <p:spPr/>
        <p:txBody>
          <a:bodyPr/>
          <a:lstStyle>
            <a:extLst/>
          </a:lstStyle>
          <a:p>
            <a:fld id="{CE287019-93E1-4EE6-AC17-0D901F7ADF48}" type="slidenum">
              <a:rPr lang="pt-PT" smtClean="0"/>
              <a:pPr/>
              <a:t>‹#›</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a:xfrm>
            <a:off x="502920" y="4983480"/>
            <a:ext cx="8183880" cy="1051560"/>
          </a:xfrm>
        </p:spPr>
        <p:txBody>
          <a:bodyPr/>
          <a:lstStyle>
            <a:extLst/>
          </a:lstStyle>
          <a:p>
            <a:r>
              <a:rPr kumimoji="0" lang="pt-PT" smtClean="0"/>
              <a:t>Clique para editar o estilo</a:t>
            </a:r>
            <a:endParaRPr kumimoji="0" lang="en-US"/>
          </a:p>
        </p:txBody>
      </p:sp>
      <p:sp>
        <p:nvSpPr>
          <p:cNvPr id="3" name="Marcador de Posição de Conteúdo 2"/>
          <p:cNvSpPr>
            <a:spLocks noGrp="1"/>
          </p:cNvSpPr>
          <p:nvPr>
            <p:ph idx="1"/>
          </p:nvPr>
        </p:nvSpPr>
        <p:spPr>
          <a:xfrm>
            <a:off x="502920" y="530352"/>
            <a:ext cx="8183880" cy="4187952"/>
          </a:xfrm>
        </p:spPr>
        <p:txBody>
          <a:bodyPr/>
          <a:lstStyle>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a Data 3"/>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5" name="Marcador de Posição do Rodapé 4"/>
          <p:cNvSpPr>
            <a:spLocks noGrp="1"/>
          </p:cNvSpPr>
          <p:nvPr>
            <p:ph type="ftr" sz="quarter" idx="11"/>
          </p:nvPr>
        </p:nvSpPr>
        <p:spPr/>
        <p:txBody>
          <a:bodyPr/>
          <a:lstStyle>
            <a:extLst/>
          </a:lstStyle>
          <a:p>
            <a:r>
              <a:rPr lang="pt-PT" smtClean="0"/>
              <a:t>Business Intelligence – Viriato M. Marques–DEIS / ISEC</a:t>
            </a:r>
            <a:endParaRPr lang="pt-PT"/>
          </a:p>
        </p:txBody>
      </p:sp>
      <p:sp>
        <p:nvSpPr>
          <p:cNvPr id="6" name="Marcador de Posição do Número do Diapositivo 5"/>
          <p:cNvSpPr>
            <a:spLocks noGrp="1"/>
          </p:cNvSpPr>
          <p:nvPr>
            <p:ph type="sldNum" sz="quarter" idx="12"/>
          </p:nvPr>
        </p:nvSpPr>
        <p:spPr/>
        <p:txBody>
          <a:bodyPr/>
          <a:lstStyle>
            <a:extLst/>
          </a:lstStyle>
          <a:p>
            <a:fld id="{CE287019-93E1-4EE6-AC17-0D901F7ADF48}" type="slidenum">
              <a:rPr lang="pt-PT" smtClean="0"/>
              <a:pPr/>
              <a:t>‹#›</a:t>
            </a:fld>
            <a:endParaRPr lang="pt-PT"/>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02920" y="4983480"/>
            <a:ext cx="8183880" cy="1051560"/>
          </a:xfrm>
        </p:spPr>
        <p:txBody>
          <a:bodyPr anchor="b"/>
          <a:lstStyle>
            <a:lvl1pPr>
              <a:defRPr b="1"/>
            </a:lvl1pPr>
            <a:extLst/>
          </a:lstStyle>
          <a:p>
            <a:r>
              <a:rPr kumimoji="0" lang="pt-PT" smtClean="0"/>
              <a:t>Clique para editar o estilo</a:t>
            </a:r>
            <a:endParaRPr kumimoji="0" lang="en-US"/>
          </a:p>
        </p:txBody>
      </p:sp>
      <p:sp>
        <p:nvSpPr>
          <p:cNvPr id="3" name="Marcador de Posição do Texto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PT" smtClean="0"/>
              <a:t>Clique para editar os estilos</a:t>
            </a:r>
          </a:p>
        </p:txBody>
      </p:sp>
      <p:sp>
        <p:nvSpPr>
          <p:cNvPr id="4" name="Marcador de Posição do Texto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PT" smtClean="0"/>
              <a:t>Clique para editar os estilos</a:t>
            </a:r>
          </a:p>
        </p:txBody>
      </p:sp>
      <p:sp>
        <p:nvSpPr>
          <p:cNvPr id="5" name="Marcador de Posição de Conteúdo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6" name="Marcador de Posição de Conteúdo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7" name="Marcador de Posição da Data 6"/>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8" name="Marcador de Posição do Rodapé 7"/>
          <p:cNvSpPr>
            <a:spLocks noGrp="1"/>
          </p:cNvSpPr>
          <p:nvPr>
            <p:ph type="ftr" sz="quarter" idx="11"/>
          </p:nvPr>
        </p:nvSpPr>
        <p:spPr/>
        <p:txBody>
          <a:bodyPr/>
          <a:lstStyle>
            <a:extLst/>
          </a:lstStyle>
          <a:p>
            <a:r>
              <a:rPr lang="pt-PT" smtClean="0"/>
              <a:t>Business Intelligence – Viriato M. Marques–DEIS / ISEC</a:t>
            </a:r>
            <a:endParaRPr lang="pt-PT"/>
          </a:p>
        </p:txBody>
      </p:sp>
      <p:sp>
        <p:nvSpPr>
          <p:cNvPr id="9" name="Marcador de Posição do Número do Diapositivo 8"/>
          <p:cNvSpPr>
            <a:spLocks noGrp="1"/>
          </p:cNvSpPr>
          <p:nvPr>
            <p:ph type="sldNum" sz="quarter" idx="12"/>
          </p:nvPr>
        </p:nvSpPr>
        <p:spPr/>
        <p:txBody>
          <a:bodyPr/>
          <a:lstStyle>
            <a:extLst/>
          </a:lstStyle>
          <a:p>
            <a:fld id="{CE287019-93E1-4EE6-AC17-0D901F7ADF48}" type="slidenum">
              <a:rPr lang="pt-PT" smtClean="0"/>
              <a:pPr/>
              <a:t>‹#›</a:t>
            </a:fld>
            <a:endParaRPr lang="pt-PT"/>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PT" smtClean="0"/>
              <a:t>Clique para editar o estilo</a:t>
            </a:r>
            <a:endParaRPr kumimoji="0" lang="en-US"/>
          </a:p>
        </p:txBody>
      </p:sp>
      <p:sp>
        <p:nvSpPr>
          <p:cNvPr id="3" name="Marcador de Posição da Data 2"/>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4" name="Marcador de Posição do Rodapé 3"/>
          <p:cNvSpPr>
            <a:spLocks noGrp="1"/>
          </p:cNvSpPr>
          <p:nvPr>
            <p:ph type="ftr" sz="quarter" idx="11"/>
          </p:nvPr>
        </p:nvSpPr>
        <p:spPr/>
        <p:txBody>
          <a:bodyPr/>
          <a:lstStyle>
            <a:extLst/>
          </a:lstStyle>
          <a:p>
            <a:r>
              <a:rPr lang="pt-PT" smtClean="0"/>
              <a:t>Business Intelligence – Viriato M. Marques–DEIS / ISEC</a:t>
            </a:r>
            <a:endParaRPr lang="pt-PT"/>
          </a:p>
        </p:txBody>
      </p:sp>
      <p:sp>
        <p:nvSpPr>
          <p:cNvPr id="5" name="Marcador de Posição do Número do Diapositivo 4"/>
          <p:cNvSpPr>
            <a:spLocks noGrp="1"/>
          </p:cNvSpPr>
          <p:nvPr>
            <p:ph type="sldNum" sz="quarter" idx="12"/>
          </p:nvPr>
        </p:nvSpPr>
        <p:spPr/>
        <p:txBody>
          <a:bodyPr/>
          <a:lstStyle>
            <a:extLst/>
          </a:lstStyle>
          <a:p>
            <a:fld id="{CE287019-93E1-4EE6-AC17-0D901F7ADF48}" type="slidenum">
              <a:rPr lang="pt-PT" smtClean="0"/>
              <a:pPr/>
              <a:t>‹#›</a:t>
            </a:fld>
            <a:endParaRPr lang="pt-PT"/>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7" name="Rectângulo arredondado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Marcador de Posição da Data 1"/>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3" name="Marcador de Posição do Rodapé 2"/>
          <p:cNvSpPr>
            <a:spLocks noGrp="1"/>
          </p:cNvSpPr>
          <p:nvPr>
            <p:ph type="ftr" sz="quarter" idx="11"/>
          </p:nvPr>
        </p:nvSpPr>
        <p:spPr/>
        <p:txBody>
          <a:bodyPr/>
          <a:lstStyle>
            <a:extLst/>
          </a:lstStyle>
          <a:p>
            <a:r>
              <a:rPr lang="pt-PT" smtClean="0"/>
              <a:t>Business Intelligence – Viriato M. Marques–DEIS / ISEC</a:t>
            </a:r>
            <a:endParaRPr lang="pt-PT"/>
          </a:p>
        </p:txBody>
      </p:sp>
      <p:sp>
        <p:nvSpPr>
          <p:cNvPr id="4" name="Marcador de Posição do Número do Diapositivo 3"/>
          <p:cNvSpPr>
            <a:spLocks noGrp="1"/>
          </p:cNvSpPr>
          <p:nvPr>
            <p:ph type="sldNum" sz="quarter" idx="12"/>
          </p:nvPr>
        </p:nvSpPr>
        <p:spPr/>
        <p:txBody>
          <a:bodyPr/>
          <a:lstStyle>
            <a:extLst/>
          </a:lstStyle>
          <a:p>
            <a:fld id="{CE287019-93E1-4EE6-AC17-0D901F7ADF48}" type="slidenum">
              <a:rPr lang="pt-PT" smtClean="0"/>
              <a:pPr/>
              <a:t>‹#›</a:t>
            </a:fld>
            <a:endParaRPr lang="pt-PT"/>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pt-PT" smtClean="0"/>
              <a:t>Clique para editar o estilo</a:t>
            </a:r>
            <a:endParaRPr kumimoji="0" lang="en-US"/>
          </a:p>
        </p:txBody>
      </p:sp>
      <p:sp>
        <p:nvSpPr>
          <p:cNvPr id="3" name="Marcador de Posição do Texto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e Conteúdo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5" name="Marcador de Posição da Data 4"/>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6" name="Marcador de Posição do Rodapé 5"/>
          <p:cNvSpPr>
            <a:spLocks noGrp="1"/>
          </p:cNvSpPr>
          <p:nvPr>
            <p:ph type="ftr" sz="quarter" idx="11"/>
          </p:nvPr>
        </p:nvSpPr>
        <p:spPr/>
        <p:txBody>
          <a:bodyPr/>
          <a:lstStyle>
            <a:extLst/>
          </a:lstStyle>
          <a:p>
            <a:r>
              <a:rPr lang="pt-PT" smtClean="0"/>
              <a:t>Business Intelligence – Viriato M. Marques–DEIS / ISEC</a:t>
            </a:r>
            <a:endParaRPr lang="pt-PT"/>
          </a:p>
        </p:txBody>
      </p:sp>
      <p:sp>
        <p:nvSpPr>
          <p:cNvPr id="7" name="Marcador de Posição do Número do Diapositivo 6"/>
          <p:cNvSpPr>
            <a:spLocks noGrp="1"/>
          </p:cNvSpPr>
          <p:nvPr>
            <p:ph type="sldNum" sz="quarter" idx="12"/>
          </p:nvPr>
        </p:nvSpPr>
        <p:spPr/>
        <p:txBody>
          <a:bodyPr/>
          <a:lstStyle>
            <a:extLst/>
          </a:lstStyle>
          <a:p>
            <a:fld id="{CE287019-93E1-4EE6-AC17-0D901F7ADF48}" type="slidenum">
              <a:rPr lang="pt-PT" smtClean="0"/>
              <a:pPr/>
              <a:t>‹#›</a:t>
            </a:fld>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5" name="Rectângulo arredondado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Arredondar Rectângulo de Canto Simples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ítulo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pt-PT" smtClean="0"/>
              <a:t>Clique para editar o estilo</a:t>
            </a:r>
            <a:endParaRPr kumimoji="0" lang="en-US"/>
          </a:p>
        </p:txBody>
      </p:sp>
      <p:sp>
        <p:nvSpPr>
          <p:cNvPr id="4" name="Marcador de Posição do Texto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5" name="Marcador de Posição da Data 4"/>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6" name="Marcador de Posição do Rodapé 5"/>
          <p:cNvSpPr>
            <a:spLocks noGrp="1"/>
          </p:cNvSpPr>
          <p:nvPr>
            <p:ph type="ftr" sz="quarter" idx="11"/>
          </p:nvPr>
        </p:nvSpPr>
        <p:spPr/>
        <p:txBody>
          <a:bodyPr/>
          <a:lstStyle>
            <a:extLst/>
          </a:lstStyle>
          <a:p>
            <a:r>
              <a:rPr lang="pt-PT" smtClean="0"/>
              <a:t>Business Intelligence – Viriato M. Marques–DEIS / ISEC</a:t>
            </a:r>
            <a:endParaRPr lang="pt-PT"/>
          </a:p>
        </p:txBody>
      </p:sp>
      <p:sp>
        <p:nvSpPr>
          <p:cNvPr id="7" name="Marcador de Posição do Número do Diapositivo 6"/>
          <p:cNvSpPr>
            <a:spLocks noGrp="1"/>
          </p:cNvSpPr>
          <p:nvPr>
            <p:ph type="sldNum" sz="quarter" idx="12"/>
          </p:nvPr>
        </p:nvSpPr>
        <p:spPr/>
        <p:txBody>
          <a:bodyPr/>
          <a:lstStyle>
            <a:extLst/>
          </a:lstStyle>
          <a:p>
            <a:fld id="{CE287019-93E1-4EE6-AC17-0D901F7ADF48}" type="slidenum">
              <a:rPr lang="pt-PT" smtClean="0"/>
              <a:pPr/>
              <a:t>‹#›</a:t>
            </a:fld>
            <a:endParaRPr lang="pt-PT"/>
          </a:p>
        </p:txBody>
      </p:sp>
      <p:sp>
        <p:nvSpPr>
          <p:cNvPr id="3" name="Marcador de Posição da Imagem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pt-PT" smtClean="0"/>
              <a:t>Clique no ícone para adicionar uma imagem</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502920" y="4983480"/>
            <a:ext cx="8183880" cy="1051560"/>
          </a:xfrm>
        </p:spPr>
        <p:txBody>
          <a:bodyPr/>
          <a:lstStyle>
            <a:extLst/>
          </a:lstStyle>
          <a:p>
            <a:r>
              <a:rPr kumimoji="0" lang="pt-PT" smtClean="0"/>
              <a:t>Clique para editar o estilo</a:t>
            </a:r>
            <a:endParaRPr kumimoji="0" lang="en-US"/>
          </a:p>
        </p:txBody>
      </p:sp>
      <p:sp>
        <p:nvSpPr>
          <p:cNvPr id="3" name="Marcador de Posição de Texto Vertical 2"/>
          <p:cNvSpPr>
            <a:spLocks noGrp="1"/>
          </p:cNvSpPr>
          <p:nvPr>
            <p:ph type="body" orient="vert" idx="1"/>
          </p:nvPr>
        </p:nvSpPr>
        <p:spPr>
          <a:xfrm>
            <a:off x="502920" y="530352"/>
            <a:ext cx="8183880" cy="4187952"/>
          </a:xfrm>
        </p:spPr>
        <p:txBody>
          <a:bodyPr vert="eaVert"/>
          <a:lstStyle>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a Data 3"/>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5" name="Marcador de Posição do Rodapé 4"/>
          <p:cNvSpPr>
            <a:spLocks noGrp="1"/>
          </p:cNvSpPr>
          <p:nvPr>
            <p:ph type="ftr" sz="quarter" idx="11"/>
          </p:nvPr>
        </p:nvSpPr>
        <p:spPr/>
        <p:txBody>
          <a:bodyPr/>
          <a:lstStyle>
            <a:extLst/>
          </a:lstStyle>
          <a:p>
            <a:r>
              <a:rPr lang="pt-PT" smtClean="0"/>
              <a:t>Business Intelligence – Viriato M. Marques–DEIS / ISEC</a:t>
            </a:r>
            <a:endParaRPr lang="pt-PT"/>
          </a:p>
        </p:txBody>
      </p:sp>
      <p:sp>
        <p:nvSpPr>
          <p:cNvPr id="6" name="Marcador de Posição do Número do Diapositivo 5"/>
          <p:cNvSpPr>
            <a:spLocks noGrp="1"/>
          </p:cNvSpPr>
          <p:nvPr>
            <p:ph type="sldNum" sz="quarter" idx="12"/>
          </p:nvPr>
        </p:nvSpPr>
        <p:spPr/>
        <p:txBody>
          <a:bodyPr/>
          <a:lstStyle>
            <a:extLst/>
          </a:lstStyle>
          <a:p>
            <a:fld id="{CE287019-93E1-4EE6-AC17-0D901F7ADF48}" type="slidenum">
              <a:rPr lang="pt-PT" smtClean="0"/>
              <a:pPr/>
              <a:t>‹#›</a:t>
            </a:fld>
            <a:endParaRPr lang="pt-PT"/>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533404"/>
            <a:ext cx="1981200" cy="5257799"/>
          </a:xfrm>
        </p:spPr>
        <p:txBody>
          <a:bodyPr vert="eaVert"/>
          <a:lstStyle>
            <a:extLst/>
          </a:lstStyle>
          <a:p>
            <a:r>
              <a:rPr kumimoji="0" lang="pt-PT" smtClean="0"/>
              <a:t>Clique para editar o estilo</a:t>
            </a:r>
            <a:endParaRPr kumimoji="0" lang="en-US"/>
          </a:p>
        </p:txBody>
      </p:sp>
      <p:sp>
        <p:nvSpPr>
          <p:cNvPr id="3" name="Marcador de Posição de Texto Vertical 2"/>
          <p:cNvSpPr>
            <a:spLocks noGrp="1"/>
          </p:cNvSpPr>
          <p:nvPr>
            <p:ph type="body" orient="vert" idx="1"/>
          </p:nvPr>
        </p:nvSpPr>
        <p:spPr>
          <a:xfrm>
            <a:off x="533400" y="533402"/>
            <a:ext cx="5943600" cy="5257801"/>
          </a:xfrm>
        </p:spPr>
        <p:txBody>
          <a:bodyPr vert="eaVert"/>
          <a:lstStyle>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a Data 3"/>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5" name="Marcador de Posição do Rodapé 4"/>
          <p:cNvSpPr>
            <a:spLocks noGrp="1"/>
          </p:cNvSpPr>
          <p:nvPr>
            <p:ph type="ftr" sz="quarter" idx="11"/>
          </p:nvPr>
        </p:nvSpPr>
        <p:spPr/>
        <p:txBody>
          <a:bodyPr/>
          <a:lstStyle>
            <a:extLst/>
          </a:lstStyle>
          <a:p>
            <a:r>
              <a:rPr lang="pt-PT" smtClean="0"/>
              <a:t>Business Intelligence – Viriato M. Marques–DEIS / ISEC</a:t>
            </a:r>
            <a:endParaRPr lang="pt-PT"/>
          </a:p>
        </p:txBody>
      </p:sp>
      <p:sp>
        <p:nvSpPr>
          <p:cNvPr id="6" name="Marcador de Posição do Número do Diapositivo 5"/>
          <p:cNvSpPr>
            <a:spLocks noGrp="1"/>
          </p:cNvSpPr>
          <p:nvPr>
            <p:ph type="sldNum" sz="quarter" idx="12"/>
          </p:nvPr>
        </p:nvSpPr>
        <p:spPr/>
        <p:txBody>
          <a:bodyPr/>
          <a:lstStyle>
            <a:extLst/>
          </a:lstStyle>
          <a:p>
            <a:fld id="{CE287019-93E1-4EE6-AC17-0D901F7ADF48}" type="slidenum">
              <a:rPr lang="pt-PT" smtClean="0"/>
              <a:pPr/>
              <a:t>‹#›</a:t>
            </a:fld>
            <a:endParaRPr lang="pt-PT"/>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Diapositivo de título">
    <p:spTree>
      <p:nvGrpSpPr>
        <p:cNvPr id="1" name=""/>
        <p:cNvGrpSpPr/>
        <p:nvPr/>
      </p:nvGrpSpPr>
      <p:grpSpPr>
        <a:xfrm>
          <a:off x="0" y="0"/>
          <a:ext cx="0" cy="0"/>
          <a:chOff x="0" y="0"/>
          <a:chExt cx="0" cy="0"/>
        </a:xfrm>
      </p:grpSpPr>
      <p:sp>
        <p:nvSpPr>
          <p:cNvPr id="5" name="Marcador de Posição do Rodapé 4"/>
          <p:cNvSpPr>
            <a:spLocks noGrp="1"/>
          </p:cNvSpPr>
          <p:nvPr>
            <p:ph type="ftr" sz="quarter" idx="11"/>
          </p:nvPr>
        </p:nvSpPr>
        <p:spPr>
          <a:xfrm>
            <a:off x="285720" y="6356350"/>
            <a:ext cx="5734080" cy="365125"/>
          </a:xfrm>
        </p:spPr>
        <p:txBody>
          <a:bodyPr/>
          <a:lstStyle>
            <a:lvl1pPr algn="l">
              <a:defRPr/>
            </a:lvl1pPr>
          </a:lstStyle>
          <a:p>
            <a:r>
              <a:rPr lang="pt-PT" smtClean="0"/>
              <a:t>Business Intelligence – Viriato M. Marques–DEIS / ISEC</a:t>
            </a:r>
            <a:endParaRPr lang="pt-PT" dirty="0"/>
          </a:p>
        </p:txBody>
      </p:sp>
      <p:sp>
        <p:nvSpPr>
          <p:cNvPr id="6" name="Marcador de Posição do Número do Diapositivo 5"/>
          <p:cNvSpPr>
            <a:spLocks noGrp="1"/>
          </p:cNvSpPr>
          <p:nvPr>
            <p:ph type="sldNum" sz="quarter" idx="12"/>
          </p:nvPr>
        </p:nvSpPr>
        <p:spPr/>
        <p:txBody>
          <a:bodyPr/>
          <a:lstStyle/>
          <a:p>
            <a:fld id="{CE287019-93E1-4EE6-AC17-0D901F7ADF48}" type="slidenum">
              <a:rPr lang="pt-PT" smtClean="0"/>
              <a:pPr/>
              <a:t>‹#›</a:t>
            </a:fld>
            <a:endParaRPr lang="pt-PT"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Esquema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o Rodapé 2"/>
          <p:cNvSpPr>
            <a:spLocks noGrp="1"/>
          </p:cNvSpPr>
          <p:nvPr>
            <p:ph type="ftr" sz="quarter" idx="10"/>
          </p:nvPr>
        </p:nvSpPr>
        <p:spPr/>
        <p:txBody>
          <a:bodyPr/>
          <a:lstStyle/>
          <a:p>
            <a:r>
              <a:rPr lang="pt-PT" smtClean="0"/>
              <a:t>Business Intelligence – Viriato M. Marques–DEIS / ISEC</a:t>
            </a:r>
            <a:endParaRPr lang="pt-PT" dirty="0"/>
          </a:p>
        </p:txBody>
      </p:sp>
      <p:sp>
        <p:nvSpPr>
          <p:cNvPr id="4" name="Marcador de Posição do Número do Diapositivo 3"/>
          <p:cNvSpPr>
            <a:spLocks noGrp="1"/>
          </p:cNvSpPr>
          <p:nvPr>
            <p:ph type="sldNum" sz="quarter" idx="11"/>
          </p:nvPr>
        </p:nvSpPr>
        <p:spPr/>
        <p:txBody>
          <a:bodyPr/>
          <a:lstStyle/>
          <a:p>
            <a:fld id="{CE287019-93E1-4EE6-AC17-0D901F7ADF48}" type="slidenum">
              <a:rPr lang="pt-PT" smtClean="0"/>
              <a:pPr/>
              <a:t>‹#›</a:t>
            </a:fld>
            <a:endParaRPr lang="pt-PT"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squema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o Rodapé 2"/>
          <p:cNvSpPr>
            <a:spLocks noGrp="1"/>
          </p:cNvSpPr>
          <p:nvPr>
            <p:ph type="ftr" sz="quarter" idx="10"/>
          </p:nvPr>
        </p:nvSpPr>
        <p:spPr/>
        <p:txBody>
          <a:bodyPr/>
          <a:lstStyle/>
          <a:p>
            <a:r>
              <a:rPr lang="pt-PT" smtClean="0"/>
              <a:t>Business Intelligence – Viriato M. Marques–DEIS / ISEC</a:t>
            </a:r>
            <a:endParaRPr lang="pt-PT" dirty="0"/>
          </a:p>
        </p:txBody>
      </p:sp>
      <p:sp>
        <p:nvSpPr>
          <p:cNvPr id="4" name="Marcador de Posição do Número do Diapositivo 3"/>
          <p:cNvSpPr>
            <a:spLocks noGrp="1"/>
          </p:cNvSpPr>
          <p:nvPr>
            <p:ph type="sldNum" sz="quarter" idx="11"/>
          </p:nvPr>
        </p:nvSpPr>
        <p:spPr/>
        <p:txBody>
          <a:bodyPr/>
          <a:lstStyle/>
          <a:p>
            <a:fld id="{CE287019-93E1-4EE6-AC17-0D901F7ADF48}" type="slidenum">
              <a:rPr lang="pt-PT" smtClean="0"/>
              <a:pPr/>
              <a:t>‹#›</a:t>
            </a:fld>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14" name="Rectângulo arredondado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ângulo arredondado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ítulo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pt-PT" smtClean="0"/>
              <a:t>Clique para editar o estilo</a:t>
            </a:r>
            <a:endParaRPr kumimoji="0" lang="en-US"/>
          </a:p>
        </p:txBody>
      </p:sp>
      <p:sp>
        <p:nvSpPr>
          <p:cNvPr id="3" name="Marcador de Posição do Texto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PT" smtClean="0"/>
              <a:t>Clique para editar os estilos</a:t>
            </a:r>
          </a:p>
        </p:txBody>
      </p:sp>
      <p:sp>
        <p:nvSpPr>
          <p:cNvPr id="4" name="Marcador de Posição da Data 3"/>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5" name="Marcador de Posição do Rodapé 4"/>
          <p:cNvSpPr>
            <a:spLocks noGrp="1"/>
          </p:cNvSpPr>
          <p:nvPr>
            <p:ph type="ftr" sz="quarter" idx="11"/>
          </p:nvPr>
        </p:nvSpPr>
        <p:spPr/>
        <p:txBody>
          <a:bodyPr/>
          <a:lstStyle>
            <a:extLst/>
          </a:lstStyle>
          <a:p>
            <a:r>
              <a:rPr lang="pt-PT" smtClean="0"/>
              <a:t>Business Intelligence – Viriato M. Marques–DEIS / ISEC</a:t>
            </a:r>
            <a:endParaRPr lang="pt-PT"/>
          </a:p>
        </p:txBody>
      </p:sp>
      <p:sp>
        <p:nvSpPr>
          <p:cNvPr id="6" name="Marcador de Posição do Número do Diapositivo 5"/>
          <p:cNvSpPr>
            <a:spLocks noGrp="1"/>
          </p:cNvSpPr>
          <p:nvPr>
            <p:ph type="sldNum" sz="quarter" idx="12"/>
          </p:nvPr>
        </p:nvSpPr>
        <p:spPr/>
        <p:txBody>
          <a:bodyPr/>
          <a:lstStyle>
            <a:extLst/>
          </a:lstStyle>
          <a:p>
            <a:fld id="{CE287019-93E1-4EE6-AC17-0D901F7ADF48}" type="slidenum">
              <a:rPr lang="pt-PT" smtClean="0"/>
              <a:pPr/>
              <a:t>‹#›</a:t>
            </a:fld>
            <a:endParaRPr lang="pt-PT"/>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Esquema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o Rodapé 2"/>
          <p:cNvSpPr>
            <a:spLocks noGrp="1"/>
          </p:cNvSpPr>
          <p:nvPr>
            <p:ph type="ftr" sz="quarter" idx="10"/>
          </p:nvPr>
        </p:nvSpPr>
        <p:spPr/>
        <p:txBody>
          <a:bodyPr/>
          <a:lstStyle/>
          <a:p>
            <a:r>
              <a:rPr lang="pt-PT" smtClean="0"/>
              <a:t>Business Intelligence – Viriato M. Marques–DEIS / ISEC</a:t>
            </a:r>
            <a:endParaRPr lang="pt-PT" dirty="0"/>
          </a:p>
        </p:txBody>
      </p:sp>
      <p:sp>
        <p:nvSpPr>
          <p:cNvPr id="4" name="Marcador de Posição do Número do Diapositivo 3"/>
          <p:cNvSpPr>
            <a:spLocks noGrp="1"/>
          </p:cNvSpPr>
          <p:nvPr>
            <p:ph type="sldNum" sz="quarter" idx="11"/>
          </p:nvPr>
        </p:nvSpPr>
        <p:spPr/>
        <p:txBody>
          <a:bodyPr/>
          <a:lstStyle/>
          <a:p>
            <a:fld id="{CE287019-93E1-4EE6-AC17-0D901F7ADF48}" type="slidenum">
              <a:rPr lang="pt-PT" smtClean="0"/>
              <a:pPr/>
              <a:t>‹#›</a:t>
            </a:fld>
            <a:endParaRPr lang="pt-P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PT" smtClean="0"/>
              <a:t>Clique para editar o estilo</a:t>
            </a:r>
            <a:endParaRPr kumimoji="0" lang="en-US"/>
          </a:p>
        </p:txBody>
      </p:sp>
      <p:sp>
        <p:nvSpPr>
          <p:cNvPr id="3" name="Marcador de Posição de Conteúdo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e Conteúdo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5" name="Marcador de Posição da Data 4"/>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6" name="Marcador de Posição do Rodapé 5"/>
          <p:cNvSpPr>
            <a:spLocks noGrp="1"/>
          </p:cNvSpPr>
          <p:nvPr>
            <p:ph type="ftr" sz="quarter" idx="11"/>
          </p:nvPr>
        </p:nvSpPr>
        <p:spPr/>
        <p:txBody>
          <a:bodyPr/>
          <a:lstStyle>
            <a:extLst/>
          </a:lstStyle>
          <a:p>
            <a:r>
              <a:rPr lang="pt-PT" smtClean="0"/>
              <a:t>Business Intelligence – Viriato M. Marques–DEIS / ISEC</a:t>
            </a:r>
            <a:endParaRPr lang="pt-PT"/>
          </a:p>
        </p:txBody>
      </p:sp>
      <p:sp>
        <p:nvSpPr>
          <p:cNvPr id="7" name="Marcador de Posição do Número do Diapositivo 6"/>
          <p:cNvSpPr>
            <a:spLocks noGrp="1"/>
          </p:cNvSpPr>
          <p:nvPr>
            <p:ph type="sldNum" sz="quarter" idx="12"/>
          </p:nvPr>
        </p:nvSpPr>
        <p:spPr/>
        <p:txBody>
          <a:bodyPr/>
          <a:lstStyle>
            <a:extLst/>
          </a:lstStyle>
          <a:p>
            <a:fld id="{CE287019-93E1-4EE6-AC17-0D901F7ADF48}" type="slidenum">
              <a:rPr lang="pt-PT" smtClean="0"/>
              <a:pPr/>
              <a:t>‹#›</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02920" y="4983480"/>
            <a:ext cx="8183880" cy="1051560"/>
          </a:xfrm>
        </p:spPr>
        <p:txBody>
          <a:bodyPr anchor="b"/>
          <a:lstStyle>
            <a:lvl1pPr>
              <a:defRPr b="1"/>
            </a:lvl1pPr>
            <a:extLst/>
          </a:lstStyle>
          <a:p>
            <a:r>
              <a:rPr kumimoji="0" lang="pt-PT" smtClean="0"/>
              <a:t>Clique para editar o estilo</a:t>
            </a:r>
            <a:endParaRPr kumimoji="0" lang="en-US"/>
          </a:p>
        </p:txBody>
      </p:sp>
      <p:sp>
        <p:nvSpPr>
          <p:cNvPr id="3" name="Marcador de Posição do Texto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PT" smtClean="0"/>
              <a:t>Clique para editar os estilos</a:t>
            </a:r>
          </a:p>
        </p:txBody>
      </p:sp>
      <p:sp>
        <p:nvSpPr>
          <p:cNvPr id="4" name="Marcador de Posição do Texto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PT" smtClean="0"/>
              <a:t>Clique para editar os estilos</a:t>
            </a:r>
          </a:p>
        </p:txBody>
      </p:sp>
      <p:sp>
        <p:nvSpPr>
          <p:cNvPr id="5" name="Marcador de Posição de Conteúdo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6" name="Marcador de Posição de Conteúdo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7" name="Marcador de Posição da Data 6"/>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8" name="Marcador de Posição do Rodapé 7"/>
          <p:cNvSpPr>
            <a:spLocks noGrp="1"/>
          </p:cNvSpPr>
          <p:nvPr>
            <p:ph type="ftr" sz="quarter" idx="11"/>
          </p:nvPr>
        </p:nvSpPr>
        <p:spPr/>
        <p:txBody>
          <a:bodyPr/>
          <a:lstStyle>
            <a:extLst/>
          </a:lstStyle>
          <a:p>
            <a:r>
              <a:rPr lang="pt-PT" smtClean="0"/>
              <a:t>Business Intelligence – Viriato M. Marques–DEIS / ISEC</a:t>
            </a:r>
            <a:endParaRPr lang="pt-PT"/>
          </a:p>
        </p:txBody>
      </p:sp>
      <p:sp>
        <p:nvSpPr>
          <p:cNvPr id="9" name="Marcador de Posição do Número do Diapositivo 8"/>
          <p:cNvSpPr>
            <a:spLocks noGrp="1"/>
          </p:cNvSpPr>
          <p:nvPr>
            <p:ph type="sldNum" sz="quarter" idx="12"/>
          </p:nvPr>
        </p:nvSpPr>
        <p:spPr/>
        <p:txBody>
          <a:bodyPr/>
          <a:lstStyle>
            <a:extLst/>
          </a:lstStyle>
          <a:p>
            <a:fld id="{CE287019-93E1-4EE6-AC17-0D901F7ADF48}" type="slidenum">
              <a:rPr lang="pt-PT" smtClean="0"/>
              <a:pPr/>
              <a:t>‹#›</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PT" smtClean="0"/>
              <a:t>Clique para editar o estilo</a:t>
            </a:r>
            <a:endParaRPr kumimoji="0" lang="en-US"/>
          </a:p>
        </p:txBody>
      </p:sp>
      <p:sp>
        <p:nvSpPr>
          <p:cNvPr id="3" name="Marcador de Posição da Data 2"/>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4" name="Marcador de Posição do Rodapé 3"/>
          <p:cNvSpPr>
            <a:spLocks noGrp="1"/>
          </p:cNvSpPr>
          <p:nvPr>
            <p:ph type="ftr" sz="quarter" idx="11"/>
          </p:nvPr>
        </p:nvSpPr>
        <p:spPr/>
        <p:txBody>
          <a:bodyPr/>
          <a:lstStyle>
            <a:extLst/>
          </a:lstStyle>
          <a:p>
            <a:r>
              <a:rPr lang="pt-PT" smtClean="0"/>
              <a:t>Business Intelligence – Viriato M. Marques–DEIS / ISEC</a:t>
            </a:r>
            <a:endParaRPr lang="pt-PT"/>
          </a:p>
        </p:txBody>
      </p:sp>
      <p:sp>
        <p:nvSpPr>
          <p:cNvPr id="5" name="Marcador de Posição do Número do Diapositivo 4"/>
          <p:cNvSpPr>
            <a:spLocks noGrp="1"/>
          </p:cNvSpPr>
          <p:nvPr>
            <p:ph type="sldNum" sz="quarter" idx="12"/>
          </p:nvPr>
        </p:nvSpPr>
        <p:spPr/>
        <p:txBody>
          <a:bodyPr/>
          <a:lstStyle>
            <a:extLst/>
          </a:lstStyle>
          <a:p>
            <a:fld id="{CE287019-93E1-4EE6-AC17-0D901F7ADF48}" type="slidenum">
              <a:rPr lang="pt-PT" smtClean="0"/>
              <a:pPr/>
              <a:t>‹#›</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7" name="Rectângulo arredondado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Marcador de Posição da Data 1"/>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3" name="Marcador de Posição do Rodapé 2"/>
          <p:cNvSpPr>
            <a:spLocks noGrp="1"/>
          </p:cNvSpPr>
          <p:nvPr>
            <p:ph type="ftr" sz="quarter" idx="11"/>
          </p:nvPr>
        </p:nvSpPr>
        <p:spPr/>
        <p:txBody>
          <a:bodyPr/>
          <a:lstStyle>
            <a:extLst/>
          </a:lstStyle>
          <a:p>
            <a:r>
              <a:rPr lang="pt-PT" smtClean="0"/>
              <a:t>Business Intelligence – Viriato M. Marques–DEIS / ISEC</a:t>
            </a:r>
            <a:endParaRPr lang="pt-PT"/>
          </a:p>
        </p:txBody>
      </p:sp>
      <p:sp>
        <p:nvSpPr>
          <p:cNvPr id="4" name="Marcador de Posição do Número do Diapositivo 3"/>
          <p:cNvSpPr>
            <a:spLocks noGrp="1"/>
          </p:cNvSpPr>
          <p:nvPr>
            <p:ph type="sldNum" sz="quarter" idx="12"/>
          </p:nvPr>
        </p:nvSpPr>
        <p:spPr/>
        <p:txBody>
          <a:bodyPr/>
          <a:lstStyle>
            <a:extLst/>
          </a:lstStyle>
          <a:p>
            <a:fld id="{CE287019-93E1-4EE6-AC17-0D901F7ADF48}" type="slidenum">
              <a:rPr lang="pt-PT" smtClean="0"/>
              <a:pPr/>
              <a:t>‹#›</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pt-PT" smtClean="0"/>
              <a:t>Clique para editar o estilo</a:t>
            </a:r>
            <a:endParaRPr kumimoji="0" lang="en-US"/>
          </a:p>
        </p:txBody>
      </p:sp>
      <p:sp>
        <p:nvSpPr>
          <p:cNvPr id="3" name="Marcador de Posição do Texto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e Conteúdo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5" name="Marcador de Posição da Data 4"/>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6" name="Marcador de Posição do Rodapé 5"/>
          <p:cNvSpPr>
            <a:spLocks noGrp="1"/>
          </p:cNvSpPr>
          <p:nvPr>
            <p:ph type="ftr" sz="quarter" idx="11"/>
          </p:nvPr>
        </p:nvSpPr>
        <p:spPr/>
        <p:txBody>
          <a:bodyPr/>
          <a:lstStyle>
            <a:extLst/>
          </a:lstStyle>
          <a:p>
            <a:r>
              <a:rPr lang="pt-PT" smtClean="0"/>
              <a:t>Business Intelligence – Viriato M. Marques–DEIS / ISEC</a:t>
            </a:r>
            <a:endParaRPr lang="pt-PT"/>
          </a:p>
        </p:txBody>
      </p:sp>
      <p:sp>
        <p:nvSpPr>
          <p:cNvPr id="7" name="Marcador de Posição do Número do Diapositivo 6"/>
          <p:cNvSpPr>
            <a:spLocks noGrp="1"/>
          </p:cNvSpPr>
          <p:nvPr>
            <p:ph type="sldNum" sz="quarter" idx="12"/>
          </p:nvPr>
        </p:nvSpPr>
        <p:spPr/>
        <p:txBody>
          <a:bodyPr/>
          <a:lstStyle>
            <a:extLst/>
          </a:lstStyle>
          <a:p>
            <a:fld id="{CE287019-93E1-4EE6-AC17-0D901F7ADF48}" type="slidenum">
              <a:rPr lang="pt-PT" smtClean="0"/>
              <a:pPr/>
              <a:t>‹#›</a:t>
            </a:fld>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5" name="Rectângulo arredondado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Arredondar Rectângulo de Canto Simples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ítulo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pt-PT" smtClean="0"/>
              <a:t>Clique para editar o estilo</a:t>
            </a:r>
            <a:endParaRPr kumimoji="0" lang="en-US"/>
          </a:p>
        </p:txBody>
      </p:sp>
      <p:sp>
        <p:nvSpPr>
          <p:cNvPr id="4" name="Marcador de Posição do Texto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5" name="Marcador de Posição da Data 4"/>
          <p:cNvSpPr>
            <a:spLocks noGrp="1"/>
          </p:cNvSpPr>
          <p:nvPr>
            <p:ph type="dt" sz="half" idx="10"/>
          </p:nvPr>
        </p:nvSpPr>
        <p:spPr>
          <a:xfrm>
            <a:off x="3776328" y="6111875"/>
            <a:ext cx="2286000" cy="365125"/>
          </a:xfrm>
          <a:prstGeom prst="rect">
            <a:avLst/>
          </a:prstGeom>
        </p:spPr>
        <p:txBody>
          <a:bodyPr/>
          <a:lstStyle>
            <a:extLst/>
          </a:lstStyle>
          <a:p>
            <a:endParaRPr lang="pt-PT"/>
          </a:p>
        </p:txBody>
      </p:sp>
      <p:sp>
        <p:nvSpPr>
          <p:cNvPr id="6" name="Marcador de Posição do Rodapé 5"/>
          <p:cNvSpPr>
            <a:spLocks noGrp="1"/>
          </p:cNvSpPr>
          <p:nvPr>
            <p:ph type="ftr" sz="quarter" idx="11"/>
          </p:nvPr>
        </p:nvSpPr>
        <p:spPr/>
        <p:txBody>
          <a:bodyPr/>
          <a:lstStyle>
            <a:extLst/>
          </a:lstStyle>
          <a:p>
            <a:r>
              <a:rPr lang="pt-PT" smtClean="0"/>
              <a:t>Business Intelligence – Viriato M. Marques–DEIS / ISEC</a:t>
            </a:r>
            <a:endParaRPr lang="pt-PT"/>
          </a:p>
        </p:txBody>
      </p:sp>
      <p:sp>
        <p:nvSpPr>
          <p:cNvPr id="7" name="Marcador de Posição do Número do Diapositivo 6"/>
          <p:cNvSpPr>
            <a:spLocks noGrp="1"/>
          </p:cNvSpPr>
          <p:nvPr>
            <p:ph type="sldNum" sz="quarter" idx="12"/>
          </p:nvPr>
        </p:nvSpPr>
        <p:spPr/>
        <p:txBody>
          <a:bodyPr/>
          <a:lstStyle>
            <a:extLst/>
          </a:lstStyle>
          <a:p>
            <a:fld id="{CE287019-93E1-4EE6-AC17-0D901F7ADF48}" type="slidenum">
              <a:rPr lang="pt-PT" smtClean="0"/>
              <a:pPr/>
              <a:t>‹#›</a:t>
            </a:fld>
            <a:endParaRPr lang="pt-PT"/>
          </a:p>
        </p:txBody>
      </p:sp>
      <p:sp>
        <p:nvSpPr>
          <p:cNvPr id="3" name="Marcador de Posição da Imagem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pt-PT" smtClean="0"/>
              <a:t>Clique no ícone para adicionar uma imagem</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ângulo arredondado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ângulo arredondado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Marcador de Posição do Título 12"/>
          <p:cNvSpPr>
            <a:spLocks noGrp="1"/>
          </p:cNvSpPr>
          <p:nvPr>
            <p:ph type="title"/>
          </p:nvPr>
        </p:nvSpPr>
        <p:spPr>
          <a:xfrm>
            <a:off x="500034" y="500042"/>
            <a:ext cx="8183880" cy="571504"/>
          </a:xfrm>
          <a:prstGeom prst="rect">
            <a:avLst/>
          </a:prstGeom>
        </p:spPr>
        <p:txBody>
          <a:bodyPr vert="horz" anchor="b">
            <a:normAutofit/>
          </a:bodyPr>
          <a:lstStyle>
            <a:extLst/>
          </a:lstStyle>
          <a:p>
            <a:r>
              <a:rPr kumimoji="0" lang="pt-PT" smtClean="0"/>
              <a:t>Clique para editar o estilo</a:t>
            </a:r>
            <a:endParaRPr kumimoji="0" lang="en-US"/>
          </a:p>
        </p:txBody>
      </p:sp>
      <p:sp>
        <p:nvSpPr>
          <p:cNvPr id="4" name="Marcador de Posição do Texto 3"/>
          <p:cNvSpPr>
            <a:spLocks noGrp="1"/>
          </p:cNvSpPr>
          <p:nvPr>
            <p:ph type="body" idx="1"/>
          </p:nvPr>
        </p:nvSpPr>
        <p:spPr>
          <a:xfrm>
            <a:off x="500034" y="1142984"/>
            <a:ext cx="8183880" cy="4688018"/>
          </a:xfrm>
          <a:prstGeom prst="rect">
            <a:avLst/>
          </a:prstGeom>
        </p:spPr>
        <p:txBody>
          <a:bodyPr vert="horz" lIns="182880" tIns="91440">
            <a:normAutofit/>
          </a:bodyPr>
          <a:lstStyle>
            <a:extLst/>
          </a:lstStyle>
          <a:p>
            <a:pPr lvl="0" eaLnBrk="1" latinLnBrk="0" hangingPunct="1"/>
            <a:r>
              <a:rPr kumimoji="0" lang="pt-PT" dirty="0" smtClean="0"/>
              <a:t>Clique para editar os estilos</a:t>
            </a:r>
          </a:p>
          <a:p>
            <a:pPr lvl="1" eaLnBrk="1" latinLnBrk="0" hangingPunct="1"/>
            <a:r>
              <a:rPr kumimoji="0" lang="pt-PT" dirty="0" smtClean="0"/>
              <a:t>Segundo nível</a:t>
            </a:r>
          </a:p>
          <a:p>
            <a:pPr lvl="2" eaLnBrk="1" latinLnBrk="0" hangingPunct="1"/>
            <a:r>
              <a:rPr kumimoji="0" lang="pt-PT" dirty="0" smtClean="0"/>
              <a:t>Terceiro nível</a:t>
            </a:r>
          </a:p>
          <a:p>
            <a:pPr lvl="3" eaLnBrk="1" latinLnBrk="0" hangingPunct="1"/>
            <a:r>
              <a:rPr kumimoji="0" lang="pt-PT" dirty="0" smtClean="0"/>
              <a:t>Quarto nível</a:t>
            </a:r>
          </a:p>
          <a:p>
            <a:pPr lvl="4" eaLnBrk="1" latinLnBrk="0" hangingPunct="1"/>
            <a:r>
              <a:rPr kumimoji="0" lang="pt-PT" dirty="0" smtClean="0"/>
              <a:t>Quinto nível</a:t>
            </a:r>
            <a:endParaRPr kumimoji="0" lang="en-US" dirty="0"/>
          </a:p>
        </p:txBody>
      </p:sp>
      <p:sp>
        <p:nvSpPr>
          <p:cNvPr id="18" name="Marcador de Posição do Rodapé 17"/>
          <p:cNvSpPr>
            <a:spLocks noGrp="1"/>
          </p:cNvSpPr>
          <p:nvPr>
            <p:ph type="ftr" sz="quarter" idx="3"/>
          </p:nvPr>
        </p:nvSpPr>
        <p:spPr>
          <a:xfrm>
            <a:off x="500034" y="6072206"/>
            <a:ext cx="4347832"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pt-PT" smtClean="0"/>
              <a:t>Business Intelligence – Viriato M. Marques–DEIS / ISEC</a:t>
            </a:r>
            <a:endParaRPr lang="pt-PT" dirty="0"/>
          </a:p>
        </p:txBody>
      </p:sp>
      <p:sp>
        <p:nvSpPr>
          <p:cNvPr id="5" name="Marcador de Posição do Número do Diapositivo 4"/>
          <p:cNvSpPr>
            <a:spLocks noGrp="1"/>
          </p:cNvSpPr>
          <p:nvPr>
            <p:ph type="sldNum" sz="quarter" idx="4"/>
          </p:nvPr>
        </p:nvSpPr>
        <p:spPr>
          <a:xfrm>
            <a:off x="8286776" y="6072206"/>
            <a:ext cx="457200" cy="365125"/>
          </a:xfrm>
          <a:prstGeom prst="rect">
            <a:avLst/>
          </a:prstGeom>
        </p:spPr>
        <p:txBody>
          <a:bodyPr vert="horz" anchor="b"/>
          <a:lstStyle>
            <a:lvl1pPr marL="228600" indent="-228600" algn="r" eaLnBrk="1" latinLnBrk="0" hangingPunct="1">
              <a:buNone/>
              <a:defRPr kumimoji="0" sz="1000">
                <a:solidFill>
                  <a:schemeClr val="bg2">
                    <a:shade val="50000"/>
                  </a:schemeClr>
                </a:solidFill>
              </a:defRPr>
            </a:lvl1pPr>
            <a:extLst/>
          </a:lstStyle>
          <a:p>
            <a:fld id="{CE287019-93E1-4EE6-AC17-0D901F7ADF48}" type="slidenum">
              <a:rPr lang="pt-PT" smtClean="0"/>
              <a:pPr/>
              <a:t>‹#›</a:t>
            </a:fld>
            <a:endParaRPr lang="pt-PT" dirty="0"/>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661" r:id="rId13"/>
    <p:sldLayoutId id="2147483727" r:id="rId14"/>
    <p:sldLayoutId id="2147483728" r:id="rId15"/>
  </p:sldLayoutIdLst>
  <p:hf hd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ângulo arredondado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ângulo arredondado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Marcador de Posição do Título 12"/>
          <p:cNvSpPr>
            <a:spLocks noGrp="1"/>
          </p:cNvSpPr>
          <p:nvPr>
            <p:ph type="title"/>
          </p:nvPr>
        </p:nvSpPr>
        <p:spPr>
          <a:xfrm>
            <a:off x="500034" y="500042"/>
            <a:ext cx="8183880" cy="571504"/>
          </a:xfrm>
          <a:prstGeom prst="rect">
            <a:avLst/>
          </a:prstGeom>
        </p:spPr>
        <p:txBody>
          <a:bodyPr vert="horz" anchor="b">
            <a:normAutofit/>
          </a:bodyPr>
          <a:lstStyle>
            <a:extLst/>
          </a:lstStyle>
          <a:p>
            <a:r>
              <a:rPr kumimoji="0" lang="pt-PT" smtClean="0"/>
              <a:t>Clique para editar o estilo</a:t>
            </a:r>
            <a:endParaRPr kumimoji="0" lang="en-US"/>
          </a:p>
        </p:txBody>
      </p:sp>
      <p:sp>
        <p:nvSpPr>
          <p:cNvPr id="4" name="Marcador de Posição do Texto 3"/>
          <p:cNvSpPr>
            <a:spLocks noGrp="1"/>
          </p:cNvSpPr>
          <p:nvPr>
            <p:ph type="body" idx="1"/>
          </p:nvPr>
        </p:nvSpPr>
        <p:spPr>
          <a:xfrm>
            <a:off x="500034" y="1142984"/>
            <a:ext cx="8183880" cy="4688018"/>
          </a:xfrm>
          <a:prstGeom prst="rect">
            <a:avLst/>
          </a:prstGeom>
        </p:spPr>
        <p:txBody>
          <a:bodyPr vert="horz" lIns="182880" tIns="91440">
            <a:normAutofit/>
          </a:bodyPr>
          <a:lstStyle>
            <a:extLst/>
          </a:lstStyle>
          <a:p>
            <a:pPr lvl="0" eaLnBrk="1" latinLnBrk="0" hangingPunct="1"/>
            <a:r>
              <a:rPr kumimoji="0" lang="pt-PT" dirty="0" smtClean="0"/>
              <a:t>Clique para editar os estilos</a:t>
            </a:r>
          </a:p>
          <a:p>
            <a:pPr lvl="1" eaLnBrk="1" latinLnBrk="0" hangingPunct="1"/>
            <a:r>
              <a:rPr kumimoji="0" lang="pt-PT" dirty="0" smtClean="0"/>
              <a:t>Segundo nível</a:t>
            </a:r>
          </a:p>
          <a:p>
            <a:pPr lvl="2" eaLnBrk="1" latinLnBrk="0" hangingPunct="1"/>
            <a:r>
              <a:rPr kumimoji="0" lang="pt-PT" dirty="0" smtClean="0"/>
              <a:t>Terceiro nível</a:t>
            </a:r>
          </a:p>
          <a:p>
            <a:pPr lvl="3" eaLnBrk="1" latinLnBrk="0" hangingPunct="1"/>
            <a:r>
              <a:rPr kumimoji="0" lang="pt-PT" dirty="0" smtClean="0"/>
              <a:t>Quarto nível</a:t>
            </a:r>
          </a:p>
          <a:p>
            <a:pPr lvl="4" eaLnBrk="1" latinLnBrk="0" hangingPunct="1"/>
            <a:r>
              <a:rPr kumimoji="0" lang="pt-PT" dirty="0" smtClean="0"/>
              <a:t>Quinto nível</a:t>
            </a:r>
            <a:endParaRPr kumimoji="0" lang="en-US" dirty="0"/>
          </a:p>
        </p:txBody>
      </p:sp>
      <p:sp>
        <p:nvSpPr>
          <p:cNvPr id="18" name="Marcador de Posição do Rodapé 17"/>
          <p:cNvSpPr>
            <a:spLocks noGrp="1"/>
          </p:cNvSpPr>
          <p:nvPr>
            <p:ph type="ftr" sz="quarter" idx="3"/>
          </p:nvPr>
        </p:nvSpPr>
        <p:spPr>
          <a:xfrm>
            <a:off x="500034" y="6072206"/>
            <a:ext cx="4347832"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pt-PT" smtClean="0"/>
              <a:t>Business Intelligence – Viriato M. Marques–DEIS / ISEC</a:t>
            </a:r>
            <a:endParaRPr lang="pt-PT" dirty="0"/>
          </a:p>
        </p:txBody>
      </p:sp>
      <p:sp>
        <p:nvSpPr>
          <p:cNvPr id="5" name="Marcador de Posição do Número do Diapositivo 4"/>
          <p:cNvSpPr>
            <a:spLocks noGrp="1"/>
          </p:cNvSpPr>
          <p:nvPr>
            <p:ph type="sldNum" sz="quarter" idx="4"/>
          </p:nvPr>
        </p:nvSpPr>
        <p:spPr>
          <a:xfrm>
            <a:off x="8286776" y="6072206"/>
            <a:ext cx="457200" cy="365125"/>
          </a:xfrm>
          <a:prstGeom prst="rect">
            <a:avLst/>
          </a:prstGeom>
        </p:spPr>
        <p:txBody>
          <a:bodyPr vert="horz" anchor="b"/>
          <a:lstStyle>
            <a:lvl1pPr marL="228600" indent="-228600" algn="r" eaLnBrk="1" latinLnBrk="0" hangingPunct="1">
              <a:buNone/>
              <a:defRPr kumimoji="0" sz="1000">
                <a:solidFill>
                  <a:schemeClr val="bg2">
                    <a:shade val="50000"/>
                  </a:schemeClr>
                </a:solidFill>
              </a:defRPr>
            </a:lvl1pPr>
            <a:extLst/>
          </a:lstStyle>
          <a:p>
            <a:fld id="{CE287019-93E1-4EE6-AC17-0D901F7ADF48}" type="slidenum">
              <a:rPr lang="pt-PT" smtClean="0"/>
              <a:pPr/>
              <a:t>‹#›</a:t>
            </a:fld>
            <a:endParaRPr lang="pt-PT" dirty="0"/>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Lst>
  <p:hf hd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www.pentaho.com/"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hyperlink" Target="http://www.jaspersoft.com/products" TargetMode="External"/><Relationship Id="rId4" Type="http://schemas.openxmlformats.org/officeDocument/2006/relationships/hyperlink" Target="http://www.spagoworld.org/xwiki/bin/view/SpagoBI/"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research.cloudtweaks.com/technology/networking/cloud_computing"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research.cloudtweaks.com/vendor-directory"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www.microsoft.com/windowsazure/features/"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hyperlink" Target="http://www.microsoft.com/windowsazure/sqlazur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blog.trentontechnology.com/?Tag=embedded%20computing"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pt.wikipedia.org/wiki/Gest%C3%A3o_do_desempenho_empresarial"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www.gartner.com/technology/why_gartner.jsp"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pt.wikipedia.org/wiki/Customer_relationship_management"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idx="4294967295"/>
          </p:nvPr>
        </p:nvSpPr>
        <p:spPr>
          <a:xfrm>
            <a:off x="714348" y="1628800"/>
            <a:ext cx="7772400" cy="571504"/>
          </a:xfrm>
        </p:spPr>
        <p:txBody>
          <a:bodyPr>
            <a:noAutofit/>
          </a:bodyPr>
          <a:lstStyle/>
          <a:p>
            <a:pPr algn="ctr"/>
            <a:r>
              <a:rPr lang="pt-PT" sz="4800" dirty="0" smtClean="0">
                <a:solidFill>
                  <a:srgbClr val="0070C0"/>
                </a:solidFill>
              </a:rPr>
              <a:t>Sistemas de Informação II</a:t>
            </a:r>
            <a:endParaRPr lang="pt-PT" sz="4800" dirty="0">
              <a:solidFill>
                <a:srgbClr val="0070C0"/>
              </a:solidFill>
            </a:endParaRPr>
          </a:p>
        </p:txBody>
      </p:sp>
      <p:sp>
        <p:nvSpPr>
          <p:cNvPr id="3" name="Subtítulo 2"/>
          <p:cNvSpPr>
            <a:spLocks noGrp="1"/>
          </p:cNvSpPr>
          <p:nvPr>
            <p:ph type="subTitle" idx="4294967295"/>
          </p:nvPr>
        </p:nvSpPr>
        <p:spPr>
          <a:xfrm>
            <a:off x="899592" y="2500306"/>
            <a:ext cx="7344816" cy="3232950"/>
          </a:xfrm>
        </p:spPr>
        <p:txBody>
          <a:bodyPr>
            <a:normAutofit fontScale="55000" lnSpcReduction="20000"/>
          </a:bodyPr>
          <a:lstStyle/>
          <a:p>
            <a:pPr marL="0" indent="0" algn="ctr">
              <a:lnSpc>
                <a:spcPct val="170000"/>
              </a:lnSpc>
              <a:spcBef>
                <a:spcPts val="0"/>
              </a:spcBef>
              <a:buNone/>
            </a:pPr>
            <a:r>
              <a:rPr lang="pt-PT" sz="5100" b="1" dirty="0" smtClean="0"/>
              <a:t>3. </a:t>
            </a:r>
            <a:r>
              <a:rPr lang="pt-PT" sz="5100" b="1" dirty="0" smtClean="0"/>
              <a:t>Business Intelligence:</a:t>
            </a:r>
          </a:p>
          <a:p>
            <a:pPr marL="0" indent="0" algn="ctr">
              <a:lnSpc>
                <a:spcPct val="170000"/>
              </a:lnSpc>
              <a:spcBef>
                <a:spcPts val="0"/>
              </a:spcBef>
              <a:buNone/>
            </a:pPr>
            <a:r>
              <a:rPr lang="pt-PT" sz="5100" b="1" dirty="0" smtClean="0"/>
              <a:t>da Informação ao Conhecimento</a:t>
            </a:r>
            <a:endParaRPr lang="pt-PT" sz="5100" dirty="0" smtClean="0"/>
          </a:p>
          <a:p>
            <a:pPr algn="ctr">
              <a:buNone/>
            </a:pPr>
            <a:endParaRPr lang="pt-PT" sz="4500" dirty="0" smtClean="0"/>
          </a:p>
          <a:p>
            <a:pPr marL="0" algn="ctr">
              <a:spcBef>
                <a:spcPts val="0"/>
              </a:spcBef>
              <a:buNone/>
            </a:pPr>
            <a:r>
              <a:rPr lang="pt-PT" dirty="0" smtClean="0">
                <a:solidFill>
                  <a:srgbClr val="0070C0"/>
                </a:solidFill>
              </a:rPr>
              <a:t>Viriato M. Marques</a:t>
            </a:r>
          </a:p>
          <a:p>
            <a:pPr marL="0" algn="ctr">
              <a:spcBef>
                <a:spcPts val="0"/>
              </a:spcBef>
              <a:buNone/>
            </a:pPr>
            <a:endParaRPr lang="pt-PT" sz="2400" b="1" dirty="0" smtClean="0">
              <a:solidFill>
                <a:srgbClr val="0070C0"/>
              </a:solidFill>
            </a:endParaRPr>
          </a:p>
          <a:p>
            <a:pPr marL="0" algn="ctr">
              <a:spcBef>
                <a:spcPts val="0"/>
              </a:spcBef>
              <a:buNone/>
            </a:pPr>
            <a:r>
              <a:rPr lang="pt-PT" sz="2400" dirty="0" smtClean="0">
                <a:solidFill>
                  <a:srgbClr val="0070C0"/>
                </a:solidFill>
              </a:rPr>
              <a:t>Prof. Coordenador</a:t>
            </a:r>
          </a:p>
          <a:p>
            <a:pPr marL="0" indent="0" algn="ctr">
              <a:lnSpc>
                <a:spcPct val="170000"/>
              </a:lnSpc>
              <a:spcBef>
                <a:spcPts val="0"/>
              </a:spcBef>
              <a:buNone/>
            </a:pPr>
            <a:endParaRPr lang="pt-PT" sz="2300" dirty="0" smtClean="0">
              <a:solidFill>
                <a:srgbClr val="0070C0"/>
              </a:solidFill>
            </a:endParaRPr>
          </a:p>
          <a:p>
            <a:pPr marL="0" indent="0" algn="ctr">
              <a:lnSpc>
                <a:spcPct val="170000"/>
              </a:lnSpc>
              <a:spcBef>
                <a:spcPts val="0"/>
              </a:spcBef>
              <a:buNone/>
            </a:pPr>
            <a:r>
              <a:rPr lang="pt-PT" sz="2300" dirty="0" smtClean="0">
                <a:solidFill>
                  <a:srgbClr val="0070C0"/>
                </a:solidFill>
              </a:rPr>
              <a:t>DEIS – Departamento de Engenharia Informática e de Sistemas </a:t>
            </a:r>
          </a:p>
          <a:p>
            <a:pPr marL="0" indent="0" algn="ctr">
              <a:lnSpc>
                <a:spcPct val="170000"/>
              </a:lnSpc>
              <a:spcBef>
                <a:spcPts val="0"/>
              </a:spcBef>
              <a:buNone/>
            </a:pPr>
            <a:r>
              <a:rPr lang="pt-PT" sz="2300" dirty="0" smtClean="0">
                <a:solidFill>
                  <a:srgbClr val="0070C0"/>
                </a:solidFill>
              </a:rPr>
              <a:t>ISEC – Instituto Superior de Engenharia de Coimbra</a:t>
            </a:r>
          </a:p>
        </p:txBody>
      </p:sp>
      <p:sp>
        <p:nvSpPr>
          <p:cNvPr id="4" name="Marcador de Posição do Número do Diapositivo 3"/>
          <p:cNvSpPr>
            <a:spLocks noGrp="1"/>
          </p:cNvSpPr>
          <p:nvPr>
            <p:ph type="sldNum" sz="quarter" idx="12"/>
          </p:nvPr>
        </p:nvSpPr>
        <p:spPr/>
        <p:txBody>
          <a:bodyPr/>
          <a:lstStyle/>
          <a:p>
            <a:fld id="{CE287019-93E1-4EE6-AC17-0D901F7ADF48}" type="slidenum">
              <a:rPr lang="pt-PT" smtClean="0"/>
              <a:pPr/>
              <a:t>1</a:t>
            </a:fld>
            <a:endParaRPr lang="pt-P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7"/>
          <p:cNvSpPr>
            <a:spLocks noGrp="1"/>
          </p:cNvSpPr>
          <p:nvPr>
            <p:ph type="ftr" sz="quarter" idx="11"/>
          </p:nvPr>
        </p:nvSpPr>
        <p:spPr>
          <a:xfrm>
            <a:off x="428596" y="6135709"/>
            <a:ext cx="3786214" cy="365125"/>
          </a:xfrm>
        </p:spPr>
        <p:txBody>
          <a:bodyPr/>
          <a:lstStyle/>
          <a:p>
            <a:r>
              <a:rPr lang="pt-PT" smtClean="0"/>
              <a:t>Business Intelligence – Viriato M. Marques–DEIS / ISEC</a:t>
            </a:r>
            <a:endParaRPr lang="pt-PT" dirty="0"/>
          </a:p>
        </p:txBody>
      </p:sp>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10</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pic>
        <p:nvPicPr>
          <p:cNvPr id="10" name="Picture 2" descr="http://1.bp.blogspot.com/_pQQvIxYw3XI/TEY6bRU3QiI/AAAAAAAABO0/dJsCgHgjizA/s1600/business-intelligence-graph.gif"/>
          <p:cNvPicPr>
            <a:picLocks noChangeAspect="1" noChangeArrowheads="1"/>
          </p:cNvPicPr>
          <p:nvPr/>
        </p:nvPicPr>
        <p:blipFill>
          <a:blip r:embed="rId3" cstate="print"/>
          <a:srcRect/>
          <a:stretch>
            <a:fillRect/>
          </a:stretch>
        </p:blipFill>
        <p:spPr bwMode="auto">
          <a:xfrm>
            <a:off x="2234925" y="1412776"/>
            <a:ext cx="4543727" cy="4104456"/>
          </a:xfrm>
          <a:prstGeom prst="rect">
            <a:avLst/>
          </a:prstGeom>
          <a:noFill/>
        </p:spPr>
      </p:pic>
      <p:sp>
        <p:nvSpPr>
          <p:cNvPr id="14"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kumimoji="0" lang="pt-PT" sz="24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1. </a:t>
            </a:r>
            <a:r>
              <a:rPr lang="pt-PT" sz="2400" b="1" dirty="0" smtClean="0">
                <a:solidFill>
                  <a:srgbClr val="0070C0"/>
                </a:solidFill>
                <a:effectLst>
                  <a:outerShdw blurRad="53975" dist="22860" dir="5400000" algn="tl" rotWithShape="0">
                    <a:srgbClr val="000000">
                      <a:alpha val="55000"/>
                    </a:srgbClr>
                  </a:outerShdw>
                </a:effectLst>
              </a:rPr>
              <a:t>BI – Da Informação ao Conhecimento</a:t>
            </a:r>
            <a:endParaRPr kumimoji="0" lang="pt-PT" sz="24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7"/>
          <p:cNvSpPr>
            <a:spLocks noGrp="1"/>
          </p:cNvSpPr>
          <p:nvPr>
            <p:ph type="ftr" sz="quarter" idx="11"/>
          </p:nvPr>
        </p:nvSpPr>
        <p:spPr>
          <a:xfrm>
            <a:off x="428596" y="6135709"/>
            <a:ext cx="3786214" cy="365125"/>
          </a:xfrm>
        </p:spPr>
        <p:txBody>
          <a:bodyPr/>
          <a:lstStyle/>
          <a:p>
            <a:r>
              <a:rPr lang="pt-PT" smtClean="0"/>
              <a:t>Business Intelligence – Viriato M. Marques–DEIS / ISEC</a:t>
            </a:r>
            <a:endParaRPr lang="pt-PT" dirty="0"/>
          </a:p>
        </p:txBody>
      </p:sp>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11</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pic>
        <p:nvPicPr>
          <p:cNvPr id="302082" name="Picture 2" descr="http://www.pervasiveintegration.com/SiteCollectionImages/Solutions/DataWarehouse_DataFlow_Large.png"/>
          <p:cNvPicPr>
            <a:picLocks noChangeAspect="1" noChangeArrowheads="1"/>
          </p:cNvPicPr>
          <p:nvPr/>
        </p:nvPicPr>
        <p:blipFill>
          <a:blip r:embed="rId3" cstate="print"/>
          <a:srcRect/>
          <a:stretch>
            <a:fillRect/>
          </a:stretch>
        </p:blipFill>
        <p:spPr bwMode="auto">
          <a:xfrm>
            <a:off x="1835696" y="1340768"/>
            <a:ext cx="5634898" cy="3384376"/>
          </a:xfrm>
          <a:prstGeom prst="rect">
            <a:avLst/>
          </a:prstGeom>
          <a:noFill/>
        </p:spPr>
      </p:pic>
      <p:sp>
        <p:nvSpPr>
          <p:cNvPr id="9" name="CaixaDeTexto 8"/>
          <p:cNvSpPr txBox="1"/>
          <p:nvPr/>
        </p:nvSpPr>
        <p:spPr>
          <a:xfrm>
            <a:off x="1187624" y="4869160"/>
            <a:ext cx="2304256" cy="867930"/>
          </a:xfrm>
          <a:prstGeom prst="rect">
            <a:avLst/>
          </a:prstGeom>
          <a:noFill/>
        </p:spPr>
        <p:txBody>
          <a:bodyPr wrap="square" rtlCol="0">
            <a:spAutoFit/>
          </a:bodyPr>
          <a:lstStyle/>
          <a:p>
            <a:pPr algn="ctr">
              <a:lnSpc>
                <a:spcPct val="120000"/>
              </a:lnSpc>
              <a:buClr>
                <a:srgbClr val="0070C0"/>
              </a:buClr>
            </a:pPr>
            <a:r>
              <a:rPr lang="en-US" sz="1400" dirty="0" smtClean="0"/>
              <a:t>ERP </a:t>
            </a:r>
            <a:r>
              <a:rPr lang="en-US" sz="1400" dirty="0" err="1" smtClean="0"/>
              <a:t>tradicional</a:t>
            </a:r>
            <a:endParaRPr lang="en-US" sz="1400" dirty="0" smtClean="0"/>
          </a:p>
          <a:p>
            <a:pPr algn="ctr">
              <a:lnSpc>
                <a:spcPct val="120000"/>
              </a:lnSpc>
              <a:buClr>
                <a:srgbClr val="0070C0"/>
              </a:buClr>
            </a:pPr>
            <a:r>
              <a:rPr lang="en-US" sz="1400" dirty="0" smtClean="0"/>
              <a:t>(OLTPs – On-line Analytical Processing)</a:t>
            </a:r>
          </a:p>
        </p:txBody>
      </p:sp>
      <p:sp>
        <p:nvSpPr>
          <p:cNvPr id="10" name="CaixaDeTexto 9"/>
          <p:cNvSpPr txBox="1"/>
          <p:nvPr/>
        </p:nvSpPr>
        <p:spPr>
          <a:xfrm>
            <a:off x="3635896" y="4882223"/>
            <a:ext cx="3816424" cy="867930"/>
          </a:xfrm>
          <a:prstGeom prst="rect">
            <a:avLst/>
          </a:prstGeom>
          <a:noFill/>
        </p:spPr>
        <p:txBody>
          <a:bodyPr wrap="square" rtlCol="0">
            <a:spAutoFit/>
          </a:bodyPr>
          <a:lstStyle/>
          <a:p>
            <a:pPr algn="ctr">
              <a:lnSpc>
                <a:spcPct val="120000"/>
              </a:lnSpc>
              <a:buClr>
                <a:srgbClr val="0070C0"/>
              </a:buClr>
            </a:pPr>
            <a:r>
              <a:rPr lang="en-US" sz="1400" dirty="0" smtClean="0"/>
              <a:t>“</a:t>
            </a:r>
            <a:r>
              <a:rPr lang="en-US" sz="1400" dirty="0" err="1" smtClean="0"/>
              <a:t>Zona</a:t>
            </a:r>
            <a:r>
              <a:rPr lang="en-US" sz="1400" dirty="0" smtClean="0"/>
              <a:t>” de Business Intelligence</a:t>
            </a:r>
          </a:p>
          <a:p>
            <a:pPr algn="ctr">
              <a:lnSpc>
                <a:spcPct val="120000"/>
              </a:lnSpc>
              <a:buClr>
                <a:srgbClr val="0070C0"/>
              </a:buClr>
            </a:pPr>
            <a:r>
              <a:rPr lang="en-US" sz="1400" dirty="0" smtClean="0"/>
              <a:t>Data Warehouses, “</a:t>
            </a:r>
            <a:r>
              <a:rPr lang="en-US" sz="1400" dirty="0" err="1" smtClean="0"/>
              <a:t>ferramentas</a:t>
            </a:r>
            <a:r>
              <a:rPr lang="en-US" sz="1400" dirty="0" smtClean="0"/>
              <a:t>” OLAP e de data-mining</a:t>
            </a:r>
          </a:p>
        </p:txBody>
      </p:sp>
      <p:sp>
        <p:nvSpPr>
          <p:cNvPr id="14" name="CaixaDeTexto 13"/>
          <p:cNvSpPr txBox="1"/>
          <p:nvPr/>
        </p:nvSpPr>
        <p:spPr>
          <a:xfrm>
            <a:off x="6012160" y="4293096"/>
            <a:ext cx="1368152" cy="323486"/>
          </a:xfrm>
          <a:prstGeom prst="rect">
            <a:avLst/>
          </a:prstGeom>
          <a:noFill/>
        </p:spPr>
        <p:txBody>
          <a:bodyPr wrap="square" rtlCol="0">
            <a:spAutoFit/>
          </a:bodyPr>
          <a:lstStyle/>
          <a:p>
            <a:pPr algn="ctr">
              <a:lnSpc>
                <a:spcPct val="120000"/>
              </a:lnSpc>
              <a:buClr>
                <a:srgbClr val="0070C0"/>
              </a:buClr>
            </a:pPr>
            <a:r>
              <a:rPr lang="en-US" sz="1400" dirty="0" smtClean="0"/>
              <a:t>OLAP</a:t>
            </a:r>
          </a:p>
        </p:txBody>
      </p:sp>
      <p:sp>
        <p:nvSpPr>
          <p:cNvPr id="15" name="CaixaDeTexto 14"/>
          <p:cNvSpPr txBox="1"/>
          <p:nvPr/>
        </p:nvSpPr>
        <p:spPr>
          <a:xfrm>
            <a:off x="4139952" y="4293096"/>
            <a:ext cx="1368152" cy="323486"/>
          </a:xfrm>
          <a:prstGeom prst="rect">
            <a:avLst/>
          </a:prstGeom>
          <a:noFill/>
        </p:spPr>
        <p:txBody>
          <a:bodyPr wrap="square" rtlCol="0">
            <a:spAutoFit/>
          </a:bodyPr>
          <a:lstStyle/>
          <a:p>
            <a:pPr algn="ctr">
              <a:lnSpc>
                <a:spcPct val="120000"/>
              </a:lnSpc>
              <a:buClr>
                <a:srgbClr val="0070C0"/>
              </a:buClr>
            </a:pPr>
            <a:r>
              <a:rPr lang="en-US" sz="1400" dirty="0" smtClean="0"/>
              <a:t>Data-mining</a:t>
            </a:r>
          </a:p>
        </p:txBody>
      </p:sp>
      <p:cxnSp>
        <p:nvCxnSpPr>
          <p:cNvPr id="20" name="Conexão recta unidireccional 19"/>
          <p:cNvCxnSpPr>
            <a:stCxn id="14" idx="0"/>
          </p:cNvCxnSpPr>
          <p:nvPr/>
        </p:nvCxnSpPr>
        <p:spPr>
          <a:xfrm rot="16200000" flipV="1">
            <a:off x="6030162" y="3627022"/>
            <a:ext cx="936104" cy="39604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3" name="Conexão recta unidireccional 22"/>
          <p:cNvCxnSpPr>
            <a:stCxn id="14" idx="0"/>
          </p:cNvCxnSpPr>
          <p:nvPr/>
        </p:nvCxnSpPr>
        <p:spPr>
          <a:xfrm rot="5400000" flipH="1" flipV="1">
            <a:off x="6462210" y="3735034"/>
            <a:ext cx="792088" cy="32403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8" name="Conexão recta unidireccional 27"/>
          <p:cNvCxnSpPr/>
          <p:nvPr/>
        </p:nvCxnSpPr>
        <p:spPr>
          <a:xfrm rot="5400000" flipH="1" flipV="1">
            <a:off x="4572000" y="3933056"/>
            <a:ext cx="576064" cy="158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2" name="Conexão recta unidireccional 31"/>
          <p:cNvCxnSpPr/>
          <p:nvPr/>
        </p:nvCxnSpPr>
        <p:spPr>
          <a:xfrm flipV="1">
            <a:off x="4860032" y="3284984"/>
            <a:ext cx="2088232" cy="93610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4" name="Conexão recta unidireccional 43"/>
          <p:cNvCxnSpPr>
            <a:stCxn id="14" idx="0"/>
          </p:cNvCxnSpPr>
          <p:nvPr/>
        </p:nvCxnSpPr>
        <p:spPr>
          <a:xfrm rot="16200000" flipV="1">
            <a:off x="5526106" y="3122966"/>
            <a:ext cx="720080" cy="162018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Conexão recta unidireccional 50"/>
          <p:cNvCxnSpPr/>
          <p:nvPr/>
        </p:nvCxnSpPr>
        <p:spPr>
          <a:xfrm flipV="1">
            <a:off x="4860032" y="3284984"/>
            <a:ext cx="1152128" cy="93610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a:off x="336591" y="1556792"/>
            <a:ext cx="1440160" cy="582019"/>
          </a:xfrm>
          <a:prstGeom prst="rect">
            <a:avLst/>
          </a:prstGeom>
          <a:noFill/>
        </p:spPr>
        <p:txBody>
          <a:bodyPr wrap="square" rtlCol="0">
            <a:spAutoFit/>
          </a:bodyPr>
          <a:lstStyle/>
          <a:p>
            <a:pPr algn="r">
              <a:lnSpc>
                <a:spcPct val="120000"/>
              </a:lnSpc>
              <a:buClr>
                <a:srgbClr val="0070C0"/>
              </a:buClr>
            </a:pPr>
            <a:r>
              <a:rPr lang="en-US" sz="1400" dirty="0" err="1" smtClean="0"/>
              <a:t>Clientes</a:t>
            </a:r>
            <a:endParaRPr lang="en-US" sz="1400" dirty="0" smtClean="0"/>
          </a:p>
          <a:p>
            <a:pPr algn="r">
              <a:lnSpc>
                <a:spcPct val="120000"/>
              </a:lnSpc>
              <a:buClr>
                <a:srgbClr val="0070C0"/>
              </a:buClr>
            </a:pPr>
            <a:r>
              <a:rPr lang="en-US" sz="1400" dirty="0" err="1" smtClean="0"/>
              <a:t>Funcionários</a:t>
            </a:r>
            <a:endParaRPr lang="en-US" sz="1400" dirty="0" smtClean="0"/>
          </a:p>
        </p:txBody>
      </p:sp>
      <p:sp>
        <p:nvSpPr>
          <p:cNvPr id="21" name="CaixaDeTexto 20"/>
          <p:cNvSpPr txBox="1"/>
          <p:nvPr/>
        </p:nvSpPr>
        <p:spPr>
          <a:xfrm>
            <a:off x="7622462" y="1700808"/>
            <a:ext cx="1080120" cy="323486"/>
          </a:xfrm>
          <a:prstGeom prst="rect">
            <a:avLst/>
          </a:prstGeom>
          <a:noFill/>
        </p:spPr>
        <p:txBody>
          <a:bodyPr wrap="square" rtlCol="0">
            <a:spAutoFit/>
          </a:bodyPr>
          <a:lstStyle/>
          <a:p>
            <a:pPr algn="just">
              <a:lnSpc>
                <a:spcPct val="120000"/>
              </a:lnSpc>
              <a:buClr>
                <a:srgbClr val="0070C0"/>
              </a:buClr>
            </a:pPr>
            <a:r>
              <a:rPr lang="en-US" sz="1400" b="1" dirty="0" err="1" smtClean="0"/>
              <a:t>Gestores</a:t>
            </a:r>
            <a:endParaRPr lang="en-US" sz="1400" b="1" dirty="0" smtClean="0"/>
          </a:p>
        </p:txBody>
      </p:sp>
      <p:sp>
        <p:nvSpPr>
          <p:cNvPr id="22" name="CaixaDeTexto 21"/>
          <p:cNvSpPr txBox="1"/>
          <p:nvPr/>
        </p:nvSpPr>
        <p:spPr>
          <a:xfrm>
            <a:off x="585434" y="2708920"/>
            <a:ext cx="1224136" cy="323486"/>
          </a:xfrm>
          <a:prstGeom prst="rect">
            <a:avLst/>
          </a:prstGeom>
          <a:noFill/>
        </p:spPr>
        <p:txBody>
          <a:bodyPr wrap="square" rtlCol="0">
            <a:spAutoFit/>
          </a:bodyPr>
          <a:lstStyle/>
          <a:p>
            <a:pPr algn="r">
              <a:lnSpc>
                <a:spcPct val="120000"/>
              </a:lnSpc>
              <a:buClr>
                <a:srgbClr val="0070C0"/>
              </a:buClr>
            </a:pPr>
            <a:r>
              <a:rPr lang="en-US" sz="1400" i="1" dirty="0" err="1" smtClean="0"/>
              <a:t>Informação</a:t>
            </a:r>
            <a:endParaRPr lang="en-US" sz="1400" i="1" dirty="0" smtClean="0"/>
          </a:p>
        </p:txBody>
      </p:sp>
      <p:sp>
        <p:nvSpPr>
          <p:cNvPr id="24" name="CaixaDeTexto 23"/>
          <p:cNvSpPr txBox="1"/>
          <p:nvPr/>
        </p:nvSpPr>
        <p:spPr>
          <a:xfrm>
            <a:off x="7236296" y="2695857"/>
            <a:ext cx="1547664" cy="350865"/>
          </a:xfrm>
          <a:prstGeom prst="rect">
            <a:avLst/>
          </a:prstGeom>
          <a:noFill/>
        </p:spPr>
        <p:txBody>
          <a:bodyPr wrap="square" rtlCol="0">
            <a:spAutoFit/>
          </a:bodyPr>
          <a:lstStyle/>
          <a:p>
            <a:pPr algn="just">
              <a:lnSpc>
                <a:spcPct val="120000"/>
              </a:lnSpc>
              <a:buClr>
                <a:srgbClr val="0070C0"/>
              </a:buClr>
            </a:pPr>
            <a:r>
              <a:rPr lang="en-US" sz="1400" i="1" dirty="0" err="1" smtClean="0"/>
              <a:t>Conhecimento</a:t>
            </a:r>
            <a:endParaRPr lang="en-US" sz="1400" i="1" dirty="0" smtClean="0"/>
          </a:p>
        </p:txBody>
      </p:sp>
      <p:sp>
        <p:nvSpPr>
          <p:cNvPr id="25"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kumimoji="0" lang="pt-PT" sz="24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1. </a:t>
            </a:r>
            <a:r>
              <a:rPr lang="pt-PT" sz="2400" b="1" dirty="0" smtClean="0">
                <a:solidFill>
                  <a:srgbClr val="0070C0"/>
                </a:solidFill>
                <a:effectLst>
                  <a:outerShdw blurRad="53975" dist="22860" dir="5400000" algn="tl" rotWithShape="0">
                    <a:srgbClr val="000000">
                      <a:alpha val="55000"/>
                    </a:srgbClr>
                  </a:outerShdw>
                </a:effectLst>
              </a:rPr>
              <a:t>BI – Da Informação ao Conhecimento</a:t>
            </a:r>
            <a:endParaRPr kumimoji="0" lang="pt-PT" sz="24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cxnSp>
        <p:nvCxnSpPr>
          <p:cNvPr id="26" name="Conexão recta unidireccional 25"/>
          <p:cNvCxnSpPr/>
          <p:nvPr/>
        </p:nvCxnSpPr>
        <p:spPr>
          <a:xfrm rot="10800000">
            <a:off x="2843808" y="3212976"/>
            <a:ext cx="2016224" cy="100811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7"/>
          <p:cNvSpPr>
            <a:spLocks noGrp="1"/>
          </p:cNvSpPr>
          <p:nvPr>
            <p:ph type="ftr" sz="quarter" idx="11"/>
          </p:nvPr>
        </p:nvSpPr>
        <p:spPr>
          <a:xfrm>
            <a:off x="428596" y="6135709"/>
            <a:ext cx="3786214" cy="365125"/>
          </a:xfrm>
        </p:spPr>
        <p:txBody>
          <a:bodyPr/>
          <a:lstStyle/>
          <a:p>
            <a:r>
              <a:rPr lang="pt-PT" smtClean="0"/>
              <a:t>Business Intelligence – Viriato M. Marques–DEIS / ISEC</a:t>
            </a:r>
            <a:endParaRPr lang="pt-PT" dirty="0"/>
          </a:p>
        </p:txBody>
      </p:sp>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12</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00034" y="1122502"/>
            <a:ext cx="8072494" cy="3679469"/>
          </a:xfrm>
          <a:prstGeom prst="rect">
            <a:avLst/>
          </a:prstGeom>
          <a:noFill/>
        </p:spPr>
        <p:txBody>
          <a:bodyPr wrap="square" rtlCol="0">
            <a:spAutoFit/>
          </a:bodyPr>
          <a:lstStyle/>
          <a:p>
            <a:pPr marL="0" lvl="1" indent="-342900" algn="just">
              <a:lnSpc>
                <a:spcPct val="120000"/>
              </a:lnSpc>
              <a:spcBef>
                <a:spcPts val="600"/>
              </a:spcBef>
              <a:buClr>
                <a:srgbClr val="0070C0"/>
              </a:buClr>
              <a:tabLst>
                <a:tab pos="6178550" algn="l"/>
              </a:tabLst>
            </a:pPr>
            <a:r>
              <a:rPr lang="pt-PT" sz="2000" b="1" dirty="0" smtClean="0"/>
              <a:t>6. Desenvolvimento de Soluções de BI</a:t>
            </a:r>
          </a:p>
          <a:p>
            <a:pPr marL="800100" lvl="1" indent="-342900" algn="just">
              <a:lnSpc>
                <a:spcPct val="120000"/>
              </a:lnSpc>
              <a:spcBef>
                <a:spcPts val="300"/>
              </a:spcBef>
              <a:buClr>
                <a:schemeClr val="accent1"/>
              </a:buClr>
              <a:buFont typeface="Arial" pitchFamily="34" charset="0"/>
              <a:buChar char="•"/>
              <a:tabLst>
                <a:tab pos="6178550" algn="l"/>
              </a:tabLst>
            </a:pPr>
            <a:r>
              <a:rPr lang="pt-PT" dirty="0" smtClean="0"/>
              <a:t>O desenvolvimento de soluções de BI passa pela utilização de ferramentas especialmente concebidas para o efeito</a:t>
            </a:r>
          </a:p>
          <a:p>
            <a:pPr marL="800100" lvl="1" indent="-342900" algn="just">
              <a:lnSpc>
                <a:spcPct val="120000"/>
              </a:lnSpc>
              <a:spcBef>
                <a:spcPts val="300"/>
              </a:spcBef>
              <a:buClr>
                <a:schemeClr val="accent1"/>
              </a:buClr>
              <a:buFont typeface="Arial" pitchFamily="34" charset="0"/>
              <a:buChar char="•"/>
              <a:tabLst>
                <a:tab pos="6178550" algn="l"/>
              </a:tabLst>
            </a:pPr>
            <a:r>
              <a:rPr lang="pt-PT" sz="1600" b="1" dirty="0" smtClean="0"/>
              <a:t>Oracle</a:t>
            </a:r>
          </a:p>
          <a:p>
            <a:pPr marL="1257300" lvl="2" indent="-342900" algn="just">
              <a:lnSpc>
                <a:spcPct val="110000"/>
              </a:lnSpc>
              <a:spcBef>
                <a:spcPts val="300"/>
              </a:spcBef>
              <a:buClr>
                <a:srgbClr val="00B0F0"/>
              </a:buClr>
              <a:buFont typeface="Wingdings" pitchFamily="2" charset="2"/>
              <a:buChar char="§"/>
              <a:tabLst>
                <a:tab pos="6178550" algn="l"/>
              </a:tabLst>
            </a:pPr>
            <a:r>
              <a:rPr lang="pt-PT" sz="1600" dirty="0" smtClean="0"/>
              <a:t>Business </a:t>
            </a:r>
            <a:r>
              <a:rPr lang="pt-PT" sz="1600" dirty="0" err="1" smtClean="0"/>
              <a:t>Intelligence</a:t>
            </a:r>
            <a:r>
              <a:rPr lang="pt-PT" sz="1600" dirty="0" smtClean="0"/>
              <a:t> Suite e </a:t>
            </a:r>
            <a:r>
              <a:rPr lang="pt-PT" sz="1600" dirty="0" err="1" smtClean="0"/>
              <a:t>Hyperion</a:t>
            </a:r>
            <a:endParaRPr lang="pt-PT" sz="1600" dirty="0" smtClean="0"/>
          </a:p>
          <a:p>
            <a:pPr marL="800100" lvl="1" indent="-342900" algn="just">
              <a:lnSpc>
                <a:spcPct val="120000"/>
              </a:lnSpc>
              <a:spcBef>
                <a:spcPts val="300"/>
              </a:spcBef>
              <a:buClr>
                <a:schemeClr val="accent1"/>
              </a:buClr>
              <a:buFont typeface="Arial" pitchFamily="34" charset="0"/>
              <a:buChar char="•"/>
              <a:tabLst>
                <a:tab pos="6178550" algn="l"/>
              </a:tabLst>
            </a:pPr>
            <a:r>
              <a:rPr lang="pt-PT" sz="1600" dirty="0" smtClean="0"/>
              <a:t>Microsoft SQL- Server</a:t>
            </a:r>
          </a:p>
          <a:p>
            <a:pPr marL="1257300" lvl="2" indent="-342900" algn="just">
              <a:lnSpc>
                <a:spcPct val="110000"/>
              </a:lnSpc>
              <a:spcBef>
                <a:spcPts val="300"/>
              </a:spcBef>
              <a:buClr>
                <a:srgbClr val="00B0F0"/>
              </a:buClr>
              <a:buFont typeface="Wingdings" pitchFamily="2" charset="2"/>
              <a:buChar char="§"/>
              <a:tabLst>
                <a:tab pos="6178550" algn="l"/>
              </a:tabLst>
            </a:pPr>
            <a:r>
              <a:rPr lang="pt-PT" sz="1600" dirty="0" smtClean="0"/>
              <a:t>Business </a:t>
            </a:r>
            <a:r>
              <a:rPr lang="pt-PT" sz="1600" dirty="0" err="1" smtClean="0"/>
              <a:t>Intelligence</a:t>
            </a:r>
            <a:r>
              <a:rPr lang="pt-PT" sz="1600" dirty="0" smtClean="0"/>
              <a:t> </a:t>
            </a:r>
            <a:r>
              <a:rPr lang="pt-PT" sz="1600" dirty="0" err="1" smtClean="0"/>
              <a:t>Studio</a:t>
            </a:r>
            <a:r>
              <a:rPr lang="pt-PT" sz="1600" dirty="0" smtClean="0"/>
              <a:t> (interface do Visual </a:t>
            </a:r>
            <a:r>
              <a:rPr lang="pt-PT" sz="1600" dirty="0" err="1" smtClean="0"/>
              <a:t>Studio</a:t>
            </a:r>
            <a:r>
              <a:rPr lang="pt-PT" sz="1600" dirty="0" smtClean="0"/>
              <a:t>)</a:t>
            </a:r>
          </a:p>
          <a:p>
            <a:pPr marL="800100" lvl="1" indent="-342900" algn="just">
              <a:lnSpc>
                <a:spcPct val="120000"/>
              </a:lnSpc>
              <a:spcBef>
                <a:spcPts val="300"/>
              </a:spcBef>
              <a:buClr>
                <a:schemeClr val="accent1"/>
              </a:buClr>
              <a:buFont typeface="Arial" pitchFamily="34" charset="0"/>
              <a:buChar char="•"/>
              <a:tabLst>
                <a:tab pos="6178550" algn="l"/>
              </a:tabLst>
            </a:pPr>
            <a:r>
              <a:rPr lang="pt-PT" sz="1600" dirty="0" smtClean="0"/>
              <a:t>Open-</a:t>
            </a:r>
            <a:r>
              <a:rPr lang="pt-PT" sz="1600" dirty="0" err="1" smtClean="0"/>
              <a:t>Souce</a:t>
            </a:r>
            <a:endParaRPr lang="pt-PT" sz="1600" dirty="0" smtClean="0"/>
          </a:p>
          <a:p>
            <a:pPr marL="1257300" lvl="2" indent="-342900" algn="just">
              <a:lnSpc>
                <a:spcPct val="110000"/>
              </a:lnSpc>
              <a:spcBef>
                <a:spcPts val="300"/>
              </a:spcBef>
              <a:buClr>
                <a:srgbClr val="00B0F0"/>
              </a:buClr>
              <a:buFont typeface="Wingdings" pitchFamily="2" charset="2"/>
              <a:buChar char="§"/>
              <a:tabLst>
                <a:tab pos="6178550" algn="l"/>
              </a:tabLst>
            </a:pPr>
            <a:r>
              <a:rPr lang="pt-PT" sz="1600" dirty="0" err="1" smtClean="0"/>
              <a:t>Pentaho</a:t>
            </a:r>
            <a:r>
              <a:rPr lang="pt-PT" sz="1600" dirty="0" smtClean="0"/>
              <a:t> </a:t>
            </a:r>
            <a:r>
              <a:rPr lang="pt-PT" sz="1400" dirty="0" smtClean="0"/>
              <a:t>(</a:t>
            </a:r>
            <a:r>
              <a:rPr lang="pt-PT" sz="1400" dirty="0" smtClean="0">
                <a:hlinkClick r:id="rId3"/>
              </a:rPr>
              <a:t>http://www.pentaho.com/</a:t>
            </a:r>
            <a:r>
              <a:rPr lang="pt-PT" sz="1400" dirty="0" smtClean="0"/>
              <a:t>)</a:t>
            </a:r>
          </a:p>
          <a:p>
            <a:pPr marL="1257300" lvl="2" indent="-342900" algn="just">
              <a:lnSpc>
                <a:spcPct val="110000"/>
              </a:lnSpc>
              <a:spcBef>
                <a:spcPts val="300"/>
              </a:spcBef>
              <a:buClr>
                <a:srgbClr val="00B0F0"/>
              </a:buClr>
              <a:buFont typeface="Wingdings" pitchFamily="2" charset="2"/>
              <a:buChar char="§"/>
              <a:tabLst>
                <a:tab pos="6178550" algn="l"/>
              </a:tabLst>
            </a:pPr>
            <a:r>
              <a:rPr lang="pt-PT" sz="1600" dirty="0" err="1" smtClean="0"/>
              <a:t>SpagoBI</a:t>
            </a:r>
            <a:r>
              <a:rPr lang="pt-PT" sz="1600" dirty="0" smtClean="0"/>
              <a:t>  </a:t>
            </a:r>
            <a:r>
              <a:rPr lang="pt-PT" sz="1400" dirty="0" smtClean="0"/>
              <a:t>(</a:t>
            </a:r>
            <a:r>
              <a:rPr lang="pt-PT" sz="1400" dirty="0" smtClean="0">
                <a:hlinkClick r:id="rId4"/>
              </a:rPr>
              <a:t>http://www.spagoworld.org/xwiki/bin/view/SpagoBI/</a:t>
            </a:r>
            <a:r>
              <a:rPr lang="pt-PT" sz="1400" dirty="0" smtClean="0"/>
              <a:t> ) </a:t>
            </a:r>
          </a:p>
          <a:p>
            <a:pPr marL="1257300" lvl="2" indent="-342900" algn="just">
              <a:lnSpc>
                <a:spcPct val="110000"/>
              </a:lnSpc>
              <a:spcBef>
                <a:spcPts val="300"/>
              </a:spcBef>
              <a:buClr>
                <a:srgbClr val="00B0F0"/>
              </a:buClr>
              <a:buFont typeface="Wingdings" pitchFamily="2" charset="2"/>
              <a:buChar char="§"/>
              <a:tabLst>
                <a:tab pos="6178550" algn="l"/>
              </a:tabLst>
            </a:pPr>
            <a:r>
              <a:rPr lang="pt-PT" sz="1600" dirty="0" err="1" smtClean="0"/>
              <a:t>Japersoft</a:t>
            </a:r>
            <a:r>
              <a:rPr lang="pt-PT" sz="1600" dirty="0" smtClean="0"/>
              <a:t>  </a:t>
            </a:r>
            <a:r>
              <a:rPr lang="pt-PT" sz="1400" dirty="0" smtClean="0"/>
              <a:t>(</a:t>
            </a:r>
            <a:r>
              <a:rPr lang="pt-PT" sz="1400" dirty="0" smtClean="0">
                <a:hlinkClick r:id="rId5"/>
              </a:rPr>
              <a:t>http://www.jaspersoft.com/products</a:t>
            </a:r>
            <a:r>
              <a:rPr lang="pt-PT" sz="1400" dirty="0" smtClean="0"/>
              <a:t> )</a:t>
            </a:r>
          </a:p>
        </p:txBody>
      </p:sp>
      <p:sp>
        <p:nvSpPr>
          <p:cNvPr id="10"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kumimoji="0" lang="pt-PT" sz="24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1. </a:t>
            </a:r>
            <a:r>
              <a:rPr lang="pt-PT" sz="2400" b="1" dirty="0" smtClean="0">
                <a:solidFill>
                  <a:srgbClr val="0070C0"/>
                </a:solidFill>
                <a:effectLst>
                  <a:outerShdw blurRad="53975" dist="22860" dir="5400000" algn="tl" rotWithShape="0">
                    <a:srgbClr val="000000">
                      <a:alpha val="55000"/>
                    </a:srgbClr>
                  </a:outerShdw>
                </a:effectLst>
              </a:rPr>
              <a:t>BI – Da Informação ao Conhecimento</a:t>
            </a:r>
            <a:endParaRPr kumimoji="0" lang="pt-PT" sz="24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1" name="CaixaDeTexto 10"/>
          <p:cNvSpPr txBox="1"/>
          <p:nvPr/>
        </p:nvSpPr>
        <p:spPr>
          <a:xfrm>
            <a:off x="506732" y="4869160"/>
            <a:ext cx="7953700" cy="1237262"/>
          </a:xfrm>
          <a:prstGeom prst="rect">
            <a:avLst/>
          </a:prstGeom>
          <a:noFill/>
        </p:spPr>
        <p:txBody>
          <a:bodyPr wrap="square" rtlCol="0">
            <a:spAutoFit/>
          </a:bodyPr>
          <a:lstStyle/>
          <a:p>
            <a:pPr marL="800100" lvl="1" indent="-342900">
              <a:lnSpc>
                <a:spcPct val="120000"/>
              </a:lnSpc>
              <a:spcBef>
                <a:spcPts val="300"/>
              </a:spcBef>
              <a:buClr>
                <a:schemeClr val="accent1"/>
              </a:buClr>
              <a:buFont typeface="Arial" pitchFamily="34" charset="0"/>
              <a:buChar char="•"/>
              <a:tabLst>
                <a:tab pos="6178550" algn="l"/>
              </a:tabLst>
            </a:pPr>
            <a:r>
              <a:rPr lang="pt-PT" sz="1600" dirty="0" smtClean="0"/>
              <a:t>Embora as aplicações disponham de interfaces próprias, é vulgar a visualização de dados (dos cubos ou das DW) através do Excel (dados externos + tabelas dinâmicas)</a:t>
            </a:r>
          </a:p>
          <a:p>
            <a:pPr algn="just">
              <a:lnSpc>
                <a:spcPct val="120000"/>
              </a:lnSpc>
              <a:buClr>
                <a:srgbClr val="0070C0"/>
              </a:buClr>
            </a:pPr>
            <a:endParaRPr lang="en-US" sz="1400" dirty="0" err="1"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7"/>
          <p:cNvSpPr>
            <a:spLocks noGrp="1"/>
          </p:cNvSpPr>
          <p:nvPr>
            <p:ph type="ftr" sz="quarter" idx="11"/>
          </p:nvPr>
        </p:nvSpPr>
        <p:spPr>
          <a:xfrm>
            <a:off x="428596" y="6135709"/>
            <a:ext cx="3786214" cy="365125"/>
          </a:xfrm>
        </p:spPr>
        <p:txBody>
          <a:bodyPr/>
          <a:lstStyle/>
          <a:p>
            <a:r>
              <a:rPr lang="pt-PT" smtClean="0"/>
              <a:t>Business Intelligence – Viriato M. Marques–DEIS / ISEC</a:t>
            </a:r>
            <a:endParaRPr lang="pt-PT" dirty="0"/>
          </a:p>
        </p:txBody>
      </p:sp>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13</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kumimoji="0" lang="pt-PT" sz="24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1. </a:t>
            </a:r>
            <a:r>
              <a:rPr lang="pt-PT" sz="2400" b="1" dirty="0" smtClean="0">
                <a:solidFill>
                  <a:srgbClr val="0070C0"/>
                </a:solidFill>
                <a:effectLst>
                  <a:outerShdw blurRad="53975" dist="22860" dir="5400000" algn="tl" rotWithShape="0">
                    <a:srgbClr val="000000">
                      <a:alpha val="55000"/>
                    </a:srgbClr>
                  </a:outerShdw>
                </a:effectLst>
              </a:rPr>
              <a:t>BI – Da Informação ao Conhecimento</a:t>
            </a:r>
            <a:endParaRPr kumimoji="0" lang="pt-PT" sz="24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11" name="CaixaDeTexto 10"/>
          <p:cNvSpPr txBox="1"/>
          <p:nvPr/>
        </p:nvSpPr>
        <p:spPr>
          <a:xfrm>
            <a:off x="500034" y="1039673"/>
            <a:ext cx="8072494" cy="4993675"/>
          </a:xfrm>
          <a:prstGeom prst="rect">
            <a:avLst/>
          </a:prstGeom>
          <a:noFill/>
        </p:spPr>
        <p:txBody>
          <a:bodyPr wrap="square" rtlCol="0">
            <a:spAutoFit/>
          </a:bodyPr>
          <a:lstStyle/>
          <a:p>
            <a:pPr marL="342900" indent="-342900" algn="just">
              <a:lnSpc>
                <a:spcPct val="120000"/>
              </a:lnSpc>
              <a:spcBef>
                <a:spcPts val="300"/>
              </a:spcBef>
              <a:buClr>
                <a:schemeClr val="accent1"/>
              </a:buClr>
              <a:tabLst>
                <a:tab pos="6178550" algn="l"/>
              </a:tabLst>
            </a:pPr>
            <a:r>
              <a:rPr lang="pt-PT" dirty="0" smtClean="0"/>
              <a:t>Algoritmos de Data-</a:t>
            </a:r>
            <a:r>
              <a:rPr lang="pt-PT" dirty="0" err="1" smtClean="0"/>
              <a:t>Mining</a:t>
            </a:r>
            <a:r>
              <a:rPr lang="pt-PT" dirty="0" smtClean="0"/>
              <a:t> (DM):</a:t>
            </a:r>
          </a:p>
          <a:p>
            <a:pPr marL="800100" lvl="1" indent="-342900" algn="just">
              <a:lnSpc>
                <a:spcPct val="120000"/>
              </a:lnSpc>
              <a:spcBef>
                <a:spcPts val="300"/>
              </a:spcBef>
              <a:buClr>
                <a:schemeClr val="accent1"/>
              </a:buClr>
              <a:buFont typeface="Arial" pitchFamily="34" charset="0"/>
              <a:buChar char="•"/>
              <a:tabLst>
                <a:tab pos="6178550" algn="l"/>
              </a:tabLst>
            </a:pPr>
            <a:r>
              <a:rPr lang="pt-PT" dirty="0" smtClean="0"/>
              <a:t>São dos seguintes tipos</a:t>
            </a:r>
          </a:p>
          <a:p>
            <a:pPr marL="1257300" lvl="2" indent="-342900" algn="just">
              <a:lnSpc>
                <a:spcPct val="110000"/>
              </a:lnSpc>
              <a:spcBef>
                <a:spcPts val="300"/>
              </a:spcBef>
              <a:buClr>
                <a:srgbClr val="00B0F0"/>
              </a:buClr>
              <a:buFont typeface="Wingdings" pitchFamily="2" charset="2"/>
              <a:buChar char="§"/>
              <a:tabLst>
                <a:tab pos="6178550" algn="l"/>
              </a:tabLst>
            </a:pPr>
            <a:r>
              <a:rPr lang="pt-PT" sz="1600" dirty="0" smtClean="0"/>
              <a:t>Classificação</a:t>
            </a:r>
          </a:p>
          <a:p>
            <a:pPr marL="1257300" lvl="2" indent="-342900" algn="just">
              <a:lnSpc>
                <a:spcPct val="110000"/>
              </a:lnSpc>
              <a:spcBef>
                <a:spcPts val="300"/>
              </a:spcBef>
              <a:buClr>
                <a:srgbClr val="00B0F0"/>
              </a:buClr>
              <a:buFont typeface="Wingdings" pitchFamily="2" charset="2"/>
              <a:buChar char="§"/>
              <a:tabLst>
                <a:tab pos="6178550" algn="l"/>
              </a:tabLst>
            </a:pPr>
            <a:r>
              <a:rPr lang="pt-PT" sz="1600" dirty="0" smtClean="0"/>
              <a:t>Associação</a:t>
            </a:r>
          </a:p>
          <a:p>
            <a:pPr marL="1257300" lvl="2" indent="-342900" algn="just">
              <a:lnSpc>
                <a:spcPct val="110000"/>
              </a:lnSpc>
              <a:spcBef>
                <a:spcPts val="300"/>
              </a:spcBef>
              <a:buClr>
                <a:srgbClr val="00B0F0"/>
              </a:buClr>
              <a:buFont typeface="Wingdings" pitchFamily="2" charset="2"/>
              <a:buChar char="§"/>
              <a:tabLst>
                <a:tab pos="6178550" algn="l"/>
              </a:tabLst>
            </a:pPr>
            <a:r>
              <a:rPr lang="pt-PT" sz="1600" dirty="0" err="1" smtClean="0"/>
              <a:t>Clustering</a:t>
            </a:r>
            <a:endParaRPr lang="pt-PT" sz="1600" dirty="0" smtClean="0"/>
          </a:p>
          <a:p>
            <a:pPr marL="1257300" lvl="2" indent="-342900" algn="just">
              <a:lnSpc>
                <a:spcPct val="110000"/>
              </a:lnSpc>
              <a:spcBef>
                <a:spcPts val="300"/>
              </a:spcBef>
              <a:buClr>
                <a:srgbClr val="00B0F0"/>
              </a:buClr>
              <a:buFont typeface="Wingdings" pitchFamily="2" charset="2"/>
              <a:buChar char="§"/>
              <a:tabLst>
                <a:tab pos="6178550" algn="l"/>
              </a:tabLst>
            </a:pPr>
            <a:r>
              <a:rPr lang="pt-PT" sz="1600" dirty="0" smtClean="0"/>
              <a:t>Regressão</a:t>
            </a:r>
          </a:p>
          <a:p>
            <a:pPr marL="1257300" lvl="2" indent="-342900" algn="just">
              <a:lnSpc>
                <a:spcPct val="110000"/>
              </a:lnSpc>
              <a:spcBef>
                <a:spcPts val="300"/>
              </a:spcBef>
              <a:buClr>
                <a:srgbClr val="00B0F0"/>
              </a:buClr>
              <a:buFont typeface="Wingdings" pitchFamily="2" charset="2"/>
              <a:buChar char="§"/>
              <a:tabLst>
                <a:tab pos="6178550" algn="l"/>
              </a:tabLst>
            </a:pPr>
            <a:r>
              <a:rPr lang="pt-PT" sz="1600" dirty="0" smtClean="0"/>
              <a:t>Detecção de </a:t>
            </a:r>
            <a:r>
              <a:rPr lang="pt-PT" sz="1600" dirty="0" err="1" smtClean="0"/>
              <a:t>Outliers</a:t>
            </a:r>
            <a:endParaRPr lang="pt-PT" sz="1600" dirty="0" smtClean="0"/>
          </a:p>
          <a:p>
            <a:pPr marL="1257300" lvl="2" indent="-342900" algn="just">
              <a:lnSpc>
                <a:spcPct val="110000"/>
              </a:lnSpc>
              <a:spcBef>
                <a:spcPts val="300"/>
              </a:spcBef>
              <a:buClr>
                <a:srgbClr val="00B0F0"/>
              </a:buClr>
              <a:buFont typeface="Wingdings" pitchFamily="2" charset="2"/>
              <a:buChar char="§"/>
              <a:tabLst>
                <a:tab pos="6178550" algn="l"/>
              </a:tabLst>
            </a:pPr>
            <a:r>
              <a:rPr lang="pt-PT" sz="1600" dirty="0" smtClean="0"/>
              <a:t>Outras variantes, dependendo do fabricante (</a:t>
            </a:r>
            <a:r>
              <a:rPr lang="pt-PT" sz="1600" dirty="0" err="1" smtClean="0"/>
              <a:t>p.e</a:t>
            </a:r>
            <a:r>
              <a:rPr lang="pt-PT" sz="1600" dirty="0" smtClean="0"/>
              <a:t>. Microsoft </a:t>
            </a:r>
            <a:r>
              <a:rPr lang="pt-PT" sz="1600" dirty="0" err="1" smtClean="0"/>
              <a:t>Time</a:t>
            </a:r>
            <a:r>
              <a:rPr lang="pt-PT" sz="1600" dirty="0" smtClean="0"/>
              <a:t> Series, Temporal </a:t>
            </a:r>
            <a:r>
              <a:rPr lang="pt-PT" sz="1600" dirty="0" err="1" smtClean="0"/>
              <a:t>Clustering</a:t>
            </a:r>
            <a:r>
              <a:rPr lang="pt-PT" sz="1600" dirty="0" smtClean="0"/>
              <a:t>…)</a:t>
            </a:r>
          </a:p>
          <a:p>
            <a:pPr marL="800100" lvl="1" indent="-342900" algn="just">
              <a:lnSpc>
                <a:spcPct val="120000"/>
              </a:lnSpc>
              <a:spcBef>
                <a:spcPts val="300"/>
              </a:spcBef>
              <a:buClr>
                <a:schemeClr val="accent1"/>
              </a:buClr>
              <a:buFont typeface="Arial" pitchFamily="34" charset="0"/>
              <a:buChar char="•"/>
              <a:tabLst>
                <a:tab pos="6178550" algn="l"/>
              </a:tabLst>
            </a:pPr>
            <a:r>
              <a:rPr lang="pt-PT" dirty="0" smtClean="0"/>
              <a:t>Estão disponíveis nos ambientes de desenvolvimento de BI (</a:t>
            </a:r>
            <a:r>
              <a:rPr lang="pt-PT" i="1" dirty="0" err="1" smtClean="0"/>
              <a:t>tight</a:t>
            </a:r>
            <a:r>
              <a:rPr lang="pt-PT" i="1" dirty="0" smtClean="0"/>
              <a:t> </a:t>
            </a:r>
            <a:r>
              <a:rPr lang="pt-PT" i="1" dirty="0" err="1" smtClean="0"/>
              <a:t>coupling</a:t>
            </a:r>
            <a:r>
              <a:rPr lang="pt-PT" dirty="0" smtClean="0"/>
              <a:t>) ou em aplicações externas (</a:t>
            </a:r>
            <a:r>
              <a:rPr lang="pt-PT" i="1" dirty="0" err="1" smtClean="0"/>
              <a:t>RapidMiner</a:t>
            </a:r>
            <a:r>
              <a:rPr lang="pt-PT" i="1" dirty="0" smtClean="0"/>
              <a:t>, WEKA, PASW/</a:t>
            </a:r>
            <a:r>
              <a:rPr lang="pt-PT" i="1" dirty="0" err="1" smtClean="0"/>
              <a:t>Clementine</a:t>
            </a:r>
            <a:r>
              <a:rPr lang="pt-PT" dirty="0" smtClean="0"/>
              <a:t>) com acesso à base de dados e/ou à DW (</a:t>
            </a:r>
            <a:r>
              <a:rPr lang="pt-PT" i="1" dirty="0" err="1" smtClean="0"/>
              <a:t>louse</a:t>
            </a:r>
            <a:r>
              <a:rPr lang="pt-PT" i="1" dirty="0" smtClean="0"/>
              <a:t> </a:t>
            </a:r>
            <a:r>
              <a:rPr lang="pt-PT" i="1" dirty="0" err="1" smtClean="0"/>
              <a:t>coupling</a:t>
            </a:r>
            <a:r>
              <a:rPr lang="pt-PT" dirty="0" smtClean="0"/>
              <a:t>)</a:t>
            </a:r>
          </a:p>
          <a:p>
            <a:pPr marL="800100" lvl="1" indent="-342900" algn="just">
              <a:lnSpc>
                <a:spcPct val="120000"/>
              </a:lnSpc>
              <a:spcBef>
                <a:spcPts val="300"/>
              </a:spcBef>
              <a:buClr>
                <a:schemeClr val="accent1"/>
              </a:buClr>
              <a:buFont typeface="Arial" pitchFamily="34" charset="0"/>
              <a:buChar char="•"/>
              <a:tabLst>
                <a:tab pos="6178550" algn="l"/>
              </a:tabLst>
            </a:pPr>
            <a:r>
              <a:rPr lang="pt-PT" dirty="0" smtClean="0"/>
              <a:t>As ferramentas de BI open-</a:t>
            </a:r>
            <a:r>
              <a:rPr lang="pt-PT" dirty="0" err="1" smtClean="0"/>
              <a:t>source</a:t>
            </a:r>
            <a:r>
              <a:rPr lang="pt-PT" dirty="0" smtClean="0"/>
              <a:t> rementem o DM para as aplicações open-</a:t>
            </a:r>
            <a:r>
              <a:rPr lang="pt-PT" dirty="0" err="1" smtClean="0"/>
              <a:t>source</a:t>
            </a:r>
            <a:r>
              <a:rPr lang="pt-PT" dirty="0" smtClean="0"/>
              <a:t> WEKA, </a:t>
            </a:r>
            <a:r>
              <a:rPr lang="pt-PT" dirty="0" err="1" smtClean="0"/>
              <a:t>Rapidminer</a:t>
            </a:r>
            <a:r>
              <a:rPr lang="pt-PT" dirty="0" smtClean="0"/>
              <a:t>, outras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7"/>
          <p:cNvSpPr>
            <a:spLocks noGrp="1"/>
          </p:cNvSpPr>
          <p:nvPr>
            <p:ph type="ftr" sz="quarter" idx="11"/>
          </p:nvPr>
        </p:nvSpPr>
        <p:spPr>
          <a:xfrm>
            <a:off x="428596" y="6135709"/>
            <a:ext cx="3786214" cy="365125"/>
          </a:xfrm>
        </p:spPr>
        <p:txBody>
          <a:bodyPr/>
          <a:lstStyle/>
          <a:p>
            <a:r>
              <a:rPr lang="pt-PT" smtClean="0"/>
              <a:t>Business Intelligence – Viriato M. Marques–DEIS / ISEC</a:t>
            </a:r>
            <a:endParaRPr lang="pt-PT" dirty="0"/>
          </a:p>
        </p:txBody>
      </p:sp>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14</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kumimoji="0" lang="pt-PT" sz="24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1. </a:t>
            </a:r>
            <a:r>
              <a:rPr lang="pt-PT" sz="2400" b="1" dirty="0" smtClean="0">
                <a:solidFill>
                  <a:srgbClr val="0070C0"/>
                </a:solidFill>
                <a:effectLst>
                  <a:outerShdw blurRad="53975" dist="22860" dir="5400000" algn="tl" rotWithShape="0">
                    <a:srgbClr val="000000">
                      <a:alpha val="55000"/>
                    </a:srgbClr>
                  </a:outerShdw>
                </a:effectLst>
              </a:rPr>
              <a:t>BI – Da Informação ao Conhecimento</a:t>
            </a:r>
            <a:endParaRPr kumimoji="0" lang="pt-PT" sz="24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9" name="Rectângulo 8"/>
          <p:cNvSpPr/>
          <p:nvPr/>
        </p:nvSpPr>
        <p:spPr>
          <a:xfrm>
            <a:off x="611560" y="1196752"/>
            <a:ext cx="7992888" cy="3687163"/>
          </a:xfrm>
          <a:prstGeom prst="rect">
            <a:avLst/>
          </a:prstGeom>
        </p:spPr>
        <p:txBody>
          <a:bodyPr wrap="square">
            <a:spAutoFit/>
          </a:bodyPr>
          <a:lstStyle/>
          <a:p>
            <a:pPr marL="0" lvl="1" indent="-342900" algn="just">
              <a:lnSpc>
                <a:spcPct val="120000"/>
              </a:lnSpc>
              <a:spcBef>
                <a:spcPts val="600"/>
              </a:spcBef>
              <a:buClr>
                <a:srgbClr val="0070C0"/>
              </a:buClr>
              <a:tabLst>
                <a:tab pos="6178550" algn="l"/>
              </a:tabLst>
            </a:pPr>
            <a:r>
              <a:rPr lang="pt-PT" sz="2000" b="1" dirty="0" smtClean="0"/>
              <a:t>7. </a:t>
            </a:r>
            <a:r>
              <a:rPr lang="pt-PT" sz="2000" b="1" dirty="0" err="1" smtClean="0"/>
              <a:t>Cloud</a:t>
            </a:r>
            <a:r>
              <a:rPr lang="pt-PT" sz="2000" b="1" dirty="0" smtClean="0"/>
              <a:t> </a:t>
            </a:r>
            <a:r>
              <a:rPr lang="pt-PT" sz="2000" b="1" dirty="0" err="1" smtClean="0"/>
              <a:t>Computing</a:t>
            </a:r>
            <a:r>
              <a:rPr lang="pt-PT" sz="2000" b="1" dirty="0" smtClean="0"/>
              <a:t> e BI</a:t>
            </a:r>
          </a:p>
          <a:p>
            <a:pPr marL="800100" lvl="1" indent="-342900" algn="just">
              <a:lnSpc>
                <a:spcPct val="120000"/>
              </a:lnSpc>
              <a:spcBef>
                <a:spcPts val="1200"/>
              </a:spcBef>
              <a:buClr>
                <a:schemeClr val="accent1"/>
              </a:buClr>
              <a:buFont typeface="Arial" pitchFamily="34" charset="0"/>
              <a:buChar char="•"/>
              <a:tabLst>
                <a:tab pos="6178550" algn="l"/>
              </a:tabLst>
            </a:pPr>
            <a:r>
              <a:rPr lang="en-US" b="1" dirty="0" smtClean="0"/>
              <a:t>Cloud computing</a:t>
            </a:r>
            <a:r>
              <a:rPr lang="en-US" dirty="0" smtClean="0"/>
              <a:t>:</a:t>
            </a:r>
          </a:p>
          <a:p>
            <a:pPr marL="1257300" lvl="2" indent="-342900" algn="just">
              <a:lnSpc>
                <a:spcPct val="120000"/>
              </a:lnSpc>
              <a:spcBef>
                <a:spcPts val="300"/>
              </a:spcBef>
              <a:buClr>
                <a:srgbClr val="00B0F0"/>
              </a:buClr>
              <a:buFont typeface="Wingdings" pitchFamily="2" charset="2"/>
              <a:buChar char="§"/>
              <a:tabLst>
                <a:tab pos="6178550" algn="l"/>
              </a:tabLst>
            </a:pPr>
            <a:r>
              <a:rPr lang="en-US" sz="1600" i="1" dirty="0" smtClean="0"/>
              <a:t>“Refers to the use of Internet ("cloud") based computer technology for a variety of services</a:t>
            </a:r>
          </a:p>
          <a:p>
            <a:pPr marL="1257300" lvl="2" indent="-342900" algn="just">
              <a:lnSpc>
                <a:spcPct val="120000"/>
              </a:lnSpc>
              <a:spcBef>
                <a:spcPts val="300"/>
              </a:spcBef>
              <a:buClr>
                <a:srgbClr val="00B0F0"/>
              </a:buClr>
              <a:buFont typeface="Wingdings" pitchFamily="2" charset="2"/>
              <a:buChar char="§"/>
              <a:tabLst>
                <a:tab pos="6178550" algn="l"/>
              </a:tabLst>
            </a:pPr>
            <a:r>
              <a:rPr lang="en-US" sz="1600" i="1" dirty="0" smtClean="0"/>
              <a:t>It is a style of computing in which dynamically scalable and often virtual resources are provided as a service over the Internet</a:t>
            </a:r>
          </a:p>
          <a:p>
            <a:pPr marL="1257300" lvl="2" indent="-342900" algn="just">
              <a:lnSpc>
                <a:spcPct val="120000"/>
              </a:lnSpc>
              <a:spcBef>
                <a:spcPts val="300"/>
              </a:spcBef>
              <a:buClr>
                <a:srgbClr val="00B0F0"/>
              </a:buClr>
              <a:buFont typeface="Wingdings" pitchFamily="2" charset="2"/>
              <a:buChar char="§"/>
              <a:tabLst>
                <a:tab pos="6178550" algn="l"/>
              </a:tabLst>
            </a:pPr>
            <a:r>
              <a:rPr lang="en-US" sz="1600" i="1" dirty="0" smtClean="0"/>
              <a:t>Users need not have knowledge of, expertise in, or control over the technology infrastructure "in the cloud" that supports them.”</a:t>
            </a:r>
          </a:p>
          <a:p>
            <a:pPr marL="1257300" lvl="2" indent="-342900" algn="just">
              <a:lnSpc>
                <a:spcPct val="120000"/>
              </a:lnSpc>
              <a:spcBef>
                <a:spcPts val="300"/>
              </a:spcBef>
              <a:buClr>
                <a:srgbClr val="00B0F0"/>
              </a:buClr>
              <a:buFont typeface="Wingdings" pitchFamily="2" charset="2"/>
              <a:buChar char="§"/>
              <a:tabLst>
                <a:tab pos="6178550" algn="l"/>
              </a:tabLst>
            </a:pPr>
            <a:r>
              <a:rPr lang="pt-PT" sz="1200" dirty="0" smtClean="0">
                <a:hlinkClick r:id="rId3"/>
              </a:rPr>
              <a:t>http://research.cloudtweaks.com/technology/networking/cloud_computing</a:t>
            </a:r>
            <a:r>
              <a:rPr lang="pt-PT" sz="1200"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7"/>
          <p:cNvSpPr>
            <a:spLocks noGrp="1"/>
          </p:cNvSpPr>
          <p:nvPr>
            <p:ph type="ftr" sz="quarter" idx="11"/>
          </p:nvPr>
        </p:nvSpPr>
        <p:spPr>
          <a:xfrm>
            <a:off x="428596" y="6135709"/>
            <a:ext cx="3786214" cy="365125"/>
          </a:xfrm>
        </p:spPr>
        <p:txBody>
          <a:bodyPr/>
          <a:lstStyle/>
          <a:p>
            <a:r>
              <a:rPr lang="pt-PT" smtClean="0"/>
              <a:t>Business Intelligence – Viriato M. Marques–DEIS / ISEC</a:t>
            </a:r>
            <a:endParaRPr lang="pt-PT" dirty="0"/>
          </a:p>
        </p:txBody>
      </p:sp>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15</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kumimoji="0" lang="pt-PT" sz="24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1. </a:t>
            </a:r>
            <a:r>
              <a:rPr lang="pt-PT" sz="2400" b="1" dirty="0" smtClean="0">
                <a:solidFill>
                  <a:srgbClr val="0070C0"/>
                </a:solidFill>
                <a:effectLst>
                  <a:outerShdw blurRad="53975" dist="22860" dir="5400000" algn="tl" rotWithShape="0">
                    <a:srgbClr val="000000">
                      <a:alpha val="55000"/>
                    </a:srgbClr>
                  </a:outerShdw>
                </a:effectLst>
              </a:rPr>
              <a:t>BI – Da Informação ao Conhecimento</a:t>
            </a:r>
            <a:endParaRPr kumimoji="0" lang="pt-PT" sz="24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9" name="Rectângulo 8"/>
          <p:cNvSpPr/>
          <p:nvPr/>
        </p:nvSpPr>
        <p:spPr>
          <a:xfrm>
            <a:off x="611560" y="1183689"/>
            <a:ext cx="7992888" cy="4718215"/>
          </a:xfrm>
          <a:prstGeom prst="rect">
            <a:avLst/>
          </a:prstGeom>
        </p:spPr>
        <p:txBody>
          <a:bodyPr wrap="square">
            <a:spAutoFit/>
          </a:bodyPr>
          <a:lstStyle/>
          <a:p>
            <a:pPr marL="342900" indent="-342900" algn="just">
              <a:lnSpc>
                <a:spcPct val="120000"/>
              </a:lnSpc>
              <a:spcBef>
                <a:spcPts val="300"/>
              </a:spcBef>
              <a:buClr>
                <a:schemeClr val="accent1"/>
              </a:buClr>
              <a:buFont typeface="Arial" pitchFamily="34" charset="0"/>
              <a:buChar char="•"/>
              <a:tabLst>
                <a:tab pos="6178550" algn="l"/>
              </a:tabLst>
            </a:pPr>
            <a:r>
              <a:rPr lang="en-US" sz="2000" dirty="0" smtClean="0"/>
              <a:t>No </a:t>
            </a:r>
            <a:r>
              <a:rPr lang="en-US" sz="2000" i="1" dirty="0" smtClean="0"/>
              <a:t>Cloud Computing </a:t>
            </a:r>
            <a:r>
              <a:rPr lang="en-US" sz="2000" dirty="0" err="1" smtClean="0"/>
              <a:t>uma</a:t>
            </a:r>
            <a:r>
              <a:rPr lang="en-US" sz="2000" dirty="0" smtClean="0"/>
              <a:t> </a:t>
            </a:r>
            <a:r>
              <a:rPr lang="en-US" sz="2000" dirty="0" err="1" smtClean="0"/>
              <a:t>empresa</a:t>
            </a:r>
            <a:r>
              <a:rPr lang="en-US" sz="2000" dirty="0" smtClean="0"/>
              <a:t> </a:t>
            </a:r>
            <a:r>
              <a:rPr lang="en-US" sz="2000" dirty="0" err="1" smtClean="0"/>
              <a:t>oferece</a:t>
            </a:r>
            <a:r>
              <a:rPr lang="en-US" sz="2000" dirty="0" smtClean="0"/>
              <a:t> </a:t>
            </a:r>
            <a:r>
              <a:rPr lang="en-US" sz="2000" dirty="0" err="1" smtClean="0"/>
              <a:t>infraestruturas</a:t>
            </a:r>
            <a:r>
              <a:rPr lang="en-US" sz="2000" dirty="0" smtClean="0"/>
              <a:t> (hardware e software) sob a forma de um </a:t>
            </a:r>
            <a:r>
              <a:rPr lang="en-US" sz="2000" dirty="0" err="1" smtClean="0"/>
              <a:t>serviço</a:t>
            </a:r>
            <a:r>
              <a:rPr lang="en-US" sz="2000" dirty="0" smtClean="0"/>
              <a:t> (</a:t>
            </a:r>
            <a:r>
              <a:rPr lang="en-US" sz="2000" dirty="0" err="1" smtClean="0"/>
              <a:t>modelo</a:t>
            </a:r>
            <a:r>
              <a:rPr lang="en-US" sz="2000" dirty="0" smtClean="0"/>
              <a:t> </a:t>
            </a:r>
            <a:r>
              <a:rPr lang="pt-PT" sz="2000" dirty="0" err="1" smtClean="0"/>
              <a:t>SaaS</a:t>
            </a:r>
            <a:r>
              <a:rPr lang="pt-PT" sz="2000" dirty="0" smtClean="0"/>
              <a:t>, </a:t>
            </a:r>
            <a:r>
              <a:rPr lang="pt-PT" sz="2000" i="1" dirty="0" smtClean="0"/>
              <a:t>Software as a </a:t>
            </a:r>
            <a:r>
              <a:rPr lang="pt-PT" sz="2000" i="1" dirty="0" err="1" smtClean="0"/>
              <a:t>Service</a:t>
            </a:r>
            <a:r>
              <a:rPr lang="pt-PT" sz="2000" dirty="0" smtClean="0"/>
              <a:t>)</a:t>
            </a:r>
          </a:p>
          <a:p>
            <a:pPr marL="342900" indent="-342900" algn="just">
              <a:lnSpc>
                <a:spcPct val="120000"/>
              </a:lnSpc>
              <a:spcBef>
                <a:spcPts val="300"/>
              </a:spcBef>
              <a:buClr>
                <a:schemeClr val="accent1"/>
              </a:buClr>
              <a:buFont typeface="Arial" pitchFamily="34" charset="0"/>
              <a:buChar char="•"/>
              <a:tabLst>
                <a:tab pos="6178550" algn="l"/>
              </a:tabLst>
            </a:pPr>
            <a:r>
              <a:rPr lang="pt-PT" sz="2000" dirty="0" smtClean="0"/>
              <a:t>O modelo </a:t>
            </a:r>
            <a:r>
              <a:rPr lang="pt-PT" sz="2000" i="1" dirty="0" err="1" smtClean="0"/>
              <a:t>cloud</a:t>
            </a:r>
            <a:r>
              <a:rPr lang="pt-PT" sz="2000" i="1" dirty="0" smtClean="0"/>
              <a:t> </a:t>
            </a:r>
            <a:r>
              <a:rPr lang="pt-PT" sz="2000" i="1" dirty="0" err="1" smtClean="0"/>
              <a:t>computing</a:t>
            </a:r>
            <a:r>
              <a:rPr lang="pt-PT" sz="2000" dirty="0" smtClean="0"/>
              <a:t> tem visto alargar-se o seu domínio às soluções de BI, pelo facto de estas</a:t>
            </a:r>
          </a:p>
          <a:p>
            <a:pPr marL="1257300" lvl="2" indent="-342900" algn="just">
              <a:lnSpc>
                <a:spcPct val="110000"/>
              </a:lnSpc>
              <a:spcBef>
                <a:spcPts val="300"/>
              </a:spcBef>
              <a:buClr>
                <a:srgbClr val="00B0F0"/>
              </a:buClr>
              <a:buFont typeface="Wingdings" pitchFamily="2" charset="2"/>
              <a:buChar char="§"/>
              <a:tabLst>
                <a:tab pos="6178550" algn="l"/>
              </a:tabLst>
            </a:pPr>
            <a:r>
              <a:rPr lang="pt-PT" dirty="0" smtClean="0"/>
              <a:t>Terem altos custos de hardware e software</a:t>
            </a:r>
          </a:p>
          <a:p>
            <a:pPr marL="1257300" lvl="2" indent="-342900" algn="just">
              <a:lnSpc>
                <a:spcPct val="110000"/>
              </a:lnSpc>
              <a:spcBef>
                <a:spcPts val="300"/>
              </a:spcBef>
              <a:buClr>
                <a:srgbClr val="00B0F0"/>
              </a:buClr>
              <a:buFont typeface="Wingdings" pitchFamily="2" charset="2"/>
              <a:buChar char="§"/>
              <a:tabLst>
                <a:tab pos="6178550" algn="l"/>
              </a:tabLst>
            </a:pPr>
            <a:r>
              <a:rPr lang="pt-PT" dirty="0" smtClean="0"/>
              <a:t>Exigirem técnicos especializados</a:t>
            </a:r>
          </a:p>
          <a:p>
            <a:pPr marL="1257300" lvl="2" indent="-342900" algn="just">
              <a:lnSpc>
                <a:spcPct val="110000"/>
              </a:lnSpc>
              <a:spcBef>
                <a:spcPts val="300"/>
              </a:spcBef>
              <a:buClr>
                <a:srgbClr val="00B0F0"/>
              </a:buClr>
              <a:buFont typeface="Wingdings" pitchFamily="2" charset="2"/>
              <a:buChar char="§"/>
              <a:tabLst>
                <a:tab pos="6178550" algn="l"/>
              </a:tabLst>
            </a:pPr>
            <a:r>
              <a:rPr lang="pt-PT" dirty="0" smtClean="0"/>
              <a:t>Existir cada vez mais o desejo de disponibilidade em plataformas </a:t>
            </a:r>
            <a:r>
              <a:rPr lang="pt-PT" i="1" dirty="0" smtClean="0"/>
              <a:t>mobile</a:t>
            </a:r>
          </a:p>
          <a:p>
            <a:pPr marL="342900" indent="-342900" algn="just">
              <a:lnSpc>
                <a:spcPct val="120000"/>
              </a:lnSpc>
              <a:spcBef>
                <a:spcPts val="300"/>
              </a:spcBef>
              <a:buClr>
                <a:schemeClr val="accent1"/>
              </a:buClr>
              <a:buFont typeface="Arial" pitchFamily="34" charset="0"/>
              <a:buChar char="•"/>
              <a:tabLst>
                <a:tab pos="6178550" algn="l"/>
              </a:tabLst>
            </a:pPr>
            <a:r>
              <a:rPr lang="pt-PT" dirty="0" smtClean="0"/>
              <a:t>Os clientes de soluções BI/</a:t>
            </a:r>
            <a:r>
              <a:rPr lang="pt-PT" dirty="0" err="1" smtClean="0"/>
              <a:t>cloud</a:t>
            </a:r>
            <a:r>
              <a:rPr lang="pt-PT" dirty="0" smtClean="0"/>
              <a:t> são sobretudo pequenas e médias empresas</a:t>
            </a:r>
          </a:p>
          <a:p>
            <a:pPr marL="342900" indent="-342900" algn="just">
              <a:lnSpc>
                <a:spcPct val="120000"/>
              </a:lnSpc>
              <a:spcBef>
                <a:spcPts val="300"/>
              </a:spcBef>
              <a:buClr>
                <a:schemeClr val="accent1"/>
              </a:buClr>
              <a:buFont typeface="Arial" pitchFamily="34" charset="0"/>
              <a:buChar char="•"/>
              <a:tabLst>
                <a:tab pos="6178550" algn="l"/>
              </a:tabLst>
            </a:pPr>
            <a:r>
              <a:rPr lang="pt-PT" dirty="0" smtClean="0"/>
              <a:t>Uma lista de empresas que disponibilizam </a:t>
            </a:r>
            <a:r>
              <a:rPr lang="pt-PT" i="1" dirty="0" err="1" smtClean="0"/>
              <a:t>cloud</a:t>
            </a:r>
            <a:r>
              <a:rPr lang="pt-PT" i="1" dirty="0" smtClean="0"/>
              <a:t> </a:t>
            </a:r>
            <a:r>
              <a:rPr lang="pt-PT" i="1" dirty="0" err="1" smtClean="0"/>
              <a:t>computing</a:t>
            </a:r>
            <a:r>
              <a:rPr lang="pt-PT" dirty="0" smtClean="0"/>
              <a:t> pode ver-se aqui: </a:t>
            </a:r>
            <a:r>
              <a:rPr lang="pt-PT" sz="1200" dirty="0" smtClean="0">
                <a:hlinkClick r:id="rId3"/>
              </a:rPr>
              <a:t>http://research.cloudtweaks.com/vendor-directory</a:t>
            </a:r>
            <a:r>
              <a:rPr lang="pt-PT" sz="1200" dirty="0"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7"/>
          <p:cNvSpPr>
            <a:spLocks noGrp="1"/>
          </p:cNvSpPr>
          <p:nvPr>
            <p:ph type="ftr" sz="quarter" idx="11"/>
          </p:nvPr>
        </p:nvSpPr>
        <p:spPr>
          <a:xfrm>
            <a:off x="428596" y="6135709"/>
            <a:ext cx="3786214" cy="365125"/>
          </a:xfrm>
        </p:spPr>
        <p:txBody>
          <a:bodyPr/>
          <a:lstStyle/>
          <a:p>
            <a:r>
              <a:rPr lang="pt-PT" smtClean="0"/>
              <a:t>Business Intelligence – Viriato M. Marques–DEIS / ISEC</a:t>
            </a:r>
            <a:endParaRPr lang="pt-PT" dirty="0"/>
          </a:p>
        </p:txBody>
      </p:sp>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16</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kumimoji="0" lang="pt-PT" sz="24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1. </a:t>
            </a:r>
            <a:r>
              <a:rPr lang="pt-PT" sz="2400" b="1" dirty="0" smtClean="0">
                <a:solidFill>
                  <a:srgbClr val="0070C0"/>
                </a:solidFill>
                <a:effectLst>
                  <a:outerShdw blurRad="53975" dist="22860" dir="5400000" algn="tl" rotWithShape="0">
                    <a:srgbClr val="000000">
                      <a:alpha val="55000"/>
                    </a:srgbClr>
                  </a:outerShdw>
                </a:effectLst>
              </a:rPr>
              <a:t>BI – Da Informação ao Conhecimento</a:t>
            </a:r>
            <a:endParaRPr kumimoji="0" lang="pt-PT" sz="24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pic>
        <p:nvPicPr>
          <p:cNvPr id="2050" name="Picture 2" descr="Cloud Computing Diagram"/>
          <p:cNvPicPr>
            <a:picLocks noChangeAspect="1" noChangeArrowheads="1"/>
          </p:cNvPicPr>
          <p:nvPr/>
        </p:nvPicPr>
        <p:blipFill>
          <a:blip r:embed="rId3" cstate="print"/>
          <a:srcRect/>
          <a:stretch>
            <a:fillRect/>
          </a:stretch>
        </p:blipFill>
        <p:spPr bwMode="auto">
          <a:xfrm>
            <a:off x="2123728" y="1340768"/>
            <a:ext cx="6421775" cy="4306517"/>
          </a:xfrm>
          <a:prstGeom prst="rect">
            <a:avLst/>
          </a:prstGeom>
          <a:noFill/>
        </p:spPr>
      </p:pic>
      <p:sp>
        <p:nvSpPr>
          <p:cNvPr id="11" name="CaixaDeTexto 10"/>
          <p:cNvSpPr txBox="1"/>
          <p:nvPr/>
        </p:nvSpPr>
        <p:spPr>
          <a:xfrm>
            <a:off x="611560" y="1242634"/>
            <a:ext cx="1440160" cy="1126462"/>
          </a:xfrm>
          <a:prstGeom prst="rect">
            <a:avLst/>
          </a:prstGeom>
          <a:noFill/>
        </p:spPr>
        <p:txBody>
          <a:bodyPr wrap="square" rtlCol="0">
            <a:spAutoFit/>
          </a:bodyPr>
          <a:lstStyle/>
          <a:p>
            <a:pPr algn="r">
              <a:lnSpc>
                <a:spcPct val="120000"/>
              </a:lnSpc>
              <a:buClr>
                <a:srgbClr val="0070C0"/>
              </a:buClr>
            </a:pPr>
            <a:r>
              <a:rPr lang="en-US" sz="1400" b="1" i="1" dirty="0" smtClean="0"/>
              <a:t>Cloud Computing</a:t>
            </a:r>
          </a:p>
          <a:p>
            <a:pPr algn="r">
              <a:lnSpc>
                <a:spcPct val="120000"/>
              </a:lnSpc>
              <a:buClr>
                <a:srgbClr val="0070C0"/>
              </a:buClr>
            </a:pPr>
            <a:r>
              <a:rPr lang="en-US" sz="1400" b="1" i="1" dirty="0" smtClean="0"/>
              <a:t>General Idea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7"/>
          <p:cNvSpPr>
            <a:spLocks noGrp="1"/>
          </p:cNvSpPr>
          <p:nvPr>
            <p:ph type="ftr" sz="quarter" idx="11"/>
          </p:nvPr>
        </p:nvSpPr>
        <p:spPr>
          <a:xfrm>
            <a:off x="428596" y="6135709"/>
            <a:ext cx="3786214" cy="365125"/>
          </a:xfrm>
        </p:spPr>
        <p:txBody>
          <a:bodyPr/>
          <a:lstStyle/>
          <a:p>
            <a:r>
              <a:rPr lang="pt-PT" smtClean="0"/>
              <a:t>Business Intelligence – Viriato M. Marques–DEIS / ISEC</a:t>
            </a:r>
            <a:endParaRPr lang="pt-PT" dirty="0"/>
          </a:p>
        </p:txBody>
      </p:sp>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17</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kumimoji="0" lang="pt-PT" sz="24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1. </a:t>
            </a:r>
            <a:r>
              <a:rPr lang="pt-PT" sz="2400" b="1" dirty="0" smtClean="0">
                <a:solidFill>
                  <a:srgbClr val="0070C0"/>
                </a:solidFill>
                <a:effectLst>
                  <a:outerShdw blurRad="53975" dist="22860" dir="5400000" algn="tl" rotWithShape="0">
                    <a:srgbClr val="000000">
                      <a:alpha val="55000"/>
                    </a:srgbClr>
                  </a:outerShdw>
                </a:effectLst>
              </a:rPr>
              <a:t>BI – Da Informação ao Conhecimento</a:t>
            </a:r>
            <a:endParaRPr kumimoji="0" lang="pt-PT" sz="24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pic>
        <p:nvPicPr>
          <p:cNvPr id="89090" name="Picture 2" descr="http://i.zdnet.com/blogs/cloud_computing_pros_cons_big.png"/>
          <p:cNvPicPr>
            <a:picLocks noChangeAspect="1" noChangeArrowheads="1"/>
          </p:cNvPicPr>
          <p:nvPr/>
        </p:nvPicPr>
        <p:blipFill>
          <a:blip r:embed="rId3" cstate="print"/>
          <a:srcRect/>
          <a:stretch>
            <a:fillRect/>
          </a:stretch>
        </p:blipFill>
        <p:spPr bwMode="auto">
          <a:xfrm>
            <a:off x="3501817" y="1272422"/>
            <a:ext cx="5043686" cy="4445283"/>
          </a:xfrm>
          <a:prstGeom prst="rect">
            <a:avLst/>
          </a:prstGeom>
          <a:noFill/>
        </p:spPr>
      </p:pic>
      <p:sp>
        <p:nvSpPr>
          <p:cNvPr id="9" name="CaixaDeTexto 8"/>
          <p:cNvSpPr txBox="1"/>
          <p:nvPr/>
        </p:nvSpPr>
        <p:spPr>
          <a:xfrm>
            <a:off x="1966649" y="1209815"/>
            <a:ext cx="1453223" cy="1126462"/>
          </a:xfrm>
          <a:prstGeom prst="rect">
            <a:avLst/>
          </a:prstGeom>
          <a:noFill/>
        </p:spPr>
        <p:txBody>
          <a:bodyPr wrap="square" rtlCol="0">
            <a:spAutoFit/>
          </a:bodyPr>
          <a:lstStyle/>
          <a:p>
            <a:pPr algn="r">
              <a:lnSpc>
                <a:spcPct val="120000"/>
              </a:lnSpc>
              <a:buClr>
                <a:srgbClr val="0070C0"/>
              </a:buClr>
            </a:pPr>
            <a:r>
              <a:rPr lang="en-US" sz="1400" b="1" i="1" dirty="0" smtClean="0"/>
              <a:t>Cloud Computing </a:t>
            </a:r>
          </a:p>
          <a:p>
            <a:pPr algn="r">
              <a:lnSpc>
                <a:spcPct val="120000"/>
              </a:lnSpc>
              <a:buClr>
                <a:srgbClr val="0070C0"/>
              </a:buClr>
            </a:pPr>
            <a:r>
              <a:rPr lang="en-US" sz="1400" b="1" i="1" dirty="0" smtClean="0"/>
              <a:t>Pros and Cons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7"/>
          <p:cNvSpPr>
            <a:spLocks noGrp="1"/>
          </p:cNvSpPr>
          <p:nvPr>
            <p:ph type="ftr" sz="quarter" idx="11"/>
          </p:nvPr>
        </p:nvSpPr>
        <p:spPr>
          <a:xfrm>
            <a:off x="428596" y="6135709"/>
            <a:ext cx="3786214" cy="365125"/>
          </a:xfrm>
        </p:spPr>
        <p:txBody>
          <a:bodyPr/>
          <a:lstStyle/>
          <a:p>
            <a:r>
              <a:rPr lang="pt-PT" smtClean="0"/>
              <a:t>Business Intelligence – Viriato M. Marques–DEIS / ISEC</a:t>
            </a:r>
            <a:endParaRPr lang="pt-PT" dirty="0"/>
          </a:p>
        </p:txBody>
      </p:sp>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18</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kumimoji="0" lang="pt-PT" sz="24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1. </a:t>
            </a:r>
            <a:r>
              <a:rPr lang="pt-PT" sz="2400" b="1" dirty="0" smtClean="0">
                <a:solidFill>
                  <a:srgbClr val="0070C0"/>
                </a:solidFill>
                <a:effectLst>
                  <a:outerShdw blurRad="53975" dist="22860" dir="5400000" algn="tl" rotWithShape="0">
                    <a:srgbClr val="000000">
                      <a:alpha val="55000"/>
                    </a:srgbClr>
                  </a:outerShdw>
                </a:effectLst>
              </a:rPr>
              <a:t>BI – Da Informação ao Conhecimento</a:t>
            </a:r>
            <a:endParaRPr kumimoji="0" lang="pt-PT" sz="24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9" name="Rectângulo 8"/>
          <p:cNvSpPr/>
          <p:nvPr/>
        </p:nvSpPr>
        <p:spPr>
          <a:xfrm>
            <a:off x="611560" y="1124744"/>
            <a:ext cx="7992888" cy="4932119"/>
          </a:xfrm>
          <a:prstGeom prst="rect">
            <a:avLst/>
          </a:prstGeom>
        </p:spPr>
        <p:txBody>
          <a:bodyPr wrap="square">
            <a:spAutoFit/>
          </a:bodyPr>
          <a:lstStyle/>
          <a:p>
            <a:pPr marL="342900" indent="-342900" algn="just">
              <a:lnSpc>
                <a:spcPct val="120000"/>
              </a:lnSpc>
              <a:spcBef>
                <a:spcPts val="300"/>
              </a:spcBef>
              <a:buClr>
                <a:schemeClr val="accent1"/>
              </a:buClr>
              <a:buFont typeface="Arial" pitchFamily="34" charset="0"/>
              <a:buChar char="•"/>
              <a:tabLst>
                <a:tab pos="6178550" algn="l"/>
              </a:tabLst>
            </a:pPr>
            <a:r>
              <a:rPr lang="pt-PT" sz="2000" dirty="0" smtClean="0"/>
              <a:t>Empresas que oferecem </a:t>
            </a:r>
            <a:r>
              <a:rPr lang="pt-PT" sz="2000" i="1" dirty="0" err="1" smtClean="0"/>
              <a:t>Cloud</a:t>
            </a:r>
            <a:r>
              <a:rPr lang="pt-PT" sz="2000" i="1" dirty="0" smtClean="0"/>
              <a:t> </a:t>
            </a:r>
            <a:r>
              <a:rPr lang="pt-PT" sz="2000" i="1" dirty="0" err="1" smtClean="0"/>
              <a:t>Computing</a:t>
            </a:r>
            <a:r>
              <a:rPr lang="pt-PT" sz="2000" dirty="0" smtClean="0"/>
              <a:t> (destaques):</a:t>
            </a:r>
          </a:p>
          <a:p>
            <a:pPr marL="800100" lvl="1" indent="-342900" algn="just">
              <a:lnSpc>
                <a:spcPct val="110000"/>
              </a:lnSpc>
              <a:spcBef>
                <a:spcPts val="300"/>
              </a:spcBef>
              <a:buClr>
                <a:srgbClr val="00B0F0"/>
              </a:buClr>
              <a:buFont typeface="Wingdings" pitchFamily="2" charset="2"/>
              <a:buChar char="§"/>
              <a:tabLst>
                <a:tab pos="6178550" algn="l"/>
              </a:tabLst>
            </a:pPr>
            <a:r>
              <a:rPr lang="pt-PT" dirty="0" smtClean="0"/>
              <a:t>Google</a:t>
            </a:r>
          </a:p>
          <a:p>
            <a:pPr marL="1257300" lvl="2" indent="-342900" algn="just">
              <a:lnSpc>
                <a:spcPct val="120000"/>
              </a:lnSpc>
              <a:spcBef>
                <a:spcPts val="300"/>
              </a:spcBef>
              <a:buClr>
                <a:schemeClr val="accent1"/>
              </a:buClr>
              <a:buFont typeface="Arial" pitchFamily="34" charset="0"/>
              <a:buChar char="•"/>
              <a:tabLst>
                <a:tab pos="6178550" algn="l"/>
              </a:tabLst>
            </a:pPr>
            <a:r>
              <a:rPr lang="en-US" sz="1200" dirty="0" smtClean="0"/>
              <a:t>Google Apps for Business offers powerful messaging and collaboration apps that meet business-critical needs. </a:t>
            </a:r>
            <a:endParaRPr lang="pt-PT" sz="1200" dirty="0" smtClean="0"/>
          </a:p>
          <a:p>
            <a:pPr marL="800100" lvl="1" indent="-342900" algn="just">
              <a:lnSpc>
                <a:spcPct val="110000"/>
              </a:lnSpc>
              <a:spcBef>
                <a:spcPts val="300"/>
              </a:spcBef>
              <a:buClr>
                <a:srgbClr val="00B0F0"/>
              </a:buClr>
              <a:buFont typeface="Wingdings" pitchFamily="2" charset="2"/>
              <a:buChar char="§"/>
              <a:tabLst>
                <a:tab pos="6178550" algn="l"/>
              </a:tabLst>
            </a:pPr>
            <a:r>
              <a:rPr lang="pt-PT" dirty="0" smtClean="0"/>
              <a:t>IBM</a:t>
            </a:r>
          </a:p>
          <a:p>
            <a:pPr marL="1257300" lvl="2" indent="-342900" algn="just">
              <a:lnSpc>
                <a:spcPct val="120000"/>
              </a:lnSpc>
              <a:spcBef>
                <a:spcPts val="300"/>
              </a:spcBef>
              <a:buClr>
                <a:schemeClr val="accent1"/>
              </a:buClr>
              <a:buFont typeface="Arial" pitchFamily="34" charset="0"/>
              <a:buChar char="•"/>
              <a:tabLst>
                <a:tab pos="6178550" algn="l"/>
              </a:tabLst>
            </a:pPr>
            <a:r>
              <a:rPr lang="en-US" sz="1200" dirty="0" smtClean="0"/>
              <a:t>IBM is aligned around a single, focused business model: innovation. IBM takes its breadth and depth of insight on issues, processes and operations across a variety of industries, and invents and applies technology to help solve its clients' most intractable business and competitive problems. </a:t>
            </a:r>
            <a:endParaRPr lang="pt-PT" sz="1200" dirty="0" smtClean="0"/>
          </a:p>
          <a:p>
            <a:pPr marL="800100" lvl="1" indent="-342900" algn="just">
              <a:lnSpc>
                <a:spcPct val="110000"/>
              </a:lnSpc>
              <a:spcBef>
                <a:spcPts val="300"/>
              </a:spcBef>
              <a:buClr>
                <a:srgbClr val="00B0F0"/>
              </a:buClr>
              <a:buFont typeface="Wingdings" pitchFamily="2" charset="2"/>
              <a:buChar char="§"/>
              <a:tabLst>
                <a:tab pos="6178550" algn="l"/>
              </a:tabLst>
            </a:pPr>
            <a:r>
              <a:rPr lang="pt-PT" dirty="0" smtClean="0"/>
              <a:t>Microsoft</a:t>
            </a:r>
          </a:p>
          <a:p>
            <a:pPr marL="1257300" lvl="2" indent="-342900" algn="just">
              <a:lnSpc>
                <a:spcPct val="120000"/>
              </a:lnSpc>
              <a:spcBef>
                <a:spcPts val="300"/>
              </a:spcBef>
              <a:buClr>
                <a:schemeClr val="accent1"/>
              </a:buClr>
              <a:buFont typeface="Arial" pitchFamily="34" charset="0"/>
              <a:buChar char="•"/>
              <a:tabLst>
                <a:tab pos="6178550" algn="l"/>
              </a:tabLst>
            </a:pPr>
            <a:r>
              <a:rPr lang="en-US" sz="1200" dirty="0" smtClean="0"/>
              <a:t>Microsoft Dynamics CRM is a full customer relationship management (CRM) suite with marketing, sales, and service capabilities that are fast, familiar, and flexible, helping businesses of all sizes to find, win, and grow profitable customer relationships;</a:t>
            </a:r>
          </a:p>
          <a:p>
            <a:pPr marL="1257300" lvl="2" indent="-342900" algn="just">
              <a:lnSpc>
                <a:spcPct val="120000"/>
              </a:lnSpc>
              <a:spcBef>
                <a:spcPts val="300"/>
              </a:spcBef>
              <a:buClr>
                <a:schemeClr val="accent1"/>
              </a:buClr>
              <a:buFont typeface="Arial" pitchFamily="34" charset="0"/>
              <a:buChar char="•"/>
              <a:tabLst>
                <a:tab pos="6178550" algn="l"/>
              </a:tabLst>
            </a:pPr>
            <a:r>
              <a:rPr lang="en-US" sz="1200" b="1" dirty="0" smtClean="0"/>
              <a:t>Windows Azure </a:t>
            </a:r>
            <a:r>
              <a:rPr lang="en-US" sz="1200" dirty="0" smtClean="0"/>
              <a:t>Platform is comprised of </a:t>
            </a:r>
            <a:r>
              <a:rPr lang="en-US" sz="1200" dirty="0" smtClean="0">
                <a:hlinkClick r:id="rId3" action="ppaction://hlinkfile"/>
              </a:rPr>
              <a:t>Windows Azure</a:t>
            </a:r>
            <a:r>
              <a:rPr lang="en-US" sz="1200" dirty="0" smtClean="0"/>
              <a:t> and </a:t>
            </a:r>
            <a:r>
              <a:rPr lang="en-US" sz="1200" dirty="0" smtClean="0">
                <a:hlinkClick r:id="rId4" action="ppaction://hlinkfile"/>
              </a:rPr>
              <a:t>SQL Azure</a:t>
            </a:r>
            <a:r>
              <a:rPr lang="en-US" sz="1200" dirty="0" smtClean="0"/>
              <a:t> and enables developers to build, host and scale applications through Microsoft datacenters. Using Windows Azure and SQL Azure allows you to focus on what you do best- development!</a:t>
            </a:r>
            <a:endParaRPr lang="pt-PT" sz="12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7"/>
          <p:cNvSpPr>
            <a:spLocks noGrp="1"/>
          </p:cNvSpPr>
          <p:nvPr>
            <p:ph type="ftr" sz="quarter" idx="11"/>
          </p:nvPr>
        </p:nvSpPr>
        <p:spPr>
          <a:xfrm>
            <a:off x="428596" y="6135709"/>
            <a:ext cx="3786214" cy="365125"/>
          </a:xfrm>
        </p:spPr>
        <p:txBody>
          <a:bodyPr/>
          <a:lstStyle/>
          <a:p>
            <a:r>
              <a:rPr lang="pt-PT" smtClean="0"/>
              <a:t>Business Intelligence – Viriato M. Marques–DEIS / ISEC</a:t>
            </a:r>
            <a:endParaRPr lang="pt-PT" dirty="0"/>
          </a:p>
        </p:txBody>
      </p:sp>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19</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kumimoji="0" lang="pt-PT" sz="24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1. </a:t>
            </a:r>
            <a:r>
              <a:rPr lang="pt-PT" sz="2400" b="1" dirty="0" smtClean="0">
                <a:solidFill>
                  <a:srgbClr val="0070C0"/>
                </a:solidFill>
                <a:effectLst>
                  <a:outerShdw blurRad="53975" dist="22860" dir="5400000" algn="tl" rotWithShape="0">
                    <a:srgbClr val="000000">
                      <a:alpha val="55000"/>
                    </a:srgbClr>
                  </a:outerShdw>
                </a:effectLst>
              </a:rPr>
              <a:t>BI – Da Informação ao Conhecimento</a:t>
            </a:r>
            <a:endParaRPr kumimoji="0" lang="pt-PT" sz="24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
        <p:nvSpPr>
          <p:cNvPr id="9" name="Rectângulo 8"/>
          <p:cNvSpPr/>
          <p:nvPr/>
        </p:nvSpPr>
        <p:spPr>
          <a:xfrm>
            <a:off x="611560" y="1124744"/>
            <a:ext cx="7992888" cy="4513543"/>
          </a:xfrm>
          <a:prstGeom prst="rect">
            <a:avLst/>
          </a:prstGeom>
        </p:spPr>
        <p:txBody>
          <a:bodyPr wrap="square">
            <a:spAutoFit/>
          </a:bodyPr>
          <a:lstStyle/>
          <a:p>
            <a:pPr marL="800100" lvl="1" indent="-342900" algn="just">
              <a:lnSpc>
                <a:spcPct val="110000"/>
              </a:lnSpc>
              <a:spcBef>
                <a:spcPts val="300"/>
              </a:spcBef>
              <a:buClr>
                <a:srgbClr val="00B0F0"/>
              </a:buClr>
              <a:buFont typeface="Wingdings" pitchFamily="2" charset="2"/>
              <a:buChar char="§"/>
              <a:tabLst>
                <a:tab pos="6178550" algn="l"/>
              </a:tabLst>
            </a:pPr>
            <a:r>
              <a:rPr lang="pt-PT" dirty="0" err="1" smtClean="0"/>
              <a:t>Amazon</a:t>
            </a:r>
            <a:endParaRPr lang="pt-PT" dirty="0" smtClean="0"/>
          </a:p>
          <a:p>
            <a:pPr marL="1257300" lvl="2" indent="-342900" algn="just">
              <a:lnSpc>
                <a:spcPct val="120000"/>
              </a:lnSpc>
              <a:spcBef>
                <a:spcPts val="300"/>
              </a:spcBef>
              <a:buClr>
                <a:schemeClr val="accent1"/>
              </a:buClr>
              <a:buFont typeface="Arial" pitchFamily="34" charset="0"/>
              <a:buChar char="•"/>
              <a:tabLst>
                <a:tab pos="6178550" algn="l"/>
              </a:tabLst>
            </a:pPr>
            <a:r>
              <a:rPr lang="en-US" sz="1400" dirty="0" smtClean="0"/>
              <a:t>Using the </a:t>
            </a:r>
            <a:r>
              <a:rPr lang="en-US" sz="1400" dirty="0" err="1" smtClean="0"/>
              <a:t>IaaS</a:t>
            </a:r>
            <a:r>
              <a:rPr lang="en-US" sz="1400" dirty="0" smtClean="0"/>
              <a:t> (Infrastructure as a Service) model companies like Amazon provide virtual servers to their clients to use as they see fit, allowing them to select their own operating system and application software, thus freeing users from the need to own or maintain any hardware. Scalability is easy, as CPU cycles and bandwidth can be added on the fly </a:t>
            </a:r>
          </a:p>
          <a:p>
            <a:pPr marL="1257300" lvl="2" indent="-342900" algn="just">
              <a:lnSpc>
                <a:spcPct val="120000"/>
              </a:lnSpc>
              <a:spcBef>
                <a:spcPts val="300"/>
              </a:spcBef>
              <a:buClr>
                <a:schemeClr val="accent1"/>
              </a:buClr>
              <a:buFont typeface="Arial" pitchFamily="34" charset="0"/>
              <a:buChar char="•"/>
              <a:tabLst>
                <a:tab pos="6178550" algn="l"/>
              </a:tabLst>
            </a:pPr>
            <a:r>
              <a:rPr lang="en-US" sz="1400" dirty="0" smtClean="0">
                <a:hlinkClick r:id="rId3"/>
              </a:rPr>
              <a:t>http://blog.trentontechnology.com/?Tag=embedded%20computing</a:t>
            </a:r>
            <a:r>
              <a:rPr lang="en-US" sz="1400" dirty="0" smtClean="0"/>
              <a:t> </a:t>
            </a:r>
          </a:p>
          <a:p>
            <a:pPr marL="800100" lvl="1" indent="-342900" algn="just">
              <a:lnSpc>
                <a:spcPct val="110000"/>
              </a:lnSpc>
              <a:spcBef>
                <a:spcPts val="300"/>
              </a:spcBef>
              <a:buClr>
                <a:srgbClr val="00B0F0"/>
              </a:buClr>
              <a:buFont typeface="Wingdings" pitchFamily="2" charset="2"/>
              <a:buChar char="§"/>
              <a:tabLst>
                <a:tab pos="6178550" algn="l"/>
              </a:tabLst>
            </a:pPr>
            <a:r>
              <a:rPr lang="en-US" dirty="0" err="1" smtClean="0"/>
              <a:t>SalesForce</a:t>
            </a:r>
            <a:endParaRPr lang="en-US" dirty="0" smtClean="0"/>
          </a:p>
          <a:p>
            <a:pPr marL="1257300" lvl="2" indent="-342900" algn="just">
              <a:lnSpc>
                <a:spcPct val="120000"/>
              </a:lnSpc>
              <a:spcBef>
                <a:spcPts val="300"/>
              </a:spcBef>
              <a:buClr>
                <a:schemeClr val="accent1"/>
              </a:buClr>
              <a:buFont typeface="Arial" pitchFamily="34" charset="0"/>
              <a:buChar char="•"/>
              <a:tabLst>
                <a:tab pos="6178550" algn="l"/>
              </a:tabLst>
            </a:pPr>
            <a:r>
              <a:rPr lang="en-US" sz="1400" dirty="0" smtClean="0"/>
              <a:t>By deploying the </a:t>
            </a:r>
            <a:r>
              <a:rPr lang="en-US" sz="1400" dirty="0" err="1" smtClean="0"/>
              <a:t>SaaS</a:t>
            </a:r>
            <a:r>
              <a:rPr lang="en-US" sz="1400" dirty="0" smtClean="0"/>
              <a:t> (Software as a Service) model, organizations such as SalesForce.com can provide everything from hardware to operating system and software on a pay-as-you-go basis. In this situation, customers can access their data from anywhere in the world using a browser while the service takes care of system upgrades and backups. Other than training, internal resource requirements are nil.</a:t>
            </a:r>
          </a:p>
          <a:p>
            <a:pPr marL="1257300" lvl="2" indent="-342900" algn="just">
              <a:lnSpc>
                <a:spcPct val="120000"/>
              </a:lnSpc>
              <a:spcBef>
                <a:spcPts val="300"/>
              </a:spcBef>
              <a:buClr>
                <a:schemeClr val="accent1"/>
              </a:buClr>
              <a:buFont typeface="Arial" pitchFamily="34" charset="0"/>
              <a:buChar char="•"/>
              <a:tabLst>
                <a:tab pos="6178550" algn="l"/>
              </a:tabLst>
            </a:pPr>
            <a:r>
              <a:rPr lang="en-US" sz="1400" dirty="0" smtClean="0">
                <a:hlinkClick r:id="rId3"/>
              </a:rPr>
              <a:t>http://blog.trentontechnology.com/?Tag=embedded%20computing</a:t>
            </a:r>
            <a:r>
              <a:rPr lang="en-US" sz="1400" dirty="0"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7"/>
          <p:cNvSpPr>
            <a:spLocks noGrp="1"/>
          </p:cNvSpPr>
          <p:nvPr>
            <p:ph type="ftr" sz="quarter" idx="11"/>
          </p:nvPr>
        </p:nvSpPr>
        <p:spPr>
          <a:xfrm>
            <a:off x="428596" y="6135709"/>
            <a:ext cx="3786214" cy="365125"/>
          </a:xfrm>
        </p:spPr>
        <p:txBody>
          <a:bodyPr/>
          <a:lstStyle/>
          <a:p>
            <a:r>
              <a:rPr lang="pt-PT" smtClean="0"/>
              <a:t>Business Intelligence – Viriato M. Marques–DEIS / ISEC</a:t>
            </a:r>
            <a:endParaRPr lang="pt-PT" dirty="0"/>
          </a:p>
        </p:txBody>
      </p:sp>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2</a:t>
            </a:fld>
            <a:endParaRPr lang="pt-PT" dirty="0"/>
          </a:p>
        </p:txBody>
      </p:sp>
      <p:sp>
        <p:nvSpPr>
          <p:cNvPr id="11"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400" b="1" dirty="0" smtClean="0">
                <a:solidFill>
                  <a:srgbClr val="0070C0"/>
                </a:solidFill>
                <a:effectLst>
                  <a:outerShdw blurRad="53975" dist="22860" dir="5400000" algn="tl" rotWithShape="0">
                    <a:srgbClr val="000000">
                      <a:alpha val="55000"/>
                    </a:srgbClr>
                  </a:outerShdw>
                </a:effectLst>
              </a:rPr>
              <a:t>Nota Introdutória</a:t>
            </a:r>
            <a:endParaRPr kumimoji="0" lang="pt-PT" sz="24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611560" y="1196752"/>
            <a:ext cx="7992888" cy="5186035"/>
          </a:xfrm>
          <a:prstGeom prst="rect">
            <a:avLst/>
          </a:prstGeom>
          <a:noFill/>
        </p:spPr>
        <p:txBody>
          <a:bodyPr wrap="square" rtlCol="0">
            <a:spAutoFit/>
          </a:bodyPr>
          <a:lstStyle/>
          <a:p>
            <a:r>
              <a:rPr lang="pt-PT" sz="1000" i="1" dirty="0" smtClean="0"/>
              <a:t>http://www.superindustria.com/main/modules.php?name=Spaces&amp;file=zpagesnc&amp;id_zpace=17&amp;snl=20546&amp;fnl=&amp;id_mod=227&amp;id_x=6691Maio de 2011  </a:t>
            </a:r>
          </a:p>
          <a:p>
            <a:pPr algn="just"/>
            <a:endParaRPr lang="pt-PT" sz="1400" b="1" i="1" dirty="0" smtClean="0">
              <a:solidFill>
                <a:schemeClr val="accent1"/>
              </a:solidFill>
            </a:endParaRPr>
          </a:p>
          <a:p>
            <a:pPr algn="just"/>
            <a:r>
              <a:rPr lang="pt-PT" sz="1600" b="1" i="1" dirty="0" smtClean="0">
                <a:solidFill>
                  <a:schemeClr val="accent1"/>
                </a:solidFill>
              </a:rPr>
              <a:t>Relatório da </a:t>
            </a:r>
            <a:r>
              <a:rPr lang="pt-PT" sz="1600" b="1" i="1" dirty="0" err="1" smtClean="0">
                <a:solidFill>
                  <a:schemeClr val="accent1"/>
                </a:solidFill>
              </a:rPr>
              <a:t>Gartner</a:t>
            </a:r>
            <a:r>
              <a:rPr lang="pt-PT" sz="1600" b="1" i="1" dirty="0" smtClean="0">
                <a:solidFill>
                  <a:schemeClr val="accent1"/>
                </a:solidFill>
              </a:rPr>
              <a:t> Atribui à SAP a Maior Quota do Mercado Mundial de Software de </a:t>
            </a:r>
            <a:r>
              <a:rPr lang="pt-PT" sz="1600" b="1" i="1" dirty="0" err="1" smtClean="0">
                <a:solidFill>
                  <a:schemeClr val="accent1"/>
                </a:solidFill>
              </a:rPr>
              <a:t>Business</a:t>
            </a:r>
            <a:r>
              <a:rPr lang="pt-PT" sz="1600" b="1" i="1" dirty="0" smtClean="0">
                <a:solidFill>
                  <a:schemeClr val="accent1"/>
                </a:solidFill>
              </a:rPr>
              <a:t> </a:t>
            </a:r>
            <a:r>
              <a:rPr lang="pt-PT" sz="1600" b="1" i="1" dirty="0" err="1" smtClean="0">
                <a:solidFill>
                  <a:schemeClr val="accent1"/>
                </a:solidFill>
              </a:rPr>
              <a:t>Intelligence</a:t>
            </a:r>
            <a:r>
              <a:rPr lang="pt-PT" sz="1600" b="1" i="1" dirty="0" smtClean="0">
                <a:solidFill>
                  <a:schemeClr val="accent1"/>
                </a:solidFill>
              </a:rPr>
              <a:t>, </a:t>
            </a:r>
            <a:r>
              <a:rPr lang="pt-PT" sz="1600" b="1" i="1" dirty="0" err="1" smtClean="0">
                <a:solidFill>
                  <a:schemeClr val="accent1"/>
                </a:solidFill>
              </a:rPr>
              <a:t>Analytics</a:t>
            </a:r>
            <a:r>
              <a:rPr lang="pt-PT" sz="1600" b="1" i="1" dirty="0" smtClean="0">
                <a:solidFill>
                  <a:schemeClr val="accent1"/>
                </a:solidFill>
              </a:rPr>
              <a:t> e Gestão de Desempenho</a:t>
            </a:r>
            <a:endParaRPr lang="pt-PT" sz="1600" dirty="0" smtClean="0">
              <a:solidFill>
                <a:schemeClr val="accent1"/>
              </a:solidFill>
            </a:endParaRPr>
          </a:p>
          <a:p>
            <a:pPr algn="just"/>
            <a:endParaRPr lang="pt-PT" sz="1600" dirty="0" smtClean="0"/>
          </a:p>
          <a:p>
            <a:pPr algn="just"/>
            <a:r>
              <a:rPr lang="pt-PT" sz="1600" dirty="0" smtClean="0"/>
              <a:t>A </a:t>
            </a:r>
            <a:r>
              <a:rPr lang="pt-PT" sz="1600" b="1" dirty="0" smtClean="0"/>
              <a:t>SAP </a:t>
            </a:r>
            <a:r>
              <a:rPr lang="pt-PT" sz="1600" dirty="0" smtClean="0"/>
              <a:t>anunciou que foi nomeada líder do mercado mundial de </a:t>
            </a:r>
            <a:r>
              <a:rPr lang="pt-PT" sz="1600" i="1" dirty="0" err="1" smtClean="0"/>
              <a:t>business</a:t>
            </a:r>
            <a:r>
              <a:rPr lang="pt-PT" sz="1600" i="1" dirty="0" smtClean="0"/>
              <a:t> </a:t>
            </a:r>
            <a:r>
              <a:rPr lang="pt-PT" sz="1600" i="1" dirty="0" err="1" smtClean="0"/>
              <a:t>intelligence</a:t>
            </a:r>
            <a:r>
              <a:rPr lang="pt-PT" sz="1600" dirty="0" smtClean="0"/>
              <a:t> (BI), com as suas soluções a representarem perto de um quarto deste mercado. Esta informação está incluída no Relatório "</a:t>
            </a:r>
            <a:r>
              <a:rPr lang="pt-PT" sz="1600" b="1" i="1" dirty="0" err="1" smtClean="0"/>
              <a:t>Market</a:t>
            </a:r>
            <a:r>
              <a:rPr lang="pt-PT" sz="1600" b="1" i="1" dirty="0" smtClean="0"/>
              <a:t> Share </a:t>
            </a:r>
            <a:r>
              <a:rPr lang="pt-PT" sz="1600" b="1" i="1" dirty="0" err="1" smtClean="0"/>
              <a:t>Analysis</a:t>
            </a:r>
            <a:r>
              <a:rPr lang="pt-PT" sz="1600" b="1" i="1" dirty="0" smtClean="0"/>
              <a:t>: </a:t>
            </a:r>
            <a:r>
              <a:rPr lang="pt-PT" sz="1600" b="1" i="1" dirty="0" err="1" smtClean="0"/>
              <a:t>Business</a:t>
            </a:r>
            <a:r>
              <a:rPr lang="pt-PT" sz="1600" b="1" i="1" dirty="0" smtClean="0"/>
              <a:t> </a:t>
            </a:r>
            <a:r>
              <a:rPr lang="pt-PT" sz="1600" b="1" i="1" dirty="0" err="1" smtClean="0"/>
              <a:t>Intelligence</a:t>
            </a:r>
            <a:r>
              <a:rPr lang="pt-PT" sz="1600" b="1" i="1" dirty="0" smtClean="0"/>
              <a:t>, </a:t>
            </a:r>
            <a:r>
              <a:rPr lang="pt-PT" sz="1600" b="1" i="1" dirty="0" err="1" smtClean="0"/>
              <a:t>Analytics</a:t>
            </a:r>
            <a:r>
              <a:rPr lang="pt-PT" sz="1600" b="1" i="1" dirty="0" smtClean="0"/>
              <a:t> </a:t>
            </a:r>
            <a:r>
              <a:rPr lang="pt-PT" sz="1600" b="1" i="1" dirty="0" err="1" smtClean="0"/>
              <a:t>and</a:t>
            </a:r>
            <a:r>
              <a:rPr lang="pt-PT" sz="1600" b="1" i="1" dirty="0" smtClean="0"/>
              <a:t> Performance </a:t>
            </a:r>
            <a:r>
              <a:rPr lang="pt-PT" sz="1600" b="1" i="1" dirty="0" err="1" smtClean="0"/>
              <a:t>Management</a:t>
            </a:r>
            <a:r>
              <a:rPr lang="pt-PT" sz="1600" b="1" i="1" dirty="0" smtClean="0"/>
              <a:t> </a:t>
            </a:r>
            <a:r>
              <a:rPr lang="pt-PT" sz="1600" b="1" i="1" dirty="0" err="1" smtClean="0"/>
              <a:t>Worldwide</a:t>
            </a:r>
            <a:r>
              <a:rPr lang="pt-PT" sz="1600" b="1" i="1" dirty="0" smtClean="0"/>
              <a:t> 2010</a:t>
            </a:r>
            <a:r>
              <a:rPr lang="pt-PT" sz="1600" dirty="0" smtClean="0"/>
              <a:t>", publicado pela </a:t>
            </a:r>
            <a:r>
              <a:rPr lang="pt-PT" sz="1600" b="1" dirty="0" err="1" smtClean="0"/>
              <a:t>Gartner</a:t>
            </a:r>
            <a:r>
              <a:rPr lang="pt-PT" sz="1600" dirty="0" smtClean="0"/>
              <a:t>, prestigiado analista do mercado das Tecnologias de Informação.</a:t>
            </a:r>
          </a:p>
          <a:p>
            <a:pPr algn="just"/>
            <a:endParaRPr lang="pt-PT" sz="1600" dirty="0" smtClean="0"/>
          </a:p>
          <a:p>
            <a:pPr algn="just"/>
            <a:r>
              <a:rPr lang="pt-PT" sz="1600" dirty="0" smtClean="0"/>
              <a:t>Para este relatório, o mercado de </a:t>
            </a:r>
            <a:r>
              <a:rPr lang="pt-PT" sz="1600" i="1" dirty="0" smtClean="0"/>
              <a:t>business </a:t>
            </a:r>
            <a:r>
              <a:rPr lang="pt-PT" sz="1600" i="1" dirty="0" err="1" smtClean="0"/>
              <a:t>intelligence</a:t>
            </a:r>
            <a:r>
              <a:rPr lang="pt-PT" sz="1600" dirty="0" smtClean="0"/>
              <a:t> inclui plataformas de BI, </a:t>
            </a:r>
            <a:r>
              <a:rPr lang="pt-PT" sz="1600" i="1" dirty="0" smtClean="0"/>
              <a:t>suites </a:t>
            </a:r>
            <a:r>
              <a:rPr lang="pt-PT" sz="1600" dirty="0" smtClean="0"/>
              <a:t>de </a:t>
            </a:r>
            <a:r>
              <a:rPr lang="pt-PT" sz="1600" i="1" dirty="0" err="1" smtClean="0"/>
              <a:t>Corporate</a:t>
            </a:r>
            <a:r>
              <a:rPr lang="pt-PT" sz="1600" i="1" dirty="0" smtClean="0"/>
              <a:t> Performance Management</a:t>
            </a:r>
            <a:r>
              <a:rPr lang="pt-PT" sz="1600" dirty="0" smtClean="0"/>
              <a:t> (CPM*), aplicações analíticas e soluções de gestão de desempenho. Neste contexto, a </a:t>
            </a:r>
            <a:r>
              <a:rPr lang="pt-PT" sz="1600" b="1" dirty="0" smtClean="0"/>
              <a:t>SAP </a:t>
            </a:r>
            <a:r>
              <a:rPr lang="pt-PT" sz="1600" dirty="0" smtClean="0"/>
              <a:t>é, neste momento, o maior fornecedor com 23% do mercado medido pelas receitas, o que representa um crescimento de 16,8% em relação a 2009.</a:t>
            </a:r>
          </a:p>
          <a:p>
            <a:pPr algn="just"/>
            <a:endParaRPr lang="pt-PT" sz="1600" dirty="0" smtClean="0"/>
          </a:p>
          <a:p>
            <a:pPr algn="just"/>
            <a:r>
              <a:rPr lang="pt-PT" sz="1100" dirty="0" smtClean="0"/>
              <a:t>(*) </a:t>
            </a:r>
            <a:r>
              <a:rPr lang="pt-PT" sz="1100" dirty="0" smtClean="0">
                <a:hlinkClick r:id="rId3"/>
              </a:rPr>
              <a:t>http://pt.wikipedia.org/wiki/Gest%C3%A3o_do_desempenho_empresarial</a:t>
            </a:r>
            <a:r>
              <a:rPr lang="pt-PT" sz="1100" dirty="0" smtClean="0"/>
              <a:t> </a:t>
            </a:r>
          </a:p>
          <a:p>
            <a:endParaRPr lang="pt-PT" sz="1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7"/>
          <p:cNvSpPr>
            <a:spLocks noGrp="1"/>
          </p:cNvSpPr>
          <p:nvPr>
            <p:ph type="ftr" sz="quarter" idx="11"/>
          </p:nvPr>
        </p:nvSpPr>
        <p:spPr>
          <a:xfrm>
            <a:off x="428596" y="6135709"/>
            <a:ext cx="3786214" cy="365125"/>
          </a:xfrm>
        </p:spPr>
        <p:txBody>
          <a:bodyPr/>
          <a:lstStyle/>
          <a:p>
            <a:r>
              <a:rPr lang="pt-PT" smtClean="0"/>
              <a:t>Business Intelligence – Viriato M. Marques–DEIS / ISEC</a:t>
            </a:r>
            <a:endParaRPr lang="pt-PT" dirty="0"/>
          </a:p>
        </p:txBody>
      </p:sp>
      <p:cxnSp>
        <p:nvCxnSpPr>
          <p:cNvPr id="17" name="Conexão recta 16"/>
          <p:cNvCxnSpPr/>
          <p:nvPr/>
        </p:nvCxnSpPr>
        <p:spPr>
          <a:xfrm>
            <a:off x="642910" y="1000108"/>
            <a:ext cx="7929618" cy="1588"/>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20</a:t>
            </a:fld>
            <a:endParaRPr lang="pt-PT" dirty="0"/>
          </a:p>
        </p:txBody>
      </p:sp>
      <p:sp>
        <p:nvSpPr>
          <p:cNvPr id="13" name="CaixaDeTexto 12"/>
          <p:cNvSpPr txBox="1"/>
          <p:nvPr/>
        </p:nvSpPr>
        <p:spPr>
          <a:xfrm>
            <a:off x="512734" y="1117584"/>
            <a:ext cx="8072494" cy="846386"/>
          </a:xfrm>
          <a:prstGeom prst="rect">
            <a:avLst/>
          </a:prstGeom>
          <a:noFill/>
        </p:spPr>
        <p:txBody>
          <a:bodyPr wrap="square" rtlCol="0">
            <a:spAutoFit/>
          </a:bodyPr>
          <a:lstStyle/>
          <a:p>
            <a:pPr>
              <a:lnSpc>
                <a:spcPct val="110000"/>
              </a:lnSpc>
              <a:spcBef>
                <a:spcPts val="600"/>
              </a:spcBef>
              <a:buClr>
                <a:srgbClr val="0070C0"/>
              </a:buClr>
            </a:pPr>
            <a:r>
              <a:rPr lang="pt-PT" sz="2000" b="1" dirty="0" smtClean="0">
                <a:solidFill>
                  <a:srgbClr val="0070C0"/>
                </a:solidFill>
              </a:rPr>
              <a:t>BI – Da Informação ao Conhecimento</a:t>
            </a:r>
            <a:endParaRPr lang="pt-PT" sz="1600" dirty="0" smtClean="0">
              <a:solidFill>
                <a:srgbClr val="0070C0"/>
              </a:solidFill>
            </a:endParaRPr>
          </a:p>
          <a:p>
            <a:pPr>
              <a:lnSpc>
                <a:spcPct val="110000"/>
              </a:lnSpc>
              <a:spcBef>
                <a:spcPts val="600"/>
              </a:spcBef>
              <a:buClr>
                <a:srgbClr val="0070C0"/>
              </a:buClr>
            </a:pPr>
            <a:r>
              <a:rPr lang="pt-PT" sz="2000" b="1" dirty="0" smtClean="0">
                <a:solidFill>
                  <a:srgbClr val="0070C0"/>
                </a:solidFill>
              </a:rPr>
              <a:t>FIM</a:t>
            </a:r>
          </a:p>
        </p:txBody>
      </p:sp>
      <p:sp>
        <p:nvSpPr>
          <p:cNvPr id="10" name="Rectângulo 9"/>
          <p:cNvSpPr/>
          <p:nvPr/>
        </p:nvSpPr>
        <p:spPr>
          <a:xfrm>
            <a:off x="2212806" y="5471361"/>
            <a:ext cx="2084225" cy="307777"/>
          </a:xfrm>
          <a:prstGeom prst="rect">
            <a:avLst/>
          </a:prstGeom>
        </p:spPr>
        <p:txBody>
          <a:bodyPr wrap="none">
            <a:spAutoFit/>
          </a:bodyPr>
          <a:lstStyle/>
          <a:p>
            <a:pPr algn="r"/>
            <a:r>
              <a:rPr lang="en-US" sz="1400" i="1" dirty="0" smtClean="0"/>
              <a:t>Business Intelligence</a:t>
            </a:r>
          </a:p>
        </p:txBody>
      </p:sp>
      <p:pic>
        <p:nvPicPr>
          <p:cNvPr id="4098" name="Picture 2" descr="http://www.saiadolugar.com.br/arquivos/2010/10/business-plan11.jpg"/>
          <p:cNvPicPr>
            <a:picLocks noChangeAspect="1" noChangeArrowheads="1"/>
          </p:cNvPicPr>
          <p:nvPr/>
        </p:nvPicPr>
        <p:blipFill>
          <a:blip r:embed="rId3" cstate="print"/>
          <a:srcRect/>
          <a:stretch>
            <a:fillRect/>
          </a:stretch>
        </p:blipFill>
        <p:spPr bwMode="auto">
          <a:xfrm>
            <a:off x="4355976" y="2492896"/>
            <a:ext cx="4191025" cy="3251543"/>
          </a:xfrm>
          <a:prstGeom prst="rect">
            <a:avLst/>
          </a:prstGeom>
          <a:noFill/>
        </p:spPr>
      </p:pic>
      <p:sp>
        <p:nvSpPr>
          <p:cNvPr id="14"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kumimoji="0" lang="pt-PT" sz="24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1. </a:t>
            </a:r>
            <a:r>
              <a:rPr lang="pt-PT" sz="2400" b="1" dirty="0" smtClean="0">
                <a:solidFill>
                  <a:srgbClr val="0070C0"/>
                </a:solidFill>
                <a:effectLst>
                  <a:outerShdw blurRad="53975" dist="22860" dir="5400000" algn="tl" rotWithShape="0">
                    <a:srgbClr val="000000">
                      <a:alpha val="55000"/>
                    </a:srgbClr>
                  </a:outerShdw>
                </a:effectLst>
              </a:rPr>
              <a:t>BI – Da Informação ao Conhecimento</a:t>
            </a:r>
            <a:endParaRPr kumimoji="0" lang="pt-PT" sz="24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7"/>
          <p:cNvSpPr>
            <a:spLocks noGrp="1"/>
          </p:cNvSpPr>
          <p:nvPr>
            <p:ph type="ftr" sz="quarter" idx="11"/>
          </p:nvPr>
        </p:nvSpPr>
        <p:spPr>
          <a:xfrm>
            <a:off x="428596" y="6135709"/>
            <a:ext cx="3786214" cy="365125"/>
          </a:xfrm>
        </p:spPr>
        <p:txBody>
          <a:bodyPr/>
          <a:lstStyle/>
          <a:p>
            <a:r>
              <a:rPr lang="pt-PT" smtClean="0"/>
              <a:t>Business Intelligence – Viriato M. Marques–DEIS / ISEC</a:t>
            </a:r>
            <a:endParaRPr lang="pt-PT" dirty="0"/>
          </a:p>
        </p:txBody>
      </p:sp>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3</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539552" y="1196752"/>
            <a:ext cx="7992888" cy="4967514"/>
          </a:xfrm>
          <a:prstGeom prst="rect">
            <a:avLst/>
          </a:prstGeom>
          <a:noFill/>
        </p:spPr>
        <p:txBody>
          <a:bodyPr wrap="square" rtlCol="0">
            <a:spAutoFit/>
          </a:bodyPr>
          <a:lstStyle/>
          <a:p>
            <a:r>
              <a:rPr lang="pt-PT" sz="1600" b="1" i="1" dirty="0" smtClean="0">
                <a:solidFill>
                  <a:schemeClr val="accent1"/>
                </a:solidFill>
              </a:rPr>
              <a:t>Mercado global de BI atinge os 10,5 mil milhões de dólares e cresce 13,4% em 2010</a:t>
            </a:r>
          </a:p>
          <a:p>
            <a:endParaRPr lang="pt-PT" sz="1600" dirty="0" smtClean="0"/>
          </a:p>
          <a:p>
            <a:pPr algn="just"/>
            <a:r>
              <a:rPr lang="pt-PT" sz="1400" dirty="0" smtClean="0"/>
              <a:t>De acordo com este relatório da </a:t>
            </a:r>
            <a:r>
              <a:rPr lang="pt-PT" sz="1400" b="1" dirty="0" err="1" smtClean="0"/>
              <a:t>Gartner</a:t>
            </a:r>
            <a:r>
              <a:rPr lang="pt-PT" sz="1400" b="1" dirty="0" smtClean="0"/>
              <a:t>* </a:t>
            </a:r>
            <a:r>
              <a:rPr lang="pt-PT" sz="1400" dirty="0" smtClean="0"/>
              <a:t>"</a:t>
            </a:r>
            <a:r>
              <a:rPr lang="pt-PT" sz="1400" i="1" dirty="0" smtClean="0"/>
              <a:t>A crise financeira global teve um enorme impacto no mercado, que inclusive ficou praticamente paralisado na primeira metade de 2009, com o investimento em TI a regredir. No entanto, mesmo nessa circunstância, o mercado de BI cresceu 4,2%. Em 2010, com a recuperação do mercado mundial em função dos pacotes de estímulo, melhorias macroeconómicas e novos lançamentos de produtos, verificou-se uma retoma do investimento, com o mercado de BI a crescer 13,4%. O facto do BI continuar a ultrapassar o crescimento do mercado de TI mostra que esta tecnologia é central para todas as iniciativas baseadas na disponibilização de informação, nas empresas e </a:t>
            </a:r>
            <a:r>
              <a:rPr lang="pt-PT" sz="1400" i="1" dirty="0" err="1" smtClean="0"/>
              <a:t>organizações.</a:t>
            </a:r>
            <a:r>
              <a:rPr lang="pt-PT" sz="1400" dirty="0" err="1" smtClean="0"/>
              <a:t>“</a:t>
            </a:r>
            <a:endParaRPr lang="pt-PT" sz="1400" dirty="0" smtClean="0"/>
          </a:p>
          <a:p>
            <a:pPr algn="just"/>
            <a:endParaRPr lang="pt-PT" sz="1400" dirty="0" smtClean="0"/>
          </a:p>
          <a:p>
            <a:pPr algn="just"/>
            <a:r>
              <a:rPr lang="pt-PT" sz="1400" dirty="0" smtClean="0"/>
              <a:t>Segundo este relatório da </a:t>
            </a:r>
            <a:r>
              <a:rPr lang="pt-PT" sz="1400" b="1" dirty="0" err="1" smtClean="0"/>
              <a:t>Gartner</a:t>
            </a:r>
            <a:r>
              <a:rPr lang="pt-PT" sz="1400" dirty="0" smtClean="0"/>
              <a:t>, o mercado global de BI atingiu os 10,5 mil milhões de dólares em 2010, um crescimento de 13,4% face aos 9,3 mil milhões atingidos em 2009. Neste contexto, as plataformas de BI representaram 67,3 % do mercado, enquanto as aplicações analíticas e as soluções de gestão de desempenho atingiram os 15,7% do mercado. Em 2010, as receitas de </a:t>
            </a:r>
            <a:r>
              <a:rPr lang="pt-PT" sz="1400" i="1" dirty="0" smtClean="0"/>
              <a:t>software </a:t>
            </a:r>
            <a:r>
              <a:rPr lang="pt-PT" sz="1400" dirty="0" smtClean="0"/>
              <a:t>da </a:t>
            </a:r>
            <a:r>
              <a:rPr lang="pt-PT" sz="1400" b="1" dirty="0" smtClean="0"/>
              <a:t>SAP</a:t>
            </a:r>
            <a:r>
              <a:rPr lang="pt-PT" sz="1400" dirty="0" smtClean="0"/>
              <a:t> nestas áreas totalizaram 2,4 mil milhões de dólares.</a:t>
            </a:r>
          </a:p>
          <a:p>
            <a:pPr algn="just"/>
            <a:endParaRPr lang="pt-PT" sz="1400" dirty="0" smtClean="0"/>
          </a:p>
          <a:p>
            <a:pPr algn="just"/>
            <a:r>
              <a:rPr lang="pt-PT" sz="1200" dirty="0" smtClean="0"/>
              <a:t>(*) </a:t>
            </a:r>
            <a:r>
              <a:rPr lang="pt-PT" sz="1200" dirty="0" smtClean="0">
                <a:hlinkClick r:id="rId3"/>
              </a:rPr>
              <a:t>http://www.gartner.com/technology/why_gartner.jsp</a:t>
            </a:r>
            <a:r>
              <a:rPr lang="pt-PT" sz="1200" dirty="0" smtClean="0"/>
              <a:t> </a:t>
            </a:r>
          </a:p>
          <a:p>
            <a:pPr algn="just">
              <a:lnSpc>
                <a:spcPct val="120000"/>
              </a:lnSpc>
              <a:buClr>
                <a:srgbClr val="0070C0"/>
              </a:buClr>
            </a:pPr>
            <a:endParaRPr lang="en-US" sz="1400" dirty="0" err="1" smtClean="0"/>
          </a:p>
        </p:txBody>
      </p:sp>
      <p:sp>
        <p:nvSpPr>
          <p:cNvPr id="9"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lang="pt-PT" sz="2400" b="1" dirty="0" smtClean="0">
                <a:solidFill>
                  <a:srgbClr val="0070C0"/>
                </a:solidFill>
                <a:effectLst>
                  <a:outerShdw blurRad="53975" dist="22860" dir="5400000" algn="tl" rotWithShape="0">
                    <a:srgbClr val="000000">
                      <a:alpha val="55000"/>
                    </a:srgbClr>
                  </a:outerShdw>
                </a:effectLst>
              </a:rPr>
              <a:t>Nota Introdutória</a:t>
            </a:r>
            <a:endParaRPr kumimoji="0" lang="pt-PT" sz="24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7"/>
          <p:cNvSpPr>
            <a:spLocks noGrp="1"/>
          </p:cNvSpPr>
          <p:nvPr>
            <p:ph type="ftr" sz="quarter" idx="11"/>
          </p:nvPr>
        </p:nvSpPr>
        <p:spPr>
          <a:xfrm>
            <a:off x="428596" y="6135709"/>
            <a:ext cx="3786214" cy="365125"/>
          </a:xfrm>
        </p:spPr>
        <p:txBody>
          <a:bodyPr/>
          <a:lstStyle/>
          <a:p>
            <a:r>
              <a:rPr lang="pt-PT" smtClean="0"/>
              <a:t>Business Intelligence – Viriato M. Marques–DEIS / ISEC</a:t>
            </a:r>
            <a:endParaRPr lang="pt-PT" dirty="0"/>
          </a:p>
        </p:txBody>
      </p:sp>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4</a:t>
            </a:fld>
            <a:endParaRPr lang="pt-PT" dirty="0"/>
          </a:p>
        </p:txBody>
      </p:sp>
      <p:sp>
        <p:nvSpPr>
          <p:cNvPr id="10" name="CaixaDeTexto 9"/>
          <p:cNvSpPr txBox="1"/>
          <p:nvPr/>
        </p:nvSpPr>
        <p:spPr>
          <a:xfrm>
            <a:off x="500034" y="1079484"/>
            <a:ext cx="8072494" cy="5130635"/>
          </a:xfrm>
          <a:prstGeom prst="rect">
            <a:avLst/>
          </a:prstGeom>
          <a:noFill/>
        </p:spPr>
        <p:txBody>
          <a:bodyPr wrap="square" rtlCol="0">
            <a:spAutoFit/>
          </a:bodyPr>
          <a:lstStyle/>
          <a:p>
            <a:pPr algn="just">
              <a:lnSpc>
                <a:spcPct val="120000"/>
              </a:lnSpc>
              <a:buClr>
                <a:srgbClr val="0070C0"/>
              </a:buClr>
            </a:pPr>
            <a:r>
              <a:rPr lang="pt-PT" sz="2000" b="1" dirty="0" smtClean="0"/>
              <a:t>1. </a:t>
            </a:r>
            <a:r>
              <a:rPr lang="pt-PT" sz="2000" b="1" dirty="0" err="1" smtClean="0"/>
              <a:t>Information</a:t>
            </a:r>
            <a:r>
              <a:rPr lang="pt-PT" sz="2000" b="1" dirty="0" smtClean="0"/>
              <a:t> </a:t>
            </a:r>
            <a:r>
              <a:rPr lang="pt-PT" sz="2000" b="1" dirty="0" err="1" smtClean="0"/>
              <a:t>System</a:t>
            </a:r>
            <a:r>
              <a:rPr lang="pt-PT" sz="2000" b="1" dirty="0" smtClean="0"/>
              <a:t> (IS)</a:t>
            </a:r>
            <a:endParaRPr lang="pt-PT" sz="1400" b="1" dirty="0" smtClean="0"/>
          </a:p>
          <a:p>
            <a:pPr marL="342900" lvl="1" indent="-342900" algn="just">
              <a:lnSpc>
                <a:spcPct val="110000"/>
              </a:lnSpc>
              <a:spcBef>
                <a:spcPts val="600"/>
              </a:spcBef>
              <a:buClr>
                <a:srgbClr val="0070C0"/>
              </a:buClr>
              <a:buFont typeface="Wingdings" pitchFamily="2" charset="2"/>
              <a:buChar char="Ø"/>
              <a:tabLst>
                <a:tab pos="6178550" algn="l"/>
              </a:tabLst>
            </a:pPr>
            <a:r>
              <a:rPr lang="en-US" i="1" dirty="0" smtClean="0"/>
              <a:t>An information system (IS) is any combination of information technology and people's activities using that technology to support operations, management, and decision-making [1] </a:t>
            </a:r>
          </a:p>
          <a:p>
            <a:pPr marL="342900" lvl="1" indent="-342900" algn="just">
              <a:lnSpc>
                <a:spcPct val="110000"/>
              </a:lnSpc>
              <a:spcBef>
                <a:spcPts val="600"/>
              </a:spcBef>
              <a:buClr>
                <a:srgbClr val="0070C0"/>
              </a:buClr>
              <a:buFont typeface="Wingdings" pitchFamily="2" charset="2"/>
              <a:buChar char="Ø"/>
              <a:tabLst>
                <a:tab pos="6178550" algn="l"/>
              </a:tabLst>
            </a:pPr>
            <a:r>
              <a:rPr lang="en-US" i="1" dirty="0" smtClean="0"/>
              <a:t>In a very broad sense, the term information system is frequently used to refer to the interaction between people, algorithmic processes, data and technology. </a:t>
            </a:r>
          </a:p>
          <a:p>
            <a:pPr marL="342900" lvl="1" indent="-342900" algn="just">
              <a:lnSpc>
                <a:spcPct val="110000"/>
              </a:lnSpc>
              <a:spcBef>
                <a:spcPts val="600"/>
              </a:spcBef>
              <a:buClr>
                <a:srgbClr val="0070C0"/>
              </a:buClr>
              <a:buFont typeface="Wingdings" pitchFamily="2" charset="2"/>
              <a:buChar char="Ø"/>
              <a:tabLst>
                <a:tab pos="6178550" algn="l"/>
              </a:tabLst>
            </a:pPr>
            <a:r>
              <a:rPr lang="en-US" i="1" dirty="0" smtClean="0"/>
              <a:t>In this sense, the term is used to refer not only to the information and communication technology (ICT) an organization uses, but also to the way in which people interact with this technology in support of business processes.[2]</a:t>
            </a:r>
          </a:p>
          <a:p>
            <a:pPr marL="342900" lvl="1" indent="-342900" algn="just">
              <a:lnSpc>
                <a:spcPct val="110000"/>
              </a:lnSpc>
              <a:spcBef>
                <a:spcPts val="600"/>
              </a:spcBef>
              <a:buClr>
                <a:srgbClr val="0070C0"/>
              </a:buClr>
              <a:buFont typeface="Wingdings" pitchFamily="2" charset="2"/>
              <a:buChar char="Ø"/>
              <a:tabLst>
                <a:tab pos="6178550" algn="l"/>
              </a:tabLst>
            </a:pPr>
            <a:endParaRPr lang="en-US" dirty="0" smtClean="0"/>
          </a:p>
          <a:p>
            <a:pPr marL="342900" lvl="1" indent="-342900" algn="just">
              <a:lnSpc>
                <a:spcPct val="110000"/>
              </a:lnSpc>
              <a:spcBef>
                <a:spcPts val="600"/>
              </a:spcBef>
              <a:buClr>
                <a:srgbClr val="0070C0"/>
              </a:buClr>
              <a:tabLst>
                <a:tab pos="6178550" algn="l"/>
              </a:tabLst>
            </a:pPr>
            <a:r>
              <a:rPr lang="pt-PT" sz="1400" dirty="0" smtClean="0"/>
              <a:t>(1) ^ SEI </a:t>
            </a:r>
            <a:r>
              <a:rPr lang="pt-PT" sz="1400" dirty="0" err="1" smtClean="0"/>
              <a:t>Report, "Glossary"</a:t>
            </a:r>
          </a:p>
          <a:p>
            <a:pPr marL="342900" lvl="1" indent="-342900" algn="just">
              <a:lnSpc>
                <a:spcPct val="110000"/>
              </a:lnSpc>
              <a:spcBef>
                <a:spcPts val="600"/>
              </a:spcBef>
              <a:buClr>
                <a:srgbClr val="0070C0"/>
              </a:buClr>
              <a:tabLst>
                <a:tab pos="6178550" algn="l"/>
              </a:tabLst>
            </a:pPr>
            <a:r>
              <a:rPr lang="pt-PT" sz="1400" dirty="0" smtClean="0"/>
              <a:t>(2) </a:t>
            </a:r>
            <a:r>
              <a:rPr lang="pt-PT" sz="1400" dirty="0" err="1" smtClean="0"/>
              <a:t>Kroenke</a:t>
            </a:r>
            <a:r>
              <a:rPr lang="pt-PT" sz="1400" dirty="0" smtClean="0"/>
              <a:t>, D M. (2008). </a:t>
            </a:r>
            <a:r>
              <a:rPr lang="pt-PT" sz="1400" dirty="0" err="1" smtClean="0"/>
              <a:t>Experiencing</a:t>
            </a:r>
            <a:r>
              <a:rPr lang="pt-PT" sz="1400" dirty="0" smtClean="0"/>
              <a:t> MIS. </a:t>
            </a:r>
            <a:r>
              <a:rPr lang="pt-PT" sz="1400" dirty="0" err="1" smtClean="0"/>
              <a:t>Prentice-Hall</a:t>
            </a:r>
            <a:r>
              <a:rPr lang="pt-PT" sz="1400" dirty="0" smtClean="0"/>
              <a:t>, </a:t>
            </a:r>
            <a:r>
              <a:rPr lang="pt-PT" sz="1400" dirty="0" err="1" smtClean="0"/>
              <a:t>Upper</a:t>
            </a:r>
            <a:r>
              <a:rPr lang="pt-PT" sz="1400" dirty="0" smtClean="0"/>
              <a:t> </a:t>
            </a:r>
            <a:r>
              <a:rPr lang="pt-PT" sz="1400" dirty="0" err="1" smtClean="0"/>
              <a:t>Saddle</a:t>
            </a:r>
            <a:r>
              <a:rPr lang="pt-PT" sz="1400" dirty="0" smtClean="0"/>
              <a:t> </a:t>
            </a:r>
            <a:r>
              <a:rPr lang="pt-PT" sz="1400" dirty="0" err="1" smtClean="0"/>
              <a:t>River</a:t>
            </a:r>
            <a:r>
              <a:rPr lang="pt-PT" sz="1400" dirty="0" smtClean="0"/>
              <a:t>, NJ</a:t>
            </a:r>
          </a:p>
          <a:p>
            <a:pPr marL="342900" lvl="1" indent="-342900" algn="just">
              <a:lnSpc>
                <a:spcPct val="110000"/>
              </a:lnSpc>
              <a:spcBef>
                <a:spcPts val="600"/>
              </a:spcBef>
              <a:buClr>
                <a:srgbClr val="0070C0"/>
              </a:buClr>
              <a:buFont typeface="Wingdings" pitchFamily="2" charset="2"/>
              <a:buChar char="Ø"/>
              <a:tabLst>
                <a:tab pos="6178550" algn="l"/>
              </a:tabLst>
            </a:pPr>
            <a:endParaRPr lang="en-US" dirty="0" smtClean="0"/>
          </a:p>
        </p:txBody>
      </p:sp>
      <p:sp>
        <p:nvSpPr>
          <p:cNvPr id="11"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kumimoji="0" lang="pt-PT" sz="24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1. </a:t>
            </a:r>
            <a:r>
              <a:rPr lang="pt-PT" sz="2400" b="1" dirty="0" smtClean="0">
                <a:solidFill>
                  <a:srgbClr val="0070C0"/>
                </a:solidFill>
                <a:effectLst>
                  <a:outerShdw blurRad="53975" dist="22860" dir="5400000" algn="tl" rotWithShape="0">
                    <a:srgbClr val="000000">
                      <a:alpha val="55000"/>
                    </a:srgbClr>
                  </a:outerShdw>
                </a:effectLst>
              </a:rPr>
              <a:t>BI – Da Informação ao Conhecimento</a:t>
            </a:r>
            <a:endParaRPr kumimoji="0" lang="pt-PT" sz="24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7"/>
          <p:cNvSpPr>
            <a:spLocks noGrp="1"/>
          </p:cNvSpPr>
          <p:nvPr>
            <p:ph type="ftr" sz="quarter" idx="11"/>
          </p:nvPr>
        </p:nvSpPr>
        <p:spPr>
          <a:xfrm>
            <a:off x="428596" y="6135709"/>
            <a:ext cx="3786214" cy="365125"/>
          </a:xfrm>
        </p:spPr>
        <p:txBody>
          <a:bodyPr/>
          <a:lstStyle/>
          <a:p>
            <a:r>
              <a:rPr lang="pt-PT" smtClean="0"/>
              <a:t>Business Intelligence – Viriato M. Marques–DEIS / ISEC</a:t>
            </a:r>
            <a:endParaRPr lang="pt-PT" dirty="0"/>
          </a:p>
        </p:txBody>
      </p:sp>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5</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CaixaDeTexto 13"/>
          <p:cNvSpPr txBox="1"/>
          <p:nvPr/>
        </p:nvSpPr>
        <p:spPr>
          <a:xfrm>
            <a:off x="500034" y="1079484"/>
            <a:ext cx="8072494" cy="4719754"/>
          </a:xfrm>
          <a:prstGeom prst="rect">
            <a:avLst/>
          </a:prstGeom>
          <a:noFill/>
        </p:spPr>
        <p:txBody>
          <a:bodyPr wrap="square" rtlCol="0">
            <a:spAutoFit/>
          </a:bodyPr>
          <a:lstStyle/>
          <a:p>
            <a:pPr algn="just">
              <a:lnSpc>
                <a:spcPct val="120000"/>
              </a:lnSpc>
              <a:buClr>
                <a:srgbClr val="0070C0"/>
              </a:buClr>
            </a:pPr>
            <a:r>
              <a:rPr lang="pt-PT" sz="2000" b="1" dirty="0" smtClean="0"/>
              <a:t>2. </a:t>
            </a:r>
            <a:r>
              <a:rPr lang="pt-PT" sz="2000" b="1" dirty="0" err="1" smtClean="0"/>
              <a:t>Enterprise</a:t>
            </a:r>
            <a:r>
              <a:rPr lang="pt-PT" sz="2000" b="1" dirty="0" smtClean="0"/>
              <a:t> </a:t>
            </a:r>
            <a:r>
              <a:rPr lang="pt-PT" sz="2000" b="1" dirty="0" err="1" smtClean="0"/>
              <a:t>Resource</a:t>
            </a:r>
            <a:r>
              <a:rPr lang="pt-PT" sz="2000" b="1" dirty="0" smtClean="0"/>
              <a:t> </a:t>
            </a:r>
            <a:r>
              <a:rPr lang="pt-PT" sz="2000" b="1" dirty="0" err="1" smtClean="0"/>
              <a:t>Planning</a:t>
            </a:r>
            <a:r>
              <a:rPr lang="pt-PT" sz="2000" b="1" dirty="0" smtClean="0"/>
              <a:t> (ERP)</a:t>
            </a:r>
            <a:endParaRPr lang="pt-PT" sz="1400" b="1" dirty="0" smtClean="0"/>
          </a:p>
          <a:p>
            <a:pPr marL="342900" lvl="1" indent="-342900" algn="just">
              <a:lnSpc>
                <a:spcPct val="110000"/>
              </a:lnSpc>
              <a:spcBef>
                <a:spcPts val="600"/>
              </a:spcBef>
              <a:buClr>
                <a:srgbClr val="0070C0"/>
              </a:buClr>
              <a:buFont typeface="Wingdings" pitchFamily="2" charset="2"/>
              <a:buChar char="Ø"/>
              <a:tabLst>
                <a:tab pos="6178550" algn="l"/>
              </a:tabLst>
            </a:pPr>
            <a:r>
              <a:rPr lang="pt-PT" sz="2000" dirty="0" smtClean="0"/>
              <a:t>Um </a:t>
            </a:r>
            <a:r>
              <a:rPr lang="pt-PT" sz="2000" b="1" dirty="0" smtClean="0"/>
              <a:t>ERP</a:t>
            </a:r>
            <a:r>
              <a:rPr lang="pt-PT" sz="2000" dirty="0" smtClean="0"/>
              <a:t> é composto por</a:t>
            </a:r>
          </a:p>
          <a:p>
            <a:pPr marL="800100" lvl="1" indent="-342900" algn="just">
              <a:lnSpc>
                <a:spcPct val="110000"/>
              </a:lnSpc>
              <a:spcBef>
                <a:spcPts val="300"/>
              </a:spcBef>
              <a:buClr>
                <a:schemeClr val="accent1"/>
              </a:buClr>
              <a:buFont typeface="Arial" pitchFamily="34" charset="0"/>
              <a:buChar char="•"/>
              <a:tabLst>
                <a:tab pos="6178550" algn="l"/>
              </a:tabLst>
            </a:pPr>
            <a:r>
              <a:rPr lang="pt-PT" dirty="0" smtClean="0"/>
              <a:t>Um pacote de aplicações, tais como</a:t>
            </a:r>
          </a:p>
          <a:p>
            <a:pPr marL="1257300" lvl="2" indent="-342900" algn="just">
              <a:lnSpc>
                <a:spcPct val="110000"/>
              </a:lnSpc>
              <a:spcBef>
                <a:spcPts val="300"/>
              </a:spcBef>
              <a:buClr>
                <a:srgbClr val="00B0F0"/>
              </a:buClr>
              <a:buFont typeface="Wingdings" pitchFamily="2" charset="2"/>
              <a:buChar char="§"/>
              <a:tabLst>
                <a:tab pos="6178550" algn="l"/>
              </a:tabLst>
            </a:pPr>
            <a:r>
              <a:rPr lang="pt-PT" dirty="0" smtClean="0"/>
              <a:t>Contabilidade</a:t>
            </a:r>
          </a:p>
          <a:p>
            <a:pPr marL="1257300" lvl="2" indent="-342900" algn="just">
              <a:lnSpc>
                <a:spcPct val="110000"/>
              </a:lnSpc>
              <a:spcBef>
                <a:spcPts val="300"/>
              </a:spcBef>
              <a:buClr>
                <a:srgbClr val="00B0F0"/>
              </a:buClr>
              <a:buFont typeface="Wingdings" pitchFamily="2" charset="2"/>
              <a:buChar char="§"/>
              <a:tabLst>
                <a:tab pos="6178550" algn="l"/>
              </a:tabLst>
            </a:pPr>
            <a:r>
              <a:rPr lang="pt-PT" dirty="0" smtClean="0"/>
              <a:t>Gestão de Stocks e Facturação</a:t>
            </a:r>
          </a:p>
          <a:p>
            <a:pPr marL="1257300" lvl="2" indent="-342900" algn="just">
              <a:lnSpc>
                <a:spcPct val="110000"/>
              </a:lnSpc>
              <a:spcBef>
                <a:spcPts val="300"/>
              </a:spcBef>
              <a:buClr>
                <a:srgbClr val="00B0F0"/>
              </a:buClr>
              <a:buFont typeface="Wingdings" pitchFamily="2" charset="2"/>
              <a:buChar char="§"/>
              <a:tabLst>
                <a:tab pos="6178550" algn="l"/>
              </a:tabLst>
            </a:pPr>
            <a:r>
              <a:rPr lang="pt-PT" dirty="0" smtClean="0"/>
              <a:t>Recursos Humanos</a:t>
            </a:r>
          </a:p>
          <a:p>
            <a:pPr marL="1257300" lvl="2" indent="-342900" algn="just">
              <a:lnSpc>
                <a:spcPct val="110000"/>
              </a:lnSpc>
              <a:spcBef>
                <a:spcPts val="300"/>
              </a:spcBef>
              <a:buClr>
                <a:srgbClr val="00B0F0"/>
              </a:buClr>
              <a:buFont typeface="Wingdings" pitchFamily="2" charset="2"/>
              <a:buChar char="§"/>
              <a:tabLst>
                <a:tab pos="6178550" algn="l"/>
              </a:tabLst>
            </a:pPr>
            <a:r>
              <a:rPr lang="pt-PT" dirty="0" smtClean="0"/>
              <a:t>Gestão do Imobilizado…</a:t>
            </a:r>
          </a:p>
          <a:p>
            <a:pPr marL="800100" lvl="1" indent="-342900" algn="just">
              <a:lnSpc>
                <a:spcPct val="110000"/>
              </a:lnSpc>
              <a:spcBef>
                <a:spcPts val="300"/>
              </a:spcBef>
              <a:buClr>
                <a:schemeClr val="accent1"/>
              </a:buClr>
              <a:buFont typeface="Arial" pitchFamily="34" charset="0"/>
              <a:buChar char="•"/>
              <a:tabLst>
                <a:tab pos="6178550" algn="l"/>
              </a:tabLst>
            </a:pPr>
            <a:r>
              <a:rPr lang="pt-PT" dirty="0" smtClean="0"/>
              <a:t>Aplicações  integradas entre si</a:t>
            </a:r>
          </a:p>
          <a:p>
            <a:pPr marL="342900" lvl="1" indent="-342900" algn="just">
              <a:lnSpc>
                <a:spcPct val="110000"/>
              </a:lnSpc>
              <a:spcBef>
                <a:spcPts val="600"/>
              </a:spcBef>
              <a:buClr>
                <a:srgbClr val="0070C0"/>
              </a:buClr>
              <a:buFont typeface="Wingdings" pitchFamily="2" charset="2"/>
              <a:buChar char="Ø"/>
              <a:tabLst>
                <a:tab pos="6178550" algn="l"/>
              </a:tabLst>
            </a:pPr>
            <a:r>
              <a:rPr lang="pt-PT" sz="2000" dirty="0" smtClean="0"/>
              <a:t>Os actuais ERP podem incluir também ferramentas de Suporte à Decisão</a:t>
            </a:r>
          </a:p>
          <a:p>
            <a:pPr marL="800100" lvl="1" indent="-342900" algn="just">
              <a:lnSpc>
                <a:spcPct val="110000"/>
              </a:lnSpc>
              <a:spcBef>
                <a:spcPts val="300"/>
              </a:spcBef>
              <a:buClr>
                <a:schemeClr val="accent1"/>
              </a:buClr>
              <a:buFont typeface="Arial" pitchFamily="34" charset="0"/>
              <a:buChar char="•"/>
              <a:tabLst>
                <a:tab pos="6178550" algn="l"/>
              </a:tabLst>
            </a:pPr>
            <a:r>
              <a:rPr lang="pt-PT" dirty="0" smtClean="0"/>
              <a:t>Data </a:t>
            </a:r>
            <a:r>
              <a:rPr lang="pt-PT" dirty="0" err="1" smtClean="0"/>
              <a:t>warehousing</a:t>
            </a:r>
            <a:r>
              <a:rPr lang="pt-PT" dirty="0" smtClean="0"/>
              <a:t>, OLAP (on-line </a:t>
            </a:r>
            <a:r>
              <a:rPr lang="pt-PT" dirty="0" err="1" smtClean="0"/>
              <a:t>analytical</a:t>
            </a:r>
            <a:r>
              <a:rPr lang="pt-PT" dirty="0" smtClean="0"/>
              <a:t> </a:t>
            </a:r>
            <a:r>
              <a:rPr lang="pt-PT" dirty="0" err="1" smtClean="0"/>
              <a:t>processing</a:t>
            </a:r>
            <a:r>
              <a:rPr lang="pt-PT" dirty="0" smtClean="0"/>
              <a:t>)</a:t>
            </a:r>
          </a:p>
          <a:p>
            <a:pPr marL="800100" lvl="1" indent="-342900" algn="just">
              <a:lnSpc>
                <a:spcPct val="110000"/>
              </a:lnSpc>
              <a:spcBef>
                <a:spcPts val="300"/>
              </a:spcBef>
              <a:buClr>
                <a:schemeClr val="accent1"/>
              </a:buClr>
              <a:buFont typeface="Arial" pitchFamily="34" charset="0"/>
              <a:buChar char="•"/>
              <a:tabLst>
                <a:tab pos="6178550" algn="l"/>
              </a:tabLst>
            </a:pPr>
            <a:r>
              <a:rPr lang="pt-PT" dirty="0" smtClean="0"/>
              <a:t>Data </a:t>
            </a:r>
            <a:r>
              <a:rPr lang="pt-PT" dirty="0" err="1" smtClean="0"/>
              <a:t>mining</a:t>
            </a:r>
            <a:r>
              <a:rPr lang="pt-PT" dirty="0" smtClean="0"/>
              <a:t> </a:t>
            </a:r>
          </a:p>
          <a:p>
            <a:pPr marL="800100" lvl="1" indent="-342900" algn="just">
              <a:lnSpc>
                <a:spcPct val="110000"/>
              </a:lnSpc>
              <a:spcBef>
                <a:spcPts val="300"/>
              </a:spcBef>
              <a:buClr>
                <a:schemeClr val="accent1"/>
              </a:buClr>
              <a:buFont typeface="Arial" pitchFamily="34" charset="0"/>
              <a:buChar char="•"/>
              <a:tabLst>
                <a:tab pos="6178550" algn="l"/>
              </a:tabLst>
            </a:pPr>
            <a:r>
              <a:rPr lang="pt-PT" dirty="0" err="1" smtClean="0"/>
              <a:t>Reporting</a:t>
            </a:r>
            <a:endParaRPr lang="pt-PT" dirty="0" smtClean="0"/>
          </a:p>
        </p:txBody>
      </p:sp>
      <p:sp>
        <p:nvSpPr>
          <p:cNvPr id="9"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kumimoji="0" lang="pt-PT" sz="24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1. </a:t>
            </a:r>
            <a:r>
              <a:rPr lang="pt-PT" sz="2400" b="1" dirty="0" smtClean="0">
                <a:solidFill>
                  <a:srgbClr val="0070C0"/>
                </a:solidFill>
                <a:effectLst>
                  <a:outerShdw blurRad="53975" dist="22860" dir="5400000" algn="tl" rotWithShape="0">
                    <a:srgbClr val="000000">
                      <a:alpha val="55000"/>
                    </a:srgbClr>
                  </a:outerShdw>
                </a:effectLst>
              </a:rPr>
              <a:t>BI – Da Informação ao Conhecimento</a:t>
            </a:r>
            <a:endParaRPr kumimoji="0" lang="pt-PT" sz="24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7"/>
          <p:cNvSpPr>
            <a:spLocks noGrp="1"/>
          </p:cNvSpPr>
          <p:nvPr>
            <p:ph type="ftr" sz="quarter" idx="11"/>
          </p:nvPr>
        </p:nvSpPr>
        <p:spPr>
          <a:xfrm>
            <a:off x="428596" y="6135709"/>
            <a:ext cx="3786214" cy="365125"/>
          </a:xfrm>
        </p:spPr>
        <p:txBody>
          <a:bodyPr/>
          <a:lstStyle/>
          <a:p>
            <a:r>
              <a:rPr lang="pt-PT" smtClean="0"/>
              <a:t>Business Intelligence – Viriato M. Marques–DEIS / ISEC</a:t>
            </a:r>
            <a:endParaRPr lang="pt-PT" dirty="0"/>
          </a:p>
        </p:txBody>
      </p:sp>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6</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CaixaDeTexto 13"/>
          <p:cNvSpPr txBox="1"/>
          <p:nvPr/>
        </p:nvSpPr>
        <p:spPr>
          <a:xfrm>
            <a:off x="500034" y="1079484"/>
            <a:ext cx="8072494" cy="4799775"/>
          </a:xfrm>
          <a:prstGeom prst="rect">
            <a:avLst/>
          </a:prstGeom>
          <a:noFill/>
        </p:spPr>
        <p:txBody>
          <a:bodyPr wrap="square" rtlCol="0">
            <a:spAutoFit/>
          </a:bodyPr>
          <a:lstStyle/>
          <a:p>
            <a:pPr algn="just">
              <a:lnSpc>
                <a:spcPct val="120000"/>
              </a:lnSpc>
              <a:buClr>
                <a:srgbClr val="0070C0"/>
              </a:buClr>
            </a:pPr>
            <a:r>
              <a:rPr lang="pt-PT" sz="2000" b="1" dirty="0" smtClean="0"/>
              <a:t>3. </a:t>
            </a:r>
            <a:r>
              <a:rPr lang="pt-PT" sz="2000" b="1" dirty="0" err="1" smtClean="0"/>
              <a:t>Costumer</a:t>
            </a:r>
            <a:r>
              <a:rPr lang="pt-PT" sz="2000" b="1" dirty="0" smtClean="0"/>
              <a:t> </a:t>
            </a:r>
            <a:r>
              <a:rPr lang="pt-PT" sz="2000" b="1" dirty="0" err="1" smtClean="0"/>
              <a:t>Relashionship</a:t>
            </a:r>
            <a:r>
              <a:rPr lang="pt-PT" sz="2000" b="1" dirty="0" smtClean="0"/>
              <a:t> </a:t>
            </a:r>
            <a:r>
              <a:rPr lang="pt-PT" sz="2000" b="1" dirty="0" err="1" smtClean="0"/>
              <a:t>Management</a:t>
            </a:r>
            <a:r>
              <a:rPr lang="pt-PT" sz="2000" b="1" dirty="0" smtClean="0"/>
              <a:t> (CRM)</a:t>
            </a:r>
            <a:endParaRPr lang="pt-PT" sz="1400" b="1" dirty="0" smtClean="0"/>
          </a:p>
          <a:p>
            <a:pPr marL="342900" lvl="1" indent="-342900" algn="just">
              <a:lnSpc>
                <a:spcPct val="120000"/>
              </a:lnSpc>
              <a:spcBef>
                <a:spcPts val="600"/>
              </a:spcBef>
              <a:buClr>
                <a:srgbClr val="0070C0"/>
              </a:buClr>
              <a:buFont typeface="Wingdings" pitchFamily="2" charset="2"/>
              <a:buChar char="Ø"/>
              <a:tabLst>
                <a:tab pos="6178550" algn="l"/>
              </a:tabLst>
            </a:pPr>
            <a:r>
              <a:rPr lang="pt-PT" sz="2000" b="1" dirty="0" smtClean="0"/>
              <a:t>CRM </a:t>
            </a:r>
            <a:r>
              <a:rPr lang="pt-PT" sz="2000" dirty="0" smtClean="0"/>
              <a:t>significa </a:t>
            </a:r>
            <a:r>
              <a:rPr lang="pt-PT" sz="2000" b="1" dirty="0" smtClean="0"/>
              <a:t>Gestão de Relação com o Cliente:</a:t>
            </a:r>
            <a:r>
              <a:rPr lang="pt-PT" sz="2000" dirty="0" smtClean="0"/>
              <a:t> </a:t>
            </a:r>
          </a:p>
          <a:p>
            <a:pPr marL="800100" lvl="1" indent="-342900" algn="just">
              <a:lnSpc>
                <a:spcPct val="120000"/>
              </a:lnSpc>
              <a:spcBef>
                <a:spcPts val="300"/>
              </a:spcBef>
              <a:buClr>
                <a:schemeClr val="accent1"/>
              </a:buClr>
              <a:buFont typeface="Arial" pitchFamily="34" charset="0"/>
              <a:buChar char="•"/>
              <a:tabLst>
                <a:tab pos="6178550" algn="l"/>
              </a:tabLst>
            </a:pPr>
            <a:r>
              <a:rPr lang="pt-PT" dirty="0" smtClean="0"/>
              <a:t>O termo foi criado para definir uma classe de ferramentas que automatizam as funções de contacto com o cliente</a:t>
            </a:r>
          </a:p>
          <a:p>
            <a:pPr marL="800100" lvl="1" indent="-342900" algn="just">
              <a:lnSpc>
                <a:spcPct val="120000"/>
              </a:lnSpc>
              <a:spcBef>
                <a:spcPts val="300"/>
              </a:spcBef>
              <a:buClr>
                <a:schemeClr val="accent1"/>
              </a:buClr>
              <a:buFont typeface="Arial" pitchFamily="34" charset="0"/>
              <a:buChar char="•"/>
              <a:tabLst>
                <a:tab pos="6178550" algn="l"/>
              </a:tabLst>
            </a:pPr>
            <a:r>
              <a:rPr lang="pt-PT" dirty="0" smtClean="0"/>
              <a:t>Essas ferramentas compreendem e pressupõem:</a:t>
            </a:r>
          </a:p>
          <a:p>
            <a:pPr marL="1257300" lvl="2" indent="-342900" algn="just">
              <a:lnSpc>
                <a:spcPct val="120000"/>
              </a:lnSpc>
              <a:spcBef>
                <a:spcPts val="300"/>
              </a:spcBef>
              <a:buClr>
                <a:srgbClr val="00B0F0"/>
              </a:buClr>
              <a:buFont typeface="Wingdings" pitchFamily="2" charset="2"/>
              <a:buChar char="§"/>
              <a:tabLst>
                <a:tab pos="6178550" algn="l"/>
              </a:tabLst>
            </a:pPr>
            <a:r>
              <a:rPr lang="pt-PT" dirty="0" smtClean="0"/>
              <a:t>Sistemas informáticos</a:t>
            </a:r>
          </a:p>
          <a:p>
            <a:pPr marL="1257300" lvl="2" indent="-342900" algn="just">
              <a:lnSpc>
                <a:spcPct val="120000"/>
              </a:lnSpc>
              <a:spcBef>
                <a:spcPts val="300"/>
              </a:spcBef>
              <a:buClr>
                <a:srgbClr val="00B0F0"/>
              </a:buClr>
              <a:buFont typeface="Wingdings" pitchFamily="2" charset="2"/>
              <a:buChar char="§"/>
              <a:tabLst>
                <a:tab pos="6178550" algn="l"/>
              </a:tabLst>
            </a:pPr>
            <a:r>
              <a:rPr lang="pt-PT" dirty="0" smtClean="0"/>
              <a:t>Uma mudança de atitude corporativa</a:t>
            </a:r>
          </a:p>
          <a:p>
            <a:pPr marL="800100" lvl="1" indent="-342900" algn="just">
              <a:lnSpc>
                <a:spcPct val="120000"/>
              </a:lnSpc>
              <a:spcBef>
                <a:spcPts val="300"/>
              </a:spcBef>
              <a:buClr>
                <a:schemeClr val="accent1"/>
              </a:buClr>
              <a:buFont typeface="Arial" pitchFamily="34" charset="0"/>
              <a:buChar char="•"/>
              <a:tabLst>
                <a:tab pos="6178550" algn="l"/>
              </a:tabLst>
            </a:pPr>
            <a:r>
              <a:rPr lang="pt-PT" dirty="0" smtClean="0"/>
              <a:t>Objectivo: </a:t>
            </a:r>
          </a:p>
          <a:p>
            <a:pPr marL="1257300" lvl="2" indent="-342900" algn="just">
              <a:lnSpc>
                <a:spcPct val="120000"/>
              </a:lnSpc>
              <a:spcBef>
                <a:spcPts val="300"/>
              </a:spcBef>
              <a:buClr>
                <a:srgbClr val="00B0F0"/>
              </a:buClr>
              <a:buFont typeface="Wingdings" pitchFamily="2" charset="2"/>
              <a:buChar char="§"/>
              <a:tabLst>
                <a:tab pos="6178550" algn="l"/>
              </a:tabLst>
            </a:pPr>
            <a:r>
              <a:rPr lang="pt-PT" dirty="0" smtClean="0"/>
              <a:t>Ajudar as companhias a criar e manter um bom relacionamento com os seus clientes armazenando e inter-relacionando de forma inteligente, informações sobre as suas actividades e interacções com a empresa.</a:t>
            </a:r>
          </a:p>
          <a:p>
            <a:pPr marL="800100" lvl="1" indent="-342900" algn="just">
              <a:lnSpc>
                <a:spcPct val="120000"/>
              </a:lnSpc>
              <a:spcBef>
                <a:spcPts val="300"/>
              </a:spcBef>
              <a:buClr>
                <a:schemeClr val="accent1"/>
              </a:buClr>
              <a:buFont typeface="Arial" pitchFamily="34" charset="0"/>
              <a:buChar char="•"/>
              <a:tabLst>
                <a:tab pos="6178550" algn="l"/>
              </a:tabLst>
            </a:pPr>
            <a:r>
              <a:rPr lang="pt-PT" sz="1200" dirty="0" smtClean="0">
                <a:hlinkClick r:id="rId3"/>
              </a:rPr>
              <a:t>http://pt.wikipedia.org/wiki/Customer_relationship_management</a:t>
            </a:r>
            <a:r>
              <a:rPr lang="pt-PT" sz="1200" dirty="0" smtClean="0"/>
              <a:t> </a:t>
            </a:r>
          </a:p>
        </p:txBody>
      </p:sp>
      <p:sp>
        <p:nvSpPr>
          <p:cNvPr id="9"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kumimoji="0" lang="pt-PT" sz="24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1. </a:t>
            </a:r>
            <a:r>
              <a:rPr lang="pt-PT" sz="2400" b="1" dirty="0" smtClean="0">
                <a:solidFill>
                  <a:srgbClr val="0070C0"/>
                </a:solidFill>
                <a:effectLst>
                  <a:outerShdw blurRad="53975" dist="22860" dir="5400000" algn="tl" rotWithShape="0">
                    <a:srgbClr val="000000">
                      <a:alpha val="55000"/>
                    </a:srgbClr>
                  </a:outerShdw>
                </a:effectLst>
              </a:rPr>
              <a:t>BI – Da Informação ao Conhecimento</a:t>
            </a:r>
            <a:endParaRPr kumimoji="0" lang="pt-PT" sz="24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7"/>
          <p:cNvSpPr>
            <a:spLocks noGrp="1"/>
          </p:cNvSpPr>
          <p:nvPr>
            <p:ph type="ftr" sz="quarter" idx="11"/>
          </p:nvPr>
        </p:nvSpPr>
        <p:spPr>
          <a:xfrm>
            <a:off x="428596" y="6135709"/>
            <a:ext cx="3786214" cy="365125"/>
          </a:xfrm>
        </p:spPr>
        <p:txBody>
          <a:bodyPr/>
          <a:lstStyle/>
          <a:p>
            <a:r>
              <a:rPr lang="pt-PT" smtClean="0"/>
              <a:t>Business Intelligence – Viriato M. Marques–DEIS / ISEC</a:t>
            </a:r>
            <a:endParaRPr lang="pt-PT" dirty="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7</a:t>
            </a:fld>
            <a:endParaRPr lang="pt-PT" dirty="0"/>
          </a:p>
        </p:txBody>
      </p:sp>
      <p:sp>
        <p:nvSpPr>
          <p:cNvPr id="10" name="CaixaDeTexto 9"/>
          <p:cNvSpPr txBox="1"/>
          <p:nvPr/>
        </p:nvSpPr>
        <p:spPr>
          <a:xfrm>
            <a:off x="500034" y="1079484"/>
            <a:ext cx="8072494" cy="5295296"/>
          </a:xfrm>
          <a:prstGeom prst="rect">
            <a:avLst/>
          </a:prstGeom>
          <a:noFill/>
        </p:spPr>
        <p:txBody>
          <a:bodyPr wrap="square" rtlCol="0">
            <a:spAutoFit/>
          </a:bodyPr>
          <a:lstStyle/>
          <a:p>
            <a:pPr algn="just">
              <a:lnSpc>
                <a:spcPct val="120000"/>
              </a:lnSpc>
              <a:buClr>
                <a:srgbClr val="0070C0"/>
              </a:buClr>
            </a:pPr>
            <a:r>
              <a:rPr lang="pt-PT" sz="2000" b="1" dirty="0" smtClean="0"/>
              <a:t>4. Exploração de um SI</a:t>
            </a:r>
          </a:p>
          <a:p>
            <a:pPr marL="342900" lvl="1" indent="-342900" algn="just">
              <a:lnSpc>
                <a:spcPct val="120000"/>
              </a:lnSpc>
              <a:spcBef>
                <a:spcPts val="600"/>
              </a:spcBef>
              <a:buClr>
                <a:srgbClr val="0070C0"/>
              </a:buClr>
              <a:buFont typeface="Wingdings" pitchFamily="2" charset="2"/>
              <a:buChar char="Ø"/>
              <a:tabLst>
                <a:tab pos="6178550" algn="l"/>
              </a:tabLst>
            </a:pPr>
            <a:r>
              <a:rPr lang="pt-PT" dirty="0" smtClean="0"/>
              <a:t>Um OLTP (Online </a:t>
            </a:r>
            <a:r>
              <a:rPr lang="pt-PT" dirty="0" err="1" smtClean="0"/>
              <a:t>Transaction</a:t>
            </a:r>
            <a:r>
              <a:rPr lang="pt-PT" dirty="0" smtClean="0"/>
              <a:t> </a:t>
            </a:r>
            <a:r>
              <a:rPr lang="pt-PT" dirty="0" err="1" smtClean="0"/>
              <a:t>Processing</a:t>
            </a:r>
            <a:r>
              <a:rPr lang="pt-PT" dirty="0" smtClean="0"/>
              <a:t>) é um sistema que regista todas as transacções de uma organização</a:t>
            </a:r>
          </a:p>
          <a:p>
            <a:pPr marL="800100" lvl="1" indent="-342900" algn="just">
              <a:lnSpc>
                <a:spcPct val="110000"/>
              </a:lnSpc>
              <a:spcBef>
                <a:spcPts val="300"/>
              </a:spcBef>
              <a:buClr>
                <a:schemeClr val="accent1"/>
              </a:buClr>
              <a:buFont typeface="Arial" pitchFamily="34" charset="0"/>
              <a:buChar char="•"/>
              <a:tabLst>
                <a:tab pos="6178550" algn="l"/>
              </a:tabLst>
            </a:pPr>
            <a:r>
              <a:rPr lang="pt-PT" dirty="0" smtClean="0">
                <a:solidFill>
                  <a:srgbClr val="00B050"/>
                </a:solidFill>
              </a:rPr>
              <a:t>Exemplo: vendas de supermercado, transacções bancárias, reservas de viagens ou hotel on-line</a:t>
            </a:r>
          </a:p>
          <a:p>
            <a:pPr marL="342900" lvl="1" indent="-342900" algn="just">
              <a:lnSpc>
                <a:spcPct val="120000"/>
              </a:lnSpc>
              <a:spcBef>
                <a:spcPts val="600"/>
              </a:spcBef>
              <a:buClr>
                <a:srgbClr val="0070C0"/>
              </a:buClr>
              <a:buFont typeface="Wingdings" pitchFamily="2" charset="2"/>
              <a:buChar char="Ø"/>
              <a:tabLst>
                <a:tab pos="6178550" algn="l"/>
              </a:tabLst>
            </a:pPr>
            <a:r>
              <a:rPr lang="pt-PT" dirty="0" smtClean="0"/>
              <a:t>Contudo, os gestores estão interessados em valores agregados, relações entre dados, e não nos pormenores de cada transacção</a:t>
            </a:r>
          </a:p>
          <a:p>
            <a:pPr marL="800100" lvl="1" indent="-342900" algn="just">
              <a:lnSpc>
                <a:spcPct val="110000"/>
              </a:lnSpc>
              <a:spcBef>
                <a:spcPts val="300"/>
              </a:spcBef>
              <a:buClr>
                <a:schemeClr val="accent1"/>
              </a:buClr>
              <a:buFont typeface="Arial" pitchFamily="34" charset="0"/>
              <a:buChar char="•"/>
              <a:tabLst>
                <a:tab pos="6178550" algn="l"/>
              </a:tabLst>
            </a:pPr>
            <a:r>
              <a:rPr lang="pt-PT" dirty="0" smtClean="0">
                <a:solidFill>
                  <a:srgbClr val="00B050"/>
                </a:solidFill>
              </a:rPr>
              <a:t>Exemplo: vendas por mês ou por região; quais os produtos habitualmente comprados em comum; obtenção de uma </a:t>
            </a:r>
            <a:r>
              <a:rPr lang="pt-PT" dirty="0" err="1" smtClean="0">
                <a:solidFill>
                  <a:srgbClr val="00B050"/>
                </a:solidFill>
              </a:rPr>
              <a:t>mailing-list</a:t>
            </a:r>
            <a:r>
              <a:rPr lang="pt-PT" dirty="0" smtClean="0">
                <a:solidFill>
                  <a:srgbClr val="00B050"/>
                </a:solidFill>
              </a:rPr>
              <a:t> contendo potenciais sensíveis clientes</a:t>
            </a:r>
          </a:p>
          <a:p>
            <a:pPr marL="342900" lvl="1" indent="-342900" algn="just">
              <a:lnSpc>
                <a:spcPct val="120000"/>
              </a:lnSpc>
              <a:spcBef>
                <a:spcPts val="600"/>
              </a:spcBef>
              <a:buClr>
                <a:srgbClr val="0070C0"/>
              </a:buClr>
              <a:buFont typeface="Wingdings" pitchFamily="2" charset="2"/>
              <a:buChar char="Ø"/>
              <a:tabLst>
                <a:tab pos="6178550" algn="l"/>
              </a:tabLst>
            </a:pPr>
            <a:r>
              <a:rPr lang="pt-PT" dirty="0" smtClean="0"/>
              <a:t>Estas funcionalidades só são possíveis através de dados agregados por diversas </a:t>
            </a:r>
            <a:r>
              <a:rPr lang="pt-PT" i="1" dirty="0" smtClean="0"/>
              <a:t>dimensões (data </a:t>
            </a:r>
            <a:r>
              <a:rPr lang="pt-PT" i="1" dirty="0" err="1" smtClean="0"/>
              <a:t>warehousing</a:t>
            </a:r>
            <a:r>
              <a:rPr lang="pt-PT" i="1" dirty="0" smtClean="0"/>
              <a:t>)</a:t>
            </a:r>
            <a:r>
              <a:rPr lang="pt-PT" dirty="0" smtClean="0"/>
              <a:t>, ou de algoritmos capazes de descobrir relações ocultas em bases de dados (</a:t>
            </a:r>
            <a:r>
              <a:rPr lang="pt-PT" i="1" dirty="0" smtClean="0"/>
              <a:t>data </a:t>
            </a:r>
            <a:r>
              <a:rPr lang="pt-PT" i="1" dirty="0" err="1" smtClean="0"/>
              <a:t>mining</a:t>
            </a:r>
            <a:r>
              <a:rPr lang="pt-PT" dirty="0" smtClean="0"/>
              <a:t>)</a:t>
            </a:r>
          </a:p>
          <a:p>
            <a:pPr marL="1257300" lvl="2" indent="-342900" algn="just">
              <a:lnSpc>
                <a:spcPct val="110000"/>
              </a:lnSpc>
              <a:spcBef>
                <a:spcPts val="300"/>
              </a:spcBef>
              <a:buClr>
                <a:srgbClr val="00B0F0"/>
              </a:buClr>
              <a:buFont typeface="Wingdings" pitchFamily="2" charset="2"/>
              <a:buChar char="§"/>
              <a:tabLst>
                <a:tab pos="6178550" algn="l"/>
              </a:tabLst>
            </a:pPr>
            <a:endParaRPr lang="pt-PT" dirty="0" smtClean="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CaixaDeTexto 6"/>
          <p:cNvSpPr txBox="1"/>
          <p:nvPr/>
        </p:nvSpPr>
        <p:spPr>
          <a:xfrm>
            <a:off x="5796136" y="1161298"/>
            <a:ext cx="2736304" cy="323486"/>
          </a:xfrm>
          <a:prstGeom prst="rect">
            <a:avLst/>
          </a:prstGeom>
          <a:noFill/>
        </p:spPr>
        <p:txBody>
          <a:bodyPr wrap="square" rtlCol="0">
            <a:spAutoFit/>
          </a:bodyPr>
          <a:lstStyle/>
          <a:p>
            <a:pPr algn="r">
              <a:lnSpc>
                <a:spcPct val="120000"/>
              </a:lnSpc>
              <a:buClr>
                <a:srgbClr val="0070C0"/>
              </a:buClr>
            </a:pPr>
            <a:r>
              <a:rPr lang="en-US" sz="1400" dirty="0" smtClean="0"/>
              <a:t>Santos &amp; Ramos, cap.5</a:t>
            </a:r>
          </a:p>
        </p:txBody>
      </p:sp>
      <p:sp>
        <p:nvSpPr>
          <p:cNvPr id="9"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kumimoji="0" lang="pt-PT" sz="24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1. </a:t>
            </a:r>
            <a:r>
              <a:rPr lang="pt-PT" sz="2400" b="1" dirty="0" smtClean="0">
                <a:solidFill>
                  <a:srgbClr val="0070C0"/>
                </a:solidFill>
                <a:effectLst>
                  <a:outerShdw blurRad="53975" dist="22860" dir="5400000" algn="tl" rotWithShape="0">
                    <a:srgbClr val="000000">
                      <a:alpha val="55000"/>
                    </a:srgbClr>
                  </a:outerShdw>
                </a:effectLst>
              </a:rPr>
              <a:t>BI – Da Informação ao Conhecimento</a:t>
            </a:r>
            <a:endParaRPr kumimoji="0" lang="pt-PT" sz="24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7"/>
          <p:cNvSpPr>
            <a:spLocks noGrp="1"/>
          </p:cNvSpPr>
          <p:nvPr>
            <p:ph type="ftr" sz="quarter" idx="11"/>
          </p:nvPr>
        </p:nvSpPr>
        <p:spPr>
          <a:xfrm>
            <a:off x="428596" y="6135709"/>
            <a:ext cx="3786214" cy="365125"/>
          </a:xfrm>
        </p:spPr>
        <p:txBody>
          <a:bodyPr/>
          <a:lstStyle/>
          <a:p>
            <a:r>
              <a:rPr lang="pt-PT" smtClean="0"/>
              <a:t>Business Intelligence – Viriato M. Marques–DEIS / ISEC</a:t>
            </a:r>
            <a:endParaRPr lang="pt-PT" dirty="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8</a:t>
            </a:fld>
            <a:endParaRPr lang="pt-PT" dirty="0"/>
          </a:p>
        </p:txBody>
      </p:sp>
      <p:sp>
        <p:nvSpPr>
          <p:cNvPr id="10" name="CaixaDeTexto 9"/>
          <p:cNvSpPr txBox="1"/>
          <p:nvPr/>
        </p:nvSpPr>
        <p:spPr>
          <a:xfrm>
            <a:off x="500034" y="1079484"/>
            <a:ext cx="8072494" cy="4974182"/>
          </a:xfrm>
          <a:prstGeom prst="rect">
            <a:avLst/>
          </a:prstGeom>
          <a:noFill/>
        </p:spPr>
        <p:txBody>
          <a:bodyPr wrap="square" rtlCol="0">
            <a:spAutoFit/>
          </a:bodyPr>
          <a:lstStyle/>
          <a:p>
            <a:pPr marL="0" lvl="1" indent="-342900" algn="just">
              <a:lnSpc>
                <a:spcPct val="120000"/>
              </a:lnSpc>
              <a:spcBef>
                <a:spcPts val="600"/>
              </a:spcBef>
              <a:buClr>
                <a:srgbClr val="0070C0"/>
              </a:buClr>
              <a:tabLst>
                <a:tab pos="6178550" algn="l"/>
              </a:tabLst>
            </a:pPr>
            <a:r>
              <a:rPr lang="pt-PT" sz="2000" b="1" dirty="0" smtClean="0"/>
              <a:t>5. </a:t>
            </a:r>
            <a:r>
              <a:rPr lang="pt-PT" sz="2000" b="1" dirty="0" err="1" smtClean="0"/>
              <a:t>Business</a:t>
            </a:r>
            <a:r>
              <a:rPr lang="pt-PT" sz="2000" b="1" dirty="0" smtClean="0"/>
              <a:t> </a:t>
            </a:r>
            <a:r>
              <a:rPr lang="pt-PT" sz="2000" b="1" dirty="0" err="1" smtClean="0"/>
              <a:t>Intelligence</a:t>
            </a:r>
            <a:endParaRPr lang="pt-PT" sz="2000" b="1" dirty="0" smtClean="0"/>
          </a:p>
          <a:p>
            <a:pPr marL="342900" lvl="1" indent="-342900" algn="just">
              <a:lnSpc>
                <a:spcPct val="120000"/>
              </a:lnSpc>
              <a:spcBef>
                <a:spcPts val="600"/>
              </a:spcBef>
              <a:buClr>
                <a:srgbClr val="0070C0"/>
              </a:buClr>
              <a:buFont typeface="Wingdings" pitchFamily="2" charset="2"/>
              <a:buChar char="Ø"/>
              <a:tabLst>
                <a:tab pos="6178550" algn="l"/>
              </a:tabLst>
            </a:pPr>
            <a:r>
              <a:rPr lang="pt-PT" dirty="0" smtClean="0"/>
              <a:t>Um termo que designa a integração de diversas ferramentas analíticas de forma a disponibilizar informação relevante para a tomada de decisões (</a:t>
            </a:r>
            <a:r>
              <a:rPr lang="pt-PT" dirty="0" err="1" smtClean="0"/>
              <a:t>Cody</a:t>
            </a:r>
            <a:r>
              <a:rPr lang="pt-PT" dirty="0" smtClean="0"/>
              <a:t>, </a:t>
            </a:r>
            <a:r>
              <a:rPr lang="pt-PT" dirty="0" err="1" smtClean="0"/>
              <a:t>Kreulen</a:t>
            </a:r>
            <a:r>
              <a:rPr lang="pt-PT" dirty="0" smtClean="0"/>
              <a:t> </a:t>
            </a:r>
            <a:r>
              <a:rPr lang="pt-PT" dirty="0" err="1" smtClean="0"/>
              <a:t>et</a:t>
            </a:r>
            <a:r>
              <a:rPr lang="pt-PT" dirty="0" smtClean="0"/>
              <a:t> </a:t>
            </a:r>
            <a:r>
              <a:rPr lang="pt-PT" dirty="0" err="1" smtClean="0"/>
              <a:t>al</a:t>
            </a:r>
            <a:r>
              <a:rPr lang="pt-PT" dirty="0" smtClean="0"/>
              <a:t>, 2002)</a:t>
            </a:r>
          </a:p>
          <a:p>
            <a:pPr marL="342900" lvl="1" indent="-342900" algn="just">
              <a:spcBef>
                <a:spcPts val="400"/>
              </a:spcBef>
              <a:buClr>
                <a:srgbClr val="0070C0"/>
              </a:buClr>
              <a:buFont typeface="Wingdings" pitchFamily="2" charset="2"/>
              <a:buChar char="Ø"/>
              <a:tabLst>
                <a:tab pos="6178550" algn="l"/>
              </a:tabLst>
            </a:pPr>
            <a:endParaRPr lang="pt-PT" sz="1000" dirty="0" smtClean="0"/>
          </a:p>
          <a:p>
            <a:pPr marL="342900" lvl="1" indent="-342900" algn="just">
              <a:lnSpc>
                <a:spcPct val="120000"/>
              </a:lnSpc>
              <a:spcBef>
                <a:spcPts val="600"/>
              </a:spcBef>
              <a:buClr>
                <a:srgbClr val="0070C0"/>
              </a:buClr>
              <a:buFont typeface="Wingdings" pitchFamily="2" charset="2"/>
              <a:buChar char="Ø"/>
              <a:tabLst>
                <a:tab pos="6178550" algn="l"/>
              </a:tabLst>
            </a:pPr>
            <a:r>
              <a:rPr lang="pt-PT" dirty="0" err="1" smtClean="0"/>
              <a:t>Business</a:t>
            </a:r>
            <a:r>
              <a:rPr lang="pt-PT" dirty="0" smtClean="0"/>
              <a:t> </a:t>
            </a:r>
            <a:r>
              <a:rPr lang="pt-PT" dirty="0" err="1" smtClean="0"/>
              <a:t>Intelligence</a:t>
            </a:r>
            <a:r>
              <a:rPr lang="pt-PT" dirty="0" smtClean="0"/>
              <a:t> combina:</a:t>
            </a:r>
          </a:p>
          <a:p>
            <a:pPr marL="800100" lvl="1" indent="-342900" algn="just">
              <a:lnSpc>
                <a:spcPct val="120000"/>
              </a:lnSpc>
              <a:spcBef>
                <a:spcPts val="300"/>
              </a:spcBef>
              <a:buClr>
                <a:schemeClr val="accent1"/>
              </a:buClr>
              <a:buFont typeface="Arial" pitchFamily="34" charset="0"/>
              <a:buChar char="•"/>
              <a:tabLst>
                <a:tab pos="6178550" algn="l"/>
              </a:tabLst>
            </a:pPr>
            <a:r>
              <a:rPr lang="pt-PT" dirty="0" smtClean="0"/>
              <a:t>A análise detalhada da organização evidenciando aspectos até então desconhecidos</a:t>
            </a:r>
          </a:p>
          <a:p>
            <a:pPr marL="800100" lvl="1" indent="-342900" algn="just">
              <a:lnSpc>
                <a:spcPct val="120000"/>
              </a:lnSpc>
              <a:spcBef>
                <a:spcPts val="300"/>
              </a:spcBef>
              <a:buClr>
                <a:schemeClr val="accent1"/>
              </a:buClr>
              <a:buFont typeface="Arial" pitchFamily="34" charset="0"/>
              <a:buChar char="•"/>
              <a:tabLst>
                <a:tab pos="6178550" algn="l"/>
              </a:tabLst>
            </a:pPr>
            <a:r>
              <a:rPr lang="pt-PT" dirty="0" smtClean="0"/>
              <a:t>O acesso </a:t>
            </a:r>
            <a:r>
              <a:rPr lang="pt-PT" dirty="0" err="1" smtClean="0"/>
              <a:t>ad-hoc</a:t>
            </a:r>
            <a:r>
              <a:rPr lang="pt-PT" dirty="0" smtClean="0"/>
              <a:t> a dados integrados e agrupados para responder a questões que suportam tomadas de decisão</a:t>
            </a:r>
          </a:p>
          <a:p>
            <a:pPr marL="800100" lvl="1" indent="-342900" algn="just">
              <a:lnSpc>
                <a:spcPct val="120000"/>
              </a:lnSpc>
              <a:spcBef>
                <a:spcPts val="300"/>
              </a:spcBef>
              <a:buClr>
                <a:schemeClr val="accent1"/>
              </a:buClr>
              <a:buFont typeface="Arial" pitchFamily="34" charset="0"/>
              <a:buChar char="•"/>
              <a:tabLst>
                <a:tab pos="6178550" algn="l"/>
              </a:tabLst>
            </a:pPr>
            <a:r>
              <a:rPr lang="pt-PT" dirty="0" smtClean="0"/>
              <a:t>A elaboração de previsões baseadas em dados históricos</a:t>
            </a:r>
          </a:p>
          <a:p>
            <a:pPr marL="800100" lvl="1" indent="-342900" algn="just">
              <a:lnSpc>
                <a:spcPct val="120000"/>
              </a:lnSpc>
              <a:spcBef>
                <a:spcPts val="300"/>
              </a:spcBef>
              <a:buClr>
                <a:schemeClr val="accent1"/>
              </a:buClr>
              <a:buFont typeface="Arial" pitchFamily="34" charset="0"/>
              <a:buChar char="•"/>
              <a:tabLst>
                <a:tab pos="6178550" algn="l"/>
              </a:tabLst>
            </a:pPr>
            <a:r>
              <a:rPr lang="pt-PT" dirty="0" smtClean="0"/>
              <a:t>A criação de cenários que evidenciem o impacto de alteração de variáveis da organização</a:t>
            </a:r>
          </a:p>
          <a:p>
            <a:pPr marL="1257300" lvl="2" indent="-342900" algn="just">
              <a:lnSpc>
                <a:spcPct val="110000"/>
              </a:lnSpc>
              <a:spcBef>
                <a:spcPts val="300"/>
              </a:spcBef>
              <a:buClr>
                <a:srgbClr val="00B0F0"/>
              </a:buClr>
              <a:buFont typeface="Wingdings" pitchFamily="2" charset="2"/>
              <a:buChar char="§"/>
              <a:tabLst>
                <a:tab pos="6178550" algn="l"/>
              </a:tabLst>
            </a:pPr>
            <a:endParaRPr lang="pt-PT" dirty="0" smtClean="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kumimoji="0" lang="pt-PT" sz="24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1. </a:t>
            </a:r>
            <a:r>
              <a:rPr lang="pt-PT" sz="2400" b="1" dirty="0" smtClean="0">
                <a:solidFill>
                  <a:srgbClr val="0070C0"/>
                </a:solidFill>
                <a:effectLst>
                  <a:outerShdw blurRad="53975" dist="22860" dir="5400000" algn="tl" rotWithShape="0">
                    <a:srgbClr val="000000">
                      <a:alpha val="55000"/>
                    </a:srgbClr>
                  </a:outerShdw>
                </a:effectLst>
              </a:rPr>
              <a:t>BI – Da Informação ao Conhecimento</a:t>
            </a:r>
            <a:endParaRPr kumimoji="0" lang="pt-PT" sz="24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7"/>
          <p:cNvSpPr>
            <a:spLocks noGrp="1"/>
          </p:cNvSpPr>
          <p:nvPr>
            <p:ph type="ftr" sz="quarter" idx="11"/>
          </p:nvPr>
        </p:nvSpPr>
        <p:spPr>
          <a:xfrm>
            <a:off x="428596" y="6135709"/>
            <a:ext cx="3786214" cy="365125"/>
          </a:xfrm>
        </p:spPr>
        <p:txBody>
          <a:bodyPr/>
          <a:lstStyle/>
          <a:p>
            <a:r>
              <a:rPr lang="pt-PT" smtClean="0"/>
              <a:t>Business Intelligence – Viriato M. Marques–DEIS / ISEC</a:t>
            </a:r>
            <a:endParaRPr lang="pt-PT" dirty="0"/>
          </a:p>
        </p:txBody>
      </p:sp>
      <p:sp>
        <p:nvSpPr>
          <p:cNvPr id="19" name="CaixaDeTexto 18"/>
          <p:cNvSpPr txBox="1"/>
          <p:nvPr/>
        </p:nvSpPr>
        <p:spPr>
          <a:xfrm>
            <a:off x="571472" y="1714488"/>
            <a:ext cx="1928826" cy="3500462"/>
          </a:xfrm>
          <a:prstGeom prst="rect">
            <a:avLst/>
          </a:prstGeom>
          <a:noFill/>
        </p:spPr>
        <p:txBody>
          <a:bodyPr wrap="square" rtlCol="0">
            <a:noAutofit/>
          </a:bodyPr>
          <a:lstStyle/>
          <a:p>
            <a:pPr marL="457200" indent="-457200" algn="just">
              <a:lnSpc>
                <a:spcPct val="120000"/>
              </a:lnSpc>
              <a:spcAft>
                <a:spcPts val="600"/>
              </a:spcAft>
              <a:buClr>
                <a:srgbClr val="0070C0"/>
              </a:buClr>
            </a:pPr>
            <a:endParaRPr lang="pt-PT" sz="2000" b="1" dirty="0" smtClean="0"/>
          </a:p>
        </p:txBody>
      </p:sp>
      <p:sp>
        <p:nvSpPr>
          <p:cNvPr id="12" name="Marcador de Posição do Número do Diapositivo 6"/>
          <p:cNvSpPr>
            <a:spLocks noGrp="1"/>
          </p:cNvSpPr>
          <p:nvPr>
            <p:ph type="sldNum" sz="quarter" idx="12"/>
          </p:nvPr>
        </p:nvSpPr>
        <p:spPr>
          <a:xfrm>
            <a:off x="8286776" y="6072206"/>
            <a:ext cx="457200" cy="365125"/>
          </a:xfrm>
        </p:spPr>
        <p:txBody>
          <a:bodyPr/>
          <a:lstStyle/>
          <a:p>
            <a:fld id="{CE287019-93E1-4EE6-AC17-0D901F7ADF48}" type="slidenum">
              <a:rPr lang="pt-PT" smtClean="0"/>
              <a:pPr/>
              <a:t>9</a:t>
            </a:fld>
            <a:endParaRPr lang="pt-PT" dirty="0"/>
          </a:p>
        </p:txBody>
      </p:sp>
      <p:cxnSp>
        <p:nvCxnSpPr>
          <p:cNvPr id="13" name="Conexão recta 12"/>
          <p:cNvCxnSpPr/>
          <p:nvPr/>
        </p:nvCxnSpPr>
        <p:spPr>
          <a:xfrm>
            <a:off x="642910" y="1000108"/>
            <a:ext cx="7929618" cy="1588"/>
          </a:xfrm>
          <a:prstGeom prst="line">
            <a:avLst/>
          </a:prstGeom>
          <a:ln w="25400" cap="rnd">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00034" y="1122502"/>
            <a:ext cx="8072494" cy="4744376"/>
          </a:xfrm>
          <a:prstGeom prst="rect">
            <a:avLst/>
          </a:prstGeom>
          <a:noFill/>
        </p:spPr>
        <p:txBody>
          <a:bodyPr wrap="square" rtlCol="0">
            <a:spAutoFit/>
          </a:bodyPr>
          <a:lstStyle/>
          <a:p>
            <a:pPr marL="342900" lvl="1" indent="-342900" algn="just">
              <a:lnSpc>
                <a:spcPct val="120000"/>
              </a:lnSpc>
              <a:spcBef>
                <a:spcPts val="600"/>
              </a:spcBef>
              <a:buClr>
                <a:srgbClr val="0070C0"/>
              </a:buClr>
              <a:buFont typeface="Wingdings" pitchFamily="2" charset="2"/>
              <a:buChar char="Ø"/>
              <a:tabLst>
                <a:tab pos="6178550" algn="l"/>
              </a:tabLst>
            </a:pPr>
            <a:r>
              <a:rPr lang="pt-PT" b="1" dirty="0" err="1" smtClean="0"/>
              <a:t>Business</a:t>
            </a:r>
            <a:r>
              <a:rPr lang="pt-PT" b="1" dirty="0" smtClean="0"/>
              <a:t> </a:t>
            </a:r>
            <a:r>
              <a:rPr lang="pt-PT" b="1" dirty="0" err="1" smtClean="0"/>
              <a:t>Intelligence</a:t>
            </a:r>
            <a:r>
              <a:rPr lang="pt-PT" b="1" dirty="0" smtClean="0"/>
              <a:t> </a:t>
            </a:r>
            <a:r>
              <a:rPr lang="pt-PT" dirty="0" smtClean="0"/>
              <a:t>significa:</a:t>
            </a:r>
          </a:p>
          <a:p>
            <a:pPr marL="800100" lvl="1" indent="-342900" algn="just">
              <a:lnSpc>
                <a:spcPct val="120000"/>
              </a:lnSpc>
              <a:spcBef>
                <a:spcPts val="300"/>
              </a:spcBef>
              <a:buClr>
                <a:schemeClr val="accent1"/>
              </a:buClr>
              <a:buFont typeface="Arial" pitchFamily="34" charset="0"/>
              <a:buChar char="•"/>
              <a:tabLst>
                <a:tab pos="6178550" algn="l"/>
              </a:tabLst>
            </a:pPr>
            <a:r>
              <a:rPr lang="pt-PT" dirty="0" smtClean="0"/>
              <a:t>Utilizar as potencialidades das actuais bases de dados para construir </a:t>
            </a:r>
            <a:r>
              <a:rPr lang="pt-PT" b="1" u="sng" dirty="0" smtClean="0"/>
              <a:t>data </a:t>
            </a:r>
            <a:r>
              <a:rPr lang="pt-PT" b="1" u="sng" dirty="0" err="1" smtClean="0"/>
              <a:t>warehouses</a:t>
            </a:r>
            <a:endParaRPr lang="pt-PT" b="1" u="sng" dirty="0" smtClean="0"/>
          </a:p>
          <a:p>
            <a:pPr marL="1257300" lvl="2" indent="-342900" algn="just">
              <a:lnSpc>
                <a:spcPct val="110000"/>
              </a:lnSpc>
              <a:spcBef>
                <a:spcPts val="300"/>
              </a:spcBef>
              <a:buClr>
                <a:srgbClr val="00B0F0"/>
              </a:buClr>
              <a:buFont typeface="Wingdings" pitchFamily="2" charset="2"/>
              <a:buChar char="§"/>
              <a:tabLst>
                <a:tab pos="6178550" algn="l"/>
              </a:tabLst>
            </a:pPr>
            <a:r>
              <a:rPr lang="pt-PT" dirty="0" smtClean="0"/>
              <a:t>Uma data </a:t>
            </a:r>
            <a:r>
              <a:rPr lang="pt-PT" dirty="0" err="1" smtClean="0"/>
              <a:t>warehouse</a:t>
            </a:r>
            <a:r>
              <a:rPr lang="pt-PT" dirty="0" smtClean="0"/>
              <a:t> é uma estrutura baseada em tabelas, mas concebida e desenhada </a:t>
            </a:r>
          </a:p>
          <a:p>
            <a:pPr marL="1714500" lvl="3" indent="-342900" algn="just">
              <a:lnSpc>
                <a:spcPct val="110000"/>
              </a:lnSpc>
              <a:spcBef>
                <a:spcPts val="300"/>
              </a:spcBef>
              <a:buClr>
                <a:srgbClr val="00B0F0"/>
              </a:buClr>
              <a:buFont typeface="Wingdings" pitchFamily="2" charset="2"/>
              <a:buChar char="§"/>
              <a:tabLst>
                <a:tab pos="6178550" algn="l"/>
              </a:tabLst>
            </a:pPr>
            <a:r>
              <a:rPr lang="pt-PT" dirty="0" smtClean="0"/>
              <a:t>Para responder a </a:t>
            </a:r>
            <a:r>
              <a:rPr lang="pt-PT" dirty="0" err="1" smtClean="0"/>
              <a:t>queries</a:t>
            </a:r>
            <a:r>
              <a:rPr lang="pt-PT" dirty="0" smtClean="0"/>
              <a:t> OLAP (</a:t>
            </a:r>
            <a:r>
              <a:rPr lang="pt-PT" i="1" dirty="0" smtClean="0"/>
              <a:t>on-line </a:t>
            </a:r>
            <a:r>
              <a:rPr lang="pt-PT" i="1" dirty="0" err="1" smtClean="0"/>
              <a:t>analytical</a:t>
            </a:r>
            <a:r>
              <a:rPr lang="pt-PT" i="1" dirty="0" smtClean="0"/>
              <a:t> </a:t>
            </a:r>
            <a:r>
              <a:rPr lang="pt-PT" i="1" dirty="0" err="1" smtClean="0"/>
              <a:t>processing</a:t>
            </a:r>
            <a:r>
              <a:rPr lang="pt-PT" dirty="0" smtClean="0"/>
              <a:t>) que envolvem agregação de dados (factos) por diversas </a:t>
            </a:r>
            <a:r>
              <a:rPr lang="pt-PT" b="1" u="sng" dirty="0" smtClean="0"/>
              <a:t>dimensões</a:t>
            </a:r>
            <a:endParaRPr lang="pt-PT" dirty="0" smtClean="0"/>
          </a:p>
          <a:p>
            <a:pPr marL="1714500" lvl="3" indent="-342900" algn="just">
              <a:lnSpc>
                <a:spcPct val="110000"/>
              </a:lnSpc>
              <a:spcBef>
                <a:spcPts val="300"/>
              </a:spcBef>
              <a:buClr>
                <a:srgbClr val="00B0F0"/>
              </a:buClr>
              <a:buFont typeface="Wingdings" pitchFamily="2" charset="2"/>
              <a:buChar char="§"/>
              <a:tabLst>
                <a:tab pos="6178550" algn="l"/>
              </a:tabLst>
            </a:pPr>
            <a:r>
              <a:rPr lang="pt-PT" dirty="0" smtClean="0"/>
              <a:t>Para proporcionar a aplicação de algoritmos de </a:t>
            </a:r>
            <a:r>
              <a:rPr lang="pt-PT" i="1" dirty="0" err="1" smtClean="0"/>
              <a:t>data-mining</a:t>
            </a:r>
            <a:r>
              <a:rPr lang="pt-PT" dirty="0" smtClean="0"/>
              <a:t> às suas </a:t>
            </a:r>
            <a:r>
              <a:rPr lang="pt-PT" b="1" u="sng" dirty="0" smtClean="0"/>
              <a:t>tabelas de factos</a:t>
            </a:r>
          </a:p>
          <a:p>
            <a:pPr marL="800100" lvl="1" indent="-342900" algn="just">
              <a:lnSpc>
                <a:spcPct val="120000"/>
              </a:lnSpc>
              <a:spcBef>
                <a:spcPts val="300"/>
              </a:spcBef>
              <a:buClr>
                <a:schemeClr val="accent1"/>
              </a:buClr>
              <a:buFont typeface="Arial" pitchFamily="34" charset="0"/>
              <a:buChar char="•"/>
              <a:tabLst>
                <a:tab pos="6178550" algn="l"/>
              </a:tabLst>
            </a:pPr>
            <a:r>
              <a:rPr lang="pt-PT" dirty="0" smtClean="0"/>
              <a:t>Tomar decisões com base nos resultados anteriores, no conhecimento pessoal da organização, no conhecimento criado e gerido pela organização (</a:t>
            </a:r>
            <a:r>
              <a:rPr lang="pt-PT" i="1" dirty="0" smtClean="0"/>
              <a:t>know-how</a:t>
            </a:r>
            <a:r>
              <a:rPr lang="pt-PT" dirty="0" smtClean="0"/>
              <a:t>), na sua cultura e no impacto social e humano de possíveis modificações</a:t>
            </a:r>
          </a:p>
        </p:txBody>
      </p:sp>
      <p:sp>
        <p:nvSpPr>
          <p:cNvPr id="10" name="Título 1"/>
          <p:cNvSpPr txBox="1">
            <a:spLocks/>
          </p:cNvSpPr>
          <p:nvPr/>
        </p:nvSpPr>
        <p:spPr>
          <a:xfrm>
            <a:off x="500034" y="428604"/>
            <a:ext cx="7986714" cy="500066"/>
          </a:xfrm>
          <a:prstGeom prst="rect">
            <a:avLst/>
          </a:prstGeom>
        </p:spPr>
        <p:txBody>
          <a:bodyPr vert="horz" anchor="b">
            <a:noAutofit/>
          </a:bodyPr>
          <a:lstStyle/>
          <a:p>
            <a:pPr lvl="0">
              <a:spcBef>
                <a:spcPct val="0"/>
              </a:spcBef>
              <a:defRPr/>
            </a:pPr>
            <a:r>
              <a:rPr kumimoji="0" lang="pt-PT" sz="2400" b="1" i="0" strike="noStrike" kern="1200" cap="none" spc="0" normalizeH="0" baseline="0" noProof="0" dirty="0" smtClean="0">
                <a:ln>
                  <a:noFill/>
                </a:ln>
                <a:solidFill>
                  <a:srgbClr val="0070C0"/>
                </a:solidFill>
                <a:effectLst>
                  <a:outerShdw blurRad="53975" dist="22860" dir="5400000" algn="tl" rotWithShape="0">
                    <a:srgbClr val="000000">
                      <a:alpha val="55000"/>
                    </a:srgbClr>
                  </a:outerShdw>
                </a:effectLst>
                <a:uLnTx/>
                <a:uFillTx/>
                <a:latin typeface="+mj-lt"/>
                <a:ea typeface="+mj-ea"/>
                <a:cs typeface="+mj-cs"/>
              </a:rPr>
              <a:t>1. </a:t>
            </a:r>
            <a:r>
              <a:rPr lang="pt-PT" sz="2400" b="1" dirty="0" smtClean="0">
                <a:solidFill>
                  <a:srgbClr val="0070C0"/>
                </a:solidFill>
                <a:effectLst>
                  <a:outerShdw blurRad="53975" dist="22860" dir="5400000" algn="tl" rotWithShape="0">
                    <a:srgbClr val="000000">
                      <a:alpha val="55000"/>
                    </a:srgbClr>
                  </a:outerShdw>
                </a:effectLst>
              </a:rPr>
              <a:t>BI – Da Informação ao Conhecimento</a:t>
            </a:r>
            <a:endParaRPr kumimoji="0" lang="pt-PT" sz="2400" b="1" i="0" strike="noStrike" kern="1200" cap="none" spc="0" normalizeH="0" baseline="0" noProof="0" dirty="0">
              <a:ln>
                <a:noFill/>
              </a:ln>
              <a:solidFill>
                <a:srgbClr val="0070C0"/>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txDef>
      <a:spPr>
        <a:noFill/>
      </a:spPr>
      <a:bodyPr wrap="square" rtlCol="0">
        <a:spAutoFit/>
      </a:bodyPr>
      <a:lstStyle>
        <a:defPPr algn="just">
          <a:lnSpc>
            <a:spcPct val="120000"/>
          </a:lnSpc>
          <a:buClr>
            <a:srgbClr val="0070C0"/>
          </a:buClr>
          <a:defRPr sz="1400" dirty="0" err="1" smtClean="0"/>
        </a:defPPr>
      </a:lstStyle>
    </a:txDef>
  </a:objectDefaults>
  <a:extraClrSchemeLst/>
</a:theme>
</file>

<file path=ppt/theme/theme2.xml><?xml version="1.0" encoding="utf-8"?>
<a:theme xmlns:a="http://schemas.openxmlformats.org/drawingml/2006/main" name="1_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9253</TotalTime>
  <Words>2086</Words>
  <Application>Microsoft Office PowerPoint</Application>
  <PresentationFormat>On-screen Show (4:3)</PresentationFormat>
  <Paragraphs>219</Paragraphs>
  <Slides>20</Slides>
  <Notes>20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Aspecto</vt:lpstr>
      <vt:lpstr>1_Aspecto</vt:lpstr>
      <vt:lpstr>Sistemas de Informação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de Dados</dc:title>
  <dc:creator>viriato</dc:creator>
  <cp:lastModifiedBy>Viriato Marques</cp:lastModifiedBy>
  <cp:revision>1503</cp:revision>
  <dcterms:created xsi:type="dcterms:W3CDTF">2008-10-20T16:04:28Z</dcterms:created>
  <dcterms:modified xsi:type="dcterms:W3CDTF">2016-10-18T22:43:07Z</dcterms:modified>
</cp:coreProperties>
</file>