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  <p:sldMasterId id="2147483729" r:id="rId2"/>
  </p:sldMasterIdLst>
  <p:notesMasterIdLst>
    <p:notesMasterId r:id="rId20"/>
  </p:notesMasterIdLst>
  <p:sldIdLst>
    <p:sldId id="256" r:id="rId3"/>
    <p:sldId id="392" r:id="rId4"/>
    <p:sldId id="389" r:id="rId5"/>
    <p:sldId id="390" r:id="rId6"/>
    <p:sldId id="391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2" r:id="rId15"/>
    <p:sldId id="403" r:id="rId16"/>
    <p:sldId id="418" r:id="rId17"/>
    <p:sldId id="404" r:id="rId18"/>
    <p:sldId id="417" r:id="rId1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500" autoAdjust="0"/>
  </p:normalViewPr>
  <p:slideViewPr>
    <p:cSldViewPr>
      <p:cViewPr varScale="1">
        <p:scale>
          <a:sx n="68" d="100"/>
          <a:sy n="68" d="100"/>
        </p:scale>
        <p:origin x="75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7EC5-E885-4C14-A746-25DA3ECAECD7}" type="datetimeFigureOut">
              <a:rPr lang="pt-PT" smtClean="0"/>
              <a:pPr/>
              <a:t>09/10/2020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CC1AE-DA82-428C-B804-314BB38B05E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012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2271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0361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5210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4943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6879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6656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773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1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029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57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8561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613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arredondado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19" name="Marcador de Posição da Data 18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286776" y="6357958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arredondado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19" name="Marcador de Posição da Data 18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571504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0034" y="1142984"/>
            <a:ext cx="8183880" cy="4688018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ângulo arredondado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arredondado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rredondar Rectângulo de Canto Simples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ângulo arredondado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arredondado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rredondar Rectângulo de Canto Simples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arredondado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Marcador de Posição do Título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57150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500034" y="1142984"/>
            <a:ext cx="8183880" cy="468801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t-PT" dirty="0" smtClean="0"/>
              <a:t>Clique para editar os estilos</a:t>
            </a:r>
          </a:p>
          <a:p>
            <a:pPr lvl="1" eaLnBrk="1" latinLnBrk="0" hangingPunct="1"/>
            <a:r>
              <a:rPr kumimoji="0" lang="pt-PT" dirty="0" smtClean="0"/>
              <a:t>Segundo nível</a:t>
            </a:r>
          </a:p>
          <a:p>
            <a:pPr lvl="2" eaLnBrk="1" latinLnBrk="0" hangingPunct="1"/>
            <a:r>
              <a:rPr kumimoji="0" lang="pt-PT" dirty="0" smtClean="0"/>
              <a:t>Terceiro nível</a:t>
            </a:r>
          </a:p>
          <a:p>
            <a:pPr lvl="3" eaLnBrk="1" latinLnBrk="0" hangingPunct="1"/>
            <a:r>
              <a:rPr kumimoji="0" lang="pt-PT" dirty="0" smtClean="0"/>
              <a:t>Quarto nível</a:t>
            </a:r>
          </a:p>
          <a:p>
            <a:pPr lvl="4" eaLnBrk="1" latinLnBrk="0" hangingPunct="1"/>
            <a:r>
              <a:rPr kumimoji="0" lang="pt-PT" dirty="0" smtClean="0"/>
              <a:t>Quinto nível</a:t>
            </a:r>
            <a:endParaRPr kumimoji="0" lang="en-US" dirty="0"/>
          </a:p>
        </p:txBody>
      </p:sp>
      <p:sp>
        <p:nvSpPr>
          <p:cNvPr id="18" name="Marcador de Posição do Rodapé 17"/>
          <p:cNvSpPr>
            <a:spLocks noGrp="1"/>
          </p:cNvSpPr>
          <p:nvPr>
            <p:ph type="ftr" sz="quarter" idx="3"/>
          </p:nvPr>
        </p:nvSpPr>
        <p:spPr>
          <a:xfrm>
            <a:off x="500034" y="6072206"/>
            <a:ext cx="434783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4"/>
          </p:nvPr>
        </p:nvSpPr>
        <p:spPr>
          <a:xfrm>
            <a:off x="8286776" y="607220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marL="228600" indent="-228600" algn="r" eaLnBrk="1" latinLnBrk="0" hangingPunct="1">
              <a:buNone/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661" r:id="rId13"/>
    <p:sldLayoutId id="2147483727" r:id="rId14"/>
    <p:sldLayoutId id="2147483728" r:id="rId1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arredondado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Marcador de Posição do Título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57150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500034" y="1142984"/>
            <a:ext cx="8183880" cy="468801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t-PT" dirty="0" smtClean="0"/>
              <a:t>Clique para editar os estilos</a:t>
            </a:r>
          </a:p>
          <a:p>
            <a:pPr lvl="1" eaLnBrk="1" latinLnBrk="0" hangingPunct="1"/>
            <a:r>
              <a:rPr kumimoji="0" lang="pt-PT" dirty="0" smtClean="0"/>
              <a:t>Segundo nível</a:t>
            </a:r>
          </a:p>
          <a:p>
            <a:pPr lvl="2" eaLnBrk="1" latinLnBrk="0" hangingPunct="1"/>
            <a:r>
              <a:rPr kumimoji="0" lang="pt-PT" dirty="0" smtClean="0"/>
              <a:t>Terceiro nível</a:t>
            </a:r>
          </a:p>
          <a:p>
            <a:pPr lvl="3" eaLnBrk="1" latinLnBrk="0" hangingPunct="1"/>
            <a:r>
              <a:rPr kumimoji="0" lang="pt-PT" dirty="0" smtClean="0"/>
              <a:t>Quarto nível</a:t>
            </a:r>
          </a:p>
          <a:p>
            <a:pPr lvl="4" eaLnBrk="1" latinLnBrk="0" hangingPunct="1"/>
            <a:r>
              <a:rPr kumimoji="0" lang="pt-PT" dirty="0" smtClean="0"/>
              <a:t>Quinto nível</a:t>
            </a:r>
            <a:endParaRPr kumimoji="0" lang="en-US" dirty="0"/>
          </a:p>
        </p:txBody>
      </p:sp>
      <p:sp>
        <p:nvSpPr>
          <p:cNvPr id="18" name="Marcador de Posição do Rodapé 17"/>
          <p:cNvSpPr>
            <a:spLocks noGrp="1"/>
          </p:cNvSpPr>
          <p:nvPr>
            <p:ph type="ftr" sz="quarter" idx="3"/>
          </p:nvPr>
        </p:nvSpPr>
        <p:spPr>
          <a:xfrm>
            <a:off x="500034" y="6072206"/>
            <a:ext cx="434783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4"/>
          </p:nvPr>
        </p:nvSpPr>
        <p:spPr>
          <a:xfrm>
            <a:off x="8286776" y="607220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marL="228600" indent="-228600" algn="r" eaLnBrk="1" latinLnBrk="0" hangingPunct="1">
              <a:buNone/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oogle_App_Engin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en.wikipedia.org/wiki/OrangeScape" TargetMode="External"/><Relationship Id="rId4" Type="http://schemas.openxmlformats.org/officeDocument/2006/relationships/hyperlink" Target="http://en.wikipedia.org/wiki/Azure_Services_Platfor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c.pt/portal/programs/cindex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averabss.com/pt/Home-pt%20-%20Homepage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p.com/portugal/index.e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ge.pt/Default.aspx?action=ArticleViewer&amp;target=4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b/b5/Cloud_computing.sv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mazon_EC2" TargetMode="External"/><Relationship Id="rId7" Type="http://schemas.openxmlformats.org/officeDocument/2006/relationships/hyperlink" Target="http://en.wikipedia.org/wiki/Oracle_Corpor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en.wikipedia.org/wiki/HP_Cloud_Services" TargetMode="External"/><Relationship Id="rId5" Type="http://schemas.openxmlformats.org/officeDocument/2006/relationships/hyperlink" Target="http://en.wikipedia.org/wiki/Google_Compute_Engine" TargetMode="External"/><Relationship Id="rId4" Type="http://schemas.openxmlformats.org/officeDocument/2006/relationships/hyperlink" Target="http://en.wikipedia.org/wiki/Azure_Services_Plat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99592" y="980728"/>
            <a:ext cx="7344816" cy="1656184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lnSpc>
                <a:spcPct val="170000"/>
              </a:lnSpc>
              <a:spcBef>
                <a:spcPct val="0"/>
              </a:spcBef>
              <a:buNone/>
            </a:pPr>
            <a:r>
              <a:rPr lang="pt-PT" sz="96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1. </a:t>
            </a:r>
            <a:r>
              <a:rPr lang="pt-PT" sz="96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ERP’s</a:t>
            </a:r>
            <a:r>
              <a:rPr lang="pt-PT" sz="96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pt-PT" sz="96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em Portugal e </a:t>
            </a:r>
          </a:p>
          <a:p>
            <a:pPr marL="0" indent="0" algn="ctr">
              <a:lnSpc>
                <a:spcPct val="170000"/>
              </a:lnSpc>
              <a:spcBef>
                <a:spcPct val="0"/>
              </a:spcBef>
              <a:buNone/>
            </a:pPr>
            <a:r>
              <a:rPr lang="pt-PT" sz="96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Cloud</a:t>
            </a:r>
            <a:r>
              <a:rPr lang="pt-PT" sz="96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pt-PT" sz="96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Computing</a:t>
            </a:r>
            <a:endParaRPr lang="pt-PT" sz="9600" b="1" dirty="0" smtClean="0"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buNone/>
            </a:pPr>
            <a:endParaRPr lang="pt-PT" sz="450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827584" y="2492896"/>
            <a:ext cx="7560840" cy="3160942"/>
          </a:xfrm>
          <a:prstGeom prst="rect">
            <a:avLst/>
          </a:prstGeom>
        </p:spPr>
        <p:txBody>
          <a:bodyPr vert="horz" lIns="182880" tIns="91440">
            <a:normAutofit fontScale="77500" lnSpcReduction="2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buFont typeface="Wingdings 2"/>
              <a:buNone/>
            </a:pPr>
            <a:endParaRPr lang="pt-PT" sz="4500" dirty="0" smtClean="0"/>
          </a:p>
          <a:p>
            <a:pPr marL="0" algn="ctr">
              <a:spcBef>
                <a:spcPts val="0"/>
              </a:spcBef>
              <a:buFont typeface="Wingdings 2"/>
              <a:buNone/>
            </a:pPr>
            <a:r>
              <a:rPr lang="pt-PT" dirty="0" smtClean="0">
                <a:solidFill>
                  <a:srgbClr val="0070C0"/>
                </a:solidFill>
              </a:rPr>
              <a:t>Viriato M. Marques</a:t>
            </a:r>
          </a:p>
          <a:p>
            <a:pPr marL="0" algn="ctr">
              <a:spcBef>
                <a:spcPts val="0"/>
              </a:spcBef>
              <a:buFont typeface="Wingdings 2"/>
              <a:buNone/>
            </a:pPr>
            <a:endParaRPr lang="pt-PT" dirty="0" smtClean="0">
              <a:solidFill>
                <a:srgbClr val="0070C0"/>
              </a:solidFill>
            </a:endParaRPr>
          </a:p>
          <a:p>
            <a:pPr marL="0" algn="ctr">
              <a:lnSpc>
                <a:spcPts val="2300"/>
              </a:lnSpc>
              <a:spcBef>
                <a:spcPts val="0"/>
              </a:spcBef>
              <a:buFont typeface="Wingdings 2"/>
              <a:buNone/>
            </a:pPr>
            <a:r>
              <a:rPr lang="pt-PT" sz="2400" dirty="0" smtClean="0">
                <a:solidFill>
                  <a:srgbClr val="0070C0"/>
                </a:solidFill>
              </a:rPr>
              <a:t>Prof. Coordenador</a:t>
            </a:r>
          </a:p>
          <a:p>
            <a:pPr marL="0" indent="0" algn="ctr">
              <a:lnSpc>
                <a:spcPts val="2300"/>
              </a:lnSpc>
              <a:spcBef>
                <a:spcPts val="0"/>
              </a:spcBef>
              <a:buFont typeface="Wingdings 2"/>
              <a:buNone/>
            </a:pPr>
            <a:r>
              <a:rPr lang="pt-PT" sz="2300" dirty="0" smtClean="0">
                <a:solidFill>
                  <a:srgbClr val="0070C0"/>
                </a:solidFill>
              </a:rPr>
              <a:t>DEIS – Departamento de Engenharia Informática e de Sistemas </a:t>
            </a:r>
          </a:p>
          <a:p>
            <a:pPr marL="0" indent="0" algn="ctr">
              <a:lnSpc>
                <a:spcPts val="2300"/>
              </a:lnSpc>
              <a:spcBef>
                <a:spcPts val="0"/>
              </a:spcBef>
              <a:buFont typeface="Wingdings 2"/>
              <a:buNone/>
            </a:pPr>
            <a:r>
              <a:rPr lang="pt-PT" sz="2300" dirty="0" smtClean="0">
                <a:solidFill>
                  <a:srgbClr val="0070C0"/>
                </a:solidFill>
              </a:rPr>
              <a:t>ISEC – Instituto Superior de Engenharia de Coimbra</a:t>
            </a: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Font typeface="Wingdings 2"/>
              <a:buNone/>
            </a:pPr>
            <a:endParaRPr lang="en-GB" sz="2300" dirty="0" smtClean="0">
              <a:solidFill>
                <a:srgbClr val="0070C0"/>
              </a:solidFill>
            </a:endParaRP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300" b="1" dirty="0" err="1" smtClean="0">
                <a:solidFill>
                  <a:schemeClr val="accent1"/>
                </a:solidFill>
              </a:rPr>
              <a:t>Sistemas</a:t>
            </a:r>
            <a:r>
              <a:rPr lang="en-GB" sz="2300" b="1" dirty="0" smtClean="0">
                <a:solidFill>
                  <a:schemeClr val="accent1"/>
                </a:solidFill>
              </a:rPr>
              <a:t> de </a:t>
            </a:r>
            <a:r>
              <a:rPr lang="en-GB" sz="2300" b="1" dirty="0" err="1" smtClean="0">
                <a:solidFill>
                  <a:schemeClr val="accent1"/>
                </a:solidFill>
              </a:rPr>
              <a:t>Informação</a:t>
            </a:r>
            <a:r>
              <a:rPr lang="en-GB" sz="2300" b="1" dirty="0" smtClean="0">
                <a:solidFill>
                  <a:schemeClr val="accent1"/>
                </a:solidFill>
              </a:rPr>
              <a:t> II</a:t>
            </a:r>
            <a:endParaRPr lang="pt-PT" sz="23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Business Intelligence – Viriato M. Marques–DEIS / ISEC</a:t>
            </a:r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10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ângulo 8"/>
          <p:cNvSpPr/>
          <p:nvPr/>
        </p:nvSpPr>
        <p:spPr>
          <a:xfrm>
            <a:off x="611560" y="1194191"/>
            <a:ext cx="7992888" cy="487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en-GB" b="1" dirty="0" err="1" smtClean="0"/>
              <a:t>PaaS</a:t>
            </a:r>
            <a:r>
              <a:rPr lang="en-GB" b="1" dirty="0"/>
              <a:t>: </a:t>
            </a:r>
            <a:endParaRPr lang="en-GB" b="1" dirty="0" smtClean="0"/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en-GB" sz="1600" dirty="0" err="1" smtClean="0"/>
              <a:t>Neste</a:t>
            </a:r>
            <a:r>
              <a:rPr lang="en-GB" sz="1600" dirty="0" smtClean="0"/>
              <a:t> </a:t>
            </a:r>
            <a:r>
              <a:rPr lang="en-GB" sz="1600" dirty="0" err="1" smtClean="0"/>
              <a:t>modelo</a:t>
            </a:r>
            <a:r>
              <a:rPr lang="en-GB" sz="1600" dirty="0" smtClean="0"/>
              <a:t> de cloud computing , o service provider </a:t>
            </a:r>
            <a:r>
              <a:rPr lang="en-GB" sz="1600" dirty="0" err="1" smtClean="0"/>
              <a:t>proporciona</a:t>
            </a:r>
            <a:r>
              <a:rPr lang="en-GB" sz="1600" dirty="0" smtClean="0"/>
              <a:t> </a:t>
            </a:r>
            <a:r>
              <a:rPr lang="en-GB" sz="1600" dirty="0" err="1" smtClean="0"/>
              <a:t>uma</a:t>
            </a:r>
            <a:r>
              <a:rPr lang="en-GB" sz="1600" dirty="0" smtClean="0"/>
              <a:t> </a:t>
            </a:r>
            <a:r>
              <a:rPr lang="en-GB" sz="1600" dirty="0" err="1" smtClean="0"/>
              <a:t>plataforma</a:t>
            </a:r>
            <a:r>
              <a:rPr lang="en-GB" sz="1600" dirty="0" smtClean="0"/>
              <a:t> de </a:t>
            </a:r>
            <a:r>
              <a:rPr lang="en-GB" sz="1600" dirty="0" err="1" smtClean="0"/>
              <a:t>desenvolvimento</a:t>
            </a:r>
            <a:r>
              <a:rPr lang="en-GB" sz="1600" dirty="0" smtClean="0"/>
              <a:t> </a:t>
            </a:r>
            <a:r>
              <a:rPr lang="en-GB" sz="1600" dirty="0" err="1" smtClean="0"/>
              <a:t>que</a:t>
            </a:r>
            <a:r>
              <a:rPr lang="en-GB" sz="1600" dirty="0" smtClean="0"/>
              <a:t> </a:t>
            </a:r>
            <a:r>
              <a:rPr lang="en-GB" sz="1600" dirty="0" err="1" smtClean="0"/>
              <a:t>pode</a:t>
            </a:r>
            <a:r>
              <a:rPr lang="en-GB" sz="1600" dirty="0" smtClean="0"/>
              <a:t> </a:t>
            </a:r>
            <a:r>
              <a:rPr lang="en-GB" sz="1600" dirty="0" err="1" smtClean="0"/>
              <a:t>incluir</a:t>
            </a:r>
            <a:r>
              <a:rPr lang="en-GB" sz="1600" dirty="0" smtClean="0"/>
              <a:t>: </a:t>
            </a:r>
            <a:endParaRPr lang="en-GB" sz="1600" dirty="0"/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 err="1" smtClean="0"/>
              <a:t>Sistema</a:t>
            </a:r>
            <a:r>
              <a:rPr lang="en-GB" sz="1400" dirty="0" smtClean="0"/>
              <a:t> </a:t>
            </a:r>
            <a:r>
              <a:rPr lang="en-GB" sz="1400" dirty="0" err="1" smtClean="0"/>
              <a:t>operativo</a:t>
            </a:r>
            <a:endParaRPr lang="en-GB" sz="1400" dirty="0" smtClean="0"/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 err="1" smtClean="0"/>
              <a:t>Ambiente</a:t>
            </a:r>
            <a:r>
              <a:rPr lang="en-GB" sz="1400" dirty="0" smtClean="0"/>
              <a:t> de </a:t>
            </a:r>
            <a:r>
              <a:rPr lang="en-GB" sz="1400" dirty="0" err="1" smtClean="0"/>
              <a:t>desenvolvimento</a:t>
            </a:r>
            <a:r>
              <a:rPr lang="en-GB" sz="1400" dirty="0" smtClean="0"/>
              <a:t> </a:t>
            </a:r>
            <a:r>
              <a:rPr lang="en-GB" sz="1400" dirty="0" err="1" smtClean="0"/>
              <a:t>para</a:t>
            </a:r>
            <a:r>
              <a:rPr lang="en-GB" sz="1400" dirty="0" smtClean="0"/>
              <a:t> </a:t>
            </a:r>
            <a:r>
              <a:rPr lang="en-GB" sz="1400" dirty="0" err="1" smtClean="0"/>
              <a:t>uma</a:t>
            </a:r>
            <a:r>
              <a:rPr lang="en-GB" sz="1400" dirty="0" smtClean="0"/>
              <a:t> </a:t>
            </a:r>
            <a:r>
              <a:rPr lang="en-GB" sz="1400" dirty="0" err="1" smtClean="0"/>
              <a:t>ou</a:t>
            </a:r>
            <a:r>
              <a:rPr lang="en-GB" sz="1400" dirty="0" smtClean="0"/>
              <a:t> </a:t>
            </a:r>
            <a:r>
              <a:rPr lang="en-GB" sz="1400" dirty="0" err="1" smtClean="0"/>
              <a:t>várias</a:t>
            </a:r>
            <a:r>
              <a:rPr lang="en-GB" sz="1400" dirty="0" smtClean="0"/>
              <a:t> </a:t>
            </a:r>
            <a:r>
              <a:rPr lang="en-GB" sz="1400" dirty="0" err="1" smtClean="0"/>
              <a:t>linguagens</a:t>
            </a:r>
            <a:r>
              <a:rPr lang="en-GB" sz="1400" dirty="0" smtClean="0"/>
              <a:t> de </a:t>
            </a:r>
            <a:r>
              <a:rPr lang="en-GB" sz="1400" dirty="0" err="1" smtClean="0"/>
              <a:t>programação</a:t>
            </a:r>
            <a:endParaRPr lang="en-GB" sz="1400" dirty="0" smtClean="0"/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 smtClean="0"/>
              <a:t>Base(s) de dados</a:t>
            </a:r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 err="1" smtClean="0"/>
              <a:t>Servidor</a:t>
            </a:r>
            <a:r>
              <a:rPr lang="en-GB" sz="1400" dirty="0" smtClean="0"/>
              <a:t> Web</a:t>
            </a:r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en-GB" sz="1600" dirty="0"/>
              <a:t>Este </a:t>
            </a:r>
            <a:r>
              <a:rPr lang="en-GB" sz="1600" dirty="0" err="1"/>
              <a:t>tipo</a:t>
            </a:r>
            <a:r>
              <a:rPr lang="en-GB" sz="1600" dirty="0"/>
              <a:t> de </a:t>
            </a:r>
            <a:r>
              <a:rPr lang="en-GB" sz="1600" dirty="0" err="1"/>
              <a:t>serviço</a:t>
            </a:r>
            <a:r>
              <a:rPr lang="en-GB" sz="1600" dirty="0"/>
              <a:t> </a:t>
            </a:r>
            <a:r>
              <a:rPr lang="en-GB" sz="1600" dirty="0" err="1"/>
              <a:t>destina</a:t>
            </a:r>
            <a:r>
              <a:rPr lang="en-GB" sz="1600" dirty="0"/>
              <a:t>-se </a:t>
            </a:r>
            <a:r>
              <a:rPr lang="en-GB" sz="1600" dirty="0" err="1"/>
              <a:t>essencialmente</a:t>
            </a:r>
            <a:r>
              <a:rPr lang="en-GB" sz="1600" dirty="0"/>
              <a:t> a </a:t>
            </a:r>
            <a:r>
              <a:rPr lang="en-GB" sz="1600" dirty="0" err="1"/>
              <a:t>desenvolvimento</a:t>
            </a:r>
            <a:r>
              <a:rPr lang="en-GB" sz="1600" dirty="0"/>
              <a:t> de software </a:t>
            </a:r>
            <a:endParaRPr lang="en-GB" sz="1600" dirty="0" smtClean="0"/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en-GB" sz="1600" dirty="0" err="1" smtClean="0"/>
              <a:t>Evita</a:t>
            </a:r>
            <a:r>
              <a:rPr lang="en-GB" sz="1600" dirty="0" smtClean="0"/>
              <a:t> a </a:t>
            </a:r>
            <a:r>
              <a:rPr lang="en-GB" sz="1600" dirty="0" err="1" smtClean="0"/>
              <a:t>complexidade</a:t>
            </a:r>
            <a:r>
              <a:rPr lang="en-GB" sz="1600" dirty="0" smtClean="0"/>
              <a:t> de </a:t>
            </a:r>
            <a:r>
              <a:rPr lang="en-GB" sz="1600" dirty="0" err="1" smtClean="0"/>
              <a:t>instalação</a:t>
            </a:r>
            <a:r>
              <a:rPr lang="en-GB" sz="1600" dirty="0" smtClean="0"/>
              <a:t> e </a:t>
            </a:r>
            <a:r>
              <a:rPr lang="en-GB" sz="1600" dirty="0" err="1" smtClean="0"/>
              <a:t>os</a:t>
            </a:r>
            <a:r>
              <a:rPr lang="en-GB" sz="1600" dirty="0" smtClean="0"/>
              <a:t> </a:t>
            </a:r>
            <a:r>
              <a:rPr lang="en-GB" sz="1600" dirty="0" err="1" smtClean="0"/>
              <a:t>custos</a:t>
            </a:r>
            <a:r>
              <a:rPr lang="en-GB" sz="1600" dirty="0" smtClean="0"/>
              <a:t> de </a:t>
            </a:r>
            <a:r>
              <a:rPr lang="en-GB" sz="1600" dirty="0" err="1" smtClean="0"/>
              <a:t>aquisição</a:t>
            </a:r>
            <a:r>
              <a:rPr lang="en-GB" sz="1600" dirty="0" smtClean="0"/>
              <a:t> de </a:t>
            </a:r>
            <a:r>
              <a:rPr lang="en-GB" sz="1600" dirty="0" err="1" smtClean="0"/>
              <a:t>plataformas</a:t>
            </a:r>
            <a:r>
              <a:rPr lang="en-GB" sz="1600" dirty="0" smtClean="0"/>
              <a:t> de </a:t>
            </a:r>
            <a:r>
              <a:rPr lang="en-GB" sz="1600" dirty="0" err="1" smtClean="0"/>
              <a:t>desenvolvimento</a:t>
            </a:r>
            <a:endParaRPr lang="en-GB" sz="1600" dirty="0" smtClean="0"/>
          </a:p>
          <a:p>
            <a:pPr marL="285750" lvl="1" indent="-285750" algn="just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en-GB" dirty="0" err="1"/>
              <a:t>Exemplos</a:t>
            </a:r>
            <a:r>
              <a:rPr lang="en-GB" dirty="0"/>
              <a:t>: </a:t>
            </a:r>
            <a:r>
              <a:rPr lang="en-GB" dirty="0" smtClean="0">
                <a:hlinkClick r:id="rId3" tooltip="Google App Engine"/>
              </a:rPr>
              <a:t>Google </a:t>
            </a:r>
            <a:r>
              <a:rPr lang="en-GB" dirty="0">
                <a:hlinkClick r:id="rId3" tooltip="Google App Engine"/>
              </a:rPr>
              <a:t>App Engine</a:t>
            </a:r>
            <a:r>
              <a:rPr lang="en-GB" dirty="0"/>
              <a:t>, </a:t>
            </a:r>
            <a:r>
              <a:rPr lang="en-GB" dirty="0">
                <a:hlinkClick r:id="rId4" tooltip="Azure Services Platform"/>
              </a:rPr>
              <a:t>Windows Azure Cloud </a:t>
            </a:r>
            <a:r>
              <a:rPr lang="en-GB" dirty="0" smtClean="0">
                <a:hlinkClick r:id="rId4" tooltip="Azure Services Platform"/>
              </a:rPr>
              <a:t>Services</a:t>
            </a:r>
            <a:r>
              <a:rPr lang="en-GB" dirty="0" smtClean="0"/>
              <a:t>, </a:t>
            </a:r>
            <a:r>
              <a:rPr lang="en-GB" dirty="0" err="1" smtClean="0">
                <a:hlinkClick r:id="rId5" tooltip="OrangeScape"/>
              </a:rPr>
              <a:t>OrangeScape</a:t>
            </a:r>
            <a:endParaRPr lang="en-GB" dirty="0"/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endParaRPr lang="en-GB" sz="14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Cloud Computing (CC)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38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11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ângulo 8"/>
          <p:cNvSpPr/>
          <p:nvPr/>
        </p:nvSpPr>
        <p:spPr>
          <a:xfrm>
            <a:off x="611560" y="1194191"/>
            <a:ext cx="7992888" cy="4682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en-GB" b="1" dirty="0" err="1"/>
              <a:t>SaaS</a:t>
            </a:r>
            <a:r>
              <a:rPr lang="en-GB" b="1" dirty="0"/>
              <a:t>: </a:t>
            </a:r>
            <a:endParaRPr lang="en-GB" b="1" dirty="0" smtClean="0"/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en-GB" sz="1600" dirty="0" smtClean="0"/>
              <a:t>Um </a:t>
            </a:r>
            <a:r>
              <a:rPr lang="en-GB" sz="1600" dirty="0" err="1" smtClean="0"/>
              <a:t>modelo</a:t>
            </a:r>
            <a:r>
              <a:rPr lang="en-GB" sz="1600" dirty="0" smtClean="0"/>
              <a:t> de </a:t>
            </a:r>
            <a:r>
              <a:rPr lang="en-GB" sz="1600" dirty="0" err="1" smtClean="0"/>
              <a:t>acesso</a:t>
            </a:r>
            <a:r>
              <a:rPr lang="en-GB" sz="1600" dirty="0" smtClean="0"/>
              <a:t> a software </a:t>
            </a:r>
            <a:r>
              <a:rPr lang="en-GB" sz="1600" dirty="0" err="1" smtClean="0"/>
              <a:t>em</a:t>
            </a:r>
            <a:r>
              <a:rPr lang="en-GB" sz="1600" dirty="0" smtClean="0"/>
              <a:t> </a:t>
            </a:r>
            <a:r>
              <a:rPr lang="en-GB" sz="1600" dirty="0" err="1" smtClean="0"/>
              <a:t>que</a:t>
            </a:r>
            <a:r>
              <a:rPr lang="en-GB" sz="1600" dirty="0" smtClean="0"/>
              <a:t> as </a:t>
            </a:r>
            <a:r>
              <a:rPr lang="en-GB" sz="1600" dirty="0" err="1" smtClean="0"/>
              <a:t>aplicações</a:t>
            </a:r>
            <a:r>
              <a:rPr lang="en-GB" sz="1600" dirty="0" smtClean="0"/>
              <a:t> </a:t>
            </a:r>
            <a:r>
              <a:rPr lang="en-GB" sz="1600" dirty="0" err="1" smtClean="0"/>
              <a:t>são</a:t>
            </a:r>
            <a:r>
              <a:rPr lang="en-GB" sz="1600" dirty="0" smtClean="0"/>
              <a:t> </a:t>
            </a:r>
            <a:r>
              <a:rPr lang="en-GB" sz="1600" dirty="0" err="1" smtClean="0"/>
              <a:t>instaladas</a:t>
            </a:r>
            <a:r>
              <a:rPr lang="en-GB" sz="1600" dirty="0" smtClean="0"/>
              <a:t> (</a:t>
            </a:r>
            <a:r>
              <a:rPr lang="en-GB" sz="1600" i="1" dirty="0" smtClean="0"/>
              <a:t>hosted</a:t>
            </a:r>
            <a:r>
              <a:rPr lang="en-GB" sz="1600" dirty="0" smtClean="0"/>
              <a:t>) </a:t>
            </a:r>
            <a:r>
              <a:rPr lang="en-GB" sz="1600" dirty="0" err="1" smtClean="0"/>
              <a:t>por</a:t>
            </a:r>
            <a:r>
              <a:rPr lang="en-GB" sz="1600" dirty="0" smtClean="0"/>
              <a:t> um service provider </a:t>
            </a:r>
            <a:r>
              <a:rPr lang="en-GB" sz="1600" dirty="0" err="1" smtClean="0"/>
              <a:t>nos</a:t>
            </a:r>
            <a:r>
              <a:rPr lang="en-GB" sz="1600" dirty="0" smtClean="0"/>
              <a:t> </a:t>
            </a:r>
            <a:r>
              <a:rPr lang="en-GB" sz="1600" dirty="0" err="1" smtClean="0"/>
              <a:t>seus</a:t>
            </a:r>
            <a:r>
              <a:rPr lang="en-GB" sz="1600" dirty="0" smtClean="0"/>
              <a:t> </a:t>
            </a:r>
            <a:r>
              <a:rPr lang="en-GB" sz="1600" dirty="0" err="1" smtClean="0"/>
              <a:t>computadores</a:t>
            </a:r>
            <a:r>
              <a:rPr lang="en-GB" sz="1600" dirty="0" smtClean="0"/>
              <a:t> e </a:t>
            </a:r>
            <a:r>
              <a:rPr lang="en-GB" sz="1600" dirty="0" err="1" smtClean="0"/>
              <a:t>disponibilizadas</a:t>
            </a:r>
            <a:r>
              <a:rPr lang="en-GB" sz="1600" dirty="0" smtClean="0"/>
              <a:t> </a:t>
            </a:r>
            <a:r>
              <a:rPr lang="en-GB" sz="1600" dirty="0" err="1" smtClean="0"/>
              <a:t>através</a:t>
            </a:r>
            <a:r>
              <a:rPr lang="en-GB" sz="1600" dirty="0" smtClean="0"/>
              <a:t> de </a:t>
            </a:r>
            <a:r>
              <a:rPr lang="en-GB" sz="1600" dirty="0" err="1" smtClean="0"/>
              <a:t>uma</a:t>
            </a:r>
            <a:r>
              <a:rPr lang="en-GB" sz="1600" dirty="0" smtClean="0"/>
              <a:t> </a:t>
            </a:r>
            <a:r>
              <a:rPr lang="en-GB" sz="1600" dirty="0" err="1" smtClean="0"/>
              <a:t>rede</a:t>
            </a:r>
            <a:r>
              <a:rPr lang="en-GB" sz="1600" dirty="0" smtClean="0"/>
              <a:t>, </a:t>
            </a:r>
            <a:r>
              <a:rPr lang="en-GB" sz="1600" dirty="0" err="1" smtClean="0"/>
              <a:t>tipicamente</a:t>
            </a:r>
            <a:r>
              <a:rPr lang="en-GB" sz="1600" dirty="0" smtClean="0"/>
              <a:t> a Internet</a:t>
            </a:r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 smtClean="0"/>
              <a:t>As </a:t>
            </a:r>
            <a:r>
              <a:rPr lang="en-GB" sz="1400" dirty="0" err="1"/>
              <a:t>aplicações</a:t>
            </a:r>
            <a:r>
              <a:rPr lang="en-GB" sz="1400" dirty="0"/>
              <a:t> </a:t>
            </a:r>
            <a:r>
              <a:rPr lang="en-GB" sz="1400" dirty="0" err="1"/>
              <a:t>não</a:t>
            </a:r>
            <a:r>
              <a:rPr lang="en-GB" sz="1400" dirty="0"/>
              <a:t> </a:t>
            </a:r>
            <a:r>
              <a:rPr lang="en-GB" sz="1400" dirty="0" err="1"/>
              <a:t>são</a:t>
            </a:r>
            <a:r>
              <a:rPr lang="en-GB" sz="1400" dirty="0"/>
              <a:t> </a:t>
            </a:r>
            <a:r>
              <a:rPr lang="en-GB" sz="1400" dirty="0" err="1"/>
              <a:t>instaladas</a:t>
            </a:r>
            <a:r>
              <a:rPr lang="en-GB" sz="1400" dirty="0"/>
              <a:t> </a:t>
            </a:r>
            <a:r>
              <a:rPr lang="en-GB" sz="1400" dirty="0" err="1"/>
              <a:t>nos</a:t>
            </a:r>
            <a:r>
              <a:rPr lang="en-GB" sz="1400" dirty="0"/>
              <a:t> </a:t>
            </a:r>
            <a:r>
              <a:rPr lang="en-GB" sz="1400" dirty="0" err="1"/>
              <a:t>computadores</a:t>
            </a:r>
            <a:r>
              <a:rPr lang="en-GB" sz="1400" dirty="0"/>
              <a:t> dos </a:t>
            </a:r>
            <a:r>
              <a:rPr lang="en-GB" sz="1400" dirty="0" err="1"/>
              <a:t>clientes</a:t>
            </a:r>
            <a:endParaRPr lang="en-GB" sz="1400" dirty="0"/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/>
              <a:t>O </a:t>
            </a:r>
            <a:r>
              <a:rPr lang="en-GB" sz="1400" dirty="0" err="1"/>
              <a:t>acesso</a:t>
            </a:r>
            <a:r>
              <a:rPr lang="en-GB" sz="1400" dirty="0"/>
              <a:t> </a:t>
            </a:r>
            <a:r>
              <a:rPr lang="en-GB" sz="1400" dirty="0" smtClean="0"/>
              <a:t>é </a:t>
            </a:r>
            <a:r>
              <a:rPr lang="en-GB" sz="1400" dirty="0" err="1"/>
              <a:t>tipicamente</a:t>
            </a:r>
            <a:r>
              <a:rPr lang="en-GB" sz="1400" dirty="0"/>
              <a:t> </a:t>
            </a:r>
            <a:r>
              <a:rPr lang="en-GB" sz="1400" dirty="0" err="1"/>
              <a:t>feito</a:t>
            </a:r>
            <a:r>
              <a:rPr lang="en-GB" sz="1400" dirty="0"/>
              <a:t> </a:t>
            </a:r>
            <a:r>
              <a:rPr lang="en-GB" sz="1400" dirty="0" err="1"/>
              <a:t>por</a:t>
            </a:r>
            <a:r>
              <a:rPr lang="en-GB" sz="1400" dirty="0"/>
              <a:t> um browser </a:t>
            </a:r>
            <a:r>
              <a:rPr lang="en-GB" sz="1400" dirty="0" err="1"/>
              <a:t>ou</a:t>
            </a:r>
            <a:r>
              <a:rPr lang="en-GB" sz="1400" dirty="0"/>
              <a:t> </a:t>
            </a:r>
            <a:r>
              <a:rPr lang="en-GB" sz="1400" dirty="0" err="1"/>
              <a:t>uma</a:t>
            </a:r>
            <a:r>
              <a:rPr lang="en-GB" sz="1400" dirty="0"/>
              <a:t> </a:t>
            </a:r>
            <a:r>
              <a:rPr lang="en-GB" sz="1400" dirty="0" err="1"/>
              <a:t>aplicação</a:t>
            </a:r>
            <a:r>
              <a:rPr lang="en-GB" sz="1400" dirty="0"/>
              <a:t> </a:t>
            </a:r>
            <a:r>
              <a:rPr lang="en-GB" sz="1400" dirty="0" err="1"/>
              <a:t>móvel</a:t>
            </a:r>
            <a:endParaRPr lang="en-GB" sz="1400" dirty="0"/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 err="1"/>
              <a:t>Os</a:t>
            </a:r>
            <a:r>
              <a:rPr lang="en-GB" sz="1400" dirty="0"/>
              <a:t> </a:t>
            </a:r>
            <a:r>
              <a:rPr lang="en-GB" sz="1400" dirty="0" err="1"/>
              <a:t>utilizadores</a:t>
            </a:r>
            <a:r>
              <a:rPr lang="en-GB" sz="1400" dirty="0"/>
              <a:t> </a:t>
            </a:r>
            <a:r>
              <a:rPr lang="en-GB" sz="1400" dirty="0" err="1"/>
              <a:t>não</a:t>
            </a:r>
            <a:r>
              <a:rPr lang="en-GB" sz="1400" dirty="0"/>
              <a:t> </a:t>
            </a:r>
            <a:r>
              <a:rPr lang="en-GB" sz="1400" dirty="0" err="1"/>
              <a:t>intervêm</a:t>
            </a:r>
            <a:r>
              <a:rPr lang="en-GB" sz="1400" dirty="0"/>
              <a:t> </a:t>
            </a:r>
            <a:r>
              <a:rPr lang="en-GB" sz="1400" dirty="0" err="1"/>
              <a:t>na</a:t>
            </a:r>
            <a:r>
              <a:rPr lang="en-GB" sz="1400" dirty="0"/>
              <a:t> </a:t>
            </a:r>
            <a:r>
              <a:rPr lang="en-GB" sz="1400" dirty="0" err="1"/>
              <a:t>gestão</a:t>
            </a:r>
            <a:r>
              <a:rPr lang="en-GB" sz="1400" dirty="0"/>
              <a:t> dos </a:t>
            </a:r>
            <a:r>
              <a:rPr lang="en-GB" sz="1400" dirty="0" err="1"/>
              <a:t>recursos</a:t>
            </a:r>
            <a:r>
              <a:rPr lang="en-GB" sz="1400" dirty="0"/>
              <a:t> </a:t>
            </a:r>
            <a:r>
              <a:rPr lang="en-GB" sz="1400" dirty="0" err="1"/>
              <a:t>nem</a:t>
            </a:r>
            <a:r>
              <a:rPr lang="en-GB" sz="1400" dirty="0"/>
              <a:t> </a:t>
            </a:r>
            <a:r>
              <a:rPr lang="en-GB" sz="1400" dirty="0" err="1"/>
              <a:t>na</a:t>
            </a:r>
            <a:r>
              <a:rPr lang="en-GB" sz="1400" dirty="0"/>
              <a:t> </a:t>
            </a:r>
            <a:r>
              <a:rPr lang="en-GB" sz="1400" dirty="0" err="1"/>
              <a:t>atualização</a:t>
            </a:r>
            <a:r>
              <a:rPr lang="en-GB" sz="1400" dirty="0"/>
              <a:t> </a:t>
            </a:r>
            <a:r>
              <a:rPr lang="en-GB" sz="1400" dirty="0" smtClean="0"/>
              <a:t>e </a:t>
            </a:r>
            <a:r>
              <a:rPr lang="en-GB" sz="1400" dirty="0" err="1"/>
              <a:t>manutenção</a:t>
            </a:r>
            <a:r>
              <a:rPr lang="en-GB" sz="1400" dirty="0"/>
              <a:t> das </a:t>
            </a:r>
            <a:r>
              <a:rPr lang="en-GB" sz="1400" dirty="0" err="1"/>
              <a:t>aplicações</a:t>
            </a:r>
            <a:endParaRPr lang="en-GB" sz="1400" dirty="0"/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en-GB" sz="1600" dirty="0" err="1"/>
              <a:t>SaaS</a:t>
            </a:r>
            <a:r>
              <a:rPr lang="en-GB" sz="1600" dirty="0"/>
              <a:t> é </a:t>
            </a:r>
            <a:r>
              <a:rPr lang="en-GB" sz="1600" dirty="0" err="1"/>
              <a:t>por</a:t>
            </a:r>
            <a:r>
              <a:rPr lang="en-GB" sz="1600" dirty="0"/>
              <a:t> </a:t>
            </a:r>
            <a:r>
              <a:rPr lang="en-GB" sz="1600" dirty="0" err="1"/>
              <a:t>vezes</a:t>
            </a:r>
            <a:r>
              <a:rPr lang="en-GB" sz="1600" dirty="0"/>
              <a:t> </a:t>
            </a:r>
            <a:r>
              <a:rPr lang="en-GB" sz="1600" dirty="0" err="1"/>
              <a:t>referido</a:t>
            </a:r>
            <a:r>
              <a:rPr lang="en-GB" sz="1600" dirty="0"/>
              <a:t> </a:t>
            </a:r>
            <a:r>
              <a:rPr lang="en-GB" sz="1600" dirty="0" err="1"/>
              <a:t>como</a:t>
            </a:r>
            <a:r>
              <a:rPr lang="en-GB" sz="1600" dirty="0"/>
              <a:t> on-demand software </a:t>
            </a:r>
            <a:r>
              <a:rPr lang="en-GB" sz="1600" dirty="0" err="1"/>
              <a:t>pelo</a:t>
            </a:r>
            <a:r>
              <a:rPr lang="en-GB" sz="1600" dirty="0"/>
              <a:t> </a:t>
            </a:r>
            <a:r>
              <a:rPr lang="en-GB" sz="1600" dirty="0" err="1"/>
              <a:t>fato</a:t>
            </a:r>
            <a:r>
              <a:rPr lang="en-GB" sz="1600" dirty="0"/>
              <a:t> de o </a:t>
            </a:r>
            <a:r>
              <a:rPr lang="en-GB" sz="1600" dirty="0" err="1"/>
              <a:t>preço</a:t>
            </a:r>
            <a:r>
              <a:rPr lang="en-GB" sz="1600" dirty="0"/>
              <a:t> </a:t>
            </a:r>
            <a:r>
              <a:rPr lang="en-GB" sz="1600" dirty="0" err="1"/>
              <a:t>ser</a:t>
            </a:r>
            <a:r>
              <a:rPr lang="en-GB" sz="1600" dirty="0"/>
              <a:t> </a:t>
            </a:r>
            <a:r>
              <a:rPr lang="en-GB" sz="1600" dirty="0" err="1"/>
              <a:t>normalmente</a:t>
            </a:r>
            <a:r>
              <a:rPr lang="en-GB" sz="1600" dirty="0"/>
              <a:t> </a:t>
            </a:r>
            <a:r>
              <a:rPr lang="en-GB" sz="1600" dirty="0" err="1"/>
              <a:t>baseado</a:t>
            </a:r>
            <a:r>
              <a:rPr lang="en-GB" sz="1600" dirty="0"/>
              <a:t> </a:t>
            </a:r>
            <a:r>
              <a:rPr lang="en-GB" sz="1600" dirty="0" err="1"/>
              <a:t>numa</a:t>
            </a:r>
            <a:r>
              <a:rPr lang="en-GB" sz="1600" dirty="0"/>
              <a:t> taxa </a:t>
            </a:r>
            <a:r>
              <a:rPr lang="en-GB" sz="1600" dirty="0" err="1"/>
              <a:t>fixa</a:t>
            </a:r>
            <a:r>
              <a:rPr lang="en-GB" sz="1600" dirty="0"/>
              <a:t> </a:t>
            </a:r>
            <a:r>
              <a:rPr lang="en-GB" sz="1600" dirty="0" err="1" smtClean="0"/>
              <a:t>por</a:t>
            </a:r>
            <a:r>
              <a:rPr lang="en-GB" sz="1600" dirty="0" smtClean="0"/>
              <a:t> </a:t>
            </a:r>
            <a:r>
              <a:rPr lang="en-GB" sz="1600" dirty="0" err="1" smtClean="0"/>
              <a:t>utilizador</a:t>
            </a:r>
            <a:r>
              <a:rPr lang="en-GB" sz="1600" dirty="0" smtClean="0"/>
              <a:t> </a:t>
            </a:r>
            <a:r>
              <a:rPr lang="en-GB" sz="1600" dirty="0" err="1" smtClean="0"/>
              <a:t>ou</a:t>
            </a:r>
            <a:r>
              <a:rPr lang="en-GB" sz="1600" dirty="0" smtClean="0"/>
              <a:t> </a:t>
            </a:r>
            <a:r>
              <a:rPr lang="en-GB" sz="1600" dirty="0" err="1"/>
              <a:t>escalão</a:t>
            </a:r>
            <a:r>
              <a:rPr lang="en-GB" sz="1600" dirty="0"/>
              <a:t> de </a:t>
            </a:r>
            <a:r>
              <a:rPr lang="en-GB" sz="1600" dirty="0" err="1" smtClean="0"/>
              <a:t>utliização</a:t>
            </a:r>
            <a:r>
              <a:rPr lang="en-GB" sz="1600" dirty="0" smtClean="0"/>
              <a:t> (</a:t>
            </a:r>
            <a:r>
              <a:rPr lang="en-GB" sz="1600" dirty="0" err="1" smtClean="0"/>
              <a:t>p.e.</a:t>
            </a:r>
            <a:r>
              <a:rPr lang="en-GB" sz="1600" dirty="0" smtClean="0"/>
              <a:t> volume </a:t>
            </a:r>
            <a:r>
              <a:rPr lang="en-GB" sz="1600" dirty="0" err="1" smtClean="0"/>
              <a:t>faturação</a:t>
            </a:r>
            <a:r>
              <a:rPr lang="en-GB" sz="1600" dirty="0" smtClean="0"/>
              <a:t>, </a:t>
            </a:r>
            <a:r>
              <a:rPr lang="en-GB" sz="1600" dirty="0" err="1" smtClean="0"/>
              <a:t>número</a:t>
            </a:r>
            <a:r>
              <a:rPr lang="en-GB" sz="1600" dirty="0" smtClean="0"/>
              <a:t> de </a:t>
            </a:r>
            <a:r>
              <a:rPr lang="en-GB" sz="1600" dirty="0" err="1" smtClean="0"/>
              <a:t>clientes</a:t>
            </a:r>
            <a:r>
              <a:rPr lang="en-GB" sz="1600" dirty="0" smtClean="0"/>
              <a:t>…)</a:t>
            </a:r>
            <a:endParaRPr lang="en-GB" sz="1600" dirty="0"/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en-GB" sz="1600" dirty="0" smtClean="0"/>
              <a:t>A </a:t>
            </a:r>
            <a:r>
              <a:rPr lang="en-GB" sz="1600" dirty="0" err="1" smtClean="0"/>
              <a:t>escalabilidade</a:t>
            </a:r>
            <a:r>
              <a:rPr lang="en-GB" sz="1600" dirty="0" smtClean="0"/>
              <a:t> é </a:t>
            </a:r>
            <a:r>
              <a:rPr lang="en-GB" sz="1600" dirty="0" err="1" smtClean="0"/>
              <a:t>assegurada</a:t>
            </a:r>
            <a:r>
              <a:rPr lang="en-GB" sz="1600" dirty="0" smtClean="0"/>
              <a:t> </a:t>
            </a:r>
            <a:r>
              <a:rPr lang="en-GB" sz="1600" dirty="0" err="1"/>
              <a:t>por</a:t>
            </a:r>
            <a:r>
              <a:rPr lang="en-GB" sz="1600" dirty="0"/>
              <a:t> </a:t>
            </a:r>
            <a:r>
              <a:rPr lang="en-GB" sz="1600" i="1" dirty="0"/>
              <a:t>cloning</a:t>
            </a:r>
            <a:r>
              <a:rPr lang="en-GB" sz="1600" dirty="0"/>
              <a:t> </a:t>
            </a:r>
            <a:r>
              <a:rPr lang="en-GB" sz="1600" dirty="0" err="1"/>
              <a:t>em</a:t>
            </a:r>
            <a:r>
              <a:rPr lang="en-GB" sz="1600" dirty="0"/>
              <a:t> </a:t>
            </a:r>
            <a:r>
              <a:rPr lang="en-GB" sz="1600" dirty="0" err="1"/>
              <a:t>múltiplas</a:t>
            </a:r>
            <a:r>
              <a:rPr lang="en-GB" sz="1600" dirty="0"/>
              <a:t> </a:t>
            </a:r>
            <a:r>
              <a:rPr lang="en-GB" sz="1600" dirty="0" err="1"/>
              <a:t>máquinas</a:t>
            </a:r>
            <a:r>
              <a:rPr lang="en-GB" sz="1600" dirty="0"/>
              <a:t> </a:t>
            </a:r>
            <a:r>
              <a:rPr lang="en-GB" sz="1600" dirty="0" err="1"/>
              <a:t>virtuais</a:t>
            </a:r>
            <a:endParaRPr lang="en-GB" sz="1600" dirty="0"/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en-GB" sz="1600" dirty="0" err="1"/>
              <a:t>Sistemas</a:t>
            </a:r>
            <a:r>
              <a:rPr lang="en-GB" sz="1600" dirty="0"/>
              <a:t> de </a:t>
            </a:r>
            <a:r>
              <a:rPr lang="en-GB" sz="1600" dirty="0" err="1"/>
              <a:t>distribuição</a:t>
            </a:r>
            <a:r>
              <a:rPr lang="en-GB" sz="1600" dirty="0"/>
              <a:t> de </a:t>
            </a:r>
            <a:r>
              <a:rPr lang="en-GB" sz="1600" dirty="0" err="1"/>
              <a:t>carga</a:t>
            </a:r>
            <a:r>
              <a:rPr lang="en-GB" sz="1600" dirty="0"/>
              <a:t> (load balancers) </a:t>
            </a:r>
            <a:r>
              <a:rPr lang="en-GB" sz="1600" dirty="0" err="1"/>
              <a:t>asseguram</a:t>
            </a:r>
            <a:r>
              <a:rPr lang="en-GB" sz="1600" dirty="0"/>
              <a:t> a </a:t>
            </a:r>
            <a:r>
              <a:rPr lang="en-GB" sz="1600" dirty="0" err="1"/>
              <a:t>repartição</a:t>
            </a:r>
            <a:r>
              <a:rPr lang="en-GB" sz="1600" dirty="0"/>
              <a:t> de </a:t>
            </a:r>
            <a:r>
              <a:rPr lang="en-GB" sz="1600" dirty="0" err="1"/>
              <a:t>tarefas</a:t>
            </a:r>
            <a:r>
              <a:rPr lang="en-GB" sz="1600" dirty="0"/>
              <a:t> de forma </a:t>
            </a:r>
            <a:r>
              <a:rPr lang="en-GB" sz="1600" dirty="0" err="1"/>
              <a:t>equilibrada</a:t>
            </a:r>
            <a:endParaRPr lang="en-GB" sz="16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Cloud Computing (CC)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35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12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loud Computing Diagra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340768"/>
            <a:ext cx="6421775" cy="430651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611560" y="1242634"/>
            <a:ext cx="144016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buClr>
                <a:srgbClr val="0070C0"/>
              </a:buClr>
            </a:pPr>
            <a:r>
              <a:rPr lang="en-US" sz="1400" b="1" i="1" dirty="0" err="1" smtClean="0"/>
              <a:t>SaaS</a:t>
            </a:r>
            <a:endParaRPr lang="en-US" sz="1400" b="1" i="1" dirty="0" smtClean="0"/>
          </a:p>
          <a:p>
            <a:pPr algn="r">
              <a:lnSpc>
                <a:spcPct val="120000"/>
              </a:lnSpc>
              <a:buClr>
                <a:srgbClr val="0070C0"/>
              </a:buClr>
            </a:pPr>
            <a:r>
              <a:rPr lang="en-US" sz="1400" b="1" i="1" dirty="0" smtClean="0"/>
              <a:t>General Idea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Cloud Computing (CC)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95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13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ângulo 8"/>
          <p:cNvSpPr/>
          <p:nvPr/>
        </p:nvSpPr>
        <p:spPr>
          <a:xfrm>
            <a:off x="611560" y="1113349"/>
            <a:ext cx="7992888" cy="4242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tabLst>
                <a:tab pos="6178550" algn="l"/>
              </a:tabLst>
            </a:pPr>
            <a:r>
              <a:rPr lang="en-US" sz="2000" b="1" dirty="0"/>
              <a:t>3</a:t>
            </a:r>
            <a:r>
              <a:rPr lang="en-US" sz="2000" b="1" dirty="0" smtClean="0"/>
              <a:t>.3 </a:t>
            </a:r>
            <a:r>
              <a:rPr lang="en-US" sz="2000" b="1" dirty="0" err="1"/>
              <a:t>Prós</a:t>
            </a:r>
            <a:r>
              <a:rPr lang="en-US" sz="2000" b="1" dirty="0"/>
              <a:t> e Contras </a:t>
            </a:r>
            <a:endParaRPr lang="en-US" sz="2000" dirty="0"/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6178550" algn="l"/>
              </a:tabLst>
            </a:pPr>
            <a:endParaRPr lang="pt-PT" sz="1600" dirty="0" smtClean="0"/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pt-PT" sz="1600" b="1" dirty="0" smtClean="0"/>
              <a:t>A favor</a:t>
            </a:r>
            <a:endParaRPr lang="pt-PT" sz="1600" b="1" dirty="0"/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 err="1" smtClean="0"/>
              <a:t>Redução</a:t>
            </a:r>
            <a:r>
              <a:rPr lang="en-GB" sz="1400" dirty="0" smtClean="0"/>
              <a:t> do </a:t>
            </a:r>
            <a:r>
              <a:rPr lang="en-GB" sz="1400" dirty="0" err="1" smtClean="0"/>
              <a:t>investimento</a:t>
            </a:r>
            <a:r>
              <a:rPr lang="en-GB" sz="1400" dirty="0" smtClean="0"/>
              <a:t> </a:t>
            </a:r>
            <a:r>
              <a:rPr lang="en-GB" sz="1400" dirty="0" err="1" smtClean="0"/>
              <a:t>inicial</a:t>
            </a:r>
            <a:r>
              <a:rPr lang="en-GB" sz="1400" dirty="0" smtClean="0"/>
              <a:t> </a:t>
            </a:r>
            <a:r>
              <a:rPr lang="en-GB" sz="1400" dirty="0" err="1" smtClean="0"/>
              <a:t>para</a:t>
            </a:r>
            <a:r>
              <a:rPr lang="en-GB" sz="1400" dirty="0" smtClean="0"/>
              <a:t> </a:t>
            </a:r>
            <a:r>
              <a:rPr lang="en-GB" sz="1400" dirty="0" err="1" smtClean="0"/>
              <a:t>implementação</a:t>
            </a:r>
            <a:r>
              <a:rPr lang="en-GB" sz="1400" dirty="0" smtClean="0"/>
              <a:t> de um SI (</a:t>
            </a:r>
            <a:r>
              <a:rPr lang="en-GB" sz="1400" dirty="0" err="1" smtClean="0"/>
              <a:t>servidores</a:t>
            </a:r>
            <a:r>
              <a:rPr lang="en-GB" sz="1400" dirty="0" smtClean="0"/>
              <a:t>, PC’s, </a:t>
            </a:r>
            <a:r>
              <a:rPr lang="en-GB" sz="1400" dirty="0" err="1" smtClean="0"/>
              <a:t>infraestrura</a:t>
            </a:r>
            <a:r>
              <a:rPr lang="en-GB" sz="1400" dirty="0" smtClean="0"/>
              <a:t> de </a:t>
            </a:r>
            <a:r>
              <a:rPr lang="en-GB" sz="1400" dirty="0" err="1" smtClean="0"/>
              <a:t>rede</a:t>
            </a:r>
            <a:r>
              <a:rPr lang="en-GB" sz="1400" dirty="0" smtClean="0"/>
              <a:t>, software…)</a:t>
            </a:r>
            <a:endParaRPr lang="pt-PT" sz="1400" dirty="0" smtClean="0"/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pt-PT" sz="1400" dirty="0" smtClean="0"/>
              <a:t>Redução </a:t>
            </a:r>
            <a:r>
              <a:rPr lang="pt-PT" sz="1400" dirty="0"/>
              <a:t>do pessoal especializado necessário para instalação, atualização, gestão e manutenção das </a:t>
            </a:r>
            <a:r>
              <a:rPr lang="pt-PT" sz="1400" dirty="0" smtClean="0"/>
              <a:t>TI</a:t>
            </a:r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 err="1" smtClean="0"/>
              <a:t>Seguranças</a:t>
            </a:r>
            <a:r>
              <a:rPr lang="en-GB" sz="1400" dirty="0" smtClean="0"/>
              <a:t> (backups) </a:t>
            </a:r>
            <a:r>
              <a:rPr lang="en-GB" sz="1400" dirty="0" err="1" smtClean="0"/>
              <a:t>realizados</a:t>
            </a:r>
            <a:r>
              <a:rPr lang="en-GB" sz="1400" dirty="0" smtClean="0"/>
              <a:t> </a:t>
            </a:r>
            <a:r>
              <a:rPr lang="en-GB" sz="1400" dirty="0" err="1" smtClean="0"/>
              <a:t>pelo</a:t>
            </a:r>
            <a:r>
              <a:rPr lang="en-GB" sz="1400" dirty="0" smtClean="0"/>
              <a:t> </a:t>
            </a:r>
            <a:r>
              <a:rPr lang="en-GB" sz="1400" i="1" dirty="0" smtClean="0"/>
              <a:t>service provider</a:t>
            </a:r>
            <a:r>
              <a:rPr lang="en-GB" sz="1400" dirty="0" smtClean="0"/>
              <a:t> (o </a:t>
            </a:r>
            <a:r>
              <a:rPr lang="en-GB" sz="1400" dirty="0" err="1" smtClean="0"/>
              <a:t>que</a:t>
            </a:r>
            <a:r>
              <a:rPr lang="en-GB" sz="1400" dirty="0" smtClean="0"/>
              <a:t> </a:t>
            </a:r>
            <a:r>
              <a:rPr lang="en-GB" sz="1400" dirty="0" err="1" smtClean="0"/>
              <a:t>na</a:t>
            </a:r>
            <a:r>
              <a:rPr lang="en-GB" sz="1400" dirty="0" smtClean="0"/>
              <a:t> </a:t>
            </a:r>
            <a:r>
              <a:rPr lang="en-GB" sz="1400" dirty="0" err="1" smtClean="0"/>
              <a:t>prática</a:t>
            </a:r>
            <a:r>
              <a:rPr lang="en-GB" sz="1400" dirty="0" smtClean="0"/>
              <a:t> </a:t>
            </a:r>
            <a:r>
              <a:rPr lang="en-GB" sz="1400" dirty="0" err="1" smtClean="0"/>
              <a:t>pode</a:t>
            </a:r>
            <a:r>
              <a:rPr lang="en-GB" sz="1400" dirty="0" smtClean="0"/>
              <a:t> </a:t>
            </a:r>
            <a:r>
              <a:rPr lang="en-GB" sz="1400" dirty="0" err="1" smtClean="0"/>
              <a:t>melhorar</a:t>
            </a:r>
            <a:r>
              <a:rPr lang="en-GB" sz="1400" dirty="0" smtClean="0"/>
              <a:t> </a:t>
            </a:r>
            <a:r>
              <a:rPr lang="en-GB" sz="1400" dirty="0" err="1" smtClean="0"/>
              <a:t>bastante</a:t>
            </a:r>
            <a:r>
              <a:rPr lang="en-GB" sz="1400" dirty="0" smtClean="0"/>
              <a:t> a </a:t>
            </a:r>
            <a:r>
              <a:rPr lang="en-GB" sz="1400" dirty="0" err="1" smtClean="0"/>
              <a:t>sua</a:t>
            </a:r>
            <a:r>
              <a:rPr lang="en-GB" sz="1400" dirty="0" smtClean="0"/>
              <a:t> </a:t>
            </a:r>
            <a:r>
              <a:rPr lang="en-GB" sz="1400" dirty="0" err="1" smtClean="0"/>
              <a:t>qualidade</a:t>
            </a:r>
            <a:r>
              <a:rPr lang="en-GB" sz="1400" dirty="0" smtClean="0"/>
              <a:t> e </a:t>
            </a:r>
            <a:r>
              <a:rPr lang="en-GB" sz="1400" dirty="0" err="1" smtClean="0"/>
              <a:t>fiabilidade</a:t>
            </a:r>
            <a:r>
              <a:rPr lang="en-GB" sz="1400" dirty="0" smtClean="0"/>
              <a:t>…)</a:t>
            </a:r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 err="1" smtClean="0"/>
              <a:t>Acesso</a:t>
            </a:r>
            <a:r>
              <a:rPr lang="en-GB" sz="1400" dirty="0" smtClean="0"/>
              <a:t> </a:t>
            </a:r>
            <a:r>
              <a:rPr lang="en-GB" sz="1400" dirty="0" err="1" smtClean="0"/>
              <a:t>através</a:t>
            </a:r>
            <a:r>
              <a:rPr lang="en-GB" sz="1400" dirty="0" smtClean="0"/>
              <a:t> de </a:t>
            </a:r>
            <a:r>
              <a:rPr lang="en-GB" sz="1400" dirty="0" err="1" smtClean="0"/>
              <a:t>plataformas</a:t>
            </a:r>
            <a:r>
              <a:rPr lang="en-GB" sz="1400" dirty="0" smtClean="0"/>
              <a:t> mobile (</a:t>
            </a:r>
            <a:r>
              <a:rPr lang="en-GB" sz="1400" dirty="0" err="1" smtClean="0"/>
              <a:t>cada</a:t>
            </a:r>
            <a:r>
              <a:rPr lang="en-GB" sz="1400" dirty="0" smtClean="0"/>
              <a:t> </a:t>
            </a:r>
            <a:r>
              <a:rPr lang="en-GB" sz="1400" dirty="0" err="1" smtClean="0"/>
              <a:t>vez</a:t>
            </a:r>
            <a:r>
              <a:rPr lang="en-GB" sz="1400" dirty="0" smtClean="0"/>
              <a:t> </a:t>
            </a:r>
            <a:r>
              <a:rPr lang="en-GB" sz="1400" dirty="0" err="1" smtClean="0"/>
              <a:t>mais</a:t>
            </a:r>
            <a:r>
              <a:rPr lang="en-GB" sz="1400" dirty="0" smtClean="0"/>
              <a:t> </a:t>
            </a:r>
            <a:r>
              <a:rPr lang="en-GB" sz="1400" dirty="0" err="1" smtClean="0"/>
              <a:t>solicitadas</a:t>
            </a:r>
            <a:r>
              <a:rPr lang="en-GB" sz="1400" dirty="0" smtClean="0"/>
              <a:t>): laptops, tablets, </a:t>
            </a:r>
            <a:r>
              <a:rPr lang="en-GB" sz="1400" dirty="0" err="1" smtClean="0"/>
              <a:t>smatphones</a:t>
            </a:r>
            <a:endParaRPr lang="pt-PT" sz="1400" dirty="0"/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 err="1"/>
              <a:t>Transparência</a:t>
            </a:r>
            <a:r>
              <a:rPr lang="en-GB" sz="1400" dirty="0"/>
              <a:t> e </a:t>
            </a:r>
            <a:r>
              <a:rPr lang="en-GB" sz="1400" dirty="0" err="1"/>
              <a:t>baixo</a:t>
            </a:r>
            <a:r>
              <a:rPr lang="en-GB" sz="1400" dirty="0"/>
              <a:t> </a:t>
            </a:r>
            <a:r>
              <a:rPr lang="en-GB" sz="1400" dirty="0" err="1"/>
              <a:t>custo</a:t>
            </a:r>
            <a:r>
              <a:rPr lang="en-GB" sz="1400" dirty="0"/>
              <a:t> no </a:t>
            </a:r>
            <a:r>
              <a:rPr lang="en-GB" sz="1400" dirty="0" err="1"/>
              <a:t>escalonamento</a:t>
            </a:r>
            <a:endParaRPr lang="en-GB" sz="1400" dirty="0"/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 err="1"/>
              <a:t>Arquitetura</a:t>
            </a:r>
            <a:r>
              <a:rPr lang="en-GB" sz="1400" dirty="0"/>
              <a:t> actual, </a:t>
            </a:r>
            <a:r>
              <a:rPr lang="en-GB" sz="1400" dirty="0" err="1" smtClean="0"/>
              <a:t>em</a:t>
            </a:r>
            <a:r>
              <a:rPr lang="en-GB" sz="1400" dirty="0" smtClean="0"/>
              <a:t> </a:t>
            </a:r>
            <a:r>
              <a:rPr lang="en-GB" sz="1400" dirty="0" err="1"/>
              <a:t>desenvolvimento</a:t>
            </a:r>
            <a:r>
              <a:rPr lang="en-GB" sz="1400" dirty="0"/>
              <a:t> e </a:t>
            </a:r>
            <a:r>
              <a:rPr lang="en-GB" sz="1400" dirty="0" err="1"/>
              <a:t>expansão</a:t>
            </a:r>
            <a:endParaRPr lang="en-GB" sz="1400" dirty="0"/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 err="1"/>
              <a:t>Rapidez</a:t>
            </a:r>
            <a:r>
              <a:rPr lang="en-GB" sz="1400" dirty="0"/>
              <a:t> e </a:t>
            </a:r>
            <a:r>
              <a:rPr lang="en-GB" sz="1400" dirty="0" err="1"/>
              <a:t>diversificação</a:t>
            </a:r>
            <a:r>
              <a:rPr lang="en-GB" sz="1400" dirty="0"/>
              <a:t> </a:t>
            </a:r>
            <a:r>
              <a:rPr lang="en-GB" sz="1400" dirty="0" err="1"/>
              <a:t>na</a:t>
            </a:r>
            <a:r>
              <a:rPr lang="en-GB" sz="1400" dirty="0"/>
              <a:t> </a:t>
            </a:r>
            <a:r>
              <a:rPr lang="en-GB" sz="1400" dirty="0" err="1"/>
              <a:t>escolha</a:t>
            </a:r>
            <a:r>
              <a:rPr lang="en-GB" sz="1400" dirty="0"/>
              <a:t> </a:t>
            </a:r>
            <a:r>
              <a:rPr lang="en-GB" sz="1400" dirty="0" smtClean="0"/>
              <a:t>dos </a:t>
            </a:r>
            <a:r>
              <a:rPr lang="en-GB" sz="1400" dirty="0" err="1" smtClean="0"/>
              <a:t>serviços</a:t>
            </a:r>
            <a:r>
              <a:rPr lang="en-GB" sz="1400" dirty="0" smtClean="0"/>
              <a:t> </a:t>
            </a:r>
            <a:r>
              <a:rPr lang="en-GB" sz="1400" dirty="0" err="1" smtClean="0"/>
              <a:t>oferecidos</a:t>
            </a:r>
            <a:endParaRPr lang="en-GB" dirty="0" smtClean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Cloud Computing (CC)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87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14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ângulo 8"/>
          <p:cNvSpPr/>
          <p:nvPr/>
        </p:nvSpPr>
        <p:spPr>
          <a:xfrm>
            <a:off x="611560" y="1113349"/>
            <a:ext cx="7992888" cy="3300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tabLst>
                <a:tab pos="6178550" algn="l"/>
              </a:tabLst>
            </a:pPr>
            <a:r>
              <a:rPr lang="en-US" sz="2000" b="1" dirty="0"/>
              <a:t>3</a:t>
            </a:r>
            <a:r>
              <a:rPr lang="en-US" sz="2000" b="1" dirty="0" smtClean="0"/>
              <a:t>.3 </a:t>
            </a:r>
            <a:r>
              <a:rPr lang="en-US" sz="2000" b="1" dirty="0" err="1"/>
              <a:t>Prós</a:t>
            </a:r>
            <a:r>
              <a:rPr lang="en-US" sz="2000" b="1" dirty="0"/>
              <a:t> e Contras </a:t>
            </a:r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6178550" algn="l"/>
              </a:tabLst>
            </a:pPr>
            <a:endParaRPr lang="en-GB" sz="1600" dirty="0" smtClean="0"/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en-GB" sz="1600" b="1" dirty="0" smtClean="0"/>
              <a:t>Contras</a:t>
            </a:r>
            <a:endParaRPr lang="en-GB" sz="1600" b="1" dirty="0"/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 err="1"/>
              <a:t>Possíveis</a:t>
            </a:r>
            <a:r>
              <a:rPr lang="en-GB" sz="1400" dirty="0"/>
              <a:t> </a:t>
            </a:r>
            <a:r>
              <a:rPr lang="en-GB" sz="1400" dirty="0" err="1"/>
              <a:t>falhas</a:t>
            </a:r>
            <a:r>
              <a:rPr lang="en-GB" sz="1400" dirty="0"/>
              <a:t> de </a:t>
            </a:r>
            <a:r>
              <a:rPr lang="en-GB" sz="1400" dirty="0" err="1"/>
              <a:t>segurança</a:t>
            </a:r>
            <a:endParaRPr lang="en-GB" sz="1400" dirty="0"/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 err="1"/>
              <a:t>Fiabilidade</a:t>
            </a:r>
            <a:r>
              <a:rPr lang="en-GB" sz="1400" dirty="0"/>
              <a:t> (</a:t>
            </a:r>
            <a:r>
              <a:rPr lang="en-GB" sz="1400" dirty="0" err="1"/>
              <a:t>possivelmente</a:t>
            </a:r>
            <a:r>
              <a:rPr lang="en-GB" sz="1400" dirty="0"/>
              <a:t>) </a:t>
            </a:r>
            <a:r>
              <a:rPr lang="en-GB" sz="1400" dirty="0" err="1"/>
              <a:t>mais</a:t>
            </a:r>
            <a:r>
              <a:rPr lang="en-GB" sz="1400" dirty="0"/>
              <a:t> </a:t>
            </a:r>
            <a:r>
              <a:rPr lang="en-GB" sz="1400" dirty="0" err="1" smtClean="0"/>
              <a:t>baixa</a:t>
            </a:r>
            <a:r>
              <a:rPr lang="en-GB" sz="1400" dirty="0" smtClean="0"/>
              <a:t> </a:t>
            </a:r>
            <a:r>
              <a:rPr lang="en-GB" sz="1400" dirty="0" err="1" smtClean="0"/>
              <a:t>que</a:t>
            </a:r>
            <a:r>
              <a:rPr lang="en-GB" sz="1400" dirty="0" smtClean="0"/>
              <a:t> </a:t>
            </a:r>
            <a:r>
              <a:rPr lang="en-GB" sz="1400" dirty="0" err="1" smtClean="0"/>
              <a:t>nas</a:t>
            </a:r>
            <a:r>
              <a:rPr lang="en-GB" sz="1400" dirty="0" smtClean="0"/>
              <a:t> </a:t>
            </a:r>
            <a:r>
              <a:rPr lang="en-GB" sz="1400" dirty="0" err="1" smtClean="0"/>
              <a:t>soluções</a:t>
            </a:r>
            <a:r>
              <a:rPr lang="en-GB" sz="1400" dirty="0" smtClean="0"/>
              <a:t> </a:t>
            </a:r>
            <a:r>
              <a:rPr lang="en-GB" sz="1400" dirty="0" err="1" smtClean="0"/>
              <a:t>tradicionais</a:t>
            </a:r>
            <a:endParaRPr lang="en-GB" sz="1400" dirty="0"/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 err="1" smtClean="0"/>
              <a:t>Velocidade</a:t>
            </a:r>
            <a:r>
              <a:rPr lang="en-GB" sz="1400" dirty="0" smtClean="0"/>
              <a:t> de </a:t>
            </a:r>
            <a:r>
              <a:rPr lang="en-GB" sz="1400" dirty="0" err="1" smtClean="0"/>
              <a:t>acesso</a:t>
            </a:r>
            <a:r>
              <a:rPr lang="en-GB" sz="1400" dirty="0" smtClean="0"/>
              <a:t> / </a:t>
            </a:r>
            <a:r>
              <a:rPr lang="en-GB" sz="1400" dirty="0" err="1" smtClean="0"/>
              <a:t>transferência</a:t>
            </a:r>
            <a:r>
              <a:rPr lang="en-GB" sz="1400" dirty="0" smtClean="0"/>
              <a:t> de dados</a:t>
            </a:r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 err="1" smtClean="0"/>
              <a:t>Falta</a:t>
            </a:r>
            <a:r>
              <a:rPr lang="en-GB" sz="1400" dirty="0" smtClean="0"/>
              <a:t> </a:t>
            </a:r>
            <a:r>
              <a:rPr lang="en-GB" sz="1400" dirty="0"/>
              <a:t>de </a:t>
            </a:r>
            <a:r>
              <a:rPr lang="en-GB" sz="1400" dirty="0" err="1"/>
              <a:t>controlo</a:t>
            </a:r>
            <a:r>
              <a:rPr lang="en-GB" sz="1400" dirty="0"/>
              <a:t> </a:t>
            </a:r>
            <a:r>
              <a:rPr lang="en-GB" sz="1400" dirty="0" err="1"/>
              <a:t>próprio</a:t>
            </a:r>
            <a:endParaRPr lang="en-GB" sz="1400" dirty="0"/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 err="1"/>
              <a:t>Dependência</a:t>
            </a:r>
            <a:r>
              <a:rPr lang="en-GB" sz="1400" dirty="0"/>
              <a:t> de </a:t>
            </a:r>
            <a:r>
              <a:rPr lang="en-GB" sz="1400" dirty="0" err="1"/>
              <a:t>terceiros</a:t>
            </a:r>
            <a:r>
              <a:rPr lang="en-GB" sz="1400" dirty="0"/>
              <a:t> </a:t>
            </a:r>
          </a:p>
          <a:p>
            <a:pPr marL="1257300" lvl="2" indent="-342900" algn="just">
              <a:lnSpc>
                <a:spcPct val="110000"/>
              </a:lnSpc>
              <a:spcBef>
                <a:spcPts val="300"/>
              </a:spcBef>
              <a:buClr>
                <a:srgbClr val="00B0F0"/>
              </a:buClr>
              <a:buFont typeface="Wingdings" pitchFamily="2" charset="2"/>
              <a:buChar char="§"/>
              <a:tabLst>
                <a:tab pos="6178550" algn="l"/>
              </a:tabLst>
            </a:pPr>
            <a:endParaRPr lang="en-GB" dirty="0" smtClean="0"/>
          </a:p>
          <a:p>
            <a:pPr marL="1257300" lvl="2" indent="-342900" algn="just">
              <a:lnSpc>
                <a:spcPct val="110000"/>
              </a:lnSpc>
              <a:spcBef>
                <a:spcPts val="300"/>
              </a:spcBef>
              <a:buClr>
                <a:srgbClr val="00B0F0"/>
              </a:buClr>
              <a:buFont typeface="Wingdings" pitchFamily="2" charset="2"/>
              <a:buChar char="§"/>
              <a:tabLst>
                <a:tab pos="6178550" algn="l"/>
              </a:tabLst>
            </a:pPr>
            <a:endParaRPr lang="en-GB" dirty="0" smtClean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Cloud Computing (CC)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243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15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ângulo 8"/>
          <p:cNvSpPr/>
          <p:nvPr/>
        </p:nvSpPr>
        <p:spPr>
          <a:xfrm>
            <a:off x="611560" y="1113349"/>
            <a:ext cx="7992888" cy="378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en-GB" sz="1600" b="1" dirty="0" smtClean="0"/>
              <a:t>Contras</a:t>
            </a:r>
            <a:endParaRPr lang="en-GB" sz="1600" b="1" dirty="0"/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 err="1"/>
              <a:t>Possíveis</a:t>
            </a:r>
            <a:r>
              <a:rPr lang="en-GB" sz="1400" dirty="0"/>
              <a:t> </a:t>
            </a:r>
            <a:r>
              <a:rPr lang="en-GB" sz="1400" dirty="0" err="1"/>
              <a:t>falhas</a:t>
            </a:r>
            <a:r>
              <a:rPr lang="en-GB" sz="1400" dirty="0"/>
              <a:t> de </a:t>
            </a:r>
            <a:r>
              <a:rPr lang="en-GB" sz="1400" dirty="0" err="1"/>
              <a:t>segurança</a:t>
            </a:r>
            <a:endParaRPr lang="en-GB" sz="1400" dirty="0"/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 err="1"/>
              <a:t>Fiabilidade</a:t>
            </a:r>
            <a:r>
              <a:rPr lang="en-GB" sz="1400" dirty="0"/>
              <a:t> (</a:t>
            </a:r>
            <a:r>
              <a:rPr lang="en-GB" sz="1400" dirty="0" err="1"/>
              <a:t>possivelmente</a:t>
            </a:r>
            <a:r>
              <a:rPr lang="en-GB" sz="1400" dirty="0"/>
              <a:t>) </a:t>
            </a:r>
            <a:r>
              <a:rPr lang="en-GB" sz="1400" dirty="0" err="1"/>
              <a:t>mais</a:t>
            </a:r>
            <a:r>
              <a:rPr lang="en-GB" sz="1400" dirty="0"/>
              <a:t> </a:t>
            </a:r>
            <a:r>
              <a:rPr lang="en-GB" sz="1400" dirty="0" err="1" smtClean="0"/>
              <a:t>baixa</a:t>
            </a:r>
            <a:r>
              <a:rPr lang="en-GB" sz="1400" dirty="0" smtClean="0"/>
              <a:t> </a:t>
            </a:r>
            <a:r>
              <a:rPr lang="en-GB" sz="1400" dirty="0" err="1" smtClean="0"/>
              <a:t>que</a:t>
            </a:r>
            <a:r>
              <a:rPr lang="en-GB" sz="1400" dirty="0" smtClean="0"/>
              <a:t> </a:t>
            </a:r>
            <a:r>
              <a:rPr lang="en-GB" sz="1400" dirty="0" err="1" smtClean="0"/>
              <a:t>nas</a:t>
            </a:r>
            <a:r>
              <a:rPr lang="en-GB" sz="1400" dirty="0" smtClean="0"/>
              <a:t> </a:t>
            </a:r>
            <a:r>
              <a:rPr lang="en-GB" sz="1400" dirty="0" err="1" smtClean="0"/>
              <a:t>soluções</a:t>
            </a:r>
            <a:r>
              <a:rPr lang="en-GB" sz="1400" dirty="0" smtClean="0"/>
              <a:t> </a:t>
            </a:r>
            <a:r>
              <a:rPr lang="en-GB" sz="1400" dirty="0" err="1" smtClean="0"/>
              <a:t>tradicionais</a:t>
            </a:r>
            <a:endParaRPr lang="en-GB" sz="1400" dirty="0"/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 err="1" smtClean="0"/>
              <a:t>Velocidade</a:t>
            </a:r>
            <a:r>
              <a:rPr lang="en-GB" sz="1400" dirty="0" smtClean="0"/>
              <a:t> de </a:t>
            </a:r>
            <a:r>
              <a:rPr lang="en-GB" sz="1400" dirty="0" err="1" smtClean="0"/>
              <a:t>acesso</a:t>
            </a:r>
            <a:r>
              <a:rPr lang="en-GB" sz="1400" dirty="0" smtClean="0"/>
              <a:t> / </a:t>
            </a:r>
            <a:r>
              <a:rPr lang="en-GB" sz="1400" dirty="0" err="1" smtClean="0"/>
              <a:t>transferência</a:t>
            </a:r>
            <a:r>
              <a:rPr lang="en-GB" sz="1400" dirty="0" smtClean="0"/>
              <a:t> de dados</a:t>
            </a:r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 err="1" smtClean="0"/>
              <a:t>Falta</a:t>
            </a:r>
            <a:r>
              <a:rPr lang="en-GB" sz="1400" dirty="0" smtClean="0"/>
              <a:t> </a:t>
            </a:r>
            <a:r>
              <a:rPr lang="en-GB" sz="1400" dirty="0"/>
              <a:t>de </a:t>
            </a:r>
            <a:r>
              <a:rPr lang="en-GB" sz="1400" dirty="0" err="1"/>
              <a:t>controlo</a:t>
            </a:r>
            <a:r>
              <a:rPr lang="en-GB" sz="1400" dirty="0"/>
              <a:t> </a:t>
            </a:r>
            <a:r>
              <a:rPr lang="en-GB" sz="1400" dirty="0" err="1"/>
              <a:t>próprio</a:t>
            </a:r>
            <a:endParaRPr lang="en-GB" sz="1400" dirty="0"/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400" dirty="0" err="1"/>
              <a:t>Dependência</a:t>
            </a:r>
            <a:r>
              <a:rPr lang="en-GB" sz="1400" dirty="0"/>
              <a:t> de </a:t>
            </a:r>
            <a:r>
              <a:rPr lang="en-GB" sz="1400" dirty="0" err="1"/>
              <a:t>terceiros</a:t>
            </a:r>
            <a:r>
              <a:rPr lang="en-GB" sz="1400" dirty="0"/>
              <a:t> </a:t>
            </a:r>
            <a:endParaRPr lang="en-GB" sz="1400" dirty="0" smtClean="0"/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endParaRPr lang="en-GB" sz="1400" dirty="0"/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endParaRPr lang="en-GB" sz="1400" dirty="0" smtClean="0"/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en-GB" sz="1600" dirty="0" err="1"/>
              <a:t>Os</a:t>
            </a:r>
            <a:r>
              <a:rPr lang="en-GB" sz="1600" dirty="0"/>
              <a:t> ERPs </a:t>
            </a:r>
            <a:r>
              <a:rPr lang="en-GB" sz="1600" dirty="0" err="1"/>
              <a:t>atrás</a:t>
            </a:r>
            <a:r>
              <a:rPr lang="en-GB" sz="1600" dirty="0"/>
              <a:t> </a:t>
            </a:r>
            <a:r>
              <a:rPr lang="en-GB" sz="1600" dirty="0" err="1"/>
              <a:t>apresentados</a:t>
            </a:r>
            <a:r>
              <a:rPr lang="en-GB" sz="1600" dirty="0"/>
              <a:t> </a:t>
            </a:r>
            <a:r>
              <a:rPr lang="en-GB" sz="1600" dirty="0" err="1"/>
              <a:t>oferecem</a:t>
            </a:r>
            <a:r>
              <a:rPr lang="en-GB" sz="1600" dirty="0"/>
              <a:t> </a:t>
            </a:r>
            <a:r>
              <a:rPr lang="en-GB" sz="1600" dirty="0" err="1"/>
              <a:t>todos</a:t>
            </a:r>
            <a:r>
              <a:rPr lang="en-GB" sz="1600" dirty="0"/>
              <a:t> </a:t>
            </a:r>
            <a:r>
              <a:rPr lang="en-GB" sz="1600" dirty="0" err="1"/>
              <a:t>algum</a:t>
            </a:r>
            <a:r>
              <a:rPr lang="en-GB" sz="1600" dirty="0"/>
              <a:t> </a:t>
            </a:r>
            <a:r>
              <a:rPr lang="en-GB" sz="1600" dirty="0" err="1"/>
              <a:t>tipo</a:t>
            </a:r>
            <a:r>
              <a:rPr lang="en-GB" sz="1600" dirty="0"/>
              <a:t> de </a:t>
            </a:r>
            <a:r>
              <a:rPr lang="en-GB" sz="1600" dirty="0" err="1"/>
              <a:t>solução</a:t>
            </a:r>
            <a:r>
              <a:rPr lang="en-GB" sz="1600" dirty="0"/>
              <a:t> cloud, </a:t>
            </a:r>
            <a:r>
              <a:rPr lang="en-GB" sz="1600" dirty="0" err="1"/>
              <a:t>mais</a:t>
            </a:r>
            <a:r>
              <a:rPr lang="en-GB" sz="1600" dirty="0"/>
              <a:t> </a:t>
            </a:r>
            <a:r>
              <a:rPr lang="en-GB" sz="1600" dirty="0" err="1"/>
              <a:t>ou</a:t>
            </a:r>
            <a:r>
              <a:rPr lang="en-GB" sz="1600" dirty="0"/>
              <a:t> </a:t>
            </a:r>
            <a:r>
              <a:rPr lang="en-GB" sz="1600" dirty="0" err="1"/>
              <a:t>menos</a:t>
            </a:r>
            <a:r>
              <a:rPr lang="en-GB" sz="1600" dirty="0"/>
              <a:t> </a:t>
            </a:r>
            <a:r>
              <a:rPr lang="en-GB" sz="1600" dirty="0" err="1"/>
              <a:t>completa</a:t>
            </a:r>
            <a:endParaRPr lang="en-GB" sz="1600" dirty="0"/>
          </a:p>
          <a:p>
            <a:pPr marL="1257300" lvl="2" indent="-342900" algn="just">
              <a:lnSpc>
                <a:spcPct val="110000"/>
              </a:lnSpc>
              <a:spcBef>
                <a:spcPts val="300"/>
              </a:spcBef>
              <a:buClr>
                <a:srgbClr val="00B0F0"/>
              </a:buClr>
              <a:buFont typeface="Wingdings" pitchFamily="2" charset="2"/>
              <a:buChar char="§"/>
              <a:tabLst>
                <a:tab pos="6178550" algn="l"/>
              </a:tabLst>
            </a:pPr>
            <a:endParaRPr lang="en-GB" dirty="0" smtClean="0"/>
          </a:p>
          <a:p>
            <a:pPr marL="1257300" lvl="2" indent="-342900" algn="just">
              <a:lnSpc>
                <a:spcPct val="110000"/>
              </a:lnSpc>
              <a:spcBef>
                <a:spcPts val="300"/>
              </a:spcBef>
              <a:buClr>
                <a:srgbClr val="00B0F0"/>
              </a:buClr>
              <a:buFont typeface="Wingdings" pitchFamily="2" charset="2"/>
              <a:buChar char="§"/>
              <a:tabLst>
                <a:tab pos="6178550" algn="l"/>
              </a:tabLst>
            </a:pPr>
            <a:endParaRPr lang="en-GB" dirty="0" smtClean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Cloud Computing (CC)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97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16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090" name="Picture 2" descr="http://i.zdnet.com/blogs/cloud_computing_pros_cons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1817" y="1272422"/>
            <a:ext cx="5043686" cy="4445283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1966649" y="1209815"/>
            <a:ext cx="14532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buClr>
                <a:srgbClr val="0070C0"/>
              </a:buClr>
            </a:pPr>
            <a:r>
              <a:rPr lang="en-US" sz="1400" b="1" i="1" dirty="0" err="1" smtClean="0"/>
              <a:t>SaaS</a:t>
            </a:r>
            <a:r>
              <a:rPr lang="en-US" sz="1400" b="1" i="1" dirty="0" smtClean="0"/>
              <a:t>:</a:t>
            </a:r>
          </a:p>
          <a:p>
            <a:pPr algn="r">
              <a:lnSpc>
                <a:spcPct val="120000"/>
              </a:lnSpc>
              <a:buClr>
                <a:srgbClr val="0070C0"/>
              </a:buClr>
            </a:pPr>
            <a:r>
              <a:rPr lang="en-US" sz="1400" i="1" dirty="0" err="1" smtClean="0"/>
              <a:t>Prós</a:t>
            </a:r>
            <a:r>
              <a:rPr lang="en-US" sz="1400" i="1" dirty="0" smtClean="0"/>
              <a:t> e Contras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910" y="5415607"/>
            <a:ext cx="7923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/>
              <a:t>Fonte: ZDNET</a:t>
            </a:r>
          </a:p>
          <a:p>
            <a:r>
              <a:rPr lang="pt-PT" sz="1200" dirty="0" smtClean="0"/>
              <a:t>http</a:t>
            </a:r>
            <a:r>
              <a:rPr lang="pt-PT" sz="1200" dirty="0"/>
              <a:t>://www.zdnet.com/blog/hinchcliffe/eight-ways-that-cloud-computing-will-change-business/488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Cloud Computing (CC)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66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Business </a:t>
            </a:r>
            <a:r>
              <a:rPr lang="pt-PT" dirty="0" err="1" smtClean="0"/>
              <a:t>Intelligence</a:t>
            </a:r>
            <a:r>
              <a:rPr lang="pt-PT" dirty="0" smtClean="0"/>
              <a:t> – </a:t>
            </a:r>
            <a:r>
              <a:rPr lang="pt-PT" dirty="0" smtClean="0"/>
              <a:t>Viriato M. Marques–DEIS / ISEC</a:t>
            </a:r>
            <a:endParaRPr lang="pt-PT" dirty="0"/>
          </a:p>
        </p:txBody>
      </p:sp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17</a:t>
            </a:fld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2734" y="1117584"/>
            <a:ext cx="8072494" cy="39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</a:pPr>
            <a:r>
              <a:rPr lang="pt-PT" sz="2000" b="1" dirty="0" smtClean="0">
                <a:solidFill>
                  <a:srgbClr val="0070C0"/>
                </a:solidFill>
              </a:rPr>
              <a:t>FIM</a:t>
            </a:r>
          </a:p>
        </p:txBody>
      </p:sp>
      <p:sp>
        <p:nvSpPr>
          <p:cNvPr id="10" name="Rectângulo 9"/>
          <p:cNvSpPr/>
          <p:nvPr/>
        </p:nvSpPr>
        <p:spPr>
          <a:xfrm>
            <a:off x="2762016" y="5471361"/>
            <a:ext cx="1737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i="1" dirty="0" smtClean="0"/>
              <a:t>Cloud Computing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kumimoji="0" lang="pt-PT" sz="24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ERPs</a:t>
            </a: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e </a:t>
            </a:r>
            <a:r>
              <a:rPr lang="pt-PT" sz="24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Cloud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</a:t>
            </a:r>
            <a:r>
              <a:rPr lang="pt-PT" sz="24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Computing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940" y="2864488"/>
            <a:ext cx="39909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2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Business </a:t>
            </a:r>
            <a:r>
              <a:rPr lang="pt-PT" dirty="0" err="1" smtClean="0"/>
              <a:t>Intelligence</a:t>
            </a:r>
            <a:r>
              <a:rPr lang="pt-PT" dirty="0" smtClean="0"/>
              <a:t> – Viriato M. Marques–DEIS / ISEC</a:t>
            </a:r>
            <a:endParaRPr lang="pt-PT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ERP’s em Portugal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ângulo 8"/>
          <p:cNvSpPr/>
          <p:nvPr/>
        </p:nvSpPr>
        <p:spPr>
          <a:xfrm>
            <a:off x="611560" y="1196752"/>
            <a:ext cx="7992888" cy="146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tabLst>
                <a:tab pos="6178550" algn="l"/>
              </a:tabLst>
            </a:pPr>
            <a:r>
              <a:rPr lang="pt-PT" sz="2000" b="1" dirty="0" smtClean="0"/>
              <a:t>2.1 PHC </a:t>
            </a:r>
          </a:p>
          <a:p>
            <a:pPr marL="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tabLst>
                <a:tab pos="6178550" algn="l"/>
              </a:tabLst>
            </a:pPr>
            <a:r>
              <a:rPr lang="pt-PT" sz="1400" dirty="0">
                <a:hlinkClick r:id="rId3"/>
              </a:rPr>
              <a:t>http://</a:t>
            </a:r>
            <a:r>
              <a:rPr lang="pt-PT" sz="1400" dirty="0" smtClean="0">
                <a:hlinkClick r:id="rId3"/>
              </a:rPr>
              <a:t>www.phc.pt/portal/programs/cindex.aspx</a:t>
            </a:r>
            <a:endParaRPr lang="pt-PT" sz="1400" dirty="0" smtClean="0"/>
          </a:p>
          <a:p>
            <a:pPr marL="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tabLst>
                <a:tab pos="6178550" algn="l"/>
              </a:tabLst>
            </a:pPr>
            <a:endParaRPr lang="pt-PT" sz="1400" dirty="0"/>
          </a:p>
          <a:p>
            <a:pPr marL="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tabLst>
                <a:tab pos="6178550" algn="l"/>
              </a:tabLst>
            </a:pPr>
            <a:r>
              <a:rPr lang="pt-PT" sz="14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38" y="2060848"/>
            <a:ext cx="6606302" cy="371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7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3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ERP’s em Portugal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ângulo 8"/>
          <p:cNvSpPr/>
          <p:nvPr/>
        </p:nvSpPr>
        <p:spPr>
          <a:xfrm>
            <a:off x="611560" y="1196752"/>
            <a:ext cx="7992888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tabLst>
                <a:tab pos="6178550" algn="l"/>
              </a:tabLst>
            </a:pPr>
            <a:r>
              <a:rPr lang="pt-PT" sz="2000" b="1" dirty="0" smtClean="0"/>
              <a:t>2.2 Primavera </a:t>
            </a:r>
          </a:p>
          <a:p>
            <a:pPr marL="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tabLst>
                <a:tab pos="6178550" algn="l"/>
              </a:tabLst>
            </a:pPr>
            <a:r>
              <a:rPr lang="pt-PT" sz="1400" dirty="0">
                <a:hlinkClick r:id="rId3"/>
              </a:rPr>
              <a:t>http://www.primaverabss.com/pt/Home-pt%20-%</a:t>
            </a:r>
            <a:r>
              <a:rPr lang="pt-PT" sz="1400" dirty="0" smtClean="0">
                <a:hlinkClick r:id="rId3"/>
              </a:rPr>
              <a:t>20Homepage.aspx</a:t>
            </a:r>
            <a:r>
              <a:rPr lang="pt-PT" sz="1400" dirty="0" smtClean="0"/>
              <a:t> </a:t>
            </a:r>
            <a:endParaRPr lang="pt-PT" sz="1400" dirty="0"/>
          </a:p>
          <a:p>
            <a:pPr marL="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tabLst>
                <a:tab pos="6178550" algn="l"/>
              </a:tabLst>
            </a:pPr>
            <a:r>
              <a:rPr lang="pt-PT" sz="1400" dirty="0" smtClean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6678714" cy="375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0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4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ERP’s em Portugal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ângulo 8"/>
          <p:cNvSpPr/>
          <p:nvPr/>
        </p:nvSpPr>
        <p:spPr>
          <a:xfrm>
            <a:off x="611560" y="1196752"/>
            <a:ext cx="7992888" cy="797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tabLst>
                <a:tab pos="6178550" algn="l"/>
              </a:tabLst>
            </a:pPr>
            <a:r>
              <a:rPr lang="pt-PT" sz="2000" b="1" dirty="0" smtClean="0"/>
              <a:t>2.3 SAP </a:t>
            </a:r>
          </a:p>
          <a:p>
            <a:pPr marL="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tabLst>
                <a:tab pos="6178550" algn="l"/>
              </a:tabLst>
            </a:pPr>
            <a:r>
              <a:rPr lang="pt-PT" sz="1400" dirty="0">
                <a:hlinkClick r:id="rId3"/>
              </a:rPr>
              <a:t>http://</a:t>
            </a:r>
            <a:r>
              <a:rPr lang="pt-PT" sz="1400" dirty="0" smtClean="0">
                <a:hlinkClick r:id="rId3"/>
              </a:rPr>
              <a:t>www.sap.com/portugal/index.epx</a:t>
            </a:r>
            <a:r>
              <a:rPr lang="pt-PT" sz="1400" dirty="0" smtClean="0"/>
              <a:t> 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642" y="1988840"/>
            <a:ext cx="5925215" cy="381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9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5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ERP’s em Portugal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ângulo 8"/>
          <p:cNvSpPr/>
          <p:nvPr/>
        </p:nvSpPr>
        <p:spPr>
          <a:xfrm>
            <a:off x="611560" y="1196752"/>
            <a:ext cx="7992888" cy="797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tabLst>
                <a:tab pos="6178550" algn="l"/>
              </a:tabLst>
            </a:pPr>
            <a:r>
              <a:rPr lang="pt-PT" sz="2000" b="1" dirty="0" smtClean="0"/>
              <a:t>2.4 SAGE </a:t>
            </a:r>
          </a:p>
          <a:p>
            <a:pPr marL="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tabLst>
                <a:tab pos="6178550" algn="l"/>
              </a:tabLst>
            </a:pPr>
            <a:r>
              <a:rPr lang="pt-PT" sz="1400" dirty="0">
                <a:hlinkClick r:id="rId3"/>
              </a:rPr>
              <a:t>http://</a:t>
            </a:r>
            <a:r>
              <a:rPr lang="pt-PT" sz="1400" dirty="0" smtClean="0">
                <a:hlinkClick r:id="rId3"/>
              </a:rPr>
              <a:t>www.sage.pt/Default.aspx?action=ArticleViewer&amp;target=407</a:t>
            </a:r>
            <a:r>
              <a:rPr lang="pt-PT" sz="1400" dirty="0" smtClean="0"/>
              <a:t>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46" y="1993893"/>
            <a:ext cx="5133102" cy="381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06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6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Cloud Computing (CC)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ângulo 8"/>
          <p:cNvSpPr/>
          <p:nvPr/>
        </p:nvSpPr>
        <p:spPr>
          <a:xfrm>
            <a:off x="611560" y="1196752"/>
            <a:ext cx="7992888" cy="3722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tabLst>
                <a:tab pos="6178550" algn="l"/>
              </a:tabLst>
            </a:pPr>
            <a:r>
              <a:rPr lang="pt-PT" sz="2000" b="1" dirty="0"/>
              <a:t>3</a:t>
            </a:r>
            <a:r>
              <a:rPr lang="pt-PT" sz="2000" b="1" dirty="0" smtClean="0"/>
              <a:t>.1 </a:t>
            </a:r>
            <a:r>
              <a:rPr lang="pt-PT" sz="2000" b="1" dirty="0" smtClean="0"/>
              <a:t>Cloud Computing</a:t>
            </a:r>
          </a:p>
          <a:p>
            <a:pPr marL="285750" lvl="1" indent="-285750" algn="just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en-US" b="1" i="1" dirty="0"/>
              <a:t>Cloud </a:t>
            </a:r>
            <a:r>
              <a:rPr lang="en-US" b="1" i="1" dirty="0" smtClean="0"/>
              <a:t>computing</a:t>
            </a:r>
            <a:endParaRPr lang="en-US" b="1" dirty="0"/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en-GB" sz="1600" dirty="0" smtClean="0"/>
              <a:t>O </a:t>
            </a:r>
            <a:r>
              <a:rPr lang="en-GB" sz="1600" dirty="0" err="1" smtClean="0"/>
              <a:t>termo</a:t>
            </a:r>
            <a:r>
              <a:rPr lang="en-GB" sz="1600" dirty="0" smtClean="0"/>
              <a:t> </a:t>
            </a:r>
            <a:r>
              <a:rPr lang="en-GB" sz="1600" dirty="0" err="1" smtClean="0"/>
              <a:t>significa</a:t>
            </a:r>
            <a:r>
              <a:rPr lang="en-GB" sz="1600" dirty="0" smtClean="0"/>
              <a:t> a </a:t>
            </a:r>
            <a:r>
              <a:rPr lang="en-GB" sz="1600" dirty="0" err="1" smtClean="0"/>
              <a:t>utilização</a:t>
            </a:r>
            <a:r>
              <a:rPr lang="en-GB" sz="1600" dirty="0" smtClean="0"/>
              <a:t> de </a:t>
            </a:r>
            <a:r>
              <a:rPr lang="en-GB" sz="1600" dirty="0" err="1" smtClean="0"/>
              <a:t>infraestruturas</a:t>
            </a:r>
            <a:r>
              <a:rPr lang="en-GB" sz="1600" dirty="0" smtClean="0"/>
              <a:t> de </a:t>
            </a:r>
            <a:r>
              <a:rPr lang="en-GB" sz="1600" dirty="0" err="1" smtClean="0"/>
              <a:t>computação</a:t>
            </a:r>
            <a:r>
              <a:rPr lang="en-GB" sz="1600" dirty="0" smtClean="0"/>
              <a:t> (</a:t>
            </a:r>
            <a:r>
              <a:rPr lang="en-GB" sz="1600" dirty="0"/>
              <a:t>hardware </a:t>
            </a:r>
            <a:r>
              <a:rPr lang="en-GB" sz="1600" dirty="0" smtClean="0"/>
              <a:t>e </a:t>
            </a:r>
            <a:r>
              <a:rPr lang="en-GB" sz="1600" dirty="0"/>
              <a:t>software) </a:t>
            </a:r>
            <a:r>
              <a:rPr lang="en-GB" sz="1600" dirty="0" err="1" smtClean="0"/>
              <a:t>disponíveis</a:t>
            </a:r>
            <a:r>
              <a:rPr lang="en-GB" sz="1600" dirty="0" smtClean="0"/>
              <a:t> </a:t>
            </a:r>
            <a:r>
              <a:rPr lang="en-GB" sz="1600" dirty="0" err="1" smtClean="0"/>
              <a:t>numa</a:t>
            </a:r>
            <a:r>
              <a:rPr lang="en-GB" sz="1600" dirty="0" smtClean="0"/>
              <a:t> </a:t>
            </a:r>
            <a:r>
              <a:rPr lang="en-GB" sz="1600" dirty="0" err="1" smtClean="0"/>
              <a:t>localização</a:t>
            </a:r>
            <a:r>
              <a:rPr lang="en-GB" sz="1600" dirty="0" smtClean="0"/>
              <a:t> </a:t>
            </a:r>
            <a:r>
              <a:rPr lang="en-GB" sz="1600" dirty="0" err="1" smtClean="0"/>
              <a:t>remota</a:t>
            </a:r>
            <a:r>
              <a:rPr lang="en-GB" sz="1600" dirty="0" smtClean="0"/>
              <a:t> e </a:t>
            </a:r>
            <a:r>
              <a:rPr lang="en-GB" sz="1600" dirty="0" err="1" smtClean="0"/>
              <a:t>acessíveis</a:t>
            </a:r>
            <a:r>
              <a:rPr lang="en-GB" sz="1600" dirty="0" smtClean="0"/>
              <a:t> </a:t>
            </a:r>
            <a:r>
              <a:rPr lang="en-GB" sz="1600" dirty="0" err="1" smtClean="0"/>
              <a:t>através</a:t>
            </a:r>
            <a:r>
              <a:rPr lang="en-GB" sz="1600" dirty="0" smtClean="0"/>
              <a:t> de </a:t>
            </a:r>
            <a:r>
              <a:rPr lang="en-GB" sz="1600" dirty="0" err="1" smtClean="0"/>
              <a:t>uma</a:t>
            </a:r>
            <a:r>
              <a:rPr lang="en-GB" sz="1600" dirty="0" smtClean="0"/>
              <a:t> </a:t>
            </a:r>
            <a:r>
              <a:rPr lang="en-GB" sz="1600" dirty="0" err="1" smtClean="0"/>
              <a:t>rede</a:t>
            </a:r>
            <a:r>
              <a:rPr lang="en-GB" sz="1600" dirty="0" smtClean="0"/>
              <a:t>, </a:t>
            </a:r>
            <a:r>
              <a:rPr lang="en-GB" sz="1600" dirty="0" err="1" smtClean="0"/>
              <a:t>tipicamente</a:t>
            </a:r>
            <a:r>
              <a:rPr lang="en-GB" sz="1600" dirty="0" smtClean="0"/>
              <a:t> a Internet</a:t>
            </a:r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en-GB" sz="1600" dirty="0" smtClean="0"/>
              <a:t>O </a:t>
            </a:r>
            <a:r>
              <a:rPr lang="en-GB" sz="1600" dirty="0" err="1" smtClean="0"/>
              <a:t>nome</a:t>
            </a:r>
            <a:r>
              <a:rPr lang="en-GB" sz="1600" dirty="0" smtClean="0"/>
              <a:t> </a:t>
            </a:r>
            <a:r>
              <a:rPr lang="en-GB" sz="1600" dirty="0" err="1" smtClean="0"/>
              <a:t>provém</a:t>
            </a:r>
            <a:r>
              <a:rPr lang="en-GB" sz="1600" dirty="0" smtClean="0"/>
              <a:t> da </a:t>
            </a:r>
            <a:r>
              <a:rPr lang="en-GB" sz="1600" dirty="0" err="1" smtClean="0"/>
              <a:t>utilização</a:t>
            </a:r>
            <a:r>
              <a:rPr lang="en-GB" sz="1600" dirty="0" smtClean="0"/>
              <a:t> de um </a:t>
            </a:r>
            <a:r>
              <a:rPr lang="en-GB" sz="1600" dirty="0" err="1" smtClean="0"/>
              <a:t>símbolo</a:t>
            </a:r>
            <a:r>
              <a:rPr lang="en-GB" sz="1600" dirty="0" smtClean="0"/>
              <a:t> </a:t>
            </a:r>
            <a:r>
              <a:rPr lang="en-GB" sz="1600" dirty="0" err="1" smtClean="0"/>
              <a:t>em</a:t>
            </a:r>
            <a:r>
              <a:rPr lang="en-GB" sz="1600" dirty="0" smtClean="0"/>
              <a:t> forma de “</a:t>
            </a:r>
            <a:r>
              <a:rPr lang="en-GB" sz="1600" dirty="0" err="1" smtClean="0"/>
              <a:t>nuvem</a:t>
            </a:r>
            <a:r>
              <a:rPr lang="en-GB" sz="1600" dirty="0" smtClean="0"/>
              <a:t>” </a:t>
            </a:r>
            <a:r>
              <a:rPr lang="en-GB" sz="1600" dirty="0" err="1" smtClean="0"/>
              <a:t>como</a:t>
            </a:r>
            <a:r>
              <a:rPr lang="en-GB" sz="1600" dirty="0" smtClean="0"/>
              <a:t> </a:t>
            </a:r>
            <a:r>
              <a:rPr lang="en-GB" sz="1600" dirty="0" err="1" smtClean="0"/>
              <a:t>abstração</a:t>
            </a:r>
            <a:r>
              <a:rPr lang="en-GB" sz="1600" dirty="0" smtClean="0"/>
              <a:t> da </a:t>
            </a:r>
            <a:r>
              <a:rPr lang="en-GB" sz="1600" dirty="0" err="1" smtClean="0"/>
              <a:t>compliexidade</a:t>
            </a:r>
            <a:r>
              <a:rPr lang="en-GB" sz="1600" dirty="0" smtClean="0"/>
              <a:t> das </a:t>
            </a:r>
            <a:r>
              <a:rPr lang="en-GB" sz="1600" dirty="0" err="1" smtClean="0"/>
              <a:t>infraestruturas</a:t>
            </a:r>
            <a:r>
              <a:rPr lang="en-GB" sz="1600" dirty="0" smtClean="0"/>
              <a:t> </a:t>
            </a:r>
            <a:r>
              <a:rPr lang="en-GB" sz="1600" dirty="0" err="1" smtClean="0"/>
              <a:t>contidas</a:t>
            </a:r>
            <a:r>
              <a:rPr lang="en-GB" sz="1600" dirty="0" smtClean="0"/>
              <a:t> </a:t>
            </a:r>
            <a:r>
              <a:rPr lang="en-GB" sz="1600" dirty="0" err="1" smtClean="0"/>
              <a:t>nos</a:t>
            </a:r>
            <a:r>
              <a:rPr lang="en-GB" sz="1600" dirty="0" smtClean="0"/>
              <a:t> </a:t>
            </a:r>
            <a:r>
              <a:rPr lang="en-GB" sz="1600" dirty="0" err="1" smtClean="0"/>
              <a:t>diagramas</a:t>
            </a:r>
            <a:endParaRPr lang="en-GB" sz="1600" dirty="0" smtClean="0"/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en-GB" sz="1600" dirty="0" err="1" smtClean="0"/>
              <a:t>Os</a:t>
            </a:r>
            <a:r>
              <a:rPr lang="en-GB" sz="1600" dirty="0" smtClean="0"/>
              <a:t> </a:t>
            </a:r>
            <a:r>
              <a:rPr lang="en-GB" sz="1600" dirty="0" err="1" smtClean="0"/>
              <a:t>utilizadores</a:t>
            </a:r>
            <a:r>
              <a:rPr lang="en-GB" sz="1600" dirty="0" smtClean="0"/>
              <a:t> </a:t>
            </a:r>
            <a:r>
              <a:rPr lang="en-GB" sz="1600" dirty="0" err="1" smtClean="0"/>
              <a:t>acedem</a:t>
            </a:r>
            <a:r>
              <a:rPr lang="en-GB" sz="1600" dirty="0" smtClean="0"/>
              <a:t> </a:t>
            </a:r>
            <a:r>
              <a:rPr lang="en-GB" sz="1600" dirty="0" err="1" smtClean="0"/>
              <a:t>às</a:t>
            </a:r>
            <a:r>
              <a:rPr lang="en-GB" sz="1600" dirty="0" smtClean="0"/>
              <a:t> </a:t>
            </a:r>
            <a:r>
              <a:rPr lang="en-GB" sz="1600" dirty="0" err="1" smtClean="0"/>
              <a:t>aplicações</a:t>
            </a:r>
            <a:r>
              <a:rPr lang="en-GB" sz="1600" dirty="0" smtClean="0"/>
              <a:t> </a:t>
            </a:r>
            <a:r>
              <a:rPr lang="en-GB" sz="1600" dirty="0" err="1" smtClean="0"/>
              <a:t>através</a:t>
            </a:r>
            <a:r>
              <a:rPr lang="en-GB" sz="1600" dirty="0" smtClean="0"/>
              <a:t> de um browser </a:t>
            </a:r>
            <a:r>
              <a:rPr lang="en-GB" sz="1600" dirty="0" err="1" smtClean="0"/>
              <a:t>ou</a:t>
            </a:r>
            <a:r>
              <a:rPr lang="en-GB" sz="1600" dirty="0" smtClean="0"/>
              <a:t> </a:t>
            </a:r>
            <a:r>
              <a:rPr lang="en-GB" sz="1600" dirty="0" err="1" smtClean="0"/>
              <a:t>aplicação</a:t>
            </a:r>
            <a:r>
              <a:rPr lang="en-GB" sz="1600" dirty="0" smtClean="0"/>
              <a:t> de um </a:t>
            </a:r>
            <a:r>
              <a:rPr lang="en-GB" sz="1600" dirty="0" err="1" smtClean="0"/>
              <a:t>sistema</a:t>
            </a:r>
            <a:r>
              <a:rPr lang="en-GB" sz="1600" dirty="0" smtClean="0"/>
              <a:t> </a:t>
            </a:r>
            <a:r>
              <a:rPr lang="en-GB" sz="1600" dirty="0" err="1" smtClean="0"/>
              <a:t>móvel</a:t>
            </a:r>
            <a:r>
              <a:rPr lang="en-GB" sz="1600" dirty="0" smtClean="0"/>
              <a:t>, </a:t>
            </a:r>
            <a:r>
              <a:rPr lang="en-GB" sz="1600" dirty="0" err="1" smtClean="0"/>
              <a:t>sendo</a:t>
            </a:r>
            <a:r>
              <a:rPr lang="en-GB" sz="1600" dirty="0" smtClean="0"/>
              <a:t> </a:t>
            </a:r>
            <a:r>
              <a:rPr lang="en-GB" sz="1600" dirty="0" err="1" smtClean="0"/>
              <a:t>que</a:t>
            </a:r>
            <a:r>
              <a:rPr lang="en-GB" sz="1600" dirty="0" smtClean="0"/>
              <a:t> a </a:t>
            </a:r>
            <a:r>
              <a:rPr lang="en-GB" sz="1600" dirty="0" err="1" smtClean="0"/>
              <a:t>aplicação</a:t>
            </a:r>
            <a:r>
              <a:rPr lang="en-GB" sz="1600" dirty="0" smtClean="0"/>
              <a:t> e </a:t>
            </a:r>
            <a:r>
              <a:rPr lang="en-GB" sz="1600" dirty="0" err="1" smtClean="0"/>
              <a:t>os</a:t>
            </a:r>
            <a:r>
              <a:rPr lang="en-GB" sz="1600" dirty="0" smtClean="0"/>
              <a:t> dados se </a:t>
            </a:r>
            <a:r>
              <a:rPr lang="en-GB" sz="1600" dirty="0" err="1" smtClean="0"/>
              <a:t>encontram</a:t>
            </a:r>
            <a:r>
              <a:rPr lang="en-GB" sz="1600" dirty="0" smtClean="0"/>
              <a:t> </a:t>
            </a:r>
            <a:r>
              <a:rPr lang="en-GB" sz="1600" dirty="0" err="1" smtClean="0"/>
              <a:t>armazenados</a:t>
            </a:r>
            <a:r>
              <a:rPr lang="en-GB" sz="1600" dirty="0" smtClean="0"/>
              <a:t> </a:t>
            </a:r>
            <a:r>
              <a:rPr lang="en-GB" sz="1600" dirty="0" err="1" smtClean="0"/>
              <a:t>num</a:t>
            </a:r>
            <a:r>
              <a:rPr lang="en-GB" sz="1600" dirty="0" smtClean="0"/>
              <a:t> </a:t>
            </a:r>
            <a:r>
              <a:rPr lang="en-GB" sz="1600" dirty="0" err="1" smtClean="0"/>
              <a:t>servidor</a:t>
            </a:r>
            <a:r>
              <a:rPr lang="en-GB" sz="1600" dirty="0" smtClean="0"/>
              <a:t> </a:t>
            </a:r>
            <a:r>
              <a:rPr lang="en-GB" sz="1600" dirty="0" err="1" smtClean="0"/>
              <a:t>remoto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58802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7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File:Cloud computing.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66" y="1142336"/>
            <a:ext cx="5133280" cy="464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48264" y="5373216"/>
            <a:ext cx="1800200" cy="2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buClr>
                <a:srgbClr val="0070C0"/>
              </a:buClr>
            </a:pPr>
            <a:r>
              <a:rPr lang="en-GB" sz="1200" i="1" dirty="0" err="1" smtClean="0"/>
              <a:t>Fonte:wikipedia</a:t>
            </a:r>
            <a:endParaRPr lang="en-GB" sz="1200" i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2574032" y="5623341"/>
            <a:ext cx="6174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200" i="1" dirty="0"/>
              <a:t>http://en.wikipedia.org/wiki/Cloud_computing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Cloud Computing (CC)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98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8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ângulo 8"/>
          <p:cNvSpPr/>
          <p:nvPr/>
        </p:nvSpPr>
        <p:spPr>
          <a:xfrm>
            <a:off x="611560" y="1052736"/>
            <a:ext cx="7992888" cy="491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tabLst>
                <a:tab pos="6178550" algn="l"/>
              </a:tabLst>
            </a:pPr>
            <a:r>
              <a:rPr lang="pt-PT" sz="2000" b="1" dirty="0"/>
              <a:t>3</a:t>
            </a:r>
            <a:r>
              <a:rPr lang="pt-PT" sz="2000" b="1" dirty="0" smtClean="0"/>
              <a:t>.2 </a:t>
            </a:r>
            <a:r>
              <a:rPr lang="pt-PT" sz="2000" b="1" dirty="0" smtClean="0"/>
              <a:t>...as a Service</a:t>
            </a:r>
          </a:p>
          <a:p>
            <a:pPr marL="285750" lvl="1" indent="-285750" algn="just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negócio</a:t>
            </a:r>
            <a:r>
              <a:rPr lang="en-GB" dirty="0"/>
              <a:t>: o </a:t>
            </a:r>
            <a:r>
              <a:rPr lang="en-GB" dirty="0" err="1"/>
              <a:t>modo</a:t>
            </a:r>
            <a:r>
              <a:rPr lang="en-GB" dirty="0"/>
              <a:t> </a:t>
            </a:r>
            <a:r>
              <a:rPr lang="en-GB" dirty="0" err="1"/>
              <a:t>pelo</a:t>
            </a:r>
            <a:r>
              <a:rPr lang="en-GB" dirty="0"/>
              <a:t> </a:t>
            </a:r>
            <a:r>
              <a:rPr lang="en-GB" dirty="0" err="1"/>
              <a:t>qual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empresa</a:t>
            </a:r>
            <a:r>
              <a:rPr lang="en-GB" dirty="0"/>
              <a:t> </a:t>
            </a:r>
            <a:r>
              <a:rPr lang="en-GB" dirty="0" err="1"/>
              <a:t>cria</a:t>
            </a:r>
            <a:r>
              <a:rPr lang="en-GB" dirty="0"/>
              <a:t> </a:t>
            </a:r>
            <a:r>
              <a:rPr lang="en-GB" dirty="0" err="1"/>
              <a:t>riqueza</a:t>
            </a:r>
            <a:r>
              <a:rPr lang="en-GB" dirty="0"/>
              <a:t> </a:t>
            </a:r>
            <a:r>
              <a:rPr lang="en-GB" dirty="0" err="1"/>
              <a:t>através</a:t>
            </a:r>
            <a:r>
              <a:rPr lang="en-GB" dirty="0"/>
              <a:t> da </a:t>
            </a:r>
            <a:r>
              <a:rPr lang="en-GB" dirty="0" err="1"/>
              <a:t>atividade</a:t>
            </a:r>
            <a:r>
              <a:rPr lang="en-GB" dirty="0"/>
              <a:t>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desenvolve</a:t>
            </a:r>
            <a:endParaRPr lang="en-GB" dirty="0"/>
          </a:p>
          <a:p>
            <a:pPr marL="285750" lvl="1" indent="-285750" algn="just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en-GB" dirty="0"/>
              <a:t>O </a:t>
            </a: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negócio</a:t>
            </a:r>
            <a:r>
              <a:rPr lang="en-GB" dirty="0"/>
              <a:t> </a:t>
            </a:r>
            <a:r>
              <a:rPr lang="en-GB" dirty="0" err="1"/>
              <a:t>subjacente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i="1" dirty="0"/>
              <a:t>cloud computing </a:t>
            </a:r>
            <a:r>
              <a:rPr lang="en-GB" dirty="0" err="1"/>
              <a:t>baseia</a:t>
            </a:r>
            <a:r>
              <a:rPr lang="en-GB" dirty="0"/>
              <a:t>-se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prestação</a:t>
            </a:r>
            <a:r>
              <a:rPr lang="en-GB" dirty="0"/>
              <a:t> de </a:t>
            </a:r>
            <a:r>
              <a:rPr lang="en-GB" dirty="0" err="1"/>
              <a:t>serviços</a:t>
            </a:r>
            <a:r>
              <a:rPr lang="en-GB" dirty="0"/>
              <a:t> de um </a:t>
            </a:r>
            <a:r>
              <a:rPr lang="en-GB" i="1" dirty="0"/>
              <a:t>service provider </a:t>
            </a:r>
            <a:r>
              <a:rPr lang="en-GB" dirty="0"/>
              <a:t>a </a:t>
            </a:r>
            <a:r>
              <a:rPr lang="en-GB" dirty="0" err="1"/>
              <a:t>utilizadores</a:t>
            </a:r>
            <a:r>
              <a:rPr lang="en-GB" dirty="0"/>
              <a:t> </a:t>
            </a:r>
            <a:r>
              <a:rPr lang="en-GB" dirty="0" err="1"/>
              <a:t>finais</a:t>
            </a:r>
            <a:r>
              <a:rPr lang="en-GB" dirty="0"/>
              <a:t> (</a:t>
            </a:r>
            <a:r>
              <a:rPr lang="en-GB" dirty="0" err="1"/>
              <a:t>empresas</a:t>
            </a:r>
            <a:r>
              <a:rPr lang="en-GB" dirty="0"/>
              <a:t>)</a:t>
            </a:r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en-GB" sz="1600" dirty="0" err="1" smtClean="0"/>
              <a:t>Esses</a:t>
            </a:r>
            <a:r>
              <a:rPr lang="en-GB" sz="1600" dirty="0" smtClean="0"/>
              <a:t> </a:t>
            </a:r>
            <a:r>
              <a:rPr lang="en-GB" sz="1600" dirty="0" err="1" smtClean="0"/>
              <a:t>serviços</a:t>
            </a:r>
            <a:r>
              <a:rPr lang="en-GB" sz="1600" dirty="0" smtClean="0"/>
              <a:t>, de 3 </a:t>
            </a:r>
            <a:r>
              <a:rPr lang="en-GB" sz="1600" dirty="0" err="1" smtClean="0"/>
              <a:t>tipos</a:t>
            </a:r>
            <a:r>
              <a:rPr lang="en-GB" sz="1600" dirty="0" smtClean="0"/>
              <a:t>, </a:t>
            </a:r>
            <a:r>
              <a:rPr lang="en-GB" sz="1600" dirty="0" err="1" smtClean="0"/>
              <a:t>são</a:t>
            </a:r>
            <a:r>
              <a:rPr lang="en-GB" sz="1600" dirty="0" smtClean="0"/>
              <a:t> </a:t>
            </a:r>
            <a:r>
              <a:rPr lang="en-GB" sz="1600" dirty="0" err="1" smtClean="0"/>
              <a:t>conhecidos</a:t>
            </a:r>
            <a:r>
              <a:rPr lang="en-GB" sz="1600" dirty="0" smtClean="0"/>
              <a:t> </a:t>
            </a:r>
            <a:r>
              <a:rPr lang="en-GB" sz="1600" dirty="0" err="1" smtClean="0"/>
              <a:t>pelas</a:t>
            </a:r>
            <a:r>
              <a:rPr lang="en-GB" sz="1600" dirty="0" smtClean="0"/>
              <a:t> </a:t>
            </a:r>
            <a:r>
              <a:rPr lang="en-GB" sz="1600" dirty="0" err="1" smtClean="0"/>
              <a:t>siglas</a:t>
            </a:r>
            <a:r>
              <a:rPr lang="en-GB" sz="1600" dirty="0" smtClean="0"/>
              <a:t>:</a:t>
            </a:r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600" b="1" i="1" dirty="0" err="1"/>
              <a:t>IaaS</a:t>
            </a:r>
            <a:r>
              <a:rPr lang="en-GB" sz="1600" dirty="0"/>
              <a:t>: Infrastructure as a Service</a:t>
            </a:r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600" b="1" i="1" dirty="0" err="1"/>
              <a:t>PaaS</a:t>
            </a:r>
            <a:r>
              <a:rPr lang="en-GB" sz="1600" dirty="0"/>
              <a:t>: Platform as a Service</a:t>
            </a:r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ü"/>
              <a:tabLst>
                <a:tab pos="6178550" algn="l"/>
              </a:tabLst>
            </a:pPr>
            <a:r>
              <a:rPr lang="en-GB" sz="1600" b="1" i="1" dirty="0" err="1" smtClean="0"/>
              <a:t>SaaS</a:t>
            </a:r>
            <a:r>
              <a:rPr lang="en-GB" sz="1600" dirty="0" smtClean="0"/>
              <a:t>: Software as a Service</a:t>
            </a:r>
          </a:p>
          <a:p>
            <a:pPr marL="285750" lvl="1" indent="-285750" algn="just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en-GB" dirty="0" err="1" smtClean="0"/>
              <a:t>Os</a:t>
            </a:r>
            <a:r>
              <a:rPr lang="en-GB" dirty="0" smtClean="0"/>
              <a:t> </a:t>
            </a:r>
            <a:r>
              <a:rPr lang="en-GB" dirty="0"/>
              <a:t>c</a:t>
            </a:r>
            <a:r>
              <a:rPr lang="en-GB" i="1" dirty="0"/>
              <a:t>loud providers</a:t>
            </a:r>
            <a:r>
              <a:rPr lang="en-GB" dirty="0"/>
              <a:t> </a:t>
            </a:r>
            <a:r>
              <a:rPr lang="en-GB" dirty="0" err="1"/>
              <a:t>gerem</a:t>
            </a:r>
            <a:r>
              <a:rPr lang="en-GB" dirty="0"/>
              <a:t> </a:t>
            </a:r>
            <a:r>
              <a:rPr lang="en-GB" dirty="0" err="1"/>
              <a:t>toda</a:t>
            </a:r>
            <a:r>
              <a:rPr lang="en-GB" dirty="0"/>
              <a:t> a </a:t>
            </a:r>
            <a:r>
              <a:rPr lang="en-GB" dirty="0" err="1"/>
              <a:t>infraestrutura</a:t>
            </a:r>
            <a:r>
              <a:rPr lang="en-GB" dirty="0"/>
              <a:t> (hardware, software, bases de dados, networking…) </a:t>
            </a:r>
            <a:r>
              <a:rPr lang="en-GB" dirty="0" err="1"/>
              <a:t>necessária</a:t>
            </a:r>
            <a:r>
              <a:rPr lang="en-GB" dirty="0"/>
              <a:t> à </a:t>
            </a:r>
            <a:r>
              <a:rPr lang="en-GB" dirty="0" err="1"/>
              <a:t>prestação</a:t>
            </a:r>
            <a:r>
              <a:rPr lang="en-GB" dirty="0"/>
              <a:t> dos </a:t>
            </a:r>
            <a:r>
              <a:rPr lang="en-GB" dirty="0" err="1"/>
              <a:t>serviços</a:t>
            </a:r>
            <a:r>
              <a:rPr lang="en-GB" dirty="0"/>
              <a:t> </a:t>
            </a:r>
            <a:r>
              <a:rPr lang="en-GB" dirty="0" err="1"/>
              <a:t>pretendidos</a:t>
            </a:r>
            <a:r>
              <a:rPr lang="en-GB" dirty="0"/>
              <a:t> </a:t>
            </a:r>
            <a:r>
              <a:rPr lang="en-GB" dirty="0" err="1"/>
              <a:t>pelo</a:t>
            </a:r>
            <a:r>
              <a:rPr lang="en-GB" dirty="0"/>
              <a:t> </a:t>
            </a:r>
            <a:r>
              <a:rPr lang="en-GB" dirty="0" err="1"/>
              <a:t>utilizador</a:t>
            </a:r>
            <a:endParaRPr lang="en-GB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Cloud Computing (CC)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1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9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ângulo 8"/>
          <p:cNvSpPr/>
          <p:nvPr/>
        </p:nvSpPr>
        <p:spPr>
          <a:xfrm>
            <a:off x="611560" y="1194191"/>
            <a:ext cx="7992888" cy="421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en-GB" b="1" dirty="0" err="1" smtClean="0"/>
              <a:t>IaaS</a:t>
            </a:r>
            <a:r>
              <a:rPr lang="en-GB" dirty="0" smtClean="0"/>
              <a:t> </a:t>
            </a:r>
          </a:p>
          <a:p>
            <a:pPr marL="285750" lvl="1" indent="-285750" algn="just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en-GB" dirty="0" err="1" smtClean="0"/>
              <a:t>Neste</a:t>
            </a:r>
            <a:r>
              <a:rPr lang="en-GB" dirty="0" smtClean="0"/>
              <a:t> </a:t>
            </a:r>
            <a:r>
              <a:rPr lang="en-GB" dirty="0" err="1" smtClean="0"/>
              <a:t>modelo</a:t>
            </a:r>
            <a:r>
              <a:rPr lang="en-GB" dirty="0" smtClean="0"/>
              <a:t> de </a:t>
            </a:r>
            <a:r>
              <a:rPr lang="en-GB" i="1" dirty="0" smtClean="0"/>
              <a:t>cloud computing </a:t>
            </a:r>
            <a:r>
              <a:rPr lang="en-GB" dirty="0" smtClean="0"/>
              <a:t>o </a:t>
            </a:r>
            <a:r>
              <a:rPr lang="en-GB" i="1" dirty="0" smtClean="0"/>
              <a:t>cloud provider </a:t>
            </a:r>
            <a:r>
              <a:rPr lang="en-GB" dirty="0" err="1" smtClean="0"/>
              <a:t>fornece</a:t>
            </a:r>
            <a:r>
              <a:rPr lang="en-GB" dirty="0" smtClean="0"/>
              <a:t>:</a:t>
            </a:r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en-GB" sz="1600" dirty="0"/>
              <a:t>O </a:t>
            </a:r>
            <a:r>
              <a:rPr lang="en-GB" sz="1600" dirty="0" err="1"/>
              <a:t>equipamento</a:t>
            </a:r>
            <a:r>
              <a:rPr lang="en-GB" sz="1600" dirty="0"/>
              <a:t> </a:t>
            </a:r>
            <a:r>
              <a:rPr lang="en-GB" sz="1600" dirty="0" err="1"/>
              <a:t>necessário</a:t>
            </a:r>
            <a:r>
              <a:rPr lang="en-GB" sz="1600" dirty="0"/>
              <a:t> </a:t>
            </a:r>
            <a:r>
              <a:rPr lang="en-GB" sz="1600" dirty="0" err="1"/>
              <a:t>para</a:t>
            </a:r>
            <a:r>
              <a:rPr lang="en-GB" sz="1600" dirty="0"/>
              <a:t> </a:t>
            </a:r>
            <a:r>
              <a:rPr lang="en-GB" sz="1600" dirty="0" err="1"/>
              <a:t>suportar</a:t>
            </a:r>
            <a:r>
              <a:rPr lang="en-GB" sz="1600" dirty="0"/>
              <a:t> </a:t>
            </a:r>
            <a:r>
              <a:rPr lang="en-GB" sz="1600" dirty="0" err="1" smtClean="0"/>
              <a:t>os</a:t>
            </a:r>
            <a:r>
              <a:rPr lang="en-GB" sz="1600" dirty="0" smtClean="0"/>
              <a:t> </a:t>
            </a:r>
            <a:r>
              <a:rPr lang="en-GB" sz="1600" dirty="0" err="1" smtClean="0"/>
              <a:t>serviços</a:t>
            </a:r>
            <a:r>
              <a:rPr lang="en-GB" sz="1600" dirty="0" smtClean="0"/>
              <a:t> </a:t>
            </a:r>
            <a:r>
              <a:rPr lang="en-GB" sz="1600" dirty="0" err="1" smtClean="0"/>
              <a:t>pretendidos</a:t>
            </a:r>
            <a:r>
              <a:rPr lang="en-GB" sz="1600" dirty="0" smtClean="0"/>
              <a:t> </a:t>
            </a:r>
            <a:r>
              <a:rPr lang="en-GB" sz="1600" dirty="0" err="1"/>
              <a:t>pelo</a:t>
            </a:r>
            <a:r>
              <a:rPr lang="en-GB" sz="1600" dirty="0"/>
              <a:t> </a:t>
            </a:r>
            <a:r>
              <a:rPr lang="en-GB" sz="1600" dirty="0" err="1"/>
              <a:t>cliente</a:t>
            </a:r>
            <a:r>
              <a:rPr lang="en-GB" sz="1600" dirty="0"/>
              <a:t>, </a:t>
            </a:r>
            <a:r>
              <a:rPr lang="en-GB" sz="1600" dirty="0" err="1"/>
              <a:t>normalmente</a:t>
            </a:r>
            <a:r>
              <a:rPr lang="en-GB" sz="1600" dirty="0"/>
              <a:t> </a:t>
            </a:r>
            <a:r>
              <a:rPr lang="en-GB" sz="1600" dirty="0" err="1"/>
              <a:t>através</a:t>
            </a:r>
            <a:r>
              <a:rPr lang="en-GB" sz="1600" dirty="0"/>
              <a:t> de </a:t>
            </a:r>
            <a:r>
              <a:rPr lang="en-GB" sz="1600" dirty="0" err="1"/>
              <a:t>máquinas</a:t>
            </a:r>
            <a:r>
              <a:rPr lang="en-GB" sz="1600" dirty="0"/>
              <a:t> </a:t>
            </a:r>
            <a:r>
              <a:rPr lang="en-GB" sz="1600" dirty="0" err="1"/>
              <a:t>vituais</a:t>
            </a:r>
            <a:r>
              <a:rPr lang="en-GB" sz="1600" dirty="0"/>
              <a:t> </a:t>
            </a:r>
            <a:r>
              <a:rPr lang="en-GB" sz="1600" dirty="0" err="1"/>
              <a:t>instaladas</a:t>
            </a:r>
            <a:r>
              <a:rPr lang="en-GB" sz="1600" dirty="0"/>
              <a:t> </a:t>
            </a:r>
            <a:r>
              <a:rPr lang="en-GB" sz="1600" dirty="0" err="1"/>
              <a:t>em</a:t>
            </a:r>
            <a:r>
              <a:rPr lang="en-GB" sz="1600" dirty="0"/>
              <a:t> </a:t>
            </a:r>
            <a:r>
              <a:rPr lang="en-GB" sz="1600" dirty="0" err="1"/>
              <a:t>computadores</a:t>
            </a:r>
            <a:r>
              <a:rPr lang="en-GB" sz="1600" dirty="0"/>
              <a:t> dos </a:t>
            </a:r>
            <a:r>
              <a:rPr lang="en-GB" sz="1600" dirty="0" err="1"/>
              <a:t>seus</a:t>
            </a:r>
            <a:r>
              <a:rPr lang="en-GB" sz="1600" dirty="0"/>
              <a:t> data </a:t>
            </a:r>
            <a:r>
              <a:rPr lang="en-GB" sz="1600" dirty="0" err="1"/>
              <a:t>centers</a:t>
            </a:r>
            <a:endParaRPr lang="en-GB" sz="1600" dirty="0"/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en-GB" sz="1600" dirty="0" err="1"/>
              <a:t>Pode</a:t>
            </a:r>
            <a:r>
              <a:rPr lang="en-GB" sz="1600" dirty="0"/>
              <a:t> </a:t>
            </a:r>
            <a:r>
              <a:rPr lang="en-GB" sz="1600" dirty="0" err="1"/>
              <a:t>incluir</a:t>
            </a:r>
            <a:r>
              <a:rPr lang="en-GB" sz="1600" dirty="0"/>
              <a:t> </a:t>
            </a:r>
            <a:r>
              <a:rPr lang="en-GB" sz="1600" dirty="0" err="1"/>
              <a:t>serviços</a:t>
            </a:r>
            <a:r>
              <a:rPr lang="en-GB" sz="1600" dirty="0"/>
              <a:t> </a:t>
            </a:r>
            <a:r>
              <a:rPr lang="en-GB" sz="1600" dirty="0" err="1"/>
              <a:t>adicionais</a:t>
            </a:r>
            <a:r>
              <a:rPr lang="en-GB" sz="1600" dirty="0"/>
              <a:t> </a:t>
            </a:r>
            <a:r>
              <a:rPr lang="en-GB" sz="1600" dirty="0" err="1"/>
              <a:t>como</a:t>
            </a:r>
            <a:r>
              <a:rPr lang="en-GB" sz="1600" dirty="0"/>
              <a:t>, </a:t>
            </a:r>
            <a:r>
              <a:rPr lang="en-GB" sz="1600" dirty="0" err="1"/>
              <a:t>por</a:t>
            </a:r>
            <a:r>
              <a:rPr lang="en-GB" sz="1600" dirty="0"/>
              <a:t> </a:t>
            </a:r>
            <a:r>
              <a:rPr lang="en-GB" sz="1600" dirty="0" err="1"/>
              <a:t>exemplo</a:t>
            </a:r>
            <a:r>
              <a:rPr lang="en-GB" sz="1600" dirty="0"/>
              <a:t>, firewalls</a:t>
            </a:r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en-GB" sz="1600" dirty="0"/>
              <a:t>É da </a:t>
            </a:r>
            <a:r>
              <a:rPr lang="en-GB" sz="1600" dirty="0" err="1"/>
              <a:t>responsabilidade</a:t>
            </a:r>
            <a:r>
              <a:rPr lang="en-GB" sz="1600" dirty="0"/>
              <a:t> dos </a:t>
            </a:r>
            <a:r>
              <a:rPr lang="en-GB" sz="1600" dirty="0" err="1"/>
              <a:t>utilizadores</a:t>
            </a:r>
            <a:r>
              <a:rPr lang="en-GB" sz="1600" dirty="0"/>
              <a:t> a </a:t>
            </a:r>
            <a:r>
              <a:rPr lang="en-GB" sz="1600" dirty="0" err="1"/>
              <a:t>instalação</a:t>
            </a:r>
            <a:r>
              <a:rPr lang="en-GB" sz="1600" dirty="0"/>
              <a:t> e </a:t>
            </a:r>
            <a:r>
              <a:rPr lang="en-GB" sz="1600" dirty="0" err="1"/>
              <a:t>manutenção</a:t>
            </a:r>
            <a:r>
              <a:rPr lang="en-GB" sz="1600" dirty="0"/>
              <a:t>, </a:t>
            </a:r>
            <a:r>
              <a:rPr lang="en-GB" sz="1600" dirty="0" err="1"/>
              <a:t>nestes</a:t>
            </a:r>
            <a:r>
              <a:rPr lang="en-GB" sz="1600" dirty="0"/>
              <a:t> </a:t>
            </a:r>
            <a:r>
              <a:rPr lang="en-GB" sz="1600" dirty="0" err="1"/>
              <a:t>recursos</a:t>
            </a:r>
            <a:r>
              <a:rPr lang="en-GB" sz="1600" dirty="0"/>
              <a:t>, do </a:t>
            </a:r>
            <a:r>
              <a:rPr lang="en-GB" sz="1600" dirty="0" err="1"/>
              <a:t>sistema</a:t>
            </a:r>
            <a:r>
              <a:rPr lang="en-GB" sz="1600" dirty="0"/>
              <a:t> </a:t>
            </a:r>
            <a:r>
              <a:rPr lang="en-GB" sz="1600" dirty="0" err="1"/>
              <a:t>operativo</a:t>
            </a:r>
            <a:r>
              <a:rPr lang="en-GB" sz="1600" dirty="0"/>
              <a:t> e </a:t>
            </a:r>
            <a:r>
              <a:rPr lang="en-GB" sz="1600" dirty="0" err="1"/>
              <a:t>aplicações</a:t>
            </a:r>
            <a:endParaRPr lang="en-GB" sz="1600" dirty="0"/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en-GB" sz="1600" dirty="0" err="1"/>
              <a:t>Os</a:t>
            </a:r>
            <a:r>
              <a:rPr lang="en-GB" sz="1600" dirty="0"/>
              <a:t> </a:t>
            </a:r>
            <a:r>
              <a:rPr lang="en-GB" sz="1600" dirty="0" err="1"/>
              <a:t>custos</a:t>
            </a:r>
            <a:r>
              <a:rPr lang="en-GB" sz="1600" dirty="0"/>
              <a:t> </a:t>
            </a:r>
            <a:r>
              <a:rPr lang="en-GB" sz="1600" dirty="0" err="1"/>
              <a:t>refletem</a:t>
            </a:r>
            <a:r>
              <a:rPr lang="en-GB" sz="1600" dirty="0"/>
              <a:t> a </a:t>
            </a:r>
            <a:r>
              <a:rPr lang="en-GB" sz="1600" dirty="0" err="1"/>
              <a:t>quantidade</a:t>
            </a:r>
            <a:r>
              <a:rPr lang="en-GB" sz="1600" dirty="0"/>
              <a:t> de </a:t>
            </a:r>
            <a:r>
              <a:rPr lang="en-GB" sz="1600" dirty="0" err="1"/>
              <a:t>recursos</a:t>
            </a:r>
            <a:r>
              <a:rPr lang="en-GB" sz="1600" dirty="0"/>
              <a:t> </a:t>
            </a:r>
            <a:r>
              <a:rPr lang="en-GB" sz="1600" dirty="0" err="1"/>
              <a:t>afetados</a:t>
            </a:r>
            <a:r>
              <a:rPr lang="en-GB" sz="1600" dirty="0"/>
              <a:t> </a:t>
            </a:r>
            <a:r>
              <a:rPr lang="en-GB" sz="1600" dirty="0" err="1"/>
              <a:t>ao</a:t>
            </a:r>
            <a:r>
              <a:rPr lang="en-GB" sz="1600" dirty="0"/>
              <a:t> </a:t>
            </a:r>
            <a:r>
              <a:rPr lang="en-GB" sz="1600" dirty="0" err="1"/>
              <a:t>cliente</a:t>
            </a:r>
            <a:endParaRPr lang="en-GB" sz="1600" dirty="0"/>
          </a:p>
          <a:p>
            <a:pPr marL="285750" lvl="1" indent="-285750" algn="just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en-GB" i="1" dirty="0" err="1" smtClean="0"/>
              <a:t>Exemplos</a:t>
            </a:r>
            <a:r>
              <a:rPr lang="en-GB" i="1" dirty="0" smtClean="0"/>
              <a:t>: </a:t>
            </a:r>
            <a:r>
              <a:rPr lang="pt-PT" sz="1600" dirty="0" smtClean="0">
                <a:hlinkClick r:id="rId3" tooltip="Amazon EC2"/>
              </a:rPr>
              <a:t>Amazon </a:t>
            </a:r>
            <a:r>
              <a:rPr lang="pt-PT" sz="1600" dirty="0">
                <a:hlinkClick r:id="rId3" tooltip="Amazon EC2"/>
              </a:rPr>
              <a:t>EC2</a:t>
            </a:r>
            <a:r>
              <a:rPr lang="pt-PT" sz="1600" dirty="0"/>
              <a:t>, </a:t>
            </a:r>
            <a:r>
              <a:rPr lang="pt-PT" sz="1600" dirty="0" smtClean="0">
                <a:hlinkClick r:id="rId4" tooltip="Azure Services Platform"/>
              </a:rPr>
              <a:t>Azure </a:t>
            </a:r>
            <a:r>
              <a:rPr lang="pt-PT" sz="1600" dirty="0">
                <a:hlinkClick r:id="rId4" tooltip="Azure Services Platform"/>
              </a:rPr>
              <a:t>Services </a:t>
            </a:r>
            <a:r>
              <a:rPr lang="pt-PT" sz="1600" dirty="0" smtClean="0">
                <a:hlinkClick r:id="rId4" tooltip="Azure Services Platform"/>
              </a:rPr>
              <a:t>Platform</a:t>
            </a:r>
            <a:r>
              <a:rPr lang="pt-PT" sz="1600" dirty="0" smtClean="0"/>
              <a:t> (Microsoft), </a:t>
            </a:r>
            <a:r>
              <a:rPr lang="pt-PT" sz="1600" dirty="0" smtClean="0">
                <a:hlinkClick r:id="rId5" tooltip="Google Compute Engine"/>
              </a:rPr>
              <a:t>Google </a:t>
            </a:r>
            <a:r>
              <a:rPr lang="pt-PT" sz="1600" dirty="0">
                <a:hlinkClick r:id="rId5" tooltip="Google Compute Engine"/>
              </a:rPr>
              <a:t>Compute </a:t>
            </a:r>
            <a:r>
              <a:rPr lang="pt-PT" sz="1600" dirty="0" smtClean="0">
                <a:hlinkClick r:id="rId5" tooltip="Google Compute Engine"/>
              </a:rPr>
              <a:t>Engine</a:t>
            </a:r>
            <a:r>
              <a:rPr lang="pt-PT" sz="1600" dirty="0" smtClean="0"/>
              <a:t> (Google), </a:t>
            </a:r>
            <a:r>
              <a:rPr lang="pt-PT" sz="1600" dirty="0">
                <a:hlinkClick r:id="rId6" tooltip="HP Cloud Services"/>
              </a:rPr>
              <a:t>HP </a:t>
            </a:r>
            <a:r>
              <a:rPr lang="pt-PT" sz="1600" dirty="0" smtClean="0">
                <a:hlinkClick r:id="rId6" tooltip="HP Cloud Services"/>
              </a:rPr>
              <a:t>Cloud</a:t>
            </a:r>
            <a:r>
              <a:rPr lang="pt-PT" sz="1600" dirty="0" smtClean="0"/>
              <a:t> (HP), </a:t>
            </a:r>
            <a:r>
              <a:rPr lang="pt-PT" sz="1600" dirty="0" smtClean="0">
                <a:hlinkClick r:id="rId7" tooltip="Oracle Corporation"/>
              </a:rPr>
              <a:t>Oracle </a:t>
            </a:r>
            <a:r>
              <a:rPr lang="pt-PT" sz="1600" dirty="0">
                <a:hlinkClick r:id="rId7" tooltip="Oracle Corporation"/>
              </a:rPr>
              <a:t>Infrastructure as a </a:t>
            </a:r>
            <a:r>
              <a:rPr lang="pt-PT" sz="1600" dirty="0" smtClean="0">
                <a:hlinkClick r:id="rId7" tooltip="Oracle Corporation"/>
              </a:rPr>
              <a:t>Service</a:t>
            </a:r>
            <a:r>
              <a:rPr lang="pt-PT" sz="1600" dirty="0" smtClean="0"/>
              <a:t> (Oracle)</a:t>
            </a:r>
            <a:endParaRPr lang="en-GB" sz="1600" dirty="0" smtClean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Cloud Computing (CC)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417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lnSpc>
            <a:spcPct val="120000"/>
          </a:lnSpc>
          <a:buClr>
            <a:srgbClr val="0070C0"/>
          </a:buCl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9949</TotalTime>
  <Words>1043</Words>
  <Application>Microsoft Office PowerPoint</Application>
  <PresentationFormat>Apresentação no Ecrã (4:3)</PresentationFormat>
  <Paragraphs>162</Paragraphs>
  <Slides>17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Calibri</vt:lpstr>
      <vt:lpstr>Verdana</vt:lpstr>
      <vt:lpstr>Wingdings</vt:lpstr>
      <vt:lpstr>Wingdings 2</vt:lpstr>
      <vt:lpstr>Aspecto</vt:lpstr>
      <vt:lpstr>1_Aspecto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</dc:title>
  <dc:creator>viriato</dc:creator>
  <cp:lastModifiedBy>Viriato</cp:lastModifiedBy>
  <cp:revision>1561</cp:revision>
  <dcterms:created xsi:type="dcterms:W3CDTF">2008-10-20T16:04:28Z</dcterms:created>
  <dcterms:modified xsi:type="dcterms:W3CDTF">2020-10-09T11:19:08Z</dcterms:modified>
</cp:coreProperties>
</file>