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14"/>
  </p:notesMasterIdLst>
  <p:sldIdLst>
    <p:sldId id="256" r:id="rId3"/>
    <p:sldId id="343" r:id="rId4"/>
    <p:sldId id="345" r:id="rId5"/>
    <p:sldId id="347" r:id="rId6"/>
    <p:sldId id="348" r:id="rId7"/>
    <p:sldId id="349" r:id="rId8"/>
    <p:sldId id="346" r:id="rId9"/>
    <p:sldId id="351" r:id="rId10"/>
    <p:sldId id="352" r:id="rId11"/>
    <p:sldId id="350" r:id="rId12"/>
    <p:sldId id="33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2500" autoAdjust="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18/10/2016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59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PT" smtClean="0"/>
              <a:t>Business Intelligence – Viriato M. Marques–DEIS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IBM_Rational_Unified_Proc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2SimpleProductBacklog.x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2SimpleSprintBacklog.x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714348" y="1628800"/>
            <a:ext cx="7772400" cy="571504"/>
          </a:xfrm>
        </p:spPr>
        <p:txBody>
          <a:bodyPr>
            <a:noAutofit/>
          </a:bodyPr>
          <a:lstStyle/>
          <a:p>
            <a:pPr algn="ctr"/>
            <a:r>
              <a:rPr lang="pt-PT" sz="4800" dirty="0" smtClean="0">
                <a:solidFill>
                  <a:srgbClr val="0070C0"/>
                </a:solidFill>
              </a:rPr>
              <a:t>Sistemas de Informação II</a:t>
            </a:r>
            <a:endParaRPr lang="pt-PT" sz="4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99592" y="2500306"/>
            <a:ext cx="7344816" cy="323295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5100" b="1" dirty="0" smtClean="0"/>
              <a:t>5. Desenvolvimento de Sistemas de Informação</a:t>
            </a:r>
            <a:endParaRPr lang="pt-PT" sz="5100" dirty="0" smtClean="0"/>
          </a:p>
          <a:p>
            <a:pPr algn="ctr">
              <a:buNone/>
            </a:pPr>
            <a:endParaRPr lang="pt-PT" sz="4500" dirty="0" smtClean="0"/>
          </a:p>
          <a:p>
            <a:pPr marL="0" algn="ctr">
              <a:spcBef>
                <a:spcPts val="0"/>
              </a:spcBef>
              <a:buNone/>
            </a:pPr>
            <a:r>
              <a:rPr lang="pt-PT" dirty="0" smtClean="0">
                <a:solidFill>
                  <a:srgbClr val="0070C0"/>
                </a:solidFill>
              </a:rPr>
              <a:t>Viriato M. Marques</a:t>
            </a:r>
          </a:p>
          <a:p>
            <a:pPr marL="0" algn="ctr">
              <a:spcBef>
                <a:spcPts val="0"/>
              </a:spcBef>
              <a:buNone/>
            </a:pPr>
            <a:endParaRPr lang="pt-PT" sz="2400" b="1" dirty="0" smtClean="0">
              <a:solidFill>
                <a:srgbClr val="0070C0"/>
              </a:solidFill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pt-PT" sz="2400" dirty="0" smtClean="0">
                <a:solidFill>
                  <a:srgbClr val="0070C0"/>
                </a:solidFill>
              </a:rPr>
              <a:t>Prof. Coordenador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pt-PT" sz="2300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DEIS – Departamento de Engenharia Informática e de Sistemas 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ISEC – Instituto Superior de Engenharia de Coimbra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079484"/>
            <a:ext cx="8072494" cy="529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pt-PT" sz="2000" b="1" dirty="0" smtClean="0"/>
              <a:t>4. Exploração de um SI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Um OLTP (Online </a:t>
            </a:r>
            <a:r>
              <a:rPr lang="pt-PT" dirty="0" err="1" smtClean="0"/>
              <a:t>Transaction</a:t>
            </a:r>
            <a:r>
              <a:rPr lang="pt-PT" dirty="0" smtClean="0"/>
              <a:t> </a:t>
            </a:r>
            <a:r>
              <a:rPr lang="pt-PT" dirty="0" err="1" smtClean="0"/>
              <a:t>Processing</a:t>
            </a:r>
            <a:r>
              <a:rPr lang="pt-PT" dirty="0" smtClean="0"/>
              <a:t>) é um sistema que regista todas as transacções de uma organização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>
                <a:solidFill>
                  <a:srgbClr val="00B050"/>
                </a:solidFill>
              </a:rPr>
              <a:t>Exemplo: vendas de supermercado, transacções bancárias, reservas de viagens ou hotel on-line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Contudo, os gestores estão interessados em valores agregados, relações entre dados, e não nos pormenores de cada transacção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>
                <a:solidFill>
                  <a:srgbClr val="00B050"/>
                </a:solidFill>
              </a:rPr>
              <a:t>Exemplo: vendas por mês ou por região; quais os produtos habitualmente comprados em comum; obtenção de uma </a:t>
            </a:r>
            <a:r>
              <a:rPr lang="pt-PT" dirty="0" err="1" smtClean="0">
                <a:solidFill>
                  <a:srgbClr val="00B050"/>
                </a:solidFill>
              </a:rPr>
              <a:t>mailing-list</a:t>
            </a:r>
            <a:r>
              <a:rPr lang="pt-PT" dirty="0" smtClean="0">
                <a:solidFill>
                  <a:srgbClr val="00B050"/>
                </a:solidFill>
              </a:rPr>
              <a:t> contendo potenciais sensíveis clientes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Estas funcionalidades só são possíveis através de dados agregados por diversas </a:t>
            </a:r>
            <a:r>
              <a:rPr lang="pt-PT" i="1" dirty="0" smtClean="0"/>
              <a:t>dimensões (data </a:t>
            </a:r>
            <a:r>
              <a:rPr lang="pt-PT" i="1" dirty="0" err="1" smtClean="0"/>
              <a:t>warehousing</a:t>
            </a:r>
            <a:r>
              <a:rPr lang="pt-PT" i="1" dirty="0" smtClean="0"/>
              <a:t>)</a:t>
            </a:r>
            <a:r>
              <a:rPr lang="pt-PT" dirty="0" smtClean="0"/>
              <a:t>, ou de algoritmos capazes de descobrir relações ocultas em bases de dados (</a:t>
            </a:r>
            <a:r>
              <a:rPr lang="pt-PT" i="1" dirty="0" smtClean="0"/>
              <a:t>data </a:t>
            </a:r>
            <a:r>
              <a:rPr lang="pt-PT" i="1" dirty="0" err="1" smtClean="0"/>
              <a:t>mining</a:t>
            </a:r>
            <a:r>
              <a:rPr lang="pt-PT" dirty="0" smtClean="0"/>
              <a:t>)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endParaRPr lang="pt-PT" dirty="0" smtClean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796136" y="1161298"/>
            <a:ext cx="2736304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Santos &amp; Ramos, cap.5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BI – Da Informação ao Conhecimento</a:t>
            </a:r>
            <a:endParaRPr lang="pt-PT" sz="16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2212806" y="5471361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 smtClean="0"/>
              <a:t>Business Intelligence</a:t>
            </a:r>
          </a:p>
        </p:txBody>
      </p:sp>
      <p:pic>
        <p:nvPicPr>
          <p:cNvPr id="4098" name="Picture 2" descr="http://www.saiadolugar.com.br/arquivos/2010/10/business-plan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492896"/>
            <a:ext cx="4191025" cy="3251543"/>
          </a:xfrm>
          <a:prstGeom prst="rect">
            <a:avLst/>
          </a:prstGeom>
          <a:noFill/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994796"/>
            <a:ext cx="8072494" cy="506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pt-PT" sz="2000" b="1" dirty="0" smtClean="0"/>
              <a:t>1. </a:t>
            </a:r>
            <a:r>
              <a:rPr lang="pt-PT" sz="2000" b="1" dirty="0" smtClean="0"/>
              <a:t>O Desenvolvimento de um SI</a:t>
            </a:r>
            <a:endParaRPr lang="pt-PT" sz="1400" b="1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O desenvolvimento de um SI inclui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/>
              <a:t>Estudo de Viabilidade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Análise de Requisitos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dirty="0" smtClean="0"/>
              <a:t>Funcionais – levantamento das funcionalidades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dirty="0" smtClean="0"/>
              <a:t>Análise de Risco – contingências e planos alternativos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Implementação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dirty="0" smtClean="0"/>
              <a:t>Gestão do Projecto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dirty="0" smtClean="0"/>
              <a:t>Modelização</a:t>
            </a:r>
          </a:p>
          <a:p>
            <a:pPr marL="1257300" lvl="2" indent="-342900" algn="just">
              <a:lnSpc>
                <a:spcPct val="11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dirty="0" smtClean="0"/>
              <a:t>Codificação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Testes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Aceitação pelo cliente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Produção</a:t>
            </a:r>
          </a:p>
          <a:p>
            <a:pPr marL="800100" lvl="1" indent="-3429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Manutenção</a:t>
            </a:r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076056" y="4509120"/>
            <a:ext cx="3312368" cy="11264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Estas</a:t>
            </a:r>
            <a:r>
              <a:rPr lang="en-US" sz="1400" dirty="0" smtClean="0"/>
              <a:t> </a:t>
            </a:r>
            <a:r>
              <a:rPr lang="en-US" sz="1400" dirty="0" err="1" smtClean="0"/>
              <a:t>fases</a:t>
            </a:r>
            <a:r>
              <a:rPr lang="en-US" sz="1400" dirty="0" smtClean="0"/>
              <a:t> </a:t>
            </a:r>
            <a:r>
              <a:rPr lang="en-US" sz="1400" dirty="0" err="1" smtClean="0"/>
              <a:t>podem</a:t>
            </a:r>
            <a:r>
              <a:rPr lang="en-US" sz="1400" dirty="0" smtClean="0"/>
              <a:t> </a:t>
            </a:r>
            <a:r>
              <a:rPr lang="en-US" sz="1400" dirty="0" err="1" smtClean="0"/>
              <a:t>alternar</a:t>
            </a:r>
            <a:r>
              <a:rPr lang="en-US" sz="1400" dirty="0" smtClean="0"/>
              <a:t> entre </a:t>
            </a:r>
            <a:r>
              <a:rPr lang="en-US" sz="1400" dirty="0" err="1" smtClean="0"/>
              <a:t>si</a:t>
            </a:r>
            <a:r>
              <a:rPr lang="en-US" sz="1400" dirty="0" smtClean="0"/>
              <a:t>, </a:t>
            </a:r>
            <a:r>
              <a:rPr lang="en-US" sz="1400" dirty="0" err="1" smtClean="0"/>
              <a:t>dependendo</a:t>
            </a:r>
            <a:r>
              <a:rPr lang="en-US" sz="1400" dirty="0" smtClean="0"/>
              <a:t> da </a:t>
            </a:r>
            <a:r>
              <a:rPr lang="en-US" sz="1400" dirty="0" err="1" smtClean="0"/>
              <a:t>metodologia</a:t>
            </a:r>
            <a:r>
              <a:rPr lang="en-US" sz="1400" dirty="0" smtClean="0"/>
              <a:t> de </a:t>
            </a:r>
            <a:r>
              <a:rPr lang="en-US" sz="1400" dirty="0" err="1" smtClean="0"/>
              <a:t>gestão</a:t>
            </a:r>
            <a:r>
              <a:rPr lang="en-US" sz="1400" dirty="0" smtClean="0"/>
              <a:t> e </a:t>
            </a:r>
            <a:r>
              <a:rPr lang="en-US" sz="1400" dirty="0" err="1" smtClean="0"/>
              <a:t>desenvolvimento</a:t>
            </a:r>
            <a:r>
              <a:rPr lang="en-US" sz="1400" dirty="0" smtClean="0"/>
              <a:t> do </a:t>
            </a:r>
            <a:r>
              <a:rPr lang="en-US" sz="1400" dirty="0" err="1" smtClean="0"/>
              <a:t>projecto</a:t>
            </a:r>
            <a:endParaRPr lang="en-US" sz="1400" dirty="0" smtClean="0"/>
          </a:p>
        </p:txBody>
      </p:sp>
      <p:sp>
        <p:nvSpPr>
          <p:cNvPr id="16" name="Chaveta à direita 15"/>
          <p:cNvSpPr/>
          <p:nvPr/>
        </p:nvSpPr>
        <p:spPr>
          <a:xfrm>
            <a:off x="8388424" y="1484784"/>
            <a:ext cx="288032" cy="3384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xão recta 16"/>
          <p:cNvCxnSpPr/>
          <p:nvPr/>
        </p:nvCxnSpPr>
        <p:spPr>
          <a:xfrm flipH="1">
            <a:off x="4211960" y="5000342"/>
            <a:ext cx="864096" cy="1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17"/>
          <p:cNvCxnSpPr/>
          <p:nvPr/>
        </p:nvCxnSpPr>
        <p:spPr>
          <a:xfrm flipH="1" flipV="1">
            <a:off x="5796136" y="1484783"/>
            <a:ext cx="2592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Desenvolvimento de SI’s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079484"/>
            <a:ext cx="807249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</a:pPr>
            <a:r>
              <a:rPr lang="pt-PT" sz="2000" b="1" dirty="0" smtClean="0"/>
              <a:t>3.1 Gestão do Projecto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A gestão do projecto de desenvolvimento de um SI pode seguir metodologias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Clássicas (RUP – </a:t>
            </a:r>
            <a:r>
              <a:rPr lang="pt-PT" dirty="0" err="1" smtClean="0"/>
              <a:t>Rational</a:t>
            </a:r>
            <a:r>
              <a:rPr lang="pt-PT" dirty="0" smtClean="0"/>
              <a:t> </a:t>
            </a:r>
            <a:r>
              <a:rPr lang="pt-PT" dirty="0" err="1" smtClean="0"/>
              <a:t>Unified</a:t>
            </a:r>
            <a:r>
              <a:rPr lang="pt-PT" dirty="0" smtClean="0"/>
              <a:t> </a:t>
            </a:r>
            <a:r>
              <a:rPr lang="pt-PT" dirty="0" err="1" smtClean="0"/>
              <a:t>Process</a:t>
            </a:r>
            <a:r>
              <a:rPr lang="pt-PT" dirty="0" smtClean="0"/>
              <a:t>, </a:t>
            </a:r>
            <a:r>
              <a:rPr lang="pt-PT" dirty="0" err="1" smtClean="0"/>
              <a:t>actual</a:t>
            </a:r>
            <a:r>
              <a:rPr lang="pt-PT" dirty="0" smtClean="0"/>
              <a:t>/ da IBM, IRUP) - </a:t>
            </a:r>
            <a:r>
              <a:rPr lang="pt-PT" sz="1400" dirty="0" smtClean="0">
                <a:hlinkClick r:id="rId3"/>
              </a:rPr>
              <a:t>http://pt.wikipedia.org/wiki/IBM_Rational_Unified_Process</a:t>
            </a:r>
            <a:r>
              <a:rPr lang="pt-PT" sz="1400" dirty="0" smtClean="0"/>
              <a:t> 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Ágeis (mais recentes, SCRUM)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As metodologias ágeis têm tido grande sucesso e divulgação por se adaptarem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À visão (nem sempre realista) e muito mutável do cliente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À dinâmica do mundo actual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Destas Metodologias a mais divulgada é o </a:t>
            </a:r>
            <a:r>
              <a:rPr lang="pt-PT" sz="2000" b="1" dirty="0" smtClean="0"/>
              <a:t>SCRUM</a:t>
            </a:r>
            <a:endParaRPr lang="pt-PT" b="1" dirty="0" smtClean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091604"/>
            <a:ext cx="8072494" cy="487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b="1" dirty="0" smtClean="0"/>
              <a:t>SCRUM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Etapas de execução do projecto -&gt; tarefas (</a:t>
            </a:r>
            <a:r>
              <a:rPr lang="pt-PT" i="1" dirty="0" err="1" smtClean="0">
                <a:hlinkClick r:id="rId3" action="ppaction://hlinkfile"/>
              </a:rPr>
              <a:t>product</a:t>
            </a:r>
            <a:r>
              <a:rPr lang="pt-PT" dirty="0" smtClean="0">
                <a:hlinkClick r:id="rId3" action="ppaction://hlinkfile"/>
              </a:rPr>
              <a:t> </a:t>
            </a:r>
            <a:r>
              <a:rPr lang="pt-PT" i="1" dirty="0" err="1" smtClean="0">
                <a:hlinkClick r:id="rId3" action="ppaction://hlinkfile"/>
              </a:rPr>
              <a:t>backlog</a:t>
            </a:r>
            <a:r>
              <a:rPr lang="pt-PT" dirty="0" smtClean="0"/>
              <a:t>)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dirty="0" smtClean="0"/>
              <a:t>Representa, na prática, uma análise de requisitos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Cada equipa de desenvolvimento (cerca de 7 pessoas), é liderada pelo respectivo </a:t>
            </a:r>
            <a:r>
              <a:rPr lang="pt-PT" i="1" dirty="0" smtClean="0"/>
              <a:t>SCRUM </a:t>
            </a:r>
            <a:r>
              <a:rPr lang="pt-PT" i="1" dirty="0" err="1" smtClean="0"/>
              <a:t>Master</a:t>
            </a:r>
            <a:r>
              <a:rPr lang="pt-PT" dirty="0" smtClean="0"/>
              <a:t>: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dirty="0" smtClean="0"/>
              <a:t>Define </a:t>
            </a:r>
            <a:r>
              <a:rPr lang="pt-PT" sz="1600" dirty="0" err="1" smtClean="0"/>
              <a:t>sub-listas</a:t>
            </a:r>
            <a:r>
              <a:rPr lang="pt-PT" sz="1600" dirty="0" smtClean="0"/>
              <a:t> de tarefas, designadas por </a:t>
            </a:r>
            <a:r>
              <a:rPr lang="pt-PT" sz="1600" i="1" dirty="0" smtClean="0"/>
              <a:t>sprints</a:t>
            </a:r>
            <a:r>
              <a:rPr lang="pt-PT" sz="1600" dirty="0" smtClean="0"/>
              <a:t>, a que correspondem </a:t>
            </a:r>
            <a:r>
              <a:rPr lang="pt-PT" sz="1600" i="1" dirty="0" err="1" smtClean="0">
                <a:hlinkClick r:id="rId4" action="ppaction://hlinkfile"/>
              </a:rPr>
              <a:t>sprint-backlogs</a:t>
            </a:r>
            <a:endParaRPr lang="pt-PT" sz="1600" i="1" dirty="0" smtClean="0"/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dirty="0" smtClean="0"/>
              <a:t>Remove os impedimentos à execução de uma tarefa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Reuniões diárias (</a:t>
            </a:r>
            <a:r>
              <a:rPr lang="pt-PT" i="1" dirty="0" err="1" smtClean="0"/>
              <a:t>daily</a:t>
            </a:r>
            <a:r>
              <a:rPr lang="pt-PT" i="1" dirty="0" smtClean="0"/>
              <a:t> </a:t>
            </a:r>
            <a:r>
              <a:rPr lang="pt-PT" i="1" dirty="0" err="1" smtClean="0"/>
              <a:t>scrum</a:t>
            </a:r>
            <a:r>
              <a:rPr lang="pt-PT" dirty="0" smtClean="0"/>
              <a:t>) controlam a execução dos </a:t>
            </a:r>
            <a:r>
              <a:rPr lang="pt-PT" i="1" dirty="0" smtClean="0"/>
              <a:t>sprints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dirty="0" smtClean="0"/>
              <a:t>Cada tarefa terminada é marcada (</a:t>
            </a:r>
            <a:r>
              <a:rPr lang="pt-PT" sz="1600" i="1" dirty="0" err="1" smtClean="0"/>
              <a:t>burndown</a:t>
            </a:r>
            <a:r>
              <a:rPr lang="pt-PT" sz="1600" dirty="0" smtClean="0"/>
              <a:t>)</a:t>
            </a:r>
          </a:p>
          <a:p>
            <a:pPr marL="1257300" lvl="2" indent="-342900" algn="just">
              <a:lnSpc>
                <a:spcPct val="120000"/>
              </a:lnSpc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§"/>
              <a:tabLst>
                <a:tab pos="6178550" algn="l"/>
              </a:tabLst>
            </a:pPr>
            <a:r>
              <a:rPr lang="pt-PT" sz="1600" dirty="0" smtClean="0"/>
              <a:t>O </a:t>
            </a:r>
            <a:r>
              <a:rPr lang="pt-PT" sz="1600" i="1" dirty="0" err="1" smtClean="0"/>
              <a:t>burndown</a:t>
            </a:r>
            <a:r>
              <a:rPr lang="pt-PT" sz="1600" dirty="0" smtClean="0"/>
              <a:t> é visualizado graficamente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pt-PT" dirty="0" smtClean="0"/>
              <a:t>O </a:t>
            </a:r>
            <a:r>
              <a:rPr lang="pt-PT" i="1" dirty="0" err="1" smtClean="0"/>
              <a:t>Product</a:t>
            </a:r>
            <a:r>
              <a:rPr lang="pt-PT" i="1" dirty="0" smtClean="0"/>
              <a:t> </a:t>
            </a:r>
            <a:r>
              <a:rPr lang="pt-PT" i="1" dirty="0" err="1" smtClean="0"/>
              <a:t>Owner</a:t>
            </a:r>
            <a:r>
              <a:rPr lang="pt-PT" dirty="0" smtClean="0"/>
              <a:t> representa os interesses das partes (</a:t>
            </a:r>
            <a:r>
              <a:rPr lang="pt-PT" i="1" dirty="0" err="1" smtClean="0"/>
              <a:t>stakeholders</a:t>
            </a:r>
            <a:r>
              <a:rPr lang="pt-PT" dirty="0" smtClean="0"/>
              <a:t>) no projecto: necessidades, preço, qualidade…</a:t>
            </a:r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56919"/>
            <a:ext cx="80724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As metodologias ágeis podem ser visualizadas num triângulo de interesses</a:t>
            </a:r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sz="2000" dirty="0" smtClean="0"/>
              <a:t>O objectivo ao longo do projecto é que este triângulo se mantenha equilibrado (i.e. equilátero) </a:t>
            </a:r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698" name="Picture 2" descr="http://www.gettingagile.com/wp-content/uploads/2011/03/AgileTriangle-SWDeb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752528" cy="3578565"/>
          </a:xfrm>
          <a:prstGeom prst="rect">
            <a:avLst/>
          </a:prstGeom>
          <a:noFill/>
        </p:spPr>
      </p:pic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4310" y="2562729"/>
            <a:ext cx="2080443" cy="187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4932040" y="4580668"/>
            <a:ext cx="352839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Este </a:t>
            </a:r>
            <a:r>
              <a:rPr lang="en-US" sz="1400" dirty="0" err="1" smtClean="0"/>
              <a:t>pequeno</a:t>
            </a:r>
            <a:r>
              <a:rPr lang="en-US" sz="1400" dirty="0" smtClean="0"/>
              <a:t> </a:t>
            </a:r>
            <a:r>
              <a:rPr lang="en-US" sz="1400" dirty="0" err="1" smtClean="0"/>
              <a:t>triângulo</a:t>
            </a:r>
            <a:r>
              <a:rPr lang="en-US" sz="1400" dirty="0" smtClean="0"/>
              <a:t> (</a:t>
            </a:r>
            <a:r>
              <a:rPr lang="en-US" sz="1400" dirty="0" err="1" smtClean="0"/>
              <a:t>apenas</a:t>
            </a:r>
            <a:r>
              <a:rPr lang="en-US" sz="1400" dirty="0" smtClean="0"/>
              <a:t> um </a:t>
            </a:r>
            <a:r>
              <a:rPr lang="en-US" sz="1400" dirty="0" err="1" smtClean="0"/>
              <a:t>vértice</a:t>
            </a:r>
            <a:r>
              <a:rPr lang="en-US" sz="1400" dirty="0" smtClean="0"/>
              <a:t> do SCRUM) </a:t>
            </a:r>
            <a:r>
              <a:rPr lang="en-US" sz="1400" dirty="0" err="1" smtClean="0"/>
              <a:t>corresponde</a:t>
            </a:r>
            <a:r>
              <a:rPr lang="en-US" sz="1400" dirty="0" smtClean="0"/>
              <a:t> ao “</a:t>
            </a:r>
            <a:r>
              <a:rPr lang="en-US" sz="1400" dirty="0" err="1" smtClean="0"/>
              <a:t>triângulo</a:t>
            </a:r>
            <a:r>
              <a:rPr lang="en-US" sz="1400" dirty="0" smtClean="0"/>
              <a:t> de </a:t>
            </a:r>
            <a:r>
              <a:rPr lang="en-US" sz="1400" dirty="0" err="1" smtClean="0"/>
              <a:t>ferro</a:t>
            </a:r>
            <a:r>
              <a:rPr lang="en-US" sz="1400" dirty="0" smtClean="0"/>
              <a:t>” das </a:t>
            </a:r>
            <a:r>
              <a:rPr lang="en-US" sz="1400" dirty="0" err="1" smtClean="0"/>
              <a:t>metodo-logias</a:t>
            </a:r>
            <a:r>
              <a:rPr lang="en-US" sz="1400" dirty="0" smtClean="0"/>
              <a:t> </a:t>
            </a:r>
            <a:r>
              <a:rPr lang="en-US" sz="1400" dirty="0" err="1" smtClean="0"/>
              <a:t>tradicionais</a:t>
            </a:r>
            <a:endParaRPr lang="en-US" sz="1400" dirty="0" smtClean="0"/>
          </a:p>
        </p:txBody>
      </p:sp>
      <p:cxnSp>
        <p:nvCxnSpPr>
          <p:cNvPr id="16" name="Conexão recta unidireccional 15"/>
          <p:cNvCxnSpPr/>
          <p:nvPr/>
        </p:nvCxnSpPr>
        <p:spPr>
          <a:xfrm rot="10800000">
            <a:off x="4211960" y="55172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 flipV="1">
            <a:off x="4355976" y="3501008"/>
            <a:ext cx="172819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56919"/>
            <a:ext cx="8072494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O SCRUM permite adaptar dinamicamente o desenvolvimento aos requisitos do cliente …que mudam ao longo do tempo </a:t>
            </a:r>
            <a:r>
              <a:rPr lang="pt-PT" dirty="0" smtClean="0">
                <a:sym typeface="Wingdings" pitchFamily="2" charset="2"/>
              </a:rPr>
              <a:t></a:t>
            </a:r>
            <a:endParaRPr lang="pt-PT" dirty="0" smtClean="0"/>
          </a:p>
          <a:p>
            <a:pPr marL="342900" lvl="1" indent="-3429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O objectivo final difere do inicial mas satisfaz os requisitos de forma equilibrada </a:t>
            </a:r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rot="16200000" flipH="1">
            <a:off x="2195736" y="2748109"/>
            <a:ext cx="576064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>
            <a:off x="2627784" y="3180157"/>
            <a:ext cx="720080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unidireccional 21"/>
          <p:cNvCxnSpPr/>
          <p:nvPr/>
        </p:nvCxnSpPr>
        <p:spPr>
          <a:xfrm rot="16200000" flipH="1">
            <a:off x="3059832" y="3684213"/>
            <a:ext cx="648072" cy="7200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 rot="5400000">
            <a:off x="2987824" y="4188269"/>
            <a:ext cx="648072" cy="2160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cta unidireccional 27"/>
          <p:cNvCxnSpPr/>
          <p:nvPr/>
        </p:nvCxnSpPr>
        <p:spPr>
          <a:xfrm rot="5400000">
            <a:off x="2699792" y="4594191"/>
            <a:ext cx="504056" cy="5040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cta unidireccional 32"/>
          <p:cNvCxnSpPr/>
          <p:nvPr/>
        </p:nvCxnSpPr>
        <p:spPr>
          <a:xfrm rot="16200000" flipH="1">
            <a:off x="1907704" y="3036141"/>
            <a:ext cx="2520280" cy="16561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987824" y="5190426"/>
            <a:ext cx="2376264" cy="58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Objectivo</a:t>
            </a:r>
            <a:r>
              <a:rPr lang="en-US" sz="1400" dirty="0" smtClean="0"/>
              <a:t> </a:t>
            </a:r>
            <a:r>
              <a:rPr lang="en-US" sz="1400" dirty="0" err="1" smtClean="0"/>
              <a:t>inicialmente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pretendido</a:t>
            </a:r>
            <a:endParaRPr lang="en-US" sz="1400" dirty="0" smtClean="0"/>
          </a:p>
        </p:txBody>
      </p:sp>
      <p:sp>
        <p:nvSpPr>
          <p:cNvPr id="35" name="CaixaDeTexto 34"/>
          <p:cNvSpPr txBox="1"/>
          <p:nvPr/>
        </p:nvSpPr>
        <p:spPr>
          <a:xfrm>
            <a:off x="755576" y="5190426"/>
            <a:ext cx="230425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Objectivo</a:t>
            </a:r>
            <a:r>
              <a:rPr lang="en-US" sz="1400" dirty="0" smtClean="0"/>
              <a:t> </a:t>
            </a:r>
            <a:r>
              <a:rPr lang="en-US" sz="1400" dirty="0" err="1" smtClean="0"/>
              <a:t>realmente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pretendido</a:t>
            </a:r>
            <a:r>
              <a:rPr lang="en-US" sz="1400" dirty="0" smtClean="0"/>
              <a:t> e </a:t>
            </a:r>
            <a:r>
              <a:rPr lang="en-US" sz="1400" dirty="0" err="1" smtClean="0"/>
              <a:t>alcançado</a:t>
            </a:r>
            <a:endParaRPr lang="en-US" sz="1400" dirty="0" smtClean="0"/>
          </a:p>
        </p:txBody>
      </p:sp>
      <p:sp>
        <p:nvSpPr>
          <p:cNvPr id="36" name="CaixaDeTexto 35"/>
          <p:cNvSpPr txBox="1"/>
          <p:nvPr/>
        </p:nvSpPr>
        <p:spPr>
          <a:xfrm>
            <a:off x="3059832" y="3468189"/>
            <a:ext cx="2160240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Sprints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925718" y="3036141"/>
            <a:ext cx="1512168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SCRUM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716016" y="2748109"/>
            <a:ext cx="1512168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err="1" smtClean="0"/>
              <a:t>Tradicionais</a:t>
            </a:r>
            <a:endParaRPr lang="en-US" sz="1400" b="1" dirty="0" smtClean="0"/>
          </a:p>
        </p:txBody>
      </p:sp>
      <p:cxnSp>
        <p:nvCxnSpPr>
          <p:cNvPr id="42" name="Conexão recta unidireccional 41"/>
          <p:cNvCxnSpPr/>
          <p:nvPr/>
        </p:nvCxnSpPr>
        <p:spPr>
          <a:xfrm rot="16200000" flipH="1">
            <a:off x="5652914" y="3324173"/>
            <a:ext cx="2520280" cy="108012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7596336" y="4404293"/>
            <a:ext cx="108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Objectivo</a:t>
            </a:r>
            <a:r>
              <a:rPr lang="en-US" sz="1400" dirty="0" smtClean="0"/>
              <a:t> </a:t>
            </a:r>
            <a:r>
              <a:rPr lang="en-US" sz="1400" dirty="0" err="1" smtClean="0"/>
              <a:t>inicial-mente</a:t>
            </a:r>
            <a:r>
              <a:rPr lang="en-US" sz="1400" dirty="0" smtClean="0"/>
              <a:t> </a:t>
            </a:r>
            <a:r>
              <a:rPr lang="en-US" sz="1400" dirty="0" err="1" smtClean="0"/>
              <a:t>pretendi</a:t>
            </a:r>
            <a:r>
              <a:rPr lang="en-US" sz="1400" dirty="0" smtClean="0"/>
              <a:t>-do</a:t>
            </a:r>
          </a:p>
        </p:txBody>
      </p:sp>
      <p:cxnSp>
        <p:nvCxnSpPr>
          <p:cNvPr id="44" name="Conexão recta unidireccional 43"/>
          <p:cNvCxnSpPr/>
          <p:nvPr/>
        </p:nvCxnSpPr>
        <p:spPr>
          <a:xfrm rot="16200000" flipH="1">
            <a:off x="5976553" y="4079860"/>
            <a:ext cx="1728192" cy="36083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cta unidireccional 46"/>
          <p:cNvCxnSpPr/>
          <p:nvPr/>
        </p:nvCxnSpPr>
        <p:spPr>
          <a:xfrm rot="5400000">
            <a:off x="6326715" y="4620714"/>
            <a:ext cx="936104" cy="7121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cta unidireccional 49"/>
          <p:cNvCxnSpPr/>
          <p:nvPr/>
        </p:nvCxnSpPr>
        <p:spPr>
          <a:xfrm rot="5400000">
            <a:off x="6263791" y="4584710"/>
            <a:ext cx="648866" cy="4320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cta unidireccional 53"/>
          <p:cNvCxnSpPr/>
          <p:nvPr/>
        </p:nvCxnSpPr>
        <p:spPr>
          <a:xfrm rot="16200000" flipH="1">
            <a:off x="5580906" y="3396181"/>
            <a:ext cx="2520280" cy="9361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5292080" y="5196381"/>
            <a:ext cx="20882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buClr>
                <a:srgbClr val="0070C0"/>
              </a:buClr>
            </a:pPr>
            <a:r>
              <a:rPr lang="en-US" sz="1400" dirty="0" err="1" smtClean="0"/>
              <a:t>Objectivo</a:t>
            </a:r>
            <a:r>
              <a:rPr lang="en-US" sz="1400" dirty="0" smtClean="0"/>
              <a:t> </a:t>
            </a:r>
            <a:r>
              <a:rPr lang="en-US" sz="1400" dirty="0" err="1" smtClean="0"/>
              <a:t>realmente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pretendido</a:t>
            </a:r>
            <a:endParaRPr lang="en-US" sz="1400" dirty="0" smtClean="0"/>
          </a:p>
        </p:txBody>
      </p:sp>
      <p:sp>
        <p:nvSpPr>
          <p:cNvPr id="45" name="Rectângulo 44"/>
          <p:cNvSpPr/>
          <p:nvPr/>
        </p:nvSpPr>
        <p:spPr>
          <a:xfrm>
            <a:off x="1331640" y="3451806"/>
            <a:ext cx="72008" cy="3600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ângulo 45"/>
          <p:cNvSpPr/>
          <p:nvPr/>
        </p:nvSpPr>
        <p:spPr>
          <a:xfrm>
            <a:off x="1115616" y="3451807"/>
            <a:ext cx="72008" cy="3469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ixaDeTexto 47"/>
          <p:cNvSpPr txBox="1"/>
          <p:nvPr/>
        </p:nvSpPr>
        <p:spPr>
          <a:xfrm>
            <a:off x="611560" y="3794895"/>
            <a:ext cx="18002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tempo  </a:t>
            </a:r>
            <a:r>
              <a:rPr lang="en-US" sz="1400" dirty="0" err="1" smtClean="0"/>
              <a:t>objectivo</a:t>
            </a:r>
            <a:r>
              <a:rPr lang="en-US" sz="1400" dirty="0" smtClean="0"/>
              <a:t>  </a:t>
            </a:r>
          </a:p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       </a:t>
            </a:r>
            <a:r>
              <a:rPr lang="en-US" sz="1400" dirty="0" err="1" smtClean="0"/>
              <a:t>custo</a:t>
            </a:r>
            <a:endParaRPr lang="en-US" sz="1400" dirty="0" smtClean="0"/>
          </a:p>
        </p:txBody>
      </p:sp>
      <p:sp>
        <p:nvSpPr>
          <p:cNvPr id="49" name="Rectângulo 48"/>
          <p:cNvSpPr/>
          <p:nvPr/>
        </p:nvSpPr>
        <p:spPr>
          <a:xfrm>
            <a:off x="5364088" y="3180157"/>
            <a:ext cx="72008" cy="93610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ângulo 50"/>
          <p:cNvSpPr/>
          <p:nvPr/>
        </p:nvSpPr>
        <p:spPr>
          <a:xfrm>
            <a:off x="5148064" y="3468189"/>
            <a:ext cx="72008" cy="6350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ângulo 52"/>
          <p:cNvSpPr/>
          <p:nvPr/>
        </p:nvSpPr>
        <p:spPr>
          <a:xfrm>
            <a:off x="1547664" y="3451806"/>
            <a:ext cx="72008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ixaDeTexto 54"/>
          <p:cNvSpPr txBox="1"/>
          <p:nvPr/>
        </p:nvSpPr>
        <p:spPr>
          <a:xfrm>
            <a:off x="4572000" y="4116261"/>
            <a:ext cx="18002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tempo  </a:t>
            </a:r>
            <a:r>
              <a:rPr lang="en-US" sz="1400" dirty="0" err="1" smtClean="0"/>
              <a:t>objectivo</a:t>
            </a:r>
            <a:r>
              <a:rPr lang="en-US" sz="1400" dirty="0" smtClean="0"/>
              <a:t>  </a:t>
            </a:r>
          </a:p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dirty="0" smtClean="0"/>
              <a:t>       </a:t>
            </a:r>
            <a:r>
              <a:rPr lang="en-US" sz="1400" dirty="0" err="1" smtClean="0"/>
              <a:t>custo</a:t>
            </a:r>
            <a:endParaRPr lang="en-US" sz="1400" dirty="0" smtClean="0"/>
          </a:p>
        </p:txBody>
      </p:sp>
      <p:sp>
        <p:nvSpPr>
          <p:cNvPr id="56" name="Rectângulo 55"/>
          <p:cNvSpPr/>
          <p:nvPr/>
        </p:nvSpPr>
        <p:spPr>
          <a:xfrm>
            <a:off x="5580112" y="3756221"/>
            <a:ext cx="72008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00034" y="1079484"/>
            <a:ext cx="8072494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</a:pPr>
            <a:r>
              <a:rPr lang="pt-PT" sz="2000" b="1" dirty="0" smtClean="0"/>
              <a:t>3.2 Modelização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pt-PT" dirty="0" smtClean="0"/>
              <a:t>Actualmente o processo de modelização mais divulgado é a UML – </a:t>
            </a:r>
            <a:r>
              <a:rPr lang="pt-PT" dirty="0" err="1" smtClean="0"/>
              <a:t>Unified</a:t>
            </a:r>
            <a:r>
              <a:rPr lang="pt-PT" dirty="0" smtClean="0"/>
              <a:t> </a:t>
            </a:r>
            <a:r>
              <a:rPr lang="pt-PT" dirty="0" err="1" smtClean="0"/>
              <a:t>Modeling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endParaRPr lang="pt-PT" dirty="0" smtClean="0"/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US" dirty="0" err="1" smtClean="0"/>
              <a:t>Resulta</a:t>
            </a:r>
            <a:r>
              <a:rPr lang="en-US" dirty="0" smtClean="0"/>
              <a:t> da </a:t>
            </a:r>
            <a:r>
              <a:rPr lang="en-US" dirty="0" err="1" smtClean="0"/>
              <a:t>unificação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3 </a:t>
            </a:r>
            <a:r>
              <a:rPr lang="en-US" dirty="0" err="1" smtClean="0"/>
              <a:t>autores</a:t>
            </a:r>
            <a:r>
              <a:rPr lang="en-US" dirty="0" smtClean="0"/>
              <a:t>: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en-US" dirty="0" smtClean="0"/>
              <a:t>OMT (James </a:t>
            </a:r>
            <a:r>
              <a:rPr lang="en-US" dirty="0" err="1" smtClean="0"/>
              <a:t>Rumbaugh</a:t>
            </a:r>
            <a:r>
              <a:rPr lang="en-US" dirty="0" smtClean="0"/>
              <a:t>)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en-US" dirty="0" err="1" smtClean="0"/>
              <a:t>Booch</a:t>
            </a:r>
            <a:r>
              <a:rPr lang="en-US" dirty="0" smtClean="0"/>
              <a:t> method (Grady </a:t>
            </a:r>
            <a:r>
              <a:rPr lang="en-US" dirty="0" err="1" smtClean="0"/>
              <a:t>Booch</a:t>
            </a:r>
            <a:r>
              <a:rPr lang="en-US" dirty="0" smtClean="0"/>
              <a:t>)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en-US" dirty="0" smtClean="0"/>
              <a:t>Object-oriented software engineering (</a:t>
            </a:r>
            <a:r>
              <a:rPr lang="en-US" dirty="0" err="1" smtClean="0"/>
              <a:t>Ivar</a:t>
            </a:r>
            <a:r>
              <a:rPr lang="en-US" dirty="0" smtClean="0"/>
              <a:t> Jacobson)</a:t>
            </a:r>
          </a:p>
          <a:p>
            <a:pPr marL="342900" lvl="1" indent="-3429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  <a:tabLst>
                <a:tab pos="6178550" algn="l"/>
              </a:tabLst>
            </a:pPr>
            <a:r>
              <a:rPr lang="en-US" dirty="0" smtClean="0"/>
              <a:t>A UML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projectar</a:t>
            </a:r>
            <a:r>
              <a:rPr lang="en-US" dirty="0" smtClean="0"/>
              <a:t> o software a </a:t>
            </a:r>
            <a:r>
              <a:rPr lang="en-US" dirty="0" err="1" smtClean="0"/>
              <a:t>desenvolver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vertentes</a:t>
            </a:r>
            <a:r>
              <a:rPr lang="en-US" dirty="0" smtClean="0"/>
              <a:t>: </a:t>
            </a:r>
          </a:p>
          <a:p>
            <a:pPr marL="800100" lvl="1" indent="-3429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6178550" algn="l"/>
              </a:tabLst>
            </a:pPr>
            <a:r>
              <a:rPr lang="en-US" dirty="0" err="1" smtClean="0"/>
              <a:t>Utilizadores</a:t>
            </a:r>
            <a:r>
              <a:rPr lang="en-US" dirty="0" smtClean="0"/>
              <a:t>,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acções</a:t>
            </a:r>
            <a:r>
              <a:rPr lang="en-US" dirty="0" smtClean="0"/>
              <a:t> (activities), base de dados (E/R), classes, </a:t>
            </a:r>
            <a:r>
              <a:rPr lang="en-US" dirty="0" err="1" smtClean="0"/>
              <a:t>comunicação</a:t>
            </a:r>
            <a:r>
              <a:rPr lang="en-US" dirty="0" smtClean="0"/>
              <a:t> entre classes (sequence), etc.</a:t>
            </a:r>
            <a:endParaRPr lang="pt-PT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00034" y="1079484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buClr>
                <a:srgbClr val="0070C0"/>
              </a:buClr>
            </a:pPr>
            <a:r>
              <a:rPr lang="pt-PT" sz="2000" b="1" dirty="0" smtClean="0"/>
              <a:t>Alguns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</a:pPr>
            <a:r>
              <a:rPr lang="pt-PT" sz="2000" b="1" dirty="0" smtClean="0"/>
              <a:t>Diagramas</a:t>
            </a:r>
          </a:p>
          <a:p>
            <a:pPr algn="just">
              <a:lnSpc>
                <a:spcPct val="140000"/>
              </a:lnSpc>
              <a:buClr>
                <a:srgbClr val="0070C0"/>
              </a:buClr>
            </a:pPr>
            <a:r>
              <a:rPr lang="pt-PT" sz="2000" b="1" dirty="0" smtClean="0"/>
              <a:t>UML</a:t>
            </a:r>
          </a:p>
        </p:txBody>
      </p:sp>
      <p:pic>
        <p:nvPicPr>
          <p:cNvPr id="2938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268760"/>
            <a:ext cx="1944216" cy="234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ixaDeTexto 15"/>
          <p:cNvSpPr txBox="1"/>
          <p:nvPr/>
        </p:nvSpPr>
        <p:spPr>
          <a:xfrm>
            <a:off x="5364088" y="1196752"/>
            <a:ext cx="1368152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Use-Case</a:t>
            </a:r>
          </a:p>
        </p:txBody>
      </p:sp>
      <p:pic>
        <p:nvPicPr>
          <p:cNvPr id="17" name="Picture 5" descr="http://allegretto.aesthsoft.com/images/ProcessOr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797114"/>
            <a:ext cx="2532605" cy="3936142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085910" y="1340768"/>
            <a:ext cx="1610302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err="1" smtClean="0"/>
              <a:t>Actividades</a:t>
            </a:r>
            <a:endParaRPr lang="en-US" sz="1400" b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611560" y="3549372"/>
            <a:ext cx="161030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Deployment</a:t>
            </a:r>
          </a:p>
        </p:txBody>
      </p:sp>
      <p:pic>
        <p:nvPicPr>
          <p:cNvPr id="20" name="Picture 2" descr="fig1301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900237"/>
            <a:ext cx="4622370" cy="181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3786214" cy="365125"/>
          </a:xfrm>
        </p:spPr>
        <p:txBody>
          <a:bodyPr/>
          <a:lstStyle/>
          <a:p>
            <a:r>
              <a:rPr lang="pt-PT" smtClean="0"/>
              <a:t>Business Intelligence – Viriato M. Marques–DEIS / ISEC</a:t>
            </a:r>
            <a:endParaRPr lang="pt-PT" dirty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9</a:t>
            </a:fld>
            <a:endParaRPr lang="pt-PT" dirty="0"/>
          </a:p>
        </p:txBody>
      </p:sp>
      <p:cxnSp>
        <p:nvCxnSpPr>
          <p:cNvPr id="13" name="Conexão recta 12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911706"/>
            <a:ext cx="3672408" cy="182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aixaDeTexto 16"/>
          <p:cNvSpPr txBox="1"/>
          <p:nvPr/>
        </p:nvSpPr>
        <p:spPr>
          <a:xfrm>
            <a:off x="539552" y="3510183"/>
            <a:ext cx="37444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E/R, </a:t>
            </a:r>
            <a:r>
              <a:rPr lang="en-US" sz="1400" b="1" dirty="0" err="1" smtClean="0"/>
              <a:t>Físico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ou</a:t>
            </a:r>
            <a:r>
              <a:rPr lang="en-US" sz="1400" b="1" dirty="0" smtClean="0"/>
              <a:t> da Base de Dados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196752"/>
            <a:ext cx="3456384" cy="20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622559"/>
            <a:ext cx="3752965" cy="409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aixaDeTexto 20"/>
          <p:cNvSpPr txBox="1"/>
          <p:nvPr/>
        </p:nvSpPr>
        <p:spPr>
          <a:xfrm>
            <a:off x="4067944" y="1183689"/>
            <a:ext cx="1368152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smtClean="0"/>
              <a:t>Classes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268792" y="1196752"/>
            <a:ext cx="1368152" cy="32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Clr>
                <a:srgbClr val="0070C0"/>
              </a:buClr>
            </a:pPr>
            <a:r>
              <a:rPr lang="en-US" sz="1400" b="1" dirty="0" err="1" smtClean="0"/>
              <a:t>Sequência</a:t>
            </a:r>
            <a:endParaRPr lang="en-US" sz="1400" b="1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4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400" b="1" dirty="0" smtClean="0">
                <a:solidFill>
                  <a:srgbClr val="0070C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BI – Da Informação ao Conhecimento</a:t>
            </a:r>
            <a:endParaRPr kumimoji="0" lang="pt-PT" sz="24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0000"/>
          </a:lnSpc>
          <a:buClr>
            <a:srgbClr val="0070C0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9259</TotalTime>
  <Words>802</Words>
  <Application>Microsoft Office PowerPoint</Application>
  <PresentationFormat>On-screen Show (4:3)</PresentationFormat>
  <Paragraphs>127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Aspecto</vt:lpstr>
      <vt:lpstr>1_Aspecto</vt:lpstr>
      <vt:lpstr>Sistemas de Informação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 Marques</cp:lastModifiedBy>
  <cp:revision>1506</cp:revision>
  <dcterms:created xsi:type="dcterms:W3CDTF">2008-10-20T16:04:28Z</dcterms:created>
  <dcterms:modified xsi:type="dcterms:W3CDTF">2016-10-19T14:50:45Z</dcterms:modified>
</cp:coreProperties>
</file>