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notesSlides/notesSlide38.xml" ContentType="application/vnd.openxmlformats-officedocument.presentationml.notes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notesSlides/notesSlide23.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Default Extension="gif" ContentType="image/gif"/>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Default Extension="wmf" ContentType="image/x-wmf"/>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Layouts/slideLayout22.xml" ContentType="application/vnd.openxmlformats-officedocument.presentationml.slideLayout+xml"/>
  <Override PartName="/ppt/notesSlides/notesSlide25.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14" r:id="rId1"/>
    <p:sldMasterId id="2147483729" r:id="rId2"/>
  </p:sldMasterIdLst>
  <p:notesMasterIdLst>
    <p:notesMasterId r:id="rId43"/>
  </p:notesMasterIdLst>
  <p:sldIdLst>
    <p:sldId id="256" r:id="rId3"/>
    <p:sldId id="339" r:id="rId4"/>
    <p:sldId id="340" r:id="rId5"/>
    <p:sldId id="341" r:id="rId6"/>
    <p:sldId id="342" r:id="rId7"/>
    <p:sldId id="343" r:id="rId8"/>
    <p:sldId id="344" r:id="rId9"/>
    <p:sldId id="345" r:id="rId10"/>
    <p:sldId id="346" r:id="rId11"/>
    <p:sldId id="347" r:id="rId12"/>
    <p:sldId id="348" r:id="rId13"/>
    <p:sldId id="349" r:id="rId14"/>
    <p:sldId id="350" r:id="rId15"/>
    <p:sldId id="351" r:id="rId16"/>
    <p:sldId id="352" r:id="rId17"/>
    <p:sldId id="353" r:id="rId18"/>
    <p:sldId id="354" r:id="rId19"/>
    <p:sldId id="355" r:id="rId20"/>
    <p:sldId id="356" r:id="rId21"/>
    <p:sldId id="357" r:id="rId22"/>
    <p:sldId id="358" r:id="rId23"/>
    <p:sldId id="359" r:id="rId24"/>
    <p:sldId id="360" r:id="rId25"/>
    <p:sldId id="361" r:id="rId26"/>
    <p:sldId id="362" r:id="rId27"/>
    <p:sldId id="363" r:id="rId28"/>
    <p:sldId id="364" r:id="rId29"/>
    <p:sldId id="365" r:id="rId30"/>
    <p:sldId id="366" r:id="rId31"/>
    <p:sldId id="371" r:id="rId32"/>
    <p:sldId id="372" r:id="rId33"/>
    <p:sldId id="370" r:id="rId34"/>
    <p:sldId id="368" r:id="rId35"/>
    <p:sldId id="367" r:id="rId36"/>
    <p:sldId id="369" r:id="rId37"/>
    <p:sldId id="373" r:id="rId38"/>
    <p:sldId id="374" r:id="rId39"/>
    <p:sldId id="375" r:id="rId40"/>
    <p:sldId id="376" r:id="rId41"/>
    <p:sldId id="334" r:id="rId42"/>
  </p:sldIdLst>
  <p:sldSz cx="9144000" cy="6858000" type="screen4x3"/>
  <p:notesSz cx="6858000" cy="9144000"/>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Estilo Médio 2 - Destaqu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2500" autoAdjust="0"/>
  </p:normalViewPr>
  <p:slideViewPr>
    <p:cSldViewPr>
      <p:cViewPr varScale="1">
        <p:scale>
          <a:sx n="73" d="100"/>
          <a:sy n="73" d="100"/>
        </p:scale>
        <p:origin x="-1074" y="-90"/>
      </p:cViewPr>
      <p:guideLst>
        <p:guide orient="horz" pos="2160"/>
        <p:guide pos="2880"/>
      </p:guideLst>
    </p:cSldViewPr>
  </p:slideViewPr>
  <p:outlineViewPr>
    <p:cViewPr>
      <p:scale>
        <a:sx n="33" d="100"/>
        <a:sy n="33" d="100"/>
      </p:scale>
      <p:origin x="0" y="2196"/>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0" d="100"/>
          <a:sy n="60" d="100"/>
        </p:scale>
        <p:origin x="-2490" y="-78"/>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t-PT"/>
          </a:p>
        </p:txBody>
      </p:sp>
      <p:sp>
        <p:nvSpPr>
          <p:cNvPr id="3" name="Marcador de Posição da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F707EC5-E885-4C14-A746-25DA3ECAECD7}" type="datetimeFigureOut">
              <a:rPr lang="pt-PT" smtClean="0"/>
              <a:pPr/>
              <a:t>05-12-2011</a:t>
            </a:fld>
            <a:endParaRPr lang="pt-PT"/>
          </a:p>
        </p:txBody>
      </p:sp>
      <p:sp>
        <p:nvSpPr>
          <p:cNvPr id="4" name="Marcador de Posição da Imagem do Diapositivo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pt-PT"/>
          </a:p>
        </p:txBody>
      </p:sp>
      <p:sp>
        <p:nvSpPr>
          <p:cNvPr id="5" name="Marcador de Posição de Nota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pt-PT" smtClean="0"/>
              <a:t>Clique para editar os estilos</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pt-PT"/>
          </a:p>
        </p:txBody>
      </p:sp>
      <p:sp>
        <p:nvSpPr>
          <p:cNvPr id="6" name="Marcador de Posição do Rodapé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pt-PT"/>
          </a:p>
        </p:txBody>
      </p:sp>
      <p:sp>
        <p:nvSpPr>
          <p:cNvPr id="7" name="Marcador de Posição do Número do Diapositivo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C9CC1AE-DA82-428C-B804-314BB38B05E0}" type="slidenum">
              <a:rPr lang="pt-PT" smtClean="0"/>
              <a:pPr/>
              <a:t>‹nº›</a:t>
            </a:fld>
            <a:endParaRPr lang="pt-PT"/>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normAutofit/>
          </a:bodyPr>
          <a:lstStyle/>
          <a:p>
            <a:endParaRPr lang="pt-PT" dirty="0"/>
          </a:p>
        </p:txBody>
      </p:sp>
      <p:sp>
        <p:nvSpPr>
          <p:cNvPr id="4" name="Marcador de Posição do Número do Diapositivo 3"/>
          <p:cNvSpPr>
            <a:spLocks noGrp="1"/>
          </p:cNvSpPr>
          <p:nvPr>
            <p:ph type="sldNum" sz="quarter" idx="10"/>
          </p:nvPr>
        </p:nvSpPr>
        <p:spPr/>
        <p:txBody>
          <a:bodyPr/>
          <a:lstStyle/>
          <a:p>
            <a:fld id="{DC9CC1AE-DA82-428C-B804-314BB38B05E0}" type="slidenum">
              <a:rPr lang="pt-PT" smtClean="0"/>
              <a:pPr/>
              <a:t>1</a:t>
            </a:fld>
            <a:endParaRPr lang="pt-PT"/>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normAutofit/>
          </a:bodyPr>
          <a:lstStyle/>
          <a:p>
            <a:endParaRPr lang="pt-PT" dirty="0"/>
          </a:p>
        </p:txBody>
      </p:sp>
      <p:sp>
        <p:nvSpPr>
          <p:cNvPr id="4" name="Marcador de Posição do Número do Diapositivo 3"/>
          <p:cNvSpPr>
            <a:spLocks noGrp="1"/>
          </p:cNvSpPr>
          <p:nvPr>
            <p:ph type="sldNum" sz="quarter" idx="10"/>
          </p:nvPr>
        </p:nvSpPr>
        <p:spPr/>
        <p:txBody>
          <a:bodyPr/>
          <a:lstStyle/>
          <a:p>
            <a:fld id="{DC9CC1AE-DA82-428C-B804-314BB38B05E0}" type="slidenum">
              <a:rPr lang="pt-PT" smtClean="0"/>
              <a:pPr/>
              <a:t>10</a:t>
            </a:fld>
            <a:endParaRPr lang="pt-PT"/>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normAutofit/>
          </a:bodyPr>
          <a:lstStyle/>
          <a:p>
            <a:endParaRPr lang="pt-PT" dirty="0"/>
          </a:p>
        </p:txBody>
      </p:sp>
      <p:sp>
        <p:nvSpPr>
          <p:cNvPr id="4" name="Marcador de Posição do Número do Diapositivo 3"/>
          <p:cNvSpPr>
            <a:spLocks noGrp="1"/>
          </p:cNvSpPr>
          <p:nvPr>
            <p:ph type="sldNum" sz="quarter" idx="10"/>
          </p:nvPr>
        </p:nvSpPr>
        <p:spPr/>
        <p:txBody>
          <a:bodyPr/>
          <a:lstStyle/>
          <a:p>
            <a:fld id="{DC9CC1AE-DA82-428C-B804-314BB38B05E0}" type="slidenum">
              <a:rPr lang="pt-PT" smtClean="0"/>
              <a:pPr/>
              <a:t>11</a:t>
            </a:fld>
            <a:endParaRPr lang="pt-PT"/>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normAutofit/>
          </a:bodyPr>
          <a:lstStyle/>
          <a:p>
            <a:endParaRPr lang="pt-PT" dirty="0"/>
          </a:p>
        </p:txBody>
      </p:sp>
      <p:sp>
        <p:nvSpPr>
          <p:cNvPr id="4" name="Marcador de Posição do Número do Diapositivo 3"/>
          <p:cNvSpPr>
            <a:spLocks noGrp="1"/>
          </p:cNvSpPr>
          <p:nvPr>
            <p:ph type="sldNum" sz="quarter" idx="10"/>
          </p:nvPr>
        </p:nvSpPr>
        <p:spPr/>
        <p:txBody>
          <a:bodyPr/>
          <a:lstStyle/>
          <a:p>
            <a:fld id="{DC9CC1AE-DA82-428C-B804-314BB38B05E0}" type="slidenum">
              <a:rPr lang="pt-PT" smtClean="0"/>
              <a:pPr/>
              <a:t>12</a:t>
            </a:fld>
            <a:endParaRPr lang="pt-PT"/>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normAutofit/>
          </a:bodyPr>
          <a:lstStyle/>
          <a:p>
            <a:endParaRPr lang="pt-PT" dirty="0"/>
          </a:p>
        </p:txBody>
      </p:sp>
      <p:sp>
        <p:nvSpPr>
          <p:cNvPr id="4" name="Marcador de Posição do Número do Diapositivo 3"/>
          <p:cNvSpPr>
            <a:spLocks noGrp="1"/>
          </p:cNvSpPr>
          <p:nvPr>
            <p:ph type="sldNum" sz="quarter" idx="10"/>
          </p:nvPr>
        </p:nvSpPr>
        <p:spPr/>
        <p:txBody>
          <a:bodyPr/>
          <a:lstStyle/>
          <a:p>
            <a:fld id="{DC9CC1AE-DA82-428C-B804-314BB38B05E0}" type="slidenum">
              <a:rPr lang="pt-PT" smtClean="0"/>
              <a:pPr/>
              <a:t>13</a:t>
            </a:fld>
            <a:endParaRPr lang="pt-PT"/>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normAutofit/>
          </a:bodyPr>
          <a:lstStyle/>
          <a:p>
            <a:endParaRPr lang="pt-PT" dirty="0"/>
          </a:p>
        </p:txBody>
      </p:sp>
      <p:sp>
        <p:nvSpPr>
          <p:cNvPr id="4" name="Marcador de Posição do Número do Diapositivo 3"/>
          <p:cNvSpPr>
            <a:spLocks noGrp="1"/>
          </p:cNvSpPr>
          <p:nvPr>
            <p:ph type="sldNum" sz="quarter" idx="10"/>
          </p:nvPr>
        </p:nvSpPr>
        <p:spPr/>
        <p:txBody>
          <a:bodyPr/>
          <a:lstStyle/>
          <a:p>
            <a:fld id="{DC9CC1AE-DA82-428C-B804-314BB38B05E0}" type="slidenum">
              <a:rPr lang="pt-PT" smtClean="0"/>
              <a:pPr/>
              <a:t>14</a:t>
            </a:fld>
            <a:endParaRPr lang="pt-PT"/>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normAutofit/>
          </a:bodyPr>
          <a:lstStyle/>
          <a:p>
            <a:endParaRPr lang="pt-PT" dirty="0"/>
          </a:p>
        </p:txBody>
      </p:sp>
      <p:sp>
        <p:nvSpPr>
          <p:cNvPr id="4" name="Marcador de Posição do Número do Diapositivo 3"/>
          <p:cNvSpPr>
            <a:spLocks noGrp="1"/>
          </p:cNvSpPr>
          <p:nvPr>
            <p:ph type="sldNum" sz="quarter" idx="10"/>
          </p:nvPr>
        </p:nvSpPr>
        <p:spPr/>
        <p:txBody>
          <a:bodyPr/>
          <a:lstStyle/>
          <a:p>
            <a:fld id="{DC9CC1AE-DA82-428C-B804-314BB38B05E0}" type="slidenum">
              <a:rPr lang="pt-PT" smtClean="0"/>
              <a:pPr/>
              <a:t>15</a:t>
            </a:fld>
            <a:endParaRPr lang="pt-PT"/>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normAutofit/>
          </a:bodyPr>
          <a:lstStyle/>
          <a:p>
            <a:endParaRPr lang="pt-PT" dirty="0"/>
          </a:p>
        </p:txBody>
      </p:sp>
      <p:sp>
        <p:nvSpPr>
          <p:cNvPr id="4" name="Marcador de Posição do Número do Diapositivo 3"/>
          <p:cNvSpPr>
            <a:spLocks noGrp="1"/>
          </p:cNvSpPr>
          <p:nvPr>
            <p:ph type="sldNum" sz="quarter" idx="10"/>
          </p:nvPr>
        </p:nvSpPr>
        <p:spPr/>
        <p:txBody>
          <a:bodyPr/>
          <a:lstStyle/>
          <a:p>
            <a:fld id="{DC9CC1AE-DA82-428C-B804-314BB38B05E0}" type="slidenum">
              <a:rPr lang="pt-PT" smtClean="0"/>
              <a:pPr/>
              <a:t>16</a:t>
            </a:fld>
            <a:endParaRPr lang="pt-PT"/>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normAutofit/>
          </a:bodyPr>
          <a:lstStyle/>
          <a:p>
            <a:endParaRPr lang="pt-PT" dirty="0"/>
          </a:p>
        </p:txBody>
      </p:sp>
      <p:sp>
        <p:nvSpPr>
          <p:cNvPr id="4" name="Marcador de Posição do Número do Diapositivo 3"/>
          <p:cNvSpPr>
            <a:spLocks noGrp="1"/>
          </p:cNvSpPr>
          <p:nvPr>
            <p:ph type="sldNum" sz="quarter" idx="10"/>
          </p:nvPr>
        </p:nvSpPr>
        <p:spPr/>
        <p:txBody>
          <a:bodyPr/>
          <a:lstStyle/>
          <a:p>
            <a:fld id="{DC9CC1AE-DA82-428C-B804-314BB38B05E0}" type="slidenum">
              <a:rPr lang="pt-PT" smtClean="0"/>
              <a:pPr/>
              <a:t>17</a:t>
            </a:fld>
            <a:endParaRPr lang="pt-PT"/>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normAutofit/>
          </a:bodyPr>
          <a:lstStyle/>
          <a:p>
            <a:endParaRPr lang="pt-PT" dirty="0"/>
          </a:p>
        </p:txBody>
      </p:sp>
      <p:sp>
        <p:nvSpPr>
          <p:cNvPr id="4" name="Marcador de Posição do Número do Diapositivo 3"/>
          <p:cNvSpPr>
            <a:spLocks noGrp="1"/>
          </p:cNvSpPr>
          <p:nvPr>
            <p:ph type="sldNum" sz="quarter" idx="10"/>
          </p:nvPr>
        </p:nvSpPr>
        <p:spPr/>
        <p:txBody>
          <a:bodyPr/>
          <a:lstStyle/>
          <a:p>
            <a:fld id="{DC9CC1AE-DA82-428C-B804-314BB38B05E0}" type="slidenum">
              <a:rPr lang="pt-PT" smtClean="0"/>
              <a:pPr/>
              <a:t>18</a:t>
            </a:fld>
            <a:endParaRPr lang="pt-PT"/>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normAutofit/>
          </a:bodyPr>
          <a:lstStyle/>
          <a:p>
            <a:endParaRPr lang="pt-PT" dirty="0"/>
          </a:p>
        </p:txBody>
      </p:sp>
      <p:sp>
        <p:nvSpPr>
          <p:cNvPr id="4" name="Marcador de Posição do Número do Diapositivo 3"/>
          <p:cNvSpPr>
            <a:spLocks noGrp="1"/>
          </p:cNvSpPr>
          <p:nvPr>
            <p:ph type="sldNum" sz="quarter" idx="10"/>
          </p:nvPr>
        </p:nvSpPr>
        <p:spPr/>
        <p:txBody>
          <a:bodyPr/>
          <a:lstStyle/>
          <a:p>
            <a:fld id="{DC9CC1AE-DA82-428C-B804-314BB38B05E0}" type="slidenum">
              <a:rPr lang="pt-PT" smtClean="0"/>
              <a:pPr/>
              <a:t>19</a:t>
            </a:fld>
            <a:endParaRPr lang="pt-PT"/>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normAutofit/>
          </a:bodyPr>
          <a:lstStyle/>
          <a:p>
            <a:endParaRPr lang="pt-PT" dirty="0"/>
          </a:p>
        </p:txBody>
      </p:sp>
      <p:sp>
        <p:nvSpPr>
          <p:cNvPr id="4" name="Marcador de Posição do Número do Diapositivo 3"/>
          <p:cNvSpPr>
            <a:spLocks noGrp="1"/>
          </p:cNvSpPr>
          <p:nvPr>
            <p:ph type="sldNum" sz="quarter" idx="10"/>
          </p:nvPr>
        </p:nvSpPr>
        <p:spPr/>
        <p:txBody>
          <a:bodyPr/>
          <a:lstStyle/>
          <a:p>
            <a:fld id="{DC9CC1AE-DA82-428C-B804-314BB38B05E0}" type="slidenum">
              <a:rPr lang="pt-PT" smtClean="0"/>
              <a:pPr/>
              <a:t>2</a:t>
            </a:fld>
            <a:endParaRPr lang="pt-PT"/>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normAutofit/>
          </a:bodyPr>
          <a:lstStyle/>
          <a:p>
            <a:endParaRPr lang="pt-PT" dirty="0"/>
          </a:p>
        </p:txBody>
      </p:sp>
      <p:sp>
        <p:nvSpPr>
          <p:cNvPr id="4" name="Marcador de Posição do Número do Diapositivo 3"/>
          <p:cNvSpPr>
            <a:spLocks noGrp="1"/>
          </p:cNvSpPr>
          <p:nvPr>
            <p:ph type="sldNum" sz="quarter" idx="10"/>
          </p:nvPr>
        </p:nvSpPr>
        <p:spPr/>
        <p:txBody>
          <a:bodyPr/>
          <a:lstStyle/>
          <a:p>
            <a:fld id="{DC9CC1AE-DA82-428C-B804-314BB38B05E0}" type="slidenum">
              <a:rPr lang="pt-PT" smtClean="0"/>
              <a:pPr/>
              <a:t>20</a:t>
            </a:fld>
            <a:endParaRPr lang="pt-PT"/>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normAutofit/>
          </a:bodyPr>
          <a:lstStyle/>
          <a:p>
            <a:endParaRPr lang="pt-PT" dirty="0"/>
          </a:p>
        </p:txBody>
      </p:sp>
      <p:sp>
        <p:nvSpPr>
          <p:cNvPr id="4" name="Marcador de Posição do Número do Diapositivo 3"/>
          <p:cNvSpPr>
            <a:spLocks noGrp="1"/>
          </p:cNvSpPr>
          <p:nvPr>
            <p:ph type="sldNum" sz="quarter" idx="10"/>
          </p:nvPr>
        </p:nvSpPr>
        <p:spPr/>
        <p:txBody>
          <a:bodyPr/>
          <a:lstStyle/>
          <a:p>
            <a:fld id="{DC9CC1AE-DA82-428C-B804-314BB38B05E0}" type="slidenum">
              <a:rPr lang="pt-PT" smtClean="0"/>
              <a:pPr/>
              <a:t>21</a:t>
            </a:fld>
            <a:endParaRPr lang="pt-PT"/>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normAutofit/>
          </a:bodyPr>
          <a:lstStyle/>
          <a:p>
            <a:endParaRPr lang="pt-PT" dirty="0"/>
          </a:p>
        </p:txBody>
      </p:sp>
      <p:sp>
        <p:nvSpPr>
          <p:cNvPr id="4" name="Marcador de Posição do Número do Diapositivo 3"/>
          <p:cNvSpPr>
            <a:spLocks noGrp="1"/>
          </p:cNvSpPr>
          <p:nvPr>
            <p:ph type="sldNum" sz="quarter" idx="10"/>
          </p:nvPr>
        </p:nvSpPr>
        <p:spPr/>
        <p:txBody>
          <a:bodyPr/>
          <a:lstStyle/>
          <a:p>
            <a:fld id="{DC9CC1AE-DA82-428C-B804-314BB38B05E0}" type="slidenum">
              <a:rPr lang="pt-PT" smtClean="0"/>
              <a:pPr/>
              <a:t>22</a:t>
            </a:fld>
            <a:endParaRPr lang="pt-PT"/>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normAutofit/>
          </a:bodyPr>
          <a:lstStyle/>
          <a:p>
            <a:endParaRPr lang="pt-PT" dirty="0"/>
          </a:p>
        </p:txBody>
      </p:sp>
      <p:sp>
        <p:nvSpPr>
          <p:cNvPr id="4" name="Marcador de Posição do Número do Diapositivo 3"/>
          <p:cNvSpPr>
            <a:spLocks noGrp="1"/>
          </p:cNvSpPr>
          <p:nvPr>
            <p:ph type="sldNum" sz="quarter" idx="10"/>
          </p:nvPr>
        </p:nvSpPr>
        <p:spPr/>
        <p:txBody>
          <a:bodyPr/>
          <a:lstStyle/>
          <a:p>
            <a:fld id="{DC9CC1AE-DA82-428C-B804-314BB38B05E0}" type="slidenum">
              <a:rPr lang="pt-PT" smtClean="0"/>
              <a:pPr/>
              <a:t>23</a:t>
            </a:fld>
            <a:endParaRPr lang="pt-PT"/>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normAutofit/>
          </a:bodyPr>
          <a:lstStyle/>
          <a:p>
            <a:endParaRPr lang="pt-PT" dirty="0"/>
          </a:p>
        </p:txBody>
      </p:sp>
      <p:sp>
        <p:nvSpPr>
          <p:cNvPr id="4" name="Marcador de Posição do Número do Diapositivo 3"/>
          <p:cNvSpPr>
            <a:spLocks noGrp="1"/>
          </p:cNvSpPr>
          <p:nvPr>
            <p:ph type="sldNum" sz="quarter" idx="10"/>
          </p:nvPr>
        </p:nvSpPr>
        <p:spPr/>
        <p:txBody>
          <a:bodyPr/>
          <a:lstStyle/>
          <a:p>
            <a:fld id="{DC9CC1AE-DA82-428C-B804-314BB38B05E0}" type="slidenum">
              <a:rPr lang="pt-PT" smtClean="0"/>
              <a:pPr/>
              <a:t>24</a:t>
            </a:fld>
            <a:endParaRPr lang="pt-PT"/>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normAutofit/>
          </a:bodyPr>
          <a:lstStyle/>
          <a:p>
            <a:endParaRPr lang="pt-PT" dirty="0"/>
          </a:p>
        </p:txBody>
      </p:sp>
      <p:sp>
        <p:nvSpPr>
          <p:cNvPr id="4" name="Marcador de Posição do Número do Diapositivo 3"/>
          <p:cNvSpPr>
            <a:spLocks noGrp="1"/>
          </p:cNvSpPr>
          <p:nvPr>
            <p:ph type="sldNum" sz="quarter" idx="10"/>
          </p:nvPr>
        </p:nvSpPr>
        <p:spPr/>
        <p:txBody>
          <a:bodyPr/>
          <a:lstStyle/>
          <a:p>
            <a:fld id="{DC9CC1AE-DA82-428C-B804-314BB38B05E0}" type="slidenum">
              <a:rPr lang="pt-PT" smtClean="0"/>
              <a:pPr/>
              <a:t>25</a:t>
            </a:fld>
            <a:endParaRPr lang="pt-PT"/>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normAutofit/>
          </a:bodyPr>
          <a:lstStyle/>
          <a:p>
            <a:endParaRPr lang="pt-PT" dirty="0"/>
          </a:p>
        </p:txBody>
      </p:sp>
      <p:sp>
        <p:nvSpPr>
          <p:cNvPr id="4" name="Marcador de Posição do Número do Diapositivo 3"/>
          <p:cNvSpPr>
            <a:spLocks noGrp="1"/>
          </p:cNvSpPr>
          <p:nvPr>
            <p:ph type="sldNum" sz="quarter" idx="10"/>
          </p:nvPr>
        </p:nvSpPr>
        <p:spPr/>
        <p:txBody>
          <a:bodyPr/>
          <a:lstStyle/>
          <a:p>
            <a:fld id="{DC9CC1AE-DA82-428C-B804-314BB38B05E0}" type="slidenum">
              <a:rPr lang="pt-PT" smtClean="0"/>
              <a:pPr/>
              <a:t>26</a:t>
            </a:fld>
            <a:endParaRPr lang="pt-PT"/>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normAutofit/>
          </a:bodyPr>
          <a:lstStyle/>
          <a:p>
            <a:endParaRPr lang="pt-PT" dirty="0"/>
          </a:p>
        </p:txBody>
      </p:sp>
      <p:sp>
        <p:nvSpPr>
          <p:cNvPr id="4" name="Marcador de Posição do Número do Diapositivo 3"/>
          <p:cNvSpPr>
            <a:spLocks noGrp="1"/>
          </p:cNvSpPr>
          <p:nvPr>
            <p:ph type="sldNum" sz="quarter" idx="10"/>
          </p:nvPr>
        </p:nvSpPr>
        <p:spPr/>
        <p:txBody>
          <a:bodyPr/>
          <a:lstStyle/>
          <a:p>
            <a:fld id="{DC9CC1AE-DA82-428C-B804-314BB38B05E0}" type="slidenum">
              <a:rPr lang="pt-PT" smtClean="0"/>
              <a:pPr/>
              <a:t>27</a:t>
            </a:fld>
            <a:endParaRPr lang="pt-PT"/>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normAutofit/>
          </a:bodyPr>
          <a:lstStyle/>
          <a:p>
            <a:endParaRPr lang="pt-PT" dirty="0"/>
          </a:p>
        </p:txBody>
      </p:sp>
      <p:sp>
        <p:nvSpPr>
          <p:cNvPr id="4" name="Marcador de Posição do Número do Diapositivo 3"/>
          <p:cNvSpPr>
            <a:spLocks noGrp="1"/>
          </p:cNvSpPr>
          <p:nvPr>
            <p:ph type="sldNum" sz="quarter" idx="10"/>
          </p:nvPr>
        </p:nvSpPr>
        <p:spPr/>
        <p:txBody>
          <a:bodyPr/>
          <a:lstStyle/>
          <a:p>
            <a:fld id="{DC9CC1AE-DA82-428C-B804-314BB38B05E0}" type="slidenum">
              <a:rPr lang="pt-PT" smtClean="0"/>
              <a:pPr/>
              <a:t>28</a:t>
            </a:fld>
            <a:endParaRPr lang="pt-PT"/>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normAutofit/>
          </a:bodyPr>
          <a:lstStyle/>
          <a:p>
            <a:endParaRPr lang="pt-PT" dirty="0"/>
          </a:p>
        </p:txBody>
      </p:sp>
      <p:sp>
        <p:nvSpPr>
          <p:cNvPr id="4" name="Marcador de Posição do Número do Diapositivo 3"/>
          <p:cNvSpPr>
            <a:spLocks noGrp="1"/>
          </p:cNvSpPr>
          <p:nvPr>
            <p:ph type="sldNum" sz="quarter" idx="10"/>
          </p:nvPr>
        </p:nvSpPr>
        <p:spPr/>
        <p:txBody>
          <a:bodyPr/>
          <a:lstStyle/>
          <a:p>
            <a:fld id="{DC9CC1AE-DA82-428C-B804-314BB38B05E0}" type="slidenum">
              <a:rPr lang="pt-PT" smtClean="0"/>
              <a:pPr/>
              <a:t>29</a:t>
            </a:fld>
            <a:endParaRPr lang="pt-PT"/>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normAutofit/>
          </a:bodyPr>
          <a:lstStyle/>
          <a:p>
            <a:endParaRPr lang="pt-PT" dirty="0"/>
          </a:p>
        </p:txBody>
      </p:sp>
      <p:sp>
        <p:nvSpPr>
          <p:cNvPr id="4" name="Marcador de Posição do Número do Diapositivo 3"/>
          <p:cNvSpPr>
            <a:spLocks noGrp="1"/>
          </p:cNvSpPr>
          <p:nvPr>
            <p:ph type="sldNum" sz="quarter" idx="10"/>
          </p:nvPr>
        </p:nvSpPr>
        <p:spPr/>
        <p:txBody>
          <a:bodyPr/>
          <a:lstStyle/>
          <a:p>
            <a:fld id="{DC9CC1AE-DA82-428C-B804-314BB38B05E0}" type="slidenum">
              <a:rPr lang="pt-PT" smtClean="0"/>
              <a:pPr/>
              <a:t>3</a:t>
            </a:fld>
            <a:endParaRPr lang="pt-PT"/>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normAutofit/>
          </a:bodyPr>
          <a:lstStyle/>
          <a:p>
            <a:endParaRPr lang="pt-PT" dirty="0"/>
          </a:p>
        </p:txBody>
      </p:sp>
      <p:sp>
        <p:nvSpPr>
          <p:cNvPr id="4" name="Marcador de Posição do Número do Diapositivo 3"/>
          <p:cNvSpPr>
            <a:spLocks noGrp="1"/>
          </p:cNvSpPr>
          <p:nvPr>
            <p:ph type="sldNum" sz="quarter" idx="10"/>
          </p:nvPr>
        </p:nvSpPr>
        <p:spPr/>
        <p:txBody>
          <a:bodyPr/>
          <a:lstStyle/>
          <a:p>
            <a:fld id="{DC9CC1AE-DA82-428C-B804-314BB38B05E0}" type="slidenum">
              <a:rPr lang="pt-PT" smtClean="0"/>
              <a:pPr/>
              <a:t>30</a:t>
            </a:fld>
            <a:endParaRPr lang="pt-PT"/>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normAutofit/>
          </a:bodyPr>
          <a:lstStyle/>
          <a:p>
            <a:endParaRPr lang="pt-PT" dirty="0"/>
          </a:p>
        </p:txBody>
      </p:sp>
      <p:sp>
        <p:nvSpPr>
          <p:cNvPr id="4" name="Marcador de Posição do Número do Diapositivo 3"/>
          <p:cNvSpPr>
            <a:spLocks noGrp="1"/>
          </p:cNvSpPr>
          <p:nvPr>
            <p:ph type="sldNum" sz="quarter" idx="10"/>
          </p:nvPr>
        </p:nvSpPr>
        <p:spPr/>
        <p:txBody>
          <a:bodyPr/>
          <a:lstStyle/>
          <a:p>
            <a:fld id="{DC9CC1AE-DA82-428C-B804-314BB38B05E0}" type="slidenum">
              <a:rPr lang="pt-PT" smtClean="0"/>
              <a:pPr/>
              <a:t>31</a:t>
            </a:fld>
            <a:endParaRPr lang="pt-PT"/>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normAutofit/>
          </a:bodyPr>
          <a:lstStyle/>
          <a:p>
            <a:endParaRPr lang="pt-PT" dirty="0"/>
          </a:p>
        </p:txBody>
      </p:sp>
      <p:sp>
        <p:nvSpPr>
          <p:cNvPr id="4" name="Marcador de Posição do Número do Diapositivo 3"/>
          <p:cNvSpPr>
            <a:spLocks noGrp="1"/>
          </p:cNvSpPr>
          <p:nvPr>
            <p:ph type="sldNum" sz="quarter" idx="10"/>
          </p:nvPr>
        </p:nvSpPr>
        <p:spPr/>
        <p:txBody>
          <a:bodyPr/>
          <a:lstStyle/>
          <a:p>
            <a:fld id="{DC9CC1AE-DA82-428C-B804-314BB38B05E0}" type="slidenum">
              <a:rPr lang="pt-PT" smtClean="0"/>
              <a:pPr/>
              <a:t>32</a:t>
            </a:fld>
            <a:endParaRPr lang="pt-PT"/>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normAutofit/>
          </a:bodyPr>
          <a:lstStyle/>
          <a:p>
            <a:endParaRPr lang="pt-PT" dirty="0"/>
          </a:p>
        </p:txBody>
      </p:sp>
      <p:sp>
        <p:nvSpPr>
          <p:cNvPr id="4" name="Marcador de Posição do Número do Diapositivo 3"/>
          <p:cNvSpPr>
            <a:spLocks noGrp="1"/>
          </p:cNvSpPr>
          <p:nvPr>
            <p:ph type="sldNum" sz="quarter" idx="10"/>
          </p:nvPr>
        </p:nvSpPr>
        <p:spPr/>
        <p:txBody>
          <a:bodyPr/>
          <a:lstStyle/>
          <a:p>
            <a:fld id="{DC9CC1AE-DA82-428C-B804-314BB38B05E0}" type="slidenum">
              <a:rPr lang="pt-PT" smtClean="0"/>
              <a:pPr/>
              <a:t>33</a:t>
            </a:fld>
            <a:endParaRPr lang="pt-PT"/>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normAutofit/>
          </a:bodyPr>
          <a:lstStyle/>
          <a:p>
            <a:endParaRPr lang="pt-PT" dirty="0"/>
          </a:p>
        </p:txBody>
      </p:sp>
      <p:sp>
        <p:nvSpPr>
          <p:cNvPr id="4" name="Marcador de Posição do Número do Diapositivo 3"/>
          <p:cNvSpPr>
            <a:spLocks noGrp="1"/>
          </p:cNvSpPr>
          <p:nvPr>
            <p:ph type="sldNum" sz="quarter" idx="10"/>
          </p:nvPr>
        </p:nvSpPr>
        <p:spPr/>
        <p:txBody>
          <a:bodyPr/>
          <a:lstStyle/>
          <a:p>
            <a:fld id="{DC9CC1AE-DA82-428C-B804-314BB38B05E0}" type="slidenum">
              <a:rPr lang="pt-PT" smtClean="0"/>
              <a:pPr/>
              <a:t>34</a:t>
            </a:fld>
            <a:endParaRPr lang="pt-PT"/>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normAutofit/>
          </a:bodyPr>
          <a:lstStyle/>
          <a:p>
            <a:endParaRPr lang="pt-PT" dirty="0"/>
          </a:p>
        </p:txBody>
      </p:sp>
      <p:sp>
        <p:nvSpPr>
          <p:cNvPr id="4" name="Marcador de Posição do Número do Diapositivo 3"/>
          <p:cNvSpPr>
            <a:spLocks noGrp="1"/>
          </p:cNvSpPr>
          <p:nvPr>
            <p:ph type="sldNum" sz="quarter" idx="10"/>
          </p:nvPr>
        </p:nvSpPr>
        <p:spPr/>
        <p:txBody>
          <a:bodyPr/>
          <a:lstStyle/>
          <a:p>
            <a:fld id="{DC9CC1AE-DA82-428C-B804-314BB38B05E0}" type="slidenum">
              <a:rPr lang="pt-PT" smtClean="0"/>
              <a:pPr/>
              <a:t>35</a:t>
            </a:fld>
            <a:endParaRPr lang="pt-PT"/>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normAutofit/>
          </a:bodyPr>
          <a:lstStyle/>
          <a:p>
            <a:endParaRPr lang="pt-PT" dirty="0"/>
          </a:p>
        </p:txBody>
      </p:sp>
      <p:sp>
        <p:nvSpPr>
          <p:cNvPr id="4" name="Marcador de Posição do Número do Diapositivo 3"/>
          <p:cNvSpPr>
            <a:spLocks noGrp="1"/>
          </p:cNvSpPr>
          <p:nvPr>
            <p:ph type="sldNum" sz="quarter" idx="10"/>
          </p:nvPr>
        </p:nvSpPr>
        <p:spPr/>
        <p:txBody>
          <a:bodyPr/>
          <a:lstStyle/>
          <a:p>
            <a:fld id="{DC9CC1AE-DA82-428C-B804-314BB38B05E0}" type="slidenum">
              <a:rPr lang="pt-PT" smtClean="0"/>
              <a:pPr/>
              <a:t>36</a:t>
            </a:fld>
            <a:endParaRPr lang="pt-PT"/>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normAutofit/>
          </a:bodyPr>
          <a:lstStyle/>
          <a:p>
            <a:endParaRPr lang="pt-PT" dirty="0"/>
          </a:p>
        </p:txBody>
      </p:sp>
      <p:sp>
        <p:nvSpPr>
          <p:cNvPr id="4" name="Marcador de Posição do Número do Diapositivo 3"/>
          <p:cNvSpPr>
            <a:spLocks noGrp="1"/>
          </p:cNvSpPr>
          <p:nvPr>
            <p:ph type="sldNum" sz="quarter" idx="10"/>
          </p:nvPr>
        </p:nvSpPr>
        <p:spPr/>
        <p:txBody>
          <a:bodyPr/>
          <a:lstStyle/>
          <a:p>
            <a:fld id="{DC9CC1AE-DA82-428C-B804-314BB38B05E0}" type="slidenum">
              <a:rPr lang="pt-PT" smtClean="0"/>
              <a:pPr/>
              <a:t>37</a:t>
            </a:fld>
            <a:endParaRPr lang="pt-PT"/>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normAutofit/>
          </a:bodyPr>
          <a:lstStyle/>
          <a:p>
            <a:endParaRPr lang="pt-PT" dirty="0"/>
          </a:p>
        </p:txBody>
      </p:sp>
      <p:sp>
        <p:nvSpPr>
          <p:cNvPr id="4" name="Marcador de Posição do Número do Diapositivo 3"/>
          <p:cNvSpPr>
            <a:spLocks noGrp="1"/>
          </p:cNvSpPr>
          <p:nvPr>
            <p:ph type="sldNum" sz="quarter" idx="10"/>
          </p:nvPr>
        </p:nvSpPr>
        <p:spPr/>
        <p:txBody>
          <a:bodyPr/>
          <a:lstStyle/>
          <a:p>
            <a:fld id="{DC9CC1AE-DA82-428C-B804-314BB38B05E0}" type="slidenum">
              <a:rPr lang="pt-PT" smtClean="0"/>
              <a:pPr/>
              <a:t>38</a:t>
            </a:fld>
            <a:endParaRPr lang="pt-PT"/>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normAutofit/>
          </a:bodyPr>
          <a:lstStyle/>
          <a:p>
            <a:endParaRPr lang="pt-PT" dirty="0"/>
          </a:p>
        </p:txBody>
      </p:sp>
      <p:sp>
        <p:nvSpPr>
          <p:cNvPr id="4" name="Marcador de Posição do Número do Diapositivo 3"/>
          <p:cNvSpPr>
            <a:spLocks noGrp="1"/>
          </p:cNvSpPr>
          <p:nvPr>
            <p:ph type="sldNum" sz="quarter" idx="10"/>
          </p:nvPr>
        </p:nvSpPr>
        <p:spPr/>
        <p:txBody>
          <a:bodyPr/>
          <a:lstStyle/>
          <a:p>
            <a:fld id="{DC9CC1AE-DA82-428C-B804-314BB38B05E0}" type="slidenum">
              <a:rPr lang="pt-PT" smtClean="0"/>
              <a:pPr/>
              <a:t>39</a:t>
            </a:fld>
            <a:endParaRPr lang="pt-PT"/>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normAutofit/>
          </a:bodyPr>
          <a:lstStyle/>
          <a:p>
            <a:endParaRPr lang="pt-PT" dirty="0"/>
          </a:p>
        </p:txBody>
      </p:sp>
      <p:sp>
        <p:nvSpPr>
          <p:cNvPr id="4" name="Marcador de Posição do Número do Diapositivo 3"/>
          <p:cNvSpPr>
            <a:spLocks noGrp="1"/>
          </p:cNvSpPr>
          <p:nvPr>
            <p:ph type="sldNum" sz="quarter" idx="10"/>
          </p:nvPr>
        </p:nvSpPr>
        <p:spPr/>
        <p:txBody>
          <a:bodyPr/>
          <a:lstStyle/>
          <a:p>
            <a:fld id="{DC9CC1AE-DA82-428C-B804-314BB38B05E0}" type="slidenum">
              <a:rPr lang="pt-PT" smtClean="0"/>
              <a:pPr/>
              <a:t>4</a:t>
            </a:fld>
            <a:endParaRPr lang="pt-PT"/>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normAutofit/>
          </a:bodyPr>
          <a:lstStyle/>
          <a:p>
            <a:endParaRPr lang="pt-PT" dirty="0"/>
          </a:p>
        </p:txBody>
      </p:sp>
      <p:sp>
        <p:nvSpPr>
          <p:cNvPr id="4" name="Marcador de Posição do Número do Diapositivo 3"/>
          <p:cNvSpPr>
            <a:spLocks noGrp="1"/>
          </p:cNvSpPr>
          <p:nvPr>
            <p:ph type="sldNum" sz="quarter" idx="10"/>
          </p:nvPr>
        </p:nvSpPr>
        <p:spPr/>
        <p:txBody>
          <a:bodyPr/>
          <a:lstStyle/>
          <a:p>
            <a:fld id="{DC9CC1AE-DA82-428C-B804-314BB38B05E0}" type="slidenum">
              <a:rPr lang="pt-PT" smtClean="0"/>
              <a:pPr/>
              <a:t>40</a:t>
            </a:fld>
            <a:endParaRPr lang="pt-PT"/>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normAutofit/>
          </a:bodyPr>
          <a:lstStyle/>
          <a:p>
            <a:endParaRPr lang="pt-PT" dirty="0"/>
          </a:p>
        </p:txBody>
      </p:sp>
      <p:sp>
        <p:nvSpPr>
          <p:cNvPr id="4" name="Marcador de Posição do Número do Diapositivo 3"/>
          <p:cNvSpPr>
            <a:spLocks noGrp="1"/>
          </p:cNvSpPr>
          <p:nvPr>
            <p:ph type="sldNum" sz="quarter" idx="10"/>
          </p:nvPr>
        </p:nvSpPr>
        <p:spPr/>
        <p:txBody>
          <a:bodyPr/>
          <a:lstStyle/>
          <a:p>
            <a:fld id="{DC9CC1AE-DA82-428C-B804-314BB38B05E0}" type="slidenum">
              <a:rPr lang="pt-PT" smtClean="0"/>
              <a:pPr/>
              <a:t>5</a:t>
            </a:fld>
            <a:endParaRPr lang="pt-PT"/>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normAutofit/>
          </a:bodyPr>
          <a:lstStyle/>
          <a:p>
            <a:endParaRPr lang="pt-PT" dirty="0"/>
          </a:p>
        </p:txBody>
      </p:sp>
      <p:sp>
        <p:nvSpPr>
          <p:cNvPr id="4" name="Marcador de Posição do Número do Diapositivo 3"/>
          <p:cNvSpPr>
            <a:spLocks noGrp="1"/>
          </p:cNvSpPr>
          <p:nvPr>
            <p:ph type="sldNum" sz="quarter" idx="10"/>
          </p:nvPr>
        </p:nvSpPr>
        <p:spPr/>
        <p:txBody>
          <a:bodyPr/>
          <a:lstStyle/>
          <a:p>
            <a:fld id="{DC9CC1AE-DA82-428C-B804-314BB38B05E0}" type="slidenum">
              <a:rPr lang="pt-PT" smtClean="0"/>
              <a:pPr/>
              <a:t>6</a:t>
            </a:fld>
            <a:endParaRPr lang="pt-PT"/>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normAutofit/>
          </a:bodyPr>
          <a:lstStyle/>
          <a:p>
            <a:endParaRPr lang="pt-PT" dirty="0"/>
          </a:p>
        </p:txBody>
      </p:sp>
      <p:sp>
        <p:nvSpPr>
          <p:cNvPr id="4" name="Marcador de Posição do Número do Diapositivo 3"/>
          <p:cNvSpPr>
            <a:spLocks noGrp="1"/>
          </p:cNvSpPr>
          <p:nvPr>
            <p:ph type="sldNum" sz="quarter" idx="10"/>
          </p:nvPr>
        </p:nvSpPr>
        <p:spPr/>
        <p:txBody>
          <a:bodyPr/>
          <a:lstStyle/>
          <a:p>
            <a:fld id="{DC9CC1AE-DA82-428C-B804-314BB38B05E0}" type="slidenum">
              <a:rPr lang="pt-PT" smtClean="0"/>
              <a:pPr/>
              <a:t>7</a:t>
            </a:fld>
            <a:endParaRPr lang="pt-PT"/>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normAutofit/>
          </a:bodyPr>
          <a:lstStyle/>
          <a:p>
            <a:endParaRPr lang="pt-PT" dirty="0"/>
          </a:p>
        </p:txBody>
      </p:sp>
      <p:sp>
        <p:nvSpPr>
          <p:cNvPr id="4" name="Marcador de Posição do Número do Diapositivo 3"/>
          <p:cNvSpPr>
            <a:spLocks noGrp="1"/>
          </p:cNvSpPr>
          <p:nvPr>
            <p:ph type="sldNum" sz="quarter" idx="10"/>
          </p:nvPr>
        </p:nvSpPr>
        <p:spPr/>
        <p:txBody>
          <a:bodyPr/>
          <a:lstStyle/>
          <a:p>
            <a:fld id="{DC9CC1AE-DA82-428C-B804-314BB38B05E0}" type="slidenum">
              <a:rPr lang="pt-PT" smtClean="0"/>
              <a:pPr/>
              <a:t>8</a:t>
            </a:fld>
            <a:endParaRPr lang="pt-PT"/>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normAutofit/>
          </a:bodyPr>
          <a:lstStyle/>
          <a:p>
            <a:endParaRPr lang="pt-PT" dirty="0"/>
          </a:p>
        </p:txBody>
      </p:sp>
      <p:sp>
        <p:nvSpPr>
          <p:cNvPr id="4" name="Marcador de Posição do Número do Diapositivo 3"/>
          <p:cNvSpPr>
            <a:spLocks noGrp="1"/>
          </p:cNvSpPr>
          <p:nvPr>
            <p:ph type="sldNum" sz="quarter" idx="10"/>
          </p:nvPr>
        </p:nvSpPr>
        <p:spPr/>
        <p:txBody>
          <a:bodyPr/>
          <a:lstStyle/>
          <a:p>
            <a:fld id="{DC9CC1AE-DA82-428C-B804-314BB38B05E0}" type="slidenum">
              <a:rPr lang="pt-PT" smtClean="0"/>
              <a:pPr/>
              <a:t>9</a:t>
            </a:fld>
            <a:endParaRPr lang="pt-PT"/>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o de título">
    <p:spTree>
      <p:nvGrpSpPr>
        <p:cNvPr id="1" name=""/>
        <p:cNvGrpSpPr/>
        <p:nvPr/>
      </p:nvGrpSpPr>
      <p:grpSpPr>
        <a:xfrm>
          <a:off x="0" y="0"/>
          <a:ext cx="0" cy="0"/>
          <a:chOff x="0" y="0"/>
          <a:chExt cx="0" cy="0"/>
        </a:xfrm>
      </p:grpSpPr>
      <p:sp>
        <p:nvSpPr>
          <p:cNvPr id="15" name="Rectângulo arredondado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Rectângulo arredondado 9"/>
          <p:cNvSpPr/>
          <p:nvPr/>
        </p:nvSpPr>
        <p:spPr>
          <a:xfrm>
            <a:off x="418596" y="434162"/>
            <a:ext cx="8306809" cy="3108960"/>
          </a:xfrm>
          <a:prstGeom prst="roundRect">
            <a:avLst>
              <a:gd name="adj" fmla="val 4578"/>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ítulo 4"/>
          <p:cNvSpPr>
            <a:spLocks noGrp="1"/>
          </p:cNvSpPr>
          <p:nvPr>
            <p:ph type="ctrTitle"/>
          </p:nvPr>
        </p:nvSpPr>
        <p:spPr>
          <a:xfrm>
            <a:off x="722376" y="1820206"/>
            <a:ext cx="7772400" cy="1828800"/>
          </a:xfrm>
        </p:spPr>
        <p:txBody>
          <a:bodyPr lIns="45720" rIns="45720" bIns="45720"/>
          <a:lstStyle>
            <a:lvl1pPr algn="r">
              <a:defRPr sz="4500" b="1">
                <a:solidFill>
                  <a:schemeClr val="accent1">
                    <a:tint val="88000"/>
                    <a:satMod val="150000"/>
                  </a:schemeClr>
                </a:solidFill>
                <a:effectLst>
                  <a:outerShdw blurRad="53975" dist="22860" dir="5400000" algn="tl" rotWithShape="0">
                    <a:srgbClr val="000000">
                      <a:alpha val="55000"/>
                    </a:srgbClr>
                  </a:outerShdw>
                </a:effectLst>
              </a:defRPr>
            </a:lvl1pPr>
            <a:extLst/>
          </a:lstStyle>
          <a:p>
            <a:r>
              <a:rPr kumimoji="0" lang="pt-PT" smtClean="0"/>
              <a:t>Clique para editar o estilo</a:t>
            </a:r>
            <a:endParaRPr kumimoji="0" lang="en-US"/>
          </a:p>
        </p:txBody>
      </p:sp>
      <p:sp>
        <p:nvSpPr>
          <p:cNvPr id="20" name="Subtítulo 19"/>
          <p:cNvSpPr>
            <a:spLocks noGrp="1"/>
          </p:cNvSpPr>
          <p:nvPr>
            <p:ph type="subTitle" idx="1"/>
          </p:nvPr>
        </p:nvSpPr>
        <p:spPr>
          <a:xfrm>
            <a:off x="722376" y="3685032"/>
            <a:ext cx="7772400" cy="914400"/>
          </a:xfrm>
        </p:spPr>
        <p:txBody>
          <a:bodyPr lIns="182880" tIns="0"/>
          <a:lstStyle>
            <a:lvl1pPr marL="36576" indent="0" algn="r">
              <a:spcBef>
                <a:spcPts val="0"/>
              </a:spcBef>
              <a:buNone/>
              <a:defRPr sz="2000">
                <a:solidFill>
                  <a:schemeClr val="bg2">
                    <a:shade val="2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pt-PT" smtClean="0"/>
              <a:t>Faça clique para editar o estilo</a:t>
            </a:r>
            <a:endParaRPr kumimoji="0" lang="en-US"/>
          </a:p>
        </p:txBody>
      </p:sp>
      <p:sp>
        <p:nvSpPr>
          <p:cNvPr id="19" name="Marcador de Posição da Data 18"/>
          <p:cNvSpPr>
            <a:spLocks noGrp="1"/>
          </p:cNvSpPr>
          <p:nvPr>
            <p:ph type="dt" sz="half" idx="10"/>
          </p:nvPr>
        </p:nvSpPr>
        <p:spPr>
          <a:xfrm>
            <a:off x="3776328" y="6111875"/>
            <a:ext cx="2286000" cy="365125"/>
          </a:xfrm>
          <a:prstGeom prst="rect">
            <a:avLst/>
          </a:prstGeom>
        </p:spPr>
        <p:txBody>
          <a:bodyPr/>
          <a:lstStyle>
            <a:extLst/>
          </a:lstStyle>
          <a:p>
            <a:endParaRPr lang="en-US"/>
          </a:p>
        </p:txBody>
      </p:sp>
      <p:sp>
        <p:nvSpPr>
          <p:cNvPr id="8" name="Marcador de Posição do Rodapé 7"/>
          <p:cNvSpPr>
            <a:spLocks noGrp="1"/>
          </p:cNvSpPr>
          <p:nvPr>
            <p:ph type="ftr" sz="quarter" idx="11"/>
          </p:nvPr>
        </p:nvSpPr>
        <p:spPr/>
        <p:txBody>
          <a:bodyPr/>
          <a:lstStyle>
            <a:extLst/>
          </a:lstStyle>
          <a:p>
            <a:r>
              <a:rPr lang="pt-PT" smtClean="0"/>
              <a:t>Business Intelligence – Viriato M. Marques–DEIS / ISEC</a:t>
            </a:r>
            <a:endParaRPr lang="pt-PT" dirty="0"/>
          </a:p>
        </p:txBody>
      </p:sp>
      <p:sp>
        <p:nvSpPr>
          <p:cNvPr id="11" name="Marcador de Posição do Número do Diapositivo 10"/>
          <p:cNvSpPr>
            <a:spLocks noGrp="1"/>
          </p:cNvSpPr>
          <p:nvPr>
            <p:ph type="sldNum" sz="quarter" idx="12"/>
          </p:nvPr>
        </p:nvSpPr>
        <p:spPr/>
        <p:txBody>
          <a:bodyPr/>
          <a:lstStyle>
            <a:extLst/>
          </a:lstStyle>
          <a:p>
            <a:fld id="{CE287019-93E1-4EE6-AC17-0D901F7ADF48}" type="slidenum">
              <a:rPr lang="pt-PT" smtClean="0"/>
              <a:pPr/>
              <a:t>‹nº›</a:t>
            </a:fld>
            <a:endParaRPr lang="pt-PT"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a:xfrm>
            <a:off x="502920" y="4983480"/>
            <a:ext cx="8183880" cy="1051560"/>
          </a:xfrm>
        </p:spPr>
        <p:txBody>
          <a:bodyPr/>
          <a:lstStyle>
            <a:extLst/>
          </a:lstStyle>
          <a:p>
            <a:r>
              <a:rPr kumimoji="0" lang="pt-PT" smtClean="0"/>
              <a:t>Clique para editar o estilo</a:t>
            </a:r>
            <a:endParaRPr kumimoji="0" lang="en-US"/>
          </a:p>
        </p:txBody>
      </p:sp>
      <p:sp>
        <p:nvSpPr>
          <p:cNvPr id="3" name="Marcador de Posição de Texto Vertical 2"/>
          <p:cNvSpPr>
            <a:spLocks noGrp="1"/>
          </p:cNvSpPr>
          <p:nvPr>
            <p:ph type="body" orient="vert" idx="1"/>
          </p:nvPr>
        </p:nvSpPr>
        <p:spPr>
          <a:xfrm>
            <a:off x="502920" y="530352"/>
            <a:ext cx="8183880" cy="4187952"/>
          </a:xfrm>
        </p:spPr>
        <p:txBody>
          <a:bodyPr vert="eaVert"/>
          <a:lstStyle>
            <a:extLst/>
          </a:lstStyle>
          <a:p>
            <a:pPr lvl="0" eaLnBrk="1" latinLnBrk="0" hangingPunct="1"/>
            <a:r>
              <a:rPr lang="pt-PT" smtClean="0"/>
              <a:t>Clique para editar os estilos</a:t>
            </a:r>
          </a:p>
          <a:p>
            <a:pPr lvl="1" eaLnBrk="1" latinLnBrk="0" hangingPunct="1"/>
            <a:r>
              <a:rPr lang="pt-PT" smtClean="0"/>
              <a:t>Segundo nível</a:t>
            </a:r>
          </a:p>
          <a:p>
            <a:pPr lvl="2" eaLnBrk="1" latinLnBrk="0" hangingPunct="1"/>
            <a:r>
              <a:rPr lang="pt-PT" smtClean="0"/>
              <a:t>Terceiro nível</a:t>
            </a:r>
          </a:p>
          <a:p>
            <a:pPr lvl="3" eaLnBrk="1" latinLnBrk="0" hangingPunct="1"/>
            <a:r>
              <a:rPr lang="pt-PT" smtClean="0"/>
              <a:t>Quarto nível</a:t>
            </a:r>
          </a:p>
          <a:p>
            <a:pPr lvl="4" eaLnBrk="1" latinLnBrk="0" hangingPunct="1"/>
            <a:r>
              <a:rPr lang="pt-PT" smtClean="0"/>
              <a:t>Quinto nível</a:t>
            </a:r>
            <a:endParaRPr kumimoji="0" lang="en-US"/>
          </a:p>
        </p:txBody>
      </p:sp>
      <p:sp>
        <p:nvSpPr>
          <p:cNvPr id="4" name="Marcador de Posição da Data 3"/>
          <p:cNvSpPr>
            <a:spLocks noGrp="1"/>
          </p:cNvSpPr>
          <p:nvPr>
            <p:ph type="dt" sz="half" idx="10"/>
          </p:nvPr>
        </p:nvSpPr>
        <p:spPr>
          <a:xfrm>
            <a:off x="3776328" y="6111875"/>
            <a:ext cx="2286000" cy="365125"/>
          </a:xfrm>
          <a:prstGeom prst="rect">
            <a:avLst/>
          </a:prstGeom>
        </p:spPr>
        <p:txBody>
          <a:bodyPr/>
          <a:lstStyle>
            <a:extLst/>
          </a:lstStyle>
          <a:p>
            <a:endParaRPr lang="pt-PT"/>
          </a:p>
        </p:txBody>
      </p:sp>
      <p:sp>
        <p:nvSpPr>
          <p:cNvPr id="5" name="Marcador de Posição do Rodapé 4"/>
          <p:cNvSpPr>
            <a:spLocks noGrp="1"/>
          </p:cNvSpPr>
          <p:nvPr>
            <p:ph type="ftr" sz="quarter" idx="11"/>
          </p:nvPr>
        </p:nvSpPr>
        <p:spPr/>
        <p:txBody>
          <a:bodyPr/>
          <a:lstStyle>
            <a:extLst/>
          </a:lstStyle>
          <a:p>
            <a:r>
              <a:rPr lang="pt-PT" smtClean="0"/>
              <a:t>Business Intelligence – Viriato M. Marques–DEIS / ISEC</a:t>
            </a:r>
            <a:endParaRPr lang="pt-PT"/>
          </a:p>
        </p:txBody>
      </p:sp>
      <p:sp>
        <p:nvSpPr>
          <p:cNvPr id="6" name="Marcador de Posição do Número do Diapositivo 5"/>
          <p:cNvSpPr>
            <a:spLocks noGrp="1"/>
          </p:cNvSpPr>
          <p:nvPr>
            <p:ph type="sldNum" sz="quarter" idx="12"/>
          </p:nvPr>
        </p:nvSpPr>
        <p:spPr/>
        <p:txBody>
          <a:bodyPr/>
          <a:lstStyle>
            <a:extLst/>
          </a:lstStyle>
          <a:p>
            <a:fld id="{CE287019-93E1-4EE6-AC17-0D901F7ADF48}" type="slidenum">
              <a:rPr lang="pt-PT" smtClean="0"/>
              <a:pPr/>
              <a:t>‹nº›</a:t>
            </a:fld>
            <a:endParaRPr lang="pt-PT"/>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e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533404"/>
            <a:ext cx="1981200" cy="5257799"/>
          </a:xfrm>
        </p:spPr>
        <p:txBody>
          <a:bodyPr vert="eaVert"/>
          <a:lstStyle>
            <a:extLst/>
          </a:lstStyle>
          <a:p>
            <a:r>
              <a:rPr kumimoji="0" lang="pt-PT" smtClean="0"/>
              <a:t>Clique para editar o estilo</a:t>
            </a:r>
            <a:endParaRPr kumimoji="0" lang="en-US"/>
          </a:p>
        </p:txBody>
      </p:sp>
      <p:sp>
        <p:nvSpPr>
          <p:cNvPr id="3" name="Marcador de Posição de Texto Vertical 2"/>
          <p:cNvSpPr>
            <a:spLocks noGrp="1"/>
          </p:cNvSpPr>
          <p:nvPr>
            <p:ph type="body" orient="vert" idx="1"/>
          </p:nvPr>
        </p:nvSpPr>
        <p:spPr>
          <a:xfrm>
            <a:off x="533400" y="533402"/>
            <a:ext cx="5943600" cy="5257801"/>
          </a:xfrm>
        </p:spPr>
        <p:txBody>
          <a:bodyPr vert="eaVert"/>
          <a:lstStyle>
            <a:extLst/>
          </a:lstStyle>
          <a:p>
            <a:pPr lvl="0" eaLnBrk="1" latinLnBrk="0" hangingPunct="1"/>
            <a:r>
              <a:rPr lang="pt-PT" smtClean="0"/>
              <a:t>Clique para editar os estilos</a:t>
            </a:r>
          </a:p>
          <a:p>
            <a:pPr lvl="1" eaLnBrk="1" latinLnBrk="0" hangingPunct="1"/>
            <a:r>
              <a:rPr lang="pt-PT" smtClean="0"/>
              <a:t>Segundo nível</a:t>
            </a:r>
          </a:p>
          <a:p>
            <a:pPr lvl="2" eaLnBrk="1" latinLnBrk="0" hangingPunct="1"/>
            <a:r>
              <a:rPr lang="pt-PT" smtClean="0"/>
              <a:t>Terceiro nível</a:t>
            </a:r>
          </a:p>
          <a:p>
            <a:pPr lvl="3" eaLnBrk="1" latinLnBrk="0" hangingPunct="1"/>
            <a:r>
              <a:rPr lang="pt-PT" smtClean="0"/>
              <a:t>Quarto nível</a:t>
            </a:r>
          </a:p>
          <a:p>
            <a:pPr lvl="4" eaLnBrk="1" latinLnBrk="0" hangingPunct="1"/>
            <a:r>
              <a:rPr lang="pt-PT" smtClean="0"/>
              <a:t>Quinto nível</a:t>
            </a:r>
            <a:endParaRPr kumimoji="0" lang="en-US"/>
          </a:p>
        </p:txBody>
      </p:sp>
      <p:sp>
        <p:nvSpPr>
          <p:cNvPr id="4" name="Marcador de Posição da Data 3"/>
          <p:cNvSpPr>
            <a:spLocks noGrp="1"/>
          </p:cNvSpPr>
          <p:nvPr>
            <p:ph type="dt" sz="half" idx="10"/>
          </p:nvPr>
        </p:nvSpPr>
        <p:spPr>
          <a:xfrm>
            <a:off x="3776328" y="6111875"/>
            <a:ext cx="2286000" cy="365125"/>
          </a:xfrm>
          <a:prstGeom prst="rect">
            <a:avLst/>
          </a:prstGeom>
        </p:spPr>
        <p:txBody>
          <a:bodyPr/>
          <a:lstStyle>
            <a:extLst/>
          </a:lstStyle>
          <a:p>
            <a:endParaRPr lang="pt-PT"/>
          </a:p>
        </p:txBody>
      </p:sp>
      <p:sp>
        <p:nvSpPr>
          <p:cNvPr id="5" name="Marcador de Posição do Rodapé 4"/>
          <p:cNvSpPr>
            <a:spLocks noGrp="1"/>
          </p:cNvSpPr>
          <p:nvPr>
            <p:ph type="ftr" sz="quarter" idx="11"/>
          </p:nvPr>
        </p:nvSpPr>
        <p:spPr/>
        <p:txBody>
          <a:bodyPr/>
          <a:lstStyle>
            <a:extLst/>
          </a:lstStyle>
          <a:p>
            <a:r>
              <a:rPr lang="pt-PT" smtClean="0"/>
              <a:t>Business Intelligence – Viriato M. Marques–DEIS / ISEC</a:t>
            </a:r>
            <a:endParaRPr lang="pt-PT"/>
          </a:p>
        </p:txBody>
      </p:sp>
      <p:sp>
        <p:nvSpPr>
          <p:cNvPr id="6" name="Marcador de Posição do Número do Diapositivo 5"/>
          <p:cNvSpPr>
            <a:spLocks noGrp="1"/>
          </p:cNvSpPr>
          <p:nvPr>
            <p:ph type="sldNum" sz="quarter" idx="12"/>
          </p:nvPr>
        </p:nvSpPr>
        <p:spPr/>
        <p:txBody>
          <a:bodyPr/>
          <a:lstStyle>
            <a:extLst/>
          </a:lstStyle>
          <a:p>
            <a:fld id="{CE287019-93E1-4EE6-AC17-0D901F7ADF48}" type="slidenum">
              <a:rPr lang="pt-PT" smtClean="0"/>
              <a:pPr/>
              <a:t>‹nº›</a:t>
            </a:fld>
            <a:endParaRPr lang="pt-PT"/>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Diapositivo de título">
    <p:spTree>
      <p:nvGrpSpPr>
        <p:cNvPr id="1" name=""/>
        <p:cNvGrpSpPr/>
        <p:nvPr/>
      </p:nvGrpSpPr>
      <p:grpSpPr>
        <a:xfrm>
          <a:off x="0" y="0"/>
          <a:ext cx="0" cy="0"/>
          <a:chOff x="0" y="0"/>
          <a:chExt cx="0" cy="0"/>
        </a:xfrm>
      </p:grpSpPr>
      <p:sp>
        <p:nvSpPr>
          <p:cNvPr id="5" name="Marcador de Posição do Rodapé 4"/>
          <p:cNvSpPr>
            <a:spLocks noGrp="1"/>
          </p:cNvSpPr>
          <p:nvPr>
            <p:ph type="ftr" sz="quarter" idx="11"/>
          </p:nvPr>
        </p:nvSpPr>
        <p:spPr>
          <a:xfrm>
            <a:off x="285720" y="6356350"/>
            <a:ext cx="5734080" cy="365125"/>
          </a:xfrm>
        </p:spPr>
        <p:txBody>
          <a:bodyPr/>
          <a:lstStyle>
            <a:lvl1pPr algn="l">
              <a:defRPr/>
            </a:lvl1pPr>
          </a:lstStyle>
          <a:p>
            <a:r>
              <a:rPr lang="pt-PT" smtClean="0"/>
              <a:t>Business Intelligence – Viriato M. Marques–DEIS / ISEC</a:t>
            </a:r>
            <a:endParaRPr lang="pt-PT" dirty="0"/>
          </a:p>
        </p:txBody>
      </p:sp>
      <p:sp>
        <p:nvSpPr>
          <p:cNvPr id="6" name="Marcador de Posição do Número do Diapositivo 5"/>
          <p:cNvSpPr>
            <a:spLocks noGrp="1"/>
          </p:cNvSpPr>
          <p:nvPr>
            <p:ph type="sldNum" sz="quarter" idx="12"/>
          </p:nvPr>
        </p:nvSpPr>
        <p:spPr>
          <a:xfrm>
            <a:off x="8286776" y="6357958"/>
            <a:ext cx="457200" cy="365125"/>
          </a:xfrm>
        </p:spPr>
        <p:txBody>
          <a:bodyPr/>
          <a:lstStyle/>
          <a:p>
            <a:fld id="{CE287019-93E1-4EE6-AC17-0D901F7ADF48}" type="slidenum">
              <a:rPr lang="pt-PT" smtClean="0"/>
              <a:pPr/>
              <a:t>‹nº›</a:t>
            </a:fld>
            <a:endParaRPr lang="pt-PT"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Esquema Personaliza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smtClean="0"/>
              <a:t>Clique para editar o estilo</a:t>
            </a:r>
            <a:endParaRPr lang="pt-PT"/>
          </a:p>
        </p:txBody>
      </p:sp>
      <p:sp>
        <p:nvSpPr>
          <p:cNvPr id="3" name="Marcador de Posição do Rodapé 2"/>
          <p:cNvSpPr>
            <a:spLocks noGrp="1"/>
          </p:cNvSpPr>
          <p:nvPr>
            <p:ph type="ftr" sz="quarter" idx="10"/>
          </p:nvPr>
        </p:nvSpPr>
        <p:spPr/>
        <p:txBody>
          <a:bodyPr/>
          <a:lstStyle/>
          <a:p>
            <a:r>
              <a:rPr lang="pt-PT" smtClean="0"/>
              <a:t>Business Intelligence – Viriato M. Marques–DEIS / ISEC</a:t>
            </a:r>
            <a:endParaRPr lang="pt-PT" dirty="0"/>
          </a:p>
        </p:txBody>
      </p:sp>
      <p:sp>
        <p:nvSpPr>
          <p:cNvPr id="4" name="Marcador de Posição do Número do Diapositivo 3"/>
          <p:cNvSpPr>
            <a:spLocks noGrp="1"/>
          </p:cNvSpPr>
          <p:nvPr>
            <p:ph type="sldNum" sz="quarter" idx="11"/>
          </p:nvPr>
        </p:nvSpPr>
        <p:spPr/>
        <p:txBody>
          <a:bodyPr/>
          <a:lstStyle/>
          <a:p>
            <a:fld id="{CE287019-93E1-4EE6-AC17-0D901F7ADF48}" type="slidenum">
              <a:rPr lang="pt-PT" smtClean="0"/>
              <a:pPr/>
              <a:t>‹nº›</a:t>
            </a:fld>
            <a:endParaRPr lang="pt-PT"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Esquema Personaliza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smtClean="0"/>
              <a:t>Clique para editar o estilo</a:t>
            </a:r>
            <a:endParaRPr lang="pt-PT"/>
          </a:p>
        </p:txBody>
      </p:sp>
      <p:sp>
        <p:nvSpPr>
          <p:cNvPr id="3" name="Marcador de Posição do Rodapé 2"/>
          <p:cNvSpPr>
            <a:spLocks noGrp="1"/>
          </p:cNvSpPr>
          <p:nvPr>
            <p:ph type="ftr" sz="quarter" idx="10"/>
          </p:nvPr>
        </p:nvSpPr>
        <p:spPr/>
        <p:txBody>
          <a:bodyPr/>
          <a:lstStyle/>
          <a:p>
            <a:r>
              <a:rPr lang="pt-PT" smtClean="0"/>
              <a:t>Business Intelligence – Viriato M. Marques–DEIS / ISEC</a:t>
            </a:r>
            <a:endParaRPr lang="pt-PT" dirty="0"/>
          </a:p>
        </p:txBody>
      </p:sp>
      <p:sp>
        <p:nvSpPr>
          <p:cNvPr id="4" name="Marcador de Posição do Número do Diapositivo 3"/>
          <p:cNvSpPr>
            <a:spLocks noGrp="1"/>
          </p:cNvSpPr>
          <p:nvPr>
            <p:ph type="sldNum" sz="quarter" idx="11"/>
          </p:nvPr>
        </p:nvSpPr>
        <p:spPr/>
        <p:txBody>
          <a:bodyPr/>
          <a:lstStyle/>
          <a:p>
            <a:fld id="{CE287019-93E1-4EE6-AC17-0D901F7ADF48}" type="slidenum">
              <a:rPr lang="pt-PT" smtClean="0"/>
              <a:pPr/>
              <a:t>‹nº›</a:t>
            </a:fld>
            <a:endParaRPr lang="pt-PT"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Esquema Personaliza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smtClean="0"/>
              <a:t>Clique para editar o estilo</a:t>
            </a:r>
            <a:endParaRPr lang="pt-PT"/>
          </a:p>
        </p:txBody>
      </p:sp>
      <p:sp>
        <p:nvSpPr>
          <p:cNvPr id="3" name="Marcador de Posição do Rodapé 2"/>
          <p:cNvSpPr>
            <a:spLocks noGrp="1"/>
          </p:cNvSpPr>
          <p:nvPr>
            <p:ph type="ftr" sz="quarter" idx="10"/>
          </p:nvPr>
        </p:nvSpPr>
        <p:spPr/>
        <p:txBody>
          <a:bodyPr/>
          <a:lstStyle/>
          <a:p>
            <a:r>
              <a:rPr lang="pt-PT" smtClean="0"/>
              <a:t>Business Intelligence – Viriato M. Marques–DEIS / ISEC</a:t>
            </a:r>
            <a:endParaRPr lang="pt-PT" dirty="0"/>
          </a:p>
        </p:txBody>
      </p:sp>
      <p:sp>
        <p:nvSpPr>
          <p:cNvPr id="4" name="Marcador de Posição do Número do Diapositivo 3"/>
          <p:cNvSpPr>
            <a:spLocks noGrp="1"/>
          </p:cNvSpPr>
          <p:nvPr>
            <p:ph type="sldNum" sz="quarter" idx="11"/>
          </p:nvPr>
        </p:nvSpPr>
        <p:spPr/>
        <p:txBody>
          <a:bodyPr/>
          <a:lstStyle/>
          <a:p>
            <a:fld id="{CE287019-93E1-4EE6-AC17-0D901F7ADF48}" type="slidenum">
              <a:rPr lang="pt-PT" smtClean="0"/>
              <a:pPr/>
              <a:t>‹nº›</a:t>
            </a:fld>
            <a:endParaRPr lang="pt-PT"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itle" preserve="1">
  <p:cSld name="Diapositivo de título">
    <p:spTree>
      <p:nvGrpSpPr>
        <p:cNvPr id="1" name=""/>
        <p:cNvGrpSpPr/>
        <p:nvPr/>
      </p:nvGrpSpPr>
      <p:grpSpPr>
        <a:xfrm>
          <a:off x="0" y="0"/>
          <a:ext cx="0" cy="0"/>
          <a:chOff x="0" y="0"/>
          <a:chExt cx="0" cy="0"/>
        </a:xfrm>
      </p:grpSpPr>
      <p:sp>
        <p:nvSpPr>
          <p:cNvPr id="15" name="Rectângulo arredondado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Rectângulo arredondado 9"/>
          <p:cNvSpPr/>
          <p:nvPr/>
        </p:nvSpPr>
        <p:spPr>
          <a:xfrm>
            <a:off x="418596" y="434162"/>
            <a:ext cx="8306809" cy="3108960"/>
          </a:xfrm>
          <a:prstGeom prst="roundRect">
            <a:avLst>
              <a:gd name="adj" fmla="val 4578"/>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ítulo 4"/>
          <p:cNvSpPr>
            <a:spLocks noGrp="1"/>
          </p:cNvSpPr>
          <p:nvPr>
            <p:ph type="ctrTitle"/>
          </p:nvPr>
        </p:nvSpPr>
        <p:spPr>
          <a:xfrm>
            <a:off x="722376" y="1820206"/>
            <a:ext cx="7772400" cy="1828800"/>
          </a:xfrm>
        </p:spPr>
        <p:txBody>
          <a:bodyPr lIns="45720" rIns="45720" bIns="45720"/>
          <a:lstStyle>
            <a:lvl1pPr algn="r">
              <a:defRPr sz="4500" b="1">
                <a:solidFill>
                  <a:schemeClr val="accent1">
                    <a:tint val="88000"/>
                    <a:satMod val="150000"/>
                  </a:schemeClr>
                </a:solidFill>
                <a:effectLst>
                  <a:outerShdw blurRad="53975" dist="22860" dir="5400000" algn="tl" rotWithShape="0">
                    <a:srgbClr val="000000">
                      <a:alpha val="55000"/>
                    </a:srgbClr>
                  </a:outerShdw>
                </a:effectLst>
              </a:defRPr>
            </a:lvl1pPr>
            <a:extLst/>
          </a:lstStyle>
          <a:p>
            <a:r>
              <a:rPr kumimoji="0" lang="pt-PT" smtClean="0"/>
              <a:t>Clique para editar o estilo</a:t>
            </a:r>
            <a:endParaRPr kumimoji="0" lang="en-US"/>
          </a:p>
        </p:txBody>
      </p:sp>
      <p:sp>
        <p:nvSpPr>
          <p:cNvPr id="20" name="Subtítulo 19"/>
          <p:cNvSpPr>
            <a:spLocks noGrp="1"/>
          </p:cNvSpPr>
          <p:nvPr>
            <p:ph type="subTitle" idx="1"/>
          </p:nvPr>
        </p:nvSpPr>
        <p:spPr>
          <a:xfrm>
            <a:off x="722376" y="3685032"/>
            <a:ext cx="7772400" cy="914400"/>
          </a:xfrm>
        </p:spPr>
        <p:txBody>
          <a:bodyPr lIns="182880" tIns="0"/>
          <a:lstStyle>
            <a:lvl1pPr marL="36576" indent="0" algn="r">
              <a:spcBef>
                <a:spcPts val="0"/>
              </a:spcBef>
              <a:buNone/>
              <a:defRPr sz="2000">
                <a:solidFill>
                  <a:schemeClr val="bg2">
                    <a:shade val="2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pt-PT" smtClean="0"/>
              <a:t>Faça clique para editar o estilo</a:t>
            </a:r>
            <a:endParaRPr kumimoji="0" lang="en-US"/>
          </a:p>
        </p:txBody>
      </p:sp>
      <p:sp>
        <p:nvSpPr>
          <p:cNvPr id="19" name="Marcador de Posição da Data 18"/>
          <p:cNvSpPr>
            <a:spLocks noGrp="1"/>
          </p:cNvSpPr>
          <p:nvPr>
            <p:ph type="dt" sz="half" idx="10"/>
          </p:nvPr>
        </p:nvSpPr>
        <p:spPr>
          <a:xfrm>
            <a:off x="3776328" y="6111875"/>
            <a:ext cx="2286000" cy="365125"/>
          </a:xfrm>
          <a:prstGeom prst="rect">
            <a:avLst/>
          </a:prstGeom>
        </p:spPr>
        <p:txBody>
          <a:bodyPr/>
          <a:lstStyle>
            <a:extLst/>
          </a:lstStyle>
          <a:p>
            <a:endParaRPr lang="en-US"/>
          </a:p>
        </p:txBody>
      </p:sp>
      <p:sp>
        <p:nvSpPr>
          <p:cNvPr id="8" name="Marcador de Posição do Rodapé 7"/>
          <p:cNvSpPr>
            <a:spLocks noGrp="1"/>
          </p:cNvSpPr>
          <p:nvPr>
            <p:ph type="ftr" sz="quarter" idx="11"/>
          </p:nvPr>
        </p:nvSpPr>
        <p:spPr/>
        <p:txBody>
          <a:bodyPr/>
          <a:lstStyle>
            <a:extLst/>
          </a:lstStyle>
          <a:p>
            <a:r>
              <a:rPr lang="pt-PT" smtClean="0"/>
              <a:t>Business Intelligence – Viriato M. Marques–DEIS / ISEC</a:t>
            </a:r>
            <a:endParaRPr lang="pt-PT" dirty="0"/>
          </a:p>
        </p:txBody>
      </p:sp>
      <p:sp>
        <p:nvSpPr>
          <p:cNvPr id="11" name="Marcador de Posição do Número do Diapositivo 10"/>
          <p:cNvSpPr>
            <a:spLocks noGrp="1"/>
          </p:cNvSpPr>
          <p:nvPr>
            <p:ph type="sldNum" sz="quarter" idx="12"/>
          </p:nvPr>
        </p:nvSpPr>
        <p:spPr/>
        <p:txBody>
          <a:bodyPr/>
          <a:lstStyle>
            <a:extLst/>
          </a:lstStyle>
          <a:p>
            <a:fld id="{CE287019-93E1-4EE6-AC17-0D901F7ADF48}" type="slidenum">
              <a:rPr lang="pt-PT" smtClean="0"/>
              <a:pPr/>
              <a:t>‹nº›</a:t>
            </a:fld>
            <a:endParaRPr lang="pt-PT"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ítulo e objecto">
    <p:spTree>
      <p:nvGrpSpPr>
        <p:cNvPr id="1" name=""/>
        <p:cNvGrpSpPr/>
        <p:nvPr/>
      </p:nvGrpSpPr>
      <p:grpSpPr>
        <a:xfrm>
          <a:off x="0" y="0"/>
          <a:ext cx="0" cy="0"/>
          <a:chOff x="0" y="0"/>
          <a:chExt cx="0" cy="0"/>
        </a:xfrm>
      </p:grpSpPr>
      <p:sp>
        <p:nvSpPr>
          <p:cNvPr id="2" name="Título 1"/>
          <p:cNvSpPr>
            <a:spLocks noGrp="1"/>
          </p:cNvSpPr>
          <p:nvPr>
            <p:ph type="title"/>
          </p:nvPr>
        </p:nvSpPr>
        <p:spPr>
          <a:xfrm>
            <a:off x="500034" y="500042"/>
            <a:ext cx="8183880" cy="571504"/>
          </a:xfrm>
        </p:spPr>
        <p:txBody>
          <a:bodyPr/>
          <a:lstStyle>
            <a:extLst/>
          </a:lstStyle>
          <a:p>
            <a:r>
              <a:rPr kumimoji="0" lang="pt-PT" smtClean="0"/>
              <a:t>Clique para editar o estilo</a:t>
            </a:r>
            <a:endParaRPr kumimoji="0" lang="en-US"/>
          </a:p>
        </p:txBody>
      </p:sp>
      <p:sp>
        <p:nvSpPr>
          <p:cNvPr id="3" name="Marcador de Posição de Conteúdo 2"/>
          <p:cNvSpPr>
            <a:spLocks noGrp="1"/>
          </p:cNvSpPr>
          <p:nvPr>
            <p:ph idx="1"/>
          </p:nvPr>
        </p:nvSpPr>
        <p:spPr>
          <a:xfrm>
            <a:off x="500034" y="1142984"/>
            <a:ext cx="8183880" cy="4688018"/>
          </a:xfrm>
        </p:spPr>
        <p:txBody>
          <a:bodyPr/>
          <a:lstStyle>
            <a:extLst/>
          </a:lstStyle>
          <a:p>
            <a:pPr lvl="0" eaLnBrk="1" latinLnBrk="0" hangingPunct="1"/>
            <a:r>
              <a:rPr lang="pt-PT" smtClean="0"/>
              <a:t>Clique para editar os estilos</a:t>
            </a:r>
          </a:p>
          <a:p>
            <a:pPr lvl="1" eaLnBrk="1" latinLnBrk="0" hangingPunct="1"/>
            <a:r>
              <a:rPr lang="pt-PT" smtClean="0"/>
              <a:t>Segundo nível</a:t>
            </a:r>
          </a:p>
          <a:p>
            <a:pPr lvl="2" eaLnBrk="1" latinLnBrk="0" hangingPunct="1"/>
            <a:r>
              <a:rPr lang="pt-PT" smtClean="0"/>
              <a:t>Terceiro nível</a:t>
            </a:r>
          </a:p>
          <a:p>
            <a:pPr lvl="3" eaLnBrk="1" latinLnBrk="0" hangingPunct="1"/>
            <a:r>
              <a:rPr lang="pt-PT" smtClean="0"/>
              <a:t>Quarto nível</a:t>
            </a:r>
          </a:p>
          <a:p>
            <a:pPr lvl="4" eaLnBrk="1" latinLnBrk="0" hangingPunct="1"/>
            <a:r>
              <a:rPr lang="pt-PT" smtClean="0"/>
              <a:t>Quinto nível</a:t>
            </a:r>
            <a:endParaRPr kumimoji="0" lang="en-US"/>
          </a:p>
        </p:txBody>
      </p:sp>
      <p:sp>
        <p:nvSpPr>
          <p:cNvPr id="5" name="Marcador de Posição do Rodapé 4"/>
          <p:cNvSpPr>
            <a:spLocks noGrp="1"/>
          </p:cNvSpPr>
          <p:nvPr>
            <p:ph type="ftr" sz="quarter" idx="11"/>
          </p:nvPr>
        </p:nvSpPr>
        <p:spPr/>
        <p:txBody>
          <a:bodyPr/>
          <a:lstStyle>
            <a:extLst/>
          </a:lstStyle>
          <a:p>
            <a:r>
              <a:rPr lang="pt-PT" smtClean="0"/>
              <a:t>Business Intelligence – Viriato M. Marques–DEIS / ISEC</a:t>
            </a:r>
            <a:endParaRPr lang="pt-PT" dirty="0"/>
          </a:p>
        </p:txBody>
      </p:sp>
      <p:sp>
        <p:nvSpPr>
          <p:cNvPr id="6" name="Marcador de Posição do Número do Diapositivo 5"/>
          <p:cNvSpPr>
            <a:spLocks noGrp="1"/>
          </p:cNvSpPr>
          <p:nvPr>
            <p:ph type="sldNum" sz="quarter" idx="12"/>
          </p:nvPr>
        </p:nvSpPr>
        <p:spPr/>
        <p:txBody>
          <a:bodyPr/>
          <a:lstStyle>
            <a:extLst/>
          </a:lstStyle>
          <a:p>
            <a:fld id="{CE287019-93E1-4EE6-AC17-0D901F7ADF48}" type="slidenum">
              <a:rPr lang="pt-PT" smtClean="0"/>
              <a:pPr/>
              <a:t>‹nº›</a:t>
            </a:fld>
            <a:endParaRPr lang="pt-PT"/>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secHead" preserve="1">
  <p:cSld name="Cabeçalho da Secção">
    <p:spTree>
      <p:nvGrpSpPr>
        <p:cNvPr id="1" name=""/>
        <p:cNvGrpSpPr/>
        <p:nvPr/>
      </p:nvGrpSpPr>
      <p:grpSpPr>
        <a:xfrm>
          <a:off x="0" y="0"/>
          <a:ext cx="0" cy="0"/>
          <a:chOff x="0" y="0"/>
          <a:chExt cx="0" cy="0"/>
        </a:xfrm>
      </p:grpSpPr>
      <p:sp>
        <p:nvSpPr>
          <p:cNvPr id="14" name="Rectângulo arredondado 13"/>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ectângulo arredondado 10"/>
          <p:cNvSpPr/>
          <p:nvPr/>
        </p:nvSpPr>
        <p:spPr>
          <a:xfrm>
            <a:off x="418596" y="434162"/>
            <a:ext cx="8306809" cy="4341329"/>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ítulo 1"/>
          <p:cNvSpPr>
            <a:spLocks noGrp="1"/>
          </p:cNvSpPr>
          <p:nvPr>
            <p:ph type="title"/>
          </p:nvPr>
        </p:nvSpPr>
        <p:spPr>
          <a:xfrm>
            <a:off x="468344" y="4928616"/>
            <a:ext cx="8183880" cy="676656"/>
          </a:xfrm>
        </p:spPr>
        <p:txBody>
          <a:bodyPr lIns="91440" bIns="0" anchor="b"/>
          <a:lstStyle>
            <a:lvl1pPr algn="l">
              <a:buNone/>
              <a:defRPr sz="3600" b="0" cap="none" baseline="0">
                <a:solidFill>
                  <a:schemeClr val="bg2">
                    <a:shade val="25000"/>
                  </a:schemeClr>
                </a:solidFill>
                <a:effectLst/>
              </a:defRPr>
            </a:lvl1pPr>
            <a:extLst/>
          </a:lstStyle>
          <a:p>
            <a:r>
              <a:rPr kumimoji="0" lang="pt-PT" smtClean="0"/>
              <a:t>Clique para editar o estilo</a:t>
            </a:r>
            <a:endParaRPr kumimoji="0" lang="en-US"/>
          </a:p>
        </p:txBody>
      </p:sp>
      <p:sp>
        <p:nvSpPr>
          <p:cNvPr id="3" name="Marcador de Posição do Texto 2"/>
          <p:cNvSpPr>
            <a:spLocks noGrp="1"/>
          </p:cNvSpPr>
          <p:nvPr>
            <p:ph type="body" idx="1"/>
          </p:nvPr>
        </p:nvSpPr>
        <p:spPr>
          <a:xfrm>
            <a:off x="468344" y="5624484"/>
            <a:ext cx="8183880" cy="420624"/>
          </a:xfrm>
        </p:spPr>
        <p:txBody>
          <a:bodyPr lIns="118872" tIns="0" anchor="t"/>
          <a:lstStyle>
            <a:lvl1pPr marL="0" marR="36576" indent="0" algn="l">
              <a:spcBef>
                <a:spcPts val="0"/>
              </a:spcBef>
              <a:spcAft>
                <a:spcPts val="0"/>
              </a:spcAft>
              <a:buNone/>
              <a:defRPr sz="1800" b="0">
                <a:solidFill>
                  <a:schemeClr val="accent1">
                    <a:shade val="50000"/>
                    <a:satMod val="110000"/>
                  </a:schemeClr>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pt-PT" smtClean="0"/>
              <a:t>Clique para editar os estilos</a:t>
            </a:r>
          </a:p>
        </p:txBody>
      </p:sp>
      <p:sp>
        <p:nvSpPr>
          <p:cNvPr id="4" name="Marcador de Posição da Data 3"/>
          <p:cNvSpPr>
            <a:spLocks noGrp="1"/>
          </p:cNvSpPr>
          <p:nvPr>
            <p:ph type="dt" sz="half" idx="10"/>
          </p:nvPr>
        </p:nvSpPr>
        <p:spPr>
          <a:xfrm>
            <a:off x="3776328" y="6111875"/>
            <a:ext cx="2286000" cy="365125"/>
          </a:xfrm>
          <a:prstGeom prst="rect">
            <a:avLst/>
          </a:prstGeom>
        </p:spPr>
        <p:txBody>
          <a:bodyPr/>
          <a:lstStyle>
            <a:extLst/>
          </a:lstStyle>
          <a:p>
            <a:endParaRPr lang="pt-PT"/>
          </a:p>
        </p:txBody>
      </p:sp>
      <p:sp>
        <p:nvSpPr>
          <p:cNvPr id="5" name="Marcador de Posição do Rodapé 4"/>
          <p:cNvSpPr>
            <a:spLocks noGrp="1"/>
          </p:cNvSpPr>
          <p:nvPr>
            <p:ph type="ftr" sz="quarter" idx="11"/>
          </p:nvPr>
        </p:nvSpPr>
        <p:spPr/>
        <p:txBody>
          <a:bodyPr/>
          <a:lstStyle>
            <a:extLst/>
          </a:lstStyle>
          <a:p>
            <a:r>
              <a:rPr lang="pt-PT" smtClean="0"/>
              <a:t>Business Intelligence – Viriato M. Marques–DEIS / ISEC</a:t>
            </a:r>
            <a:endParaRPr lang="pt-PT"/>
          </a:p>
        </p:txBody>
      </p:sp>
      <p:sp>
        <p:nvSpPr>
          <p:cNvPr id="6" name="Marcador de Posição do Número do Diapositivo 5"/>
          <p:cNvSpPr>
            <a:spLocks noGrp="1"/>
          </p:cNvSpPr>
          <p:nvPr>
            <p:ph type="sldNum" sz="quarter" idx="12"/>
          </p:nvPr>
        </p:nvSpPr>
        <p:spPr/>
        <p:txBody>
          <a:bodyPr/>
          <a:lstStyle>
            <a:extLst/>
          </a:lstStyle>
          <a:p>
            <a:fld id="{CE287019-93E1-4EE6-AC17-0D901F7ADF48}" type="slidenum">
              <a:rPr lang="pt-PT" smtClean="0"/>
              <a:pPr/>
              <a:t>‹nº›</a:t>
            </a:fld>
            <a:endParaRPr lang="pt-PT"/>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Conteúdo Dup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extLst/>
          </a:lstStyle>
          <a:p>
            <a:r>
              <a:rPr kumimoji="0" lang="pt-PT" smtClean="0"/>
              <a:t>Clique para editar o estilo</a:t>
            </a:r>
            <a:endParaRPr kumimoji="0" lang="en-US"/>
          </a:p>
        </p:txBody>
      </p:sp>
      <p:sp>
        <p:nvSpPr>
          <p:cNvPr id="3" name="Marcador de Posição de Conteúdo 2"/>
          <p:cNvSpPr>
            <a:spLocks noGrp="1"/>
          </p:cNvSpPr>
          <p:nvPr>
            <p:ph sz="half" idx="1"/>
          </p:nvPr>
        </p:nvSpPr>
        <p:spPr>
          <a:xfrm>
            <a:off x="514352"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pt-PT" smtClean="0"/>
              <a:t>Clique para editar os estilos</a:t>
            </a:r>
          </a:p>
          <a:p>
            <a:pPr lvl="1" eaLnBrk="1" latinLnBrk="0" hangingPunct="1"/>
            <a:r>
              <a:rPr lang="pt-PT" smtClean="0"/>
              <a:t>Segundo nível</a:t>
            </a:r>
          </a:p>
          <a:p>
            <a:pPr lvl="2" eaLnBrk="1" latinLnBrk="0" hangingPunct="1"/>
            <a:r>
              <a:rPr lang="pt-PT" smtClean="0"/>
              <a:t>Terceiro nível</a:t>
            </a:r>
          </a:p>
          <a:p>
            <a:pPr lvl="3" eaLnBrk="1" latinLnBrk="0" hangingPunct="1"/>
            <a:r>
              <a:rPr lang="pt-PT" smtClean="0"/>
              <a:t>Quarto nível</a:t>
            </a:r>
          </a:p>
          <a:p>
            <a:pPr lvl="4" eaLnBrk="1" latinLnBrk="0" hangingPunct="1"/>
            <a:r>
              <a:rPr lang="pt-PT" smtClean="0"/>
              <a:t>Quinto nível</a:t>
            </a:r>
            <a:endParaRPr kumimoji="0" lang="en-US"/>
          </a:p>
        </p:txBody>
      </p:sp>
      <p:sp>
        <p:nvSpPr>
          <p:cNvPr id="4" name="Marcador de Posição de Conteúdo 3"/>
          <p:cNvSpPr>
            <a:spLocks noGrp="1"/>
          </p:cNvSpPr>
          <p:nvPr>
            <p:ph sz="half" idx="2"/>
          </p:nvPr>
        </p:nvSpPr>
        <p:spPr>
          <a:xfrm>
            <a:off x="4755360"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pt-PT" smtClean="0"/>
              <a:t>Clique para editar os estilos</a:t>
            </a:r>
          </a:p>
          <a:p>
            <a:pPr lvl="1" eaLnBrk="1" latinLnBrk="0" hangingPunct="1"/>
            <a:r>
              <a:rPr lang="pt-PT" smtClean="0"/>
              <a:t>Segundo nível</a:t>
            </a:r>
          </a:p>
          <a:p>
            <a:pPr lvl="2" eaLnBrk="1" latinLnBrk="0" hangingPunct="1"/>
            <a:r>
              <a:rPr lang="pt-PT" smtClean="0"/>
              <a:t>Terceiro nível</a:t>
            </a:r>
          </a:p>
          <a:p>
            <a:pPr lvl="3" eaLnBrk="1" latinLnBrk="0" hangingPunct="1"/>
            <a:r>
              <a:rPr lang="pt-PT" smtClean="0"/>
              <a:t>Quarto nível</a:t>
            </a:r>
          </a:p>
          <a:p>
            <a:pPr lvl="4" eaLnBrk="1" latinLnBrk="0" hangingPunct="1"/>
            <a:r>
              <a:rPr lang="pt-PT" smtClean="0"/>
              <a:t>Quinto nível</a:t>
            </a:r>
            <a:endParaRPr kumimoji="0" lang="en-US"/>
          </a:p>
        </p:txBody>
      </p:sp>
      <p:sp>
        <p:nvSpPr>
          <p:cNvPr id="5" name="Marcador de Posição da Data 4"/>
          <p:cNvSpPr>
            <a:spLocks noGrp="1"/>
          </p:cNvSpPr>
          <p:nvPr>
            <p:ph type="dt" sz="half" idx="10"/>
          </p:nvPr>
        </p:nvSpPr>
        <p:spPr>
          <a:xfrm>
            <a:off x="3776328" y="6111875"/>
            <a:ext cx="2286000" cy="365125"/>
          </a:xfrm>
          <a:prstGeom prst="rect">
            <a:avLst/>
          </a:prstGeom>
        </p:spPr>
        <p:txBody>
          <a:bodyPr/>
          <a:lstStyle>
            <a:extLst/>
          </a:lstStyle>
          <a:p>
            <a:endParaRPr lang="pt-PT"/>
          </a:p>
        </p:txBody>
      </p:sp>
      <p:sp>
        <p:nvSpPr>
          <p:cNvPr id="6" name="Marcador de Posição do Rodapé 5"/>
          <p:cNvSpPr>
            <a:spLocks noGrp="1"/>
          </p:cNvSpPr>
          <p:nvPr>
            <p:ph type="ftr" sz="quarter" idx="11"/>
          </p:nvPr>
        </p:nvSpPr>
        <p:spPr/>
        <p:txBody>
          <a:bodyPr/>
          <a:lstStyle>
            <a:extLst/>
          </a:lstStyle>
          <a:p>
            <a:r>
              <a:rPr lang="pt-PT" smtClean="0"/>
              <a:t>Business Intelligence – Viriato M. Marques–DEIS / ISEC</a:t>
            </a:r>
            <a:endParaRPr lang="pt-PT"/>
          </a:p>
        </p:txBody>
      </p:sp>
      <p:sp>
        <p:nvSpPr>
          <p:cNvPr id="7" name="Marcador de Posição do Número do Diapositivo 6"/>
          <p:cNvSpPr>
            <a:spLocks noGrp="1"/>
          </p:cNvSpPr>
          <p:nvPr>
            <p:ph type="sldNum" sz="quarter" idx="12"/>
          </p:nvPr>
        </p:nvSpPr>
        <p:spPr/>
        <p:txBody>
          <a:bodyPr/>
          <a:lstStyle>
            <a:extLst/>
          </a:lstStyle>
          <a:p>
            <a:fld id="{CE287019-93E1-4EE6-AC17-0D901F7ADF48}" type="slidenum">
              <a:rPr lang="pt-PT" smtClean="0"/>
              <a:pPr/>
              <a:t>‹nº›</a:t>
            </a:fld>
            <a:endParaRPr lang="pt-PT"/>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objecto">
    <p:spTree>
      <p:nvGrpSpPr>
        <p:cNvPr id="1" name=""/>
        <p:cNvGrpSpPr/>
        <p:nvPr/>
      </p:nvGrpSpPr>
      <p:grpSpPr>
        <a:xfrm>
          <a:off x="0" y="0"/>
          <a:ext cx="0" cy="0"/>
          <a:chOff x="0" y="0"/>
          <a:chExt cx="0" cy="0"/>
        </a:xfrm>
      </p:grpSpPr>
      <p:sp>
        <p:nvSpPr>
          <p:cNvPr id="2" name="Título 1"/>
          <p:cNvSpPr>
            <a:spLocks noGrp="1"/>
          </p:cNvSpPr>
          <p:nvPr>
            <p:ph type="title"/>
          </p:nvPr>
        </p:nvSpPr>
        <p:spPr>
          <a:xfrm>
            <a:off x="502920" y="4983480"/>
            <a:ext cx="8183880" cy="1051560"/>
          </a:xfrm>
        </p:spPr>
        <p:txBody>
          <a:bodyPr/>
          <a:lstStyle>
            <a:extLst/>
          </a:lstStyle>
          <a:p>
            <a:r>
              <a:rPr kumimoji="0" lang="pt-PT" smtClean="0"/>
              <a:t>Clique para editar o estilo</a:t>
            </a:r>
            <a:endParaRPr kumimoji="0" lang="en-US"/>
          </a:p>
        </p:txBody>
      </p:sp>
      <p:sp>
        <p:nvSpPr>
          <p:cNvPr id="3" name="Marcador de Posição de Conteúdo 2"/>
          <p:cNvSpPr>
            <a:spLocks noGrp="1"/>
          </p:cNvSpPr>
          <p:nvPr>
            <p:ph idx="1"/>
          </p:nvPr>
        </p:nvSpPr>
        <p:spPr>
          <a:xfrm>
            <a:off x="502920" y="530352"/>
            <a:ext cx="8183880" cy="4187952"/>
          </a:xfrm>
        </p:spPr>
        <p:txBody>
          <a:bodyPr/>
          <a:lstStyle>
            <a:extLst/>
          </a:lstStyle>
          <a:p>
            <a:pPr lvl="0" eaLnBrk="1" latinLnBrk="0" hangingPunct="1"/>
            <a:r>
              <a:rPr lang="pt-PT" smtClean="0"/>
              <a:t>Clique para editar os estilos</a:t>
            </a:r>
          </a:p>
          <a:p>
            <a:pPr lvl="1" eaLnBrk="1" latinLnBrk="0" hangingPunct="1"/>
            <a:r>
              <a:rPr lang="pt-PT" smtClean="0"/>
              <a:t>Segundo nível</a:t>
            </a:r>
          </a:p>
          <a:p>
            <a:pPr lvl="2" eaLnBrk="1" latinLnBrk="0" hangingPunct="1"/>
            <a:r>
              <a:rPr lang="pt-PT" smtClean="0"/>
              <a:t>Terceiro nível</a:t>
            </a:r>
          </a:p>
          <a:p>
            <a:pPr lvl="3" eaLnBrk="1" latinLnBrk="0" hangingPunct="1"/>
            <a:r>
              <a:rPr lang="pt-PT" smtClean="0"/>
              <a:t>Quarto nível</a:t>
            </a:r>
          </a:p>
          <a:p>
            <a:pPr lvl="4" eaLnBrk="1" latinLnBrk="0" hangingPunct="1"/>
            <a:r>
              <a:rPr lang="pt-PT" smtClean="0"/>
              <a:t>Quinto nível</a:t>
            </a:r>
            <a:endParaRPr kumimoji="0" lang="en-US"/>
          </a:p>
        </p:txBody>
      </p:sp>
      <p:sp>
        <p:nvSpPr>
          <p:cNvPr id="4" name="Marcador de Posição da Data 3"/>
          <p:cNvSpPr>
            <a:spLocks noGrp="1"/>
          </p:cNvSpPr>
          <p:nvPr>
            <p:ph type="dt" sz="half" idx="10"/>
          </p:nvPr>
        </p:nvSpPr>
        <p:spPr>
          <a:xfrm>
            <a:off x="3776328" y="6111875"/>
            <a:ext cx="2286000" cy="365125"/>
          </a:xfrm>
          <a:prstGeom prst="rect">
            <a:avLst/>
          </a:prstGeom>
        </p:spPr>
        <p:txBody>
          <a:bodyPr/>
          <a:lstStyle>
            <a:extLst/>
          </a:lstStyle>
          <a:p>
            <a:endParaRPr lang="pt-PT"/>
          </a:p>
        </p:txBody>
      </p:sp>
      <p:sp>
        <p:nvSpPr>
          <p:cNvPr id="5" name="Marcador de Posição do Rodapé 4"/>
          <p:cNvSpPr>
            <a:spLocks noGrp="1"/>
          </p:cNvSpPr>
          <p:nvPr>
            <p:ph type="ftr" sz="quarter" idx="11"/>
          </p:nvPr>
        </p:nvSpPr>
        <p:spPr/>
        <p:txBody>
          <a:bodyPr/>
          <a:lstStyle>
            <a:extLst/>
          </a:lstStyle>
          <a:p>
            <a:r>
              <a:rPr lang="pt-PT" smtClean="0"/>
              <a:t>Business Intelligence – Viriato M. Marques–DEIS / ISEC</a:t>
            </a:r>
            <a:endParaRPr lang="pt-PT"/>
          </a:p>
        </p:txBody>
      </p:sp>
      <p:sp>
        <p:nvSpPr>
          <p:cNvPr id="6" name="Marcador de Posição do Número do Diapositivo 5"/>
          <p:cNvSpPr>
            <a:spLocks noGrp="1"/>
          </p:cNvSpPr>
          <p:nvPr>
            <p:ph type="sldNum" sz="quarter" idx="12"/>
          </p:nvPr>
        </p:nvSpPr>
        <p:spPr/>
        <p:txBody>
          <a:bodyPr/>
          <a:lstStyle>
            <a:extLst/>
          </a:lstStyle>
          <a:p>
            <a:fld id="{CE287019-93E1-4EE6-AC17-0D901F7ADF48}" type="slidenum">
              <a:rPr lang="pt-PT" smtClean="0"/>
              <a:pPr/>
              <a:t>‹nº›</a:t>
            </a:fld>
            <a:endParaRPr lang="pt-PT"/>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502920" y="4983480"/>
            <a:ext cx="8183880" cy="1051560"/>
          </a:xfrm>
        </p:spPr>
        <p:txBody>
          <a:bodyPr anchor="b"/>
          <a:lstStyle>
            <a:lvl1pPr>
              <a:defRPr b="1"/>
            </a:lvl1pPr>
            <a:extLst/>
          </a:lstStyle>
          <a:p>
            <a:r>
              <a:rPr kumimoji="0" lang="pt-PT" smtClean="0"/>
              <a:t>Clique para editar o estilo</a:t>
            </a:r>
            <a:endParaRPr kumimoji="0" lang="en-US"/>
          </a:p>
        </p:txBody>
      </p:sp>
      <p:sp>
        <p:nvSpPr>
          <p:cNvPr id="3" name="Marcador de Posição do Texto 2"/>
          <p:cNvSpPr>
            <a:spLocks noGrp="1"/>
          </p:cNvSpPr>
          <p:nvPr>
            <p:ph type="body" idx="1"/>
          </p:nvPr>
        </p:nvSpPr>
        <p:spPr>
          <a:xfrm>
            <a:off x="607224" y="579438"/>
            <a:ext cx="3931920" cy="792162"/>
          </a:xfrm>
        </p:spPr>
        <p:txBody>
          <a:bodyPr lIns="146304"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pt-PT" smtClean="0"/>
              <a:t>Clique para editar os estilos</a:t>
            </a:r>
          </a:p>
        </p:txBody>
      </p:sp>
      <p:sp>
        <p:nvSpPr>
          <p:cNvPr id="4" name="Marcador de Posição do Texto 3"/>
          <p:cNvSpPr>
            <a:spLocks noGrp="1"/>
          </p:cNvSpPr>
          <p:nvPr>
            <p:ph type="body" sz="half" idx="3"/>
          </p:nvPr>
        </p:nvSpPr>
        <p:spPr>
          <a:xfrm>
            <a:off x="4652169" y="579438"/>
            <a:ext cx="3931920" cy="792162"/>
          </a:xfrm>
        </p:spPr>
        <p:txBody>
          <a:bodyPr lIns="137160"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pt-PT" smtClean="0"/>
              <a:t>Clique para editar os estilos</a:t>
            </a:r>
          </a:p>
        </p:txBody>
      </p:sp>
      <p:sp>
        <p:nvSpPr>
          <p:cNvPr id="5" name="Marcador de Posição de Conteúdo 4"/>
          <p:cNvSpPr>
            <a:spLocks noGrp="1"/>
          </p:cNvSpPr>
          <p:nvPr>
            <p:ph sz="quarter" idx="2"/>
          </p:nvPr>
        </p:nvSpPr>
        <p:spPr>
          <a:xfrm>
            <a:off x="607224"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pt-PT" smtClean="0"/>
              <a:t>Clique para editar os estilos</a:t>
            </a:r>
          </a:p>
          <a:p>
            <a:pPr lvl="1" eaLnBrk="1" latinLnBrk="0" hangingPunct="1"/>
            <a:r>
              <a:rPr lang="pt-PT" smtClean="0"/>
              <a:t>Segundo nível</a:t>
            </a:r>
          </a:p>
          <a:p>
            <a:pPr lvl="2" eaLnBrk="1" latinLnBrk="0" hangingPunct="1"/>
            <a:r>
              <a:rPr lang="pt-PT" smtClean="0"/>
              <a:t>Terceiro nível</a:t>
            </a:r>
          </a:p>
          <a:p>
            <a:pPr lvl="3" eaLnBrk="1" latinLnBrk="0" hangingPunct="1"/>
            <a:r>
              <a:rPr lang="pt-PT" smtClean="0"/>
              <a:t>Quarto nível</a:t>
            </a:r>
          </a:p>
          <a:p>
            <a:pPr lvl="4" eaLnBrk="1" latinLnBrk="0" hangingPunct="1"/>
            <a:r>
              <a:rPr lang="pt-PT" smtClean="0"/>
              <a:t>Quinto nível</a:t>
            </a:r>
            <a:endParaRPr kumimoji="0" lang="en-US"/>
          </a:p>
        </p:txBody>
      </p:sp>
      <p:sp>
        <p:nvSpPr>
          <p:cNvPr id="6" name="Marcador de Posição de Conteúdo 5"/>
          <p:cNvSpPr>
            <a:spLocks noGrp="1"/>
          </p:cNvSpPr>
          <p:nvPr>
            <p:ph sz="quarter" idx="4"/>
          </p:nvPr>
        </p:nvSpPr>
        <p:spPr>
          <a:xfrm>
            <a:off x="4652169"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pt-PT" smtClean="0"/>
              <a:t>Clique para editar os estilos</a:t>
            </a:r>
          </a:p>
          <a:p>
            <a:pPr lvl="1" eaLnBrk="1" latinLnBrk="0" hangingPunct="1"/>
            <a:r>
              <a:rPr lang="pt-PT" smtClean="0"/>
              <a:t>Segundo nível</a:t>
            </a:r>
          </a:p>
          <a:p>
            <a:pPr lvl="2" eaLnBrk="1" latinLnBrk="0" hangingPunct="1"/>
            <a:r>
              <a:rPr lang="pt-PT" smtClean="0"/>
              <a:t>Terceiro nível</a:t>
            </a:r>
          </a:p>
          <a:p>
            <a:pPr lvl="3" eaLnBrk="1" latinLnBrk="0" hangingPunct="1"/>
            <a:r>
              <a:rPr lang="pt-PT" smtClean="0"/>
              <a:t>Quarto nível</a:t>
            </a:r>
          </a:p>
          <a:p>
            <a:pPr lvl="4" eaLnBrk="1" latinLnBrk="0" hangingPunct="1"/>
            <a:r>
              <a:rPr lang="pt-PT" smtClean="0"/>
              <a:t>Quinto nível</a:t>
            </a:r>
            <a:endParaRPr kumimoji="0" lang="en-US"/>
          </a:p>
        </p:txBody>
      </p:sp>
      <p:sp>
        <p:nvSpPr>
          <p:cNvPr id="7" name="Marcador de Posição da Data 6"/>
          <p:cNvSpPr>
            <a:spLocks noGrp="1"/>
          </p:cNvSpPr>
          <p:nvPr>
            <p:ph type="dt" sz="half" idx="10"/>
          </p:nvPr>
        </p:nvSpPr>
        <p:spPr>
          <a:xfrm>
            <a:off x="3776328" y="6111875"/>
            <a:ext cx="2286000" cy="365125"/>
          </a:xfrm>
          <a:prstGeom prst="rect">
            <a:avLst/>
          </a:prstGeom>
        </p:spPr>
        <p:txBody>
          <a:bodyPr/>
          <a:lstStyle>
            <a:extLst/>
          </a:lstStyle>
          <a:p>
            <a:endParaRPr lang="pt-PT"/>
          </a:p>
        </p:txBody>
      </p:sp>
      <p:sp>
        <p:nvSpPr>
          <p:cNvPr id="8" name="Marcador de Posição do Rodapé 7"/>
          <p:cNvSpPr>
            <a:spLocks noGrp="1"/>
          </p:cNvSpPr>
          <p:nvPr>
            <p:ph type="ftr" sz="quarter" idx="11"/>
          </p:nvPr>
        </p:nvSpPr>
        <p:spPr/>
        <p:txBody>
          <a:bodyPr/>
          <a:lstStyle>
            <a:extLst/>
          </a:lstStyle>
          <a:p>
            <a:r>
              <a:rPr lang="pt-PT" smtClean="0"/>
              <a:t>Business Intelligence – Viriato M. Marques–DEIS / ISEC</a:t>
            </a:r>
            <a:endParaRPr lang="pt-PT"/>
          </a:p>
        </p:txBody>
      </p:sp>
      <p:sp>
        <p:nvSpPr>
          <p:cNvPr id="9" name="Marcador de Posição do Número do Diapositivo 8"/>
          <p:cNvSpPr>
            <a:spLocks noGrp="1"/>
          </p:cNvSpPr>
          <p:nvPr>
            <p:ph type="sldNum" sz="quarter" idx="12"/>
          </p:nvPr>
        </p:nvSpPr>
        <p:spPr/>
        <p:txBody>
          <a:bodyPr/>
          <a:lstStyle>
            <a:extLst/>
          </a:lstStyle>
          <a:p>
            <a:fld id="{CE287019-93E1-4EE6-AC17-0D901F7ADF48}" type="slidenum">
              <a:rPr lang="pt-PT" smtClean="0"/>
              <a:pPr/>
              <a:t>‹nº›</a:t>
            </a:fld>
            <a:endParaRPr lang="pt-PT"/>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Só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extLst/>
          </a:lstStyle>
          <a:p>
            <a:r>
              <a:rPr kumimoji="0" lang="pt-PT" smtClean="0"/>
              <a:t>Clique para editar o estilo</a:t>
            </a:r>
            <a:endParaRPr kumimoji="0" lang="en-US"/>
          </a:p>
        </p:txBody>
      </p:sp>
      <p:sp>
        <p:nvSpPr>
          <p:cNvPr id="3" name="Marcador de Posição da Data 2"/>
          <p:cNvSpPr>
            <a:spLocks noGrp="1"/>
          </p:cNvSpPr>
          <p:nvPr>
            <p:ph type="dt" sz="half" idx="10"/>
          </p:nvPr>
        </p:nvSpPr>
        <p:spPr>
          <a:xfrm>
            <a:off x="3776328" y="6111875"/>
            <a:ext cx="2286000" cy="365125"/>
          </a:xfrm>
          <a:prstGeom prst="rect">
            <a:avLst/>
          </a:prstGeom>
        </p:spPr>
        <p:txBody>
          <a:bodyPr/>
          <a:lstStyle>
            <a:extLst/>
          </a:lstStyle>
          <a:p>
            <a:endParaRPr lang="pt-PT"/>
          </a:p>
        </p:txBody>
      </p:sp>
      <p:sp>
        <p:nvSpPr>
          <p:cNvPr id="4" name="Marcador de Posição do Rodapé 3"/>
          <p:cNvSpPr>
            <a:spLocks noGrp="1"/>
          </p:cNvSpPr>
          <p:nvPr>
            <p:ph type="ftr" sz="quarter" idx="11"/>
          </p:nvPr>
        </p:nvSpPr>
        <p:spPr/>
        <p:txBody>
          <a:bodyPr/>
          <a:lstStyle>
            <a:extLst/>
          </a:lstStyle>
          <a:p>
            <a:r>
              <a:rPr lang="pt-PT" smtClean="0"/>
              <a:t>Business Intelligence – Viriato M. Marques–DEIS / ISEC</a:t>
            </a:r>
            <a:endParaRPr lang="pt-PT"/>
          </a:p>
        </p:txBody>
      </p:sp>
      <p:sp>
        <p:nvSpPr>
          <p:cNvPr id="5" name="Marcador de Posição do Número do Diapositivo 4"/>
          <p:cNvSpPr>
            <a:spLocks noGrp="1"/>
          </p:cNvSpPr>
          <p:nvPr>
            <p:ph type="sldNum" sz="quarter" idx="12"/>
          </p:nvPr>
        </p:nvSpPr>
        <p:spPr/>
        <p:txBody>
          <a:bodyPr/>
          <a:lstStyle>
            <a:extLst/>
          </a:lstStyle>
          <a:p>
            <a:fld id="{CE287019-93E1-4EE6-AC17-0D901F7ADF48}" type="slidenum">
              <a:rPr lang="pt-PT" smtClean="0"/>
              <a:pPr/>
              <a:t>‹nº›</a:t>
            </a:fld>
            <a:endParaRPr lang="pt-PT"/>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blank" preserve="1">
  <p:cSld name="Em branco">
    <p:spTree>
      <p:nvGrpSpPr>
        <p:cNvPr id="1" name=""/>
        <p:cNvGrpSpPr/>
        <p:nvPr/>
      </p:nvGrpSpPr>
      <p:grpSpPr>
        <a:xfrm>
          <a:off x="0" y="0"/>
          <a:ext cx="0" cy="0"/>
          <a:chOff x="0" y="0"/>
          <a:chExt cx="0" cy="0"/>
        </a:xfrm>
      </p:grpSpPr>
      <p:sp>
        <p:nvSpPr>
          <p:cNvPr id="7" name="Rectângulo arredondado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Marcador de Posição da Data 1"/>
          <p:cNvSpPr>
            <a:spLocks noGrp="1"/>
          </p:cNvSpPr>
          <p:nvPr>
            <p:ph type="dt" sz="half" idx="10"/>
          </p:nvPr>
        </p:nvSpPr>
        <p:spPr>
          <a:xfrm>
            <a:off x="3776328" y="6111875"/>
            <a:ext cx="2286000" cy="365125"/>
          </a:xfrm>
          <a:prstGeom prst="rect">
            <a:avLst/>
          </a:prstGeom>
        </p:spPr>
        <p:txBody>
          <a:bodyPr/>
          <a:lstStyle>
            <a:extLst/>
          </a:lstStyle>
          <a:p>
            <a:endParaRPr lang="pt-PT"/>
          </a:p>
        </p:txBody>
      </p:sp>
      <p:sp>
        <p:nvSpPr>
          <p:cNvPr id="3" name="Marcador de Posição do Rodapé 2"/>
          <p:cNvSpPr>
            <a:spLocks noGrp="1"/>
          </p:cNvSpPr>
          <p:nvPr>
            <p:ph type="ftr" sz="quarter" idx="11"/>
          </p:nvPr>
        </p:nvSpPr>
        <p:spPr/>
        <p:txBody>
          <a:bodyPr/>
          <a:lstStyle>
            <a:extLst/>
          </a:lstStyle>
          <a:p>
            <a:r>
              <a:rPr lang="pt-PT" smtClean="0"/>
              <a:t>Business Intelligence – Viriato M. Marques–DEIS / ISEC</a:t>
            </a:r>
            <a:endParaRPr lang="pt-PT"/>
          </a:p>
        </p:txBody>
      </p:sp>
      <p:sp>
        <p:nvSpPr>
          <p:cNvPr id="4" name="Marcador de Posição do Número do Diapositivo 3"/>
          <p:cNvSpPr>
            <a:spLocks noGrp="1"/>
          </p:cNvSpPr>
          <p:nvPr>
            <p:ph type="sldNum" sz="quarter" idx="12"/>
          </p:nvPr>
        </p:nvSpPr>
        <p:spPr/>
        <p:txBody>
          <a:bodyPr/>
          <a:lstStyle>
            <a:extLst/>
          </a:lstStyle>
          <a:p>
            <a:fld id="{CE287019-93E1-4EE6-AC17-0D901F7ADF48}" type="slidenum">
              <a:rPr lang="pt-PT" smtClean="0"/>
              <a:pPr/>
              <a:t>‹nº›</a:t>
            </a:fld>
            <a:endParaRPr lang="pt-PT"/>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5538784" y="533400"/>
            <a:ext cx="2971800" cy="914400"/>
          </a:xfrm>
        </p:spPr>
        <p:txBody>
          <a:bodyPr anchor="b"/>
          <a:lstStyle>
            <a:lvl1pPr algn="l">
              <a:buNone/>
              <a:defRPr sz="2200" b="1">
                <a:solidFill>
                  <a:schemeClr val="accent1"/>
                </a:solidFill>
              </a:defRPr>
            </a:lvl1pPr>
            <a:extLst/>
          </a:lstStyle>
          <a:p>
            <a:r>
              <a:rPr kumimoji="0" lang="pt-PT" smtClean="0"/>
              <a:t>Clique para editar o estilo</a:t>
            </a:r>
            <a:endParaRPr kumimoji="0" lang="en-US"/>
          </a:p>
        </p:txBody>
      </p:sp>
      <p:sp>
        <p:nvSpPr>
          <p:cNvPr id="3" name="Marcador de Posição do Texto 2"/>
          <p:cNvSpPr>
            <a:spLocks noGrp="1"/>
          </p:cNvSpPr>
          <p:nvPr>
            <p:ph type="body" idx="2"/>
          </p:nvPr>
        </p:nvSpPr>
        <p:spPr>
          <a:xfrm>
            <a:off x="5538847" y="1447802"/>
            <a:ext cx="2971800" cy="4206112"/>
          </a:xfrm>
        </p:spPr>
        <p:txBody>
          <a:bodyPr lIns="91440"/>
          <a:lstStyle>
            <a:lvl1pPr marL="18288" marR="18288" indent="0">
              <a:spcBef>
                <a:spcPts val="0"/>
              </a:spcBef>
              <a:buNone/>
              <a:defRPr sz="1400">
                <a:solidFill>
                  <a:schemeClr val="tx1"/>
                </a:solidFill>
              </a:defRPr>
            </a:lvl1pPr>
            <a:lvl2pPr>
              <a:buNone/>
              <a:defRPr sz="1200">
                <a:solidFill>
                  <a:schemeClr val="tx1"/>
                </a:solidFill>
              </a:defRPr>
            </a:lvl2pPr>
            <a:lvl3pPr>
              <a:buNone/>
              <a:defRPr sz="1000">
                <a:solidFill>
                  <a:schemeClr val="tx1"/>
                </a:solidFill>
              </a:defRPr>
            </a:lvl3pPr>
            <a:lvl4pPr>
              <a:buNone/>
              <a:defRPr sz="900">
                <a:solidFill>
                  <a:schemeClr val="tx1"/>
                </a:solidFill>
              </a:defRPr>
            </a:lvl4pPr>
            <a:lvl5pPr>
              <a:buNone/>
              <a:defRPr sz="900">
                <a:solidFill>
                  <a:schemeClr val="tx1"/>
                </a:solidFill>
              </a:defRPr>
            </a:lvl5pPr>
            <a:extLst/>
          </a:lstStyle>
          <a:p>
            <a:pPr lvl="0" eaLnBrk="1" latinLnBrk="0" hangingPunct="1"/>
            <a:r>
              <a:rPr lang="pt-PT" smtClean="0"/>
              <a:t>Clique para editar os estilos</a:t>
            </a:r>
          </a:p>
          <a:p>
            <a:pPr lvl="1" eaLnBrk="1" latinLnBrk="0" hangingPunct="1"/>
            <a:r>
              <a:rPr lang="pt-PT" smtClean="0"/>
              <a:t>Segundo nível</a:t>
            </a:r>
          </a:p>
          <a:p>
            <a:pPr lvl="2" eaLnBrk="1" latinLnBrk="0" hangingPunct="1"/>
            <a:r>
              <a:rPr lang="pt-PT" smtClean="0"/>
              <a:t>Terceiro nível</a:t>
            </a:r>
          </a:p>
          <a:p>
            <a:pPr lvl="3" eaLnBrk="1" latinLnBrk="0" hangingPunct="1"/>
            <a:r>
              <a:rPr lang="pt-PT" smtClean="0"/>
              <a:t>Quarto nível</a:t>
            </a:r>
          </a:p>
          <a:p>
            <a:pPr lvl="4" eaLnBrk="1" latinLnBrk="0" hangingPunct="1"/>
            <a:r>
              <a:rPr lang="pt-PT" smtClean="0"/>
              <a:t>Quinto nível</a:t>
            </a:r>
            <a:endParaRPr kumimoji="0" lang="en-US"/>
          </a:p>
        </p:txBody>
      </p:sp>
      <p:sp>
        <p:nvSpPr>
          <p:cNvPr id="4" name="Marcador de Posição de Conteúdo 3"/>
          <p:cNvSpPr>
            <a:spLocks noGrp="1"/>
          </p:cNvSpPr>
          <p:nvPr>
            <p:ph sz="half" idx="1"/>
          </p:nvPr>
        </p:nvSpPr>
        <p:spPr>
          <a:xfrm>
            <a:off x="761372" y="930144"/>
            <a:ext cx="4626159" cy="4724402"/>
          </a:xfrm>
        </p:spPr>
        <p:txBody>
          <a:bodyPr/>
          <a:lstStyle>
            <a:lvl1pPr>
              <a:defRPr sz="2800">
                <a:solidFill>
                  <a:schemeClr val="tx1"/>
                </a:solidFill>
              </a:defRPr>
            </a:lvl1pPr>
            <a:lvl2pPr>
              <a:defRPr sz="2600">
                <a:solidFill>
                  <a:schemeClr val="tx1"/>
                </a:solidFill>
              </a:defRPr>
            </a:lvl2pPr>
            <a:lvl3pPr>
              <a:defRPr sz="2400">
                <a:solidFill>
                  <a:schemeClr val="tx1"/>
                </a:solidFill>
              </a:defRPr>
            </a:lvl3pPr>
            <a:lvl4pPr>
              <a:defRPr sz="2000">
                <a:solidFill>
                  <a:schemeClr val="tx1"/>
                </a:solidFill>
              </a:defRPr>
            </a:lvl4pPr>
            <a:lvl5pPr>
              <a:defRPr sz="2000">
                <a:solidFill>
                  <a:schemeClr val="tx1"/>
                </a:solidFill>
              </a:defRPr>
            </a:lvl5pPr>
            <a:lvl6pPr>
              <a:buNone/>
              <a:defRPr/>
            </a:lvl6pPr>
            <a:extLst/>
          </a:lstStyle>
          <a:p>
            <a:pPr lvl="0" eaLnBrk="1" latinLnBrk="0" hangingPunct="1"/>
            <a:r>
              <a:rPr lang="pt-PT" smtClean="0"/>
              <a:t>Clique para editar os estilos</a:t>
            </a:r>
          </a:p>
          <a:p>
            <a:pPr lvl="1" eaLnBrk="1" latinLnBrk="0" hangingPunct="1"/>
            <a:r>
              <a:rPr lang="pt-PT" smtClean="0"/>
              <a:t>Segundo nível</a:t>
            </a:r>
          </a:p>
          <a:p>
            <a:pPr lvl="2" eaLnBrk="1" latinLnBrk="0" hangingPunct="1"/>
            <a:r>
              <a:rPr lang="pt-PT" smtClean="0"/>
              <a:t>Terceiro nível</a:t>
            </a:r>
          </a:p>
          <a:p>
            <a:pPr lvl="3" eaLnBrk="1" latinLnBrk="0" hangingPunct="1"/>
            <a:r>
              <a:rPr lang="pt-PT" smtClean="0"/>
              <a:t>Quarto nível</a:t>
            </a:r>
          </a:p>
          <a:p>
            <a:pPr lvl="4" eaLnBrk="1" latinLnBrk="0" hangingPunct="1"/>
            <a:r>
              <a:rPr lang="pt-PT" smtClean="0"/>
              <a:t>Quinto nível</a:t>
            </a:r>
            <a:endParaRPr kumimoji="0" lang="en-US"/>
          </a:p>
        </p:txBody>
      </p:sp>
      <p:sp>
        <p:nvSpPr>
          <p:cNvPr id="5" name="Marcador de Posição da Data 4"/>
          <p:cNvSpPr>
            <a:spLocks noGrp="1"/>
          </p:cNvSpPr>
          <p:nvPr>
            <p:ph type="dt" sz="half" idx="10"/>
          </p:nvPr>
        </p:nvSpPr>
        <p:spPr>
          <a:xfrm>
            <a:off x="3776328" y="6111875"/>
            <a:ext cx="2286000" cy="365125"/>
          </a:xfrm>
          <a:prstGeom prst="rect">
            <a:avLst/>
          </a:prstGeom>
        </p:spPr>
        <p:txBody>
          <a:bodyPr/>
          <a:lstStyle>
            <a:extLst/>
          </a:lstStyle>
          <a:p>
            <a:endParaRPr lang="pt-PT"/>
          </a:p>
        </p:txBody>
      </p:sp>
      <p:sp>
        <p:nvSpPr>
          <p:cNvPr id="6" name="Marcador de Posição do Rodapé 5"/>
          <p:cNvSpPr>
            <a:spLocks noGrp="1"/>
          </p:cNvSpPr>
          <p:nvPr>
            <p:ph type="ftr" sz="quarter" idx="11"/>
          </p:nvPr>
        </p:nvSpPr>
        <p:spPr/>
        <p:txBody>
          <a:bodyPr/>
          <a:lstStyle>
            <a:extLst/>
          </a:lstStyle>
          <a:p>
            <a:r>
              <a:rPr lang="pt-PT" smtClean="0"/>
              <a:t>Business Intelligence – Viriato M. Marques–DEIS / ISEC</a:t>
            </a:r>
            <a:endParaRPr lang="pt-PT"/>
          </a:p>
        </p:txBody>
      </p:sp>
      <p:sp>
        <p:nvSpPr>
          <p:cNvPr id="7" name="Marcador de Posição do Número do Diapositivo 6"/>
          <p:cNvSpPr>
            <a:spLocks noGrp="1"/>
          </p:cNvSpPr>
          <p:nvPr>
            <p:ph type="sldNum" sz="quarter" idx="12"/>
          </p:nvPr>
        </p:nvSpPr>
        <p:spPr/>
        <p:txBody>
          <a:bodyPr/>
          <a:lstStyle>
            <a:extLst/>
          </a:lstStyle>
          <a:p>
            <a:fld id="{CE287019-93E1-4EE6-AC17-0D901F7ADF48}" type="slidenum">
              <a:rPr lang="pt-PT" smtClean="0"/>
              <a:pPr/>
              <a:t>‹nº›</a:t>
            </a:fld>
            <a:endParaRPr lang="pt-PT"/>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picTx" preserve="1">
  <p:cSld name="Imagem com Legenda">
    <p:spTree>
      <p:nvGrpSpPr>
        <p:cNvPr id="1" name=""/>
        <p:cNvGrpSpPr/>
        <p:nvPr/>
      </p:nvGrpSpPr>
      <p:grpSpPr>
        <a:xfrm>
          <a:off x="0" y="0"/>
          <a:ext cx="0" cy="0"/>
          <a:chOff x="0" y="0"/>
          <a:chExt cx="0" cy="0"/>
        </a:xfrm>
      </p:grpSpPr>
      <p:sp>
        <p:nvSpPr>
          <p:cNvPr id="15" name="Rectângulo arredondado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Arredondar Rectângulo de Canto Simples 10"/>
          <p:cNvSpPr/>
          <p:nvPr/>
        </p:nvSpPr>
        <p:spPr>
          <a:xfrm>
            <a:off x="6400800" y="434162"/>
            <a:ext cx="2324605" cy="4343400"/>
          </a:xfrm>
          <a:prstGeom prst="round1Rect">
            <a:avLst>
              <a:gd name="adj" fmla="val 2748"/>
            </a:avLst>
          </a:prstGeom>
          <a:solidFill>
            <a:srgbClr val="1C1C1C"/>
          </a:soli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ítulo 1"/>
          <p:cNvSpPr>
            <a:spLocks noGrp="1"/>
          </p:cNvSpPr>
          <p:nvPr>
            <p:ph type="title"/>
          </p:nvPr>
        </p:nvSpPr>
        <p:spPr>
          <a:xfrm>
            <a:off x="457200" y="5012056"/>
            <a:ext cx="8229600" cy="1051560"/>
          </a:xfrm>
        </p:spPr>
        <p:txBody>
          <a:bodyPr anchor="t"/>
          <a:lstStyle>
            <a:lvl1pPr algn="l">
              <a:buNone/>
              <a:defRPr sz="3600" b="0">
                <a:solidFill>
                  <a:schemeClr val="bg2">
                    <a:shade val="25000"/>
                  </a:schemeClr>
                </a:solidFill>
                <a:effectLst/>
              </a:defRPr>
            </a:lvl1pPr>
            <a:extLst/>
          </a:lstStyle>
          <a:p>
            <a:r>
              <a:rPr kumimoji="0" lang="pt-PT" smtClean="0"/>
              <a:t>Clique para editar o estilo</a:t>
            </a:r>
            <a:endParaRPr kumimoji="0" lang="en-US"/>
          </a:p>
        </p:txBody>
      </p:sp>
      <p:sp>
        <p:nvSpPr>
          <p:cNvPr id="4" name="Marcador de Posição do Texto 3"/>
          <p:cNvSpPr>
            <a:spLocks noGrp="1"/>
          </p:cNvSpPr>
          <p:nvPr>
            <p:ph type="body" sz="half" idx="2"/>
          </p:nvPr>
        </p:nvSpPr>
        <p:spPr bwMode="grayWhite">
          <a:xfrm>
            <a:off x="6462712" y="533400"/>
            <a:ext cx="2240280" cy="4211480"/>
          </a:xfrm>
        </p:spPr>
        <p:txBody>
          <a:bodyPr lIns="91440"/>
          <a:lstStyle>
            <a:lvl1pPr marL="45720" indent="0" algn="l">
              <a:spcBef>
                <a:spcPts val="0"/>
              </a:spcBef>
              <a:buNone/>
              <a:defRPr sz="1400">
                <a:solidFill>
                  <a:srgbClr val="FFFFFF"/>
                </a:solidFill>
              </a:defRPr>
            </a:lvl1pPr>
            <a:lvl2pPr>
              <a:defRPr sz="1200">
                <a:solidFill>
                  <a:srgbClr val="FFFFFF"/>
                </a:solidFill>
              </a:defRPr>
            </a:lvl2pPr>
            <a:lvl3pPr>
              <a:defRPr sz="1000">
                <a:solidFill>
                  <a:srgbClr val="FFFFFF"/>
                </a:solidFill>
              </a:defRPr>
            </a:lvl3pPr>
            <a:lvl4pPr>
              <a:defRPr sz="900">
                <a:solidFill>
                  <a:srgbClr val="FFFFFF"/>
                </a:solidFill>
              </a:defRPr>
            </a:lvl4pPr>
            <a:lvl5pPr>
              <a:defRPr sz="900">
                <a:solidFill>
                  <a:srgbClr val="FFFFFF"/>
                </a:solidFill>
              </a:defRPr>
            </a:lvl5pPr>
            <a:extLst/>
          </a:lstStyle>
          <a:p>
            <a:pPr lvl="0" eaLnBrk="1" latinLnBrk="0" hangingPunct="1"/>
            <a:r>
              <a:rPr lang="pt-PT" smtClean="0"/>
              <a:t>Clique para editar os estilos</a:t>
            </a:r>
          </a:p>
          <a:p>
            <a:pPr lvl="1" eaLnBrk="1" latinLnBrk="0" hangingPunct="1"/>
            <a:r>
              <a:rPr lang="pt-PT" smtClean="0"/>
              <a:t>Segundo nível</a:t>
            </a:r>
          </a:p>
          <a:p>
            <a:pPr lvl="2" eaLnBrk="1" latinLnBrk="0" hangingPunct="1"/>
            <a:r>
              <a:rPr lang="pt-PT" smtClean="0"/>
              <a:t>Terceiro nível</a:t>
            </a:r>
          </a:p>
          <a:p>
            <a:pPr lvl="3" eaLnBrk="1" latinLnBrk="0" hangingPunct="1"/>
            <a:r>
              <a:rPr lang="pt-PT" smtClean="0"/>
              <a:t>Quarto nível</a:t>
            </a:r>
          </a:p>
          <a:p>
            <a:pPr lvl="4" eaLnBrk="1" latinLnBrk="0" hangingPunct="1"/>
            <a:r>
              <a:rPr lang="pt-PT" smtClean="0"/>
              <a:t>Quinto nível</a:t>
            </a:r>
            <a:endParaRPr kumimoji="0" lang="en-US"/>
          </a:p>
        </p:txBody>
      </p:sp>
      <p:sp>
        <p:nvSpPr>
          <p:cNvPr id="5" name="Marcador de Posição da Data 4"/>
          <p:cNvSpPr>
            <a:spLocks noGrp="1"/>
          </p:cNvSpPr>
          <p:nvPr>
            <p:ph type="dt" sz="half" idx="10"/>
          </p:nvPr>
        </p:nvSpPr>
        <p:spPr>
          <a:xfrm>
            <a:off x="3776328" y="6111875"/>
            <a:ext cx="2286000" cy="365125"/>
          </a:xfrm>
          <a:prstGeom prst="rect">
            <a:avLst/>
          </a:prstGeom>
        </p:spPr>
        <p:txBody>
          <a:bodyPr/>
          <a:lstStyle>
            <a:extLst/>
          </a:lstStyle>
          <a:p>
            <a:endParaRPr lang="pt-PT"/>
          </a:p>
        </p:txBody>
      </p:sp>
      <p:sp>
        <p:nvSpPr>
          <p:cNvPr id="6" name="Marcador de Posição do Rodapé 5"/>
          <p:cNvSpPr>
            <a:spLocks noGrp="1"/>
          </p:cNvSpPr>
          <p:nvPr>
            <p:ph type="ftr" sz="quarter" idx="11"/>
          </p:nvPr>
        </p:nvSpPr>
        <p:spPr/>
        <p:txBody>
          <a:bodyPr/>
          <a:lstStyle>
            <a:extLst/>
          </a:lstStyle>
          <a:p>
            <a:r>
              <a:rPr lang="pt-PT" smtClean="0"/>
              <a:t>Business Intelligence – Viriato M. Marques–DEIS / ISEC</a:t>
            </a:r>
            <a:endParaRPr lang="pt-PT"/>
          </a:p>
        </p:txBody>
      </p:sp>
      <p:sp>
        <p:nvSpPr>
          <p:cNvPr id="7" name="Marcador de Posição do Número do Diapositivo 6"/>
          <p:cNvSpPr>
            <a:spLocks noGrp="1"/>
          </p:cNvSpPr>
          <p:nvPr>
            <p:ph type="sldNum" sz="quarter" idx="12"/>
          </p:nvPr>
        </p:nvSpPr>
        <p:spPr/>
        <p:txBody>
          <a:bodyPr/>
          <a:lstStyle>
            <a:extLst/>
          </a:lstStyle>
          <a:p>
            <a:fld id="{CE287019-93E1-4EE6-AC17-0D901F7ADF48}" type="slidenum">
              <a:rPr lang="pt-PT" smtClean="0"/>
              <a:pPr/>
              <a:t>‹nº›</a:t>
            </a:fld>
            <a:endParaRPr lang="pt-PT"/>
          </a:p>
        </p:txBody>
      </p:sp>
      <p:sp>
        <p:nvSpPr>
          <p:cNvPr id="3" name="Marcador de Posição da Imagem 2"/>
          <p:cNvSpPr>
            <a:spLocks noGrp="1"/>
          </p:cNvSpPr>
          <p:nvPr>
            <p:ph type="pic" idx="1"/>
          </p:nvPr>
        </p:nvSpPr>
        <p:spPr>
          <a:xfrm>
            <a:off x="421480" y="435768"/>
            <a:ext cx="5925312" cy="4343400"/>
          </a:xfrm>
          <a:prstGeom prst="snipRoundRect">
            <a:avLst>
              <a:gd name="adj1" fmla="val 1040"/>
              <a:gd name="adj2" fmla="val 0"/>
            </a:avLst>
          </a:prstGeom>
          <a:solidFill>
            <a:schemeClr val="bg2">
              <a:shade val="10000"/>
            </a:schemeClr>
          </a:solidFill>
        </p:spPr>
        <p:txBody>
          <a:bodyPr/>
          <a:lstStyle>
            <a:lvl1pPr marL="0" indent="0">
              <a:buNone/>
              <a:defRPr sz="3200"/>
            </a:lvl1pPr>
            <a:extLst/>
          </a:lstStyle>
          <a:p>
            <a:r>
              <a:rPr kumimoji="0" lang="pt-PT" smtClean="0"/>
              <a:t>Clique no ícone para adicionar uma imagem</a:t>
            </a:r>
            <a:endParaRPr kumimoji="0"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a:xfrm>
            <a:off x="502920" y="4983480"/>
            <a:ext cx="8183880" cy="1051560"/>
          </a:xfrm>
        </p:spPr>
        <p:txBody>
          <a:bodyPr/>
          <a:lstStyle>
            <a:extLst/>
          </a:lstStyle>
          <a:p>
            <a:r>
              <a:rPr kumimoji="0" lang="pt-PT" smtClean="0"/>
              <a:t>Clique para editar o estilo</a:t>
            </a:r>
            <a:endParaRPr kumimoji="0" lang="en-US"/>
          </a:p>
        </p:txBody>
      </p:sp>
      <p:sp>
        <p:nvSpPr>
          <p:cNvPr id="3" name="Marcador de Posição de Texto Vertical 2"/>
          <p:cNvSpPr>
            <a:spLocks noGrp="1"/>
          </p:cNvSpPr>
          <p:nvPr>
            <p:ph type="body" orient="vert" idx="1"/>
          </p:nvPr>
        </p:nvSpPr>
        <p:spPr>
          <a:xfrm>
            <a:off x="502920" y="530352"/>
            <a:ext cx="8183880" cy="4187952"/>
          </a:xfrm>
        </p:spPr>
        <p:txBody>
          <a:bodyPr vert="eaVert"/>
          <a:lstStyle>
            <a:extLst/>
          </a:lstStyle>
          <a:p>
            <a:pPr lvl="0" eaLnBrk="1" latinLnBrk="0" hangingPunct="1"/>
            <a:r>
              <a:rPr lang="pt-PT" smtClean="0"/>
              <a:t>Clique para editar os estilos</a:t>
            </a:r>
          </a:p>
          <a:p>
            <a:pPr lvl="1" eaLnBrk="1" latinLnBrk="0" hangingPunct="1"/>
            <a:r>
              <a:rPr lang="pt-PT" smtClean="0"/>
              <a:t>Segundo nível</a:t>
            </a:r>
          </a:p>
          <a:p>
            <a:pPr lvl="2" eaLnBrk="1" latinLnBrk="0" hangingPunct="1"/>
            <a:r>
              <a:rPr lang="pt-PT" smtClean="0"/>
              <a:t>Terceiro nível</a:t>
            </a:r>
          </a:p>
          <a:p>
            <a:pPr lvl="3" eaLnBrk="1" latinLnBrk="0" hangingPunct="1"/>
            <a:r>
              <a:rPr lang="pt-PT" smtClean="0"/>
              <a:t>Quarto nível</a:t>
            </a:r>
          </a:p>
          <a:p>
            <a:pPr lvl="4" eaLnBrk="1" latinLnBrk="0" hangingPunct="1"/>
            <a:r>
              <a:rPr lang="pt-PT" smtClean="0"/>
              <a:t>Quinto nível</a:t>
            </a:r>
            <a:endParaRPr kumimoji="0" lang="en-US"/>
          </a:p>
        </p:txBody>
      </p:sp>
      <p:sp>
        <p:nvSpPr>
          <p:cNvPr id="4" name="Marcador de Posição da Data 3"/>
          <p:cNvSpPr>
            <a:spLocks noGrp="1"/>
          </p:cNvSpPr>
          <p:nvPr>
            <p:ph type="dt" sz="half" idx="10"/>
          </p:nvPr>
        </p:nvSpPr>
        <p:spPr>
          <a:xfrm>
            <a:off x="3776328" y="6111875"/>
            <a:ext cx="2286000" cy="365125"/>
          </a:xfrm>
          <a:prstGeom prst="rect">
            <a:avLst/>
          </a:prstGeom>
        </p:spPr>
        <p:txBody>
          <a:bodyPr/>
          <a:lstStyle>
            <a:extLst/>
          </a:lstStyle>
          <a:p>
            <a:endParaRPr lang="pt-PT"/>
          </a:p>
        </p:txBody>
      </p:sp>
      <p:sp>
        <p:nvSpPr>
          <p:cNvPr id="5" name="Marcador de Posição do Rodapé 4"/>
          <p:cNvSpPr>
            <a:spLocks noGrp="1"/>
          </p:cNvSpPr>
          <p:nvPr>
            <p:ph type="ftr" sz="quarter" idx="11"/>
          </p:nvPr>
        </p:nvSpPr>
        <p:spPr/>
        <p:txBody>
          <a:bodyPr/>
          <a:lstStyle>
            <a:extLst/>
          </a:lstStyle>
          <a:p>
            <a:r>
              <a:rPr lang="pt-PT" smtClean="0"/>
              <a:t>Business Intelligence – Viriato M. Marques–DEIS / ISEC</a:t>
            </a:r>
            <a:endParaRPr lang="pt-PT"/>
          </a:p>
        </p:txBody>
      </p:sp>
      <p:sp>
        <p:nvSpPr>
          <p:cNvPr id="6" name="Marcador de Posição do Número do Diapositivo 5"/>
          <p:cNvSpPr>
            <a:spLocks noGrp="1"/>
          </p:cNvSpPr>
          <p:nvPr>
            <p:ph type="sldNum" sz="quarter" idx="12"/>
          </p:nvPr>
        </p:nvSpPr>
        <p:spPr/>
        <p:txBody>
          <a:bodyPr/>
          <a:lstStyle>
            <a:extLst/>
          </a:lstStyle>
          <a:p>
            <a:fld id="{CE287019-93E1-4EE6-AC17-0D901F7ADF48}" type="slidenum">
              <a:rPr lang="pt-PT" smtClean="0"/>
              <a:pPr/>
              <a:t>‹nº›</a:t>
            </a:fld>
            <a:endParaRPr lang="pt-PT"/>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itleAndTx" preserve="1">
  <p:cSld name="Título vertical e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533404"/>
            <a:ext cx="1981200" cy="5257799"/>
          </a:xfrm>
        </p:spPr>
        <p:txBody>
          <a:bodyPr vert="eaVert"/>
          <a:lstStyle>
            <a:extLst/>
          </a:lstStyle>
          <a:p>
            <a:r>
              <a:rPr kumimoji="0" lang="pt-PT" smtClean="0"/>
              <a:t>Clique para editar o estilo</a:t>
            </a:r>
            <a:endParaRPr kumimoji="0" lang="en-US"/>
          </a:p>
        </p:txBody>
      </p:sp>
      <p:sp>
        <p:nvSpPr>
          <p:cNvPr id="3" name="Marcador de Posição de Texto Vertical 2"/>
          <p:cNvSpPr>
            <a:spLocks noGrp="1"/>
          </p:cNvSpPr>
          <p:nvPr>
            <p:ph type="body" orient="vert" idx="1"/>
          </p:nvPr>
        </p:nvSpPr>
        <p:spPr>
          <a:xfrm>
            <a:off x="533400" y="533402"/>
            <a:ext cx="5943600" cy="5257801"/>
          </a:xfrm>
        </p:spPr>
        <p:txBody>
          <a:bodyPr vert="eaVert"/>
          <a:lstStyle>
            <a:extLst/>
          </a:lstStyle>
          <a:p>
            <a:pPr lvl="0" eaLnBrk="1" latinLnBrk="0" hangingPunct="1"/>
            <a:r>
              <a:rPr lang="pt-PT" smtClean="0"/>
              <a:t>Clique para editar os estilos</a:t>
            </a:r>
          </a:p>
          <a:p>
            <a:pPr lvl="1" eaLnBrk="1" latinLnBrk="0" hangingPunct="1"/>
            <a:r>
              <a:rPr lang="pt-PT" smtClean="0"/>
              <a:t>Segundo nível</a:t>
            </a:r>
          </a:p>
          <a:p>
            <a:pPr lvl="2" eaLnBrk="1" latinLnBrk="0" hangingPunct="1"/>
            <a:r>
              <a:rPr lang="pt-PT" smtClean="0"/>
              <a:t>Terceiro nível</a:t>
            </a:r>
          </a:p>
          <a:p>
            <a:pPr lvl="3" eaLnBrk="1" latinLnBrk="0" hangingPunct="1"/>
            <a:r>
              <a:rPr lang="pt-PT" smtClean="0"/>
              <a:t>Quarto nível</a:t>
            </a:r>
          </a:p>
          <a:p>
            <a:pPr lvl="4" eaLnBrk="1" latinLnBrk="0" hangingPunct="1"/>
            <a:r>
              <a:rPr lang="pt-PT" smtClean="0"/>
              <a:t>Quinto nível</a:t>
            </a:r>
            <a:endParaRPr kumimoji="0" lang="en-US"/>
          </a:p>
        </p:txBody>
      </p:sp>
      <p:sp>
        <p:nvSpPr>
          <p:cNvPr id="4" name="Marcador de Posição da Data 3"/>
          <p:cNvSpPr>
            <a:spLocks noGrp="1"/>
          </p:cNvSpPr>
          <p:nvPr>
            <p:ph type="dt" sz="half" idx="10"/>
          </p:nvPr>
        </p:nvSpPr>
        <p:spPr>
          <a:xfrm>
            <a:off x="3776328" y="6111875"/>
            <a:ext cx="2286000" cy="365125"/>
          </a:xfrm>
          <a:prstGeom prst="rect">
            <a:avLst/>
          </a:prstGeom>
        </p:spPr>
        <p:txBody>
          <a:bodyPr/>
          <a:lstStyle>
            <a:extLst/>
          </a:lstStyle>
          <a:p>
            <a:endParaRPr lang="pt-PT"/>
          </a:p>
        </p:txBody>
      </p:sp>
      <p:sp>
        <p:nvSpPr>
          <p:cNvPr id="5" name="Marcador de Posição do Rodapé 4"/>
          <p:cNvSpPr>
            <a:spLocks noGrp="1"/>
          </p:cNvSpPr>
          <p:nvPr>
            <p:ph type="ftr" sz="quarter" idx="11"/>
          </p:nvPr>
        </p:nvSpPr>
        <p:spPr/>
        <p:txBody>
          <a:bodyPr/>
          <a:lstStyle>
            <a:extLst/>
          </a:lstStyle>
          <a:p>
            <a:r>
              <a:rPr lang="pt-PT" smtClean="0"/>
              <a:t>Business Intelligence – Viriato M. Marques–DEIS / ISEC</a:t>
            </a:r>
            <a:endParaRPr lang="pt-PT"/>
          </a:p>
        </p:txBody>
      </p:sp>
      <p:sp>
        <p:nvSpPr>
          <p:cNvPr id="6" name="Marcador de Posição do Número do Diapositivo 5"/>
          <p:cNvSpPr>
            <a:spLocks noGrp="1"/>
          </p:cNvSpPr>
          <p:nvPr>
            <p:ph type="sldNum" sz="quarter" idx="12"/>
          </p:nvPr>
        </p:nvSpPr>
        <p:spPr/>
        <p:txBody>
          <a:bodyPr/>
          <a:lstStyle>
            <a:extLst/>
          </a:lstStyle>
          <a:p>
            <a:fld id="{CE287019-93E1-4EE6-AC17-0D901F7ADF48}" type="slidenum">
              <a:rPr lang="pt-PT" smtClean="0"/>
              <a:pPr/>
              <a:t>‹nº›</a:t>
            </a:fld>
            <a:endParaRPr lang="pt-PT"/>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Diapositivo de título">
    <p:spTree>
      <p:nvGrpSpPr>
        <p:cNvPr id="1" name=""/>
        <p:cNvGrpSpPr/>
        <p:nvPr/>
      </p:nvGrpSpPr>
      <p:grpSpPr>
        <a:xfrm>
          <a:off x="0" y="0"/>
          <a:ext cx="0" cy="0"/>
          <a:chOff x="0" y="0"/>
          <a:chExt cx="0" cy="0"/>
        </a:xfrm>
      </p:grpSpPr>
      <p:sp>
        <p:nvSpPr>
          <p:cNvPr id="5" name="Marcador de Posição do Rodapé 4"/>
          <p:cNvSpPr>
            <a:spLocks noGrp="1"/>
          </p:cNvSpPr>
          <p:nvPr>
            <p:ph type="ftr" sz="quarter" idx="11"/>
          </p:nvPr>
        </p:nvSpPr>
        <p:spPr>
          <a:xfrm>
            <a:off x="285720" y="6356350"/>
            <a:ext cx="5734080" cy="365125"/>
          </a:xfrm>
        </p:spPr>
        <p:txBody>
          <a:bodyPr/>
          <a:lstStyle>
            <a:lvl1pPr algn="l">
              <a:defRPr/>
            </a:lvl1pPr>
          </a:lstStyle>
          <a:p>
            <a:r>
              <a:rPr lang="pt-PT" smtClean="0"/>
              <a:t>Business Intelligence – Viriato M. Marques–DEIS / ISEC</a:t>
            </a:r>
            <a:endParaRPr lang="pt-PT" dirty="0"/>
          </a:p>
        </p:txBody>
      </p:sp>
      <p:sp>
        <p:nvSpPr>
          <p:cNvPr id="6" name="Marcador de Posição do Número do Diapositivo 5"/>
          <p:cNvSpPr>
            <a:spLocks noGrp="1"/>
          </p:cNvSpPr>
          <p:nvPr>
            <p:ph type="sldNum" sz="quarter" idx="12"/>
          </p:nvPr>
        </p:nvSpPr>
        <p:spPr/>
        <p:txBody>
          <a:bodyPr/>
          <a:lstStyle/>
          <a:p>
            <a:fld id="{CE287019-93E1-4EE6-AC17-0D901F7ADF48}" type="slidenum">
              <a:rPr lang="pt-PT" smtClean="0"/>
              <a:pPr/>
              <a:t>‹nº›</a:t>
            </a:fld>
            <a:endParaRPr lang="pt-PT"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Esquema Personaliza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smtClean="0"/>
              <a:t>Clique para editar o estilo</a:t>
            </a:r>
            <a:endParaRPr lang="pt-PT"/>
          </a:p>
        </p:txBody>
      </p:sp>
      <p:sp>
        <p:nvSpPr>
          <p:cNvPr id="3" name="Marcador de Posição do Rodapé 2"/>
          <p:cNvSpPr>
            <a:spLocks noGrp="1"/>
          </p:cNvSpPr>
          <p:nvPr>
            <p:ph type="ftr" sz="quarter" idx="10"/>
          </p:nvPr>
        </p:nvSpPr>
        <p:spPr/>
        <p:txBody>
          <a:bodyPr/>
          <a:lstStyle/>
          <a:p>
            <a:r>
              <a:rPr lang="pt-PT" smtClean="0"/>
              <a:t>Business Intelligence – Viriato M. Marques–DEIS / ISEC</a:t>
            </a:r>
            <a:endParaRPr lang="pt-PT" dirty="0"/>
          </a:p>
        </p:txBody>
      </p:sp>
      <p:sp>
        <p:nvSpPr>
          <p:cNvPr id="4" name="Marcador de Posição do Número do Diapositivo 3"/>
          <p:cNvSpPr>
            <a:spLocks noGrp="1"/>
          </p:cNvSpPr>
          <p:nvPr>
            <p:ph type="sldNum" sz="quarter" idx="11"/>
          </p:nvPr>
        </p:nvSpPr>
        <p:spPr/>
        <p:txBody>
          <a:bodyPr/>
          <a:lstStyle/>
          <a:p>
            <a:fld id="{CE287019-93E1-4EE6-AC17-0D901F7ADF48}" type="slidenum">
              <a:rPr lang="pt-PT" smtClean="0"/>
              <a:pPr/>
              <a:t>‹nº›</a:t>
            </a:fld>
            <a:endParaRPr lang="pt-PT" dirty="0"/>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Esquema Personaliza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smtClean="0"/>
              <a:t>Clique para editar o estilo</a:t>
            </a:r>
            <a:endParaRPr lang="pt-PT"/>
          </a:p>
        </p:txBody>
      </p:sp>
      <p:sp>
        <p:nvSpPr>
          <p:cNvPr id="3" name="Marcador de Posição do Rodapé 2"/>
          <p:cNvSpPr>
            <a:spLocks noGrp="1"/>
          </p:cNvSpPr>
          <p:nvPr>
            <p:ph type="ftr" sz="quarter" idx="10"/>
          </p:nvPr>
        </p:nvSpPr>
        <p:spPr/>
        <p:txBody>
          <a:bodyPr/>
          <a:lstStyle/>
          <a:p>
            <a:r>
              <a:rPr lang="pt-PT" smtClean="0"/>
              <a:t>Business Intelligence – Viriato M. Marques–DEIS / ISEC</a:t>
            </a:r>
            <a:endParaRPr lang="pt-PT" dirty="0"/>
          </a:p>
        </p:txBody>
      </p:sp>
      <p:sp>
        <p:nvSpPr>
          <p:cNvPr id="4" name="Marcador de Posição do Número do Diapositivo 3"/>
          <p:cNvSpPr>
            <a:spLocks noGrp="1"/>
          </p:cNvSpPr>
          <p:nvPr>
            <p:ph type="sldNum" sz="quarter" idx="11"/>
          </p:nvPr>
        </p:nvSpPr>
        <p:spPr/>
        <p:txBody>
          <a:bodyPr/>
          <a:lstStyle/>
          <a:p>
            <a:fld id="{CE287019-93E1-4EE6-AC17-0D901F7ADF48}" type="slidenum">
              <a:rPr lang="pt-PT" smtClean="0"/>
              <a:pPr/>
              <a:t>‹nº›</a:t>
            </a:fld>
            <a:endParaRPr lang="pt-PT"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Cabeçalho da Secção">
    <p:spTree>
      <p:nvGrpSpPr>
        <p:cNvPr id="1" name=""/>
        <p:cNvGrpSpPr/>
        <p:nvPr/>
      </p:nvGrpSpPr>
      <p:grpSpPr>
        <a:xfrm>
          <a:off x="0" y="0"/>
          <a:ext cx="0" cy="0"/>
          <a:chOff x="0" y="0"/>
          <a:chExt cx="0" cy="0"/>
        </a:xfrm>
      </p:grpSpPr>
      <p:sp>
        <p:nvSpPr>
          <p:cNvPr id="14" name="Rectângulo arredondado 13"/>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ectângulo arredondado 10"/>
          <p:cNvSpPr/>
          <p:nvPr/>
        </p:nvSpPr>
        <p:spPr>
          <a:xfrm>
            <a:off x="418596" y="434162"/>
            <a:ext cx="8306809" cy="4341329"/>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ítulo 1"/>
          <p:cNvSpPr>
            <a:spLocks noGrp="1"/>
          </p:cNvSpPr>
          <p:nvPr>
            <p:ph type="title"/>
          </p:nvPr>
        </p:nvSpPr>
        <p:spPr>
          <a:xfrm>
            <a:off x="468344" y="4928616"/>
            <a:ext cx="8183880" cy="676656"/>
          </a:xfrm>
        </p:spPr>
        <p:txBody>
          <a:bodyPr lIns="91440" bIns="0" anchor="b"/>
          <a:lstStyle>
            <a:lvl1pPr algn="l">
              <a:buNone/>
              <a:defRPr sz="3600" b="0" cap="none" baseline="0">
                <a:solidFill>
                  <a:schemeClr val="bg2">
                    <a:shade val="25000"/>
                  </a:schemeClr>
                </a:solidFill>
                <a:effectLst/>
              </a:defRPr>
            </a:lvl1pPr>
            <a:extLst/>
          </a:lstStyle>
          <a:p>
            <a:r>
              <a:rPr kumimoji="0" lang="pt-PT" smtClean="0"/>
              <a:t>Clique para editar o estilo</a:t>
            </a:r>
            <a:endParaRPr kumimoji="0" lang="en-US"/>
          </a:p>
        </p:txBody>
      </p:sp>
      <p:sp>
        <p:nvSpPr>
          <p:cNvPr id="3" name="Marcador de Posição do Texto 2"/>
          <p:cNvSpPr>
            <a:spLocks noGrp="1"/>
          </p:cNvSpPr>
          <p:nvPr>
            <p:ph type="body" idx="1"/>
          </p:nvPr>
        </p:nvSpPr>
        <p:spPr>
          <a:xfrm>
            <a:off x="468344" y="5624484"/>
            <a:ext cx="8183880" cy="420624"/>
          </a:xfrm>
        </p:spPr>
        <p:txBody>
          <a:bodyPr lIns="118872" tIns="0" anchor="t"/>
          <a:lstStyle>
            <a:lvl1pPr marL="0" marR="36576" indent="0" algn="l">
              <a:spcBef>
                <a:spcPts val="0"/>
              </a:spcBef>
              <a:spcAft>
                <a:spcPts val="0"/>
              </a:spcAft>
              <a:buNone/>
              <a:defRPr sz="1800" b="0">
                <a:solidFill>
                  <a:schemeClr val="accent1">
                    <a:shade val="50000"/>
                    <a:satMod val="110000"/>
                  </a:schemeClr>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pt-PT" smtClean="0"/>
              <a:t>Clique para editar os estilos</a:t>
            </a:r>
          </a:p>
        </p:txBody>
      </p:sp>
      <p:sp>
        <p:nvSpPr>
          <p:cNvPr id="4" name="Marcador de Posição da Data 3"/>
          <p:cNvSpPr>
            <a:spLocks noGrp="1"/>
          </p:cNvSpPr>
          <p:nvPr>
            <p:ph type="dt" sz="half" idx="10"/>
          </p:nvPr>
        </p:nvSpPr>
        <p:spPr>
          <a:xfrm>
            <a:off x="3776328" y="6111875"/>
            <a:ext cx="2286000" cy="365125"/>
          </a:xfrm>
          <a:prstGeom prst="rect">
            <a:avLst/>
          </a:prstGeom>
        </p:spPr>
        <p:txBody>
          <a:bodyPr/>
          <a:lstStyle>
            <a:extLst/>
          </a:lstStyle>
          <a:p>
            <a:endParaRPr lang="pt-PT"/>
          </a:p>
        </p:txBody>
      </p:sp>
      <p:sp>
        <p:nvSpPr>
          <p:cNvPr id="5" name="Marcador de Posição do Rodapé 4"/>
          <p:cNvSpPr>
            <a:spLocks noGrp="1"/>
          </p:cNvSpPr>
          <p:nvPr>
            <p:ph type="ftr" sz="quarter" idx="11"/>
          </p:nvPr>
        </p:nvSpPr>
        <p:spPr/>
        <p:txBody>
          <a:bodyPr/>
          <a:lstStyle>
            <a:extLst/>
          </a:lstStyle>
          <a:p>
            <a:r>
              <a:rPr lang="pt-PT" smtClean="0"/>
              <a:t>Business Intelligence – Viriato M. Marques–DEIS / ISEC</a:t>
            </a:r>
            <a:endParaRPr lang="pt-PT"/>
          </a:p>
        </p:txBody>
      </p:sp>
      <p:sp>
        <p:nvSpPr>
          <p:cNvPr id="6" name="Marcador de Posição do Número do Diapositivo 5"/>
          <p:cNvSpPr>
            <a:spLocks noGrp="1"/>
          </p:cNvSpPr>
          <p:nvPr>
            <p:ph type="sldNum" sz="quarter" idx="12"/>
          </p:nvPr>
        </p:nvSpPr>
        <p:spPr/>
        <p:txBody>
          <a:bodyPr/>
          <a:lstStyle>
            <a:extLst/>
          </a:lstStyle>
          <a:p>
            <a:fld id="{CE287019-93E1-4EE6-AC17-0D901F7ADF48}" type="slidenum">
              <a:rPr lang="pt-PT" smtClean="0"/>
              <a:pPr/>
              <a:t>‹nº›</a:t>
            </a:fld>
            <a:endParaRPr lang="pt-PT"/>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_Esquema Personaliza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smtClean="0"/>
              <a:t>Clique para editar o estilo</a:t>
            </a:r>
            <a:endParaRPr lang="pt-PT"/>
          </a:p>
        </p:txBody>
      </p:sp>
      <p:sp>
        <p:nvSpPr>
          <p:cNvPr id="3" name="Marcador de Posição do Rodapé 2"/>
          <p:cNvSpPr>
            <a:spLocks noGrp="1"/>
          </p:cNvSpPr>
          <p:nvPr>
            <p:ph type="ftr" sz="quarter" idx="10"/>
          </p:nvPr>
        </p:nvSpPr>
        <p:spPr/>
        <p:txBody>
          <a:bodyPr/>
          <a:lstStyle/>
          <a:p>
            <a:r>
              <a:rPr lang="pt-PT" smtClean="0"/>
              <a:t>Business Intelligence – Viriato M. Marques–DEIS / ISEC</a:t>
            </a:r>
            <a:endParaRPr lang="pt-PT" dirty="0"/>
          </a:p>
        </p:txBody>
      </p:sp>
      <p:sp>
        <p:nvSpPr>
          <p:cNvPr id="4" name="Marcador de Posição do Número do Diapositivo 3"/>
          <p:cNvSpPr>
            <a:spLocks noGrp="1"/>
          </p:cNvSpPr>
          <p:nvPr>
            <p:ph type="sldNum" sz="quarter" idx="11"/>
          </p:nvPr>
        </p:nvSpPr>
        <p:spPr/>
        <p:txBody>
          <a:bodyPr/>
          <a:lstStyle/>
          <a:p>
            <a:fld id="{CE287019-93E1-4EE6-AC17-0D901F7ADF48}" type="slidenum">
              <a:rPr lang="pt-PT" smtClean="0"/>
              <a:pPr/>
              <a:t>‹nº›</a:t>
            </a:fld>
            <a:endParaRPr lang="pt-PT"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Conteúdo Dup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extLst/>
          </a:lstStyle>
          <a:p>
            <a:r>
              <a:rPr kumimoji="0" lang="pt-PT" smtClean="0"/>
              <a:t>Clique para editar o estilo</a:t>
            </a:r>
            <a:endParaRPr kumimoji="0" lang="en-US"/>
          </a:p>
        </p:txBody>
      </p:sp>
      <p:sp>
        <p:nvSpPr>
          <p:cNvPr id="3" name="Marcador de Posição de Conteúdo 2"/>
          <p:cNvSpPr>
            <a:spLocks noGrp="1"/>
          </p:cNvSpPr>
          <p:nvPr>
            <p:ph sz="half" idx="1"/>
          </p:nvPr>
        </p:nvSpPr>
        <p:spPr>
          <a:xfrm>
            <a:off x="514352"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pt-PT" smtClean="0"/>
              <a:t>Clique para editar os estilos</a:t>
            </a:r>
          </a:p>
          <a:p>
            <a:pPr lvl="1" eaLnBrk="1" latinLnBrk="0" hangingPunct="1"/>
            <a:r>
              <a:rPr lang="pt-PT" smtClean="0"/>
              <a:t>Segundo nível</a:t>
            </a:r>
          </a:p>
          <a:p>
            <a:pPr lvl="2" eaLnBrk="1" latinLnBrk="0" hangingPunct="1"/>
            <a:r>
              <a:rPr lang="pt-PT" smtClean="0"/>
              <a:t>Terceiro nível</a:t>
            </a:r>
          </a:p>
          <a:p>
            <a:pPr lvl="3" eaLnBrk="1" latinLnBrk="0" hangingPunct="1"/>
            <a:r>
              <a:rPr lang="pt-PT" smtClean="0"/>
              <a:t>Quarto nível</a:t>
            </a:r>
          </a:p>
          <a:p>
            <a:pPr lvl="4" eaLnBrk="1" latinLnBrk="0" hangingPunct="1"/>
            <a:r>
              <a:rPr lang="pt-PT" smtClean="0"/>
              <a:t>Quinto nível</a:t>
            </a:r>
            <a:endParaRPr kumimoji="0" lang="en-US"/>
          </a:p>
        </p:txBody>
      </p:sp>
      <p:sp>
        <p:nvSpPr>
          <p:cNvPr id="4" name="Marcador de Posição de Conteúdo 3"/>
          <p:cNvSpPr>
            <a:spLocks noGrp="1"/>
          </p:cNvSpPr>
          <p:nvPr>
            <p:ph sz="half" idx="2"/>
          </p:nvPr>
        </p:nvSpPr>
        <p:spPr>
          <a:xfrm>
            <a:off x="4755360"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pt-PT" smtClean="0"/>
              <a:t>Clique para editar os estilos</a:t>
            </a:r>
          </a:p>
          <a:p>
            <a:pPr lvl="1" eaLnBrk="1" latinLnBrk="0" hangingPunct="1"/>
            <a:r>
              <a:rPr lang="pt-PT" smtClean="0"/>
              <a:t>Segundo nível</a:t>
            </a:r>
          </a:p>
          <a:p>
            <a:pPr lvl="2" eaLnBrk="1" latinLnBrk="0" hangingPunct="1"/>
            <a:r>
              <a:rPr lang="pt-PT" smtClean="0"/>
              <a:t>Terceiro nível</a:t>
            </a:r>
          </a:p>
          <a:p>
            <a:pPr lvl="3" eaLnBrk="1" latinLnBrk="0" hangingPunct="1"/>
            <a:r>
              <a:rPr lang="pt-PT" smtClean="0"/>
              <a:t>Quarto nível</a:t>
            </a:r>
          </a:p>
          <a:p>
            <a:pPr lvl="4" eaLnBrk="1" latinLnBrk="0" hangingPunct="1"/>
            <a:r>
              <a:rPr lang="pt-PT" smtClean="0"/>
              <a:t>Quinto nível</a:t>
            </a:r>
            <a:endParaRPr kumimoji="0" lang="en-US"/>
          </a:p>
        </p:txBody>
      </p:sp>
      <p:sp>
        <p:nvSpPr>
          <p:cNvPr id="5" name="Marcador de Posição da Data 4"/>
          <p:cNvSpPr>
            <a:spLocks noGrp="1"/>
          </p:cNvSpPr>
          <p:nvPr>
            <p:ph type="dt" sz="half" idx="10"/>
          </p:nvPr>
        </p:nvSpPr>
        <p:spPr>
          <a:xfrm>
            <a:off x="3776328" y="6111875"/>
            <a:ext cx="2286000" cy="365125"/>
          </a:xfrm>
          <a:prstGeom prst="rect">
            <a:avLst/>
          </a:prstGeom>
        </p:spPr>
        <p:txBody>
          <a:bodyPr/>
          <a:lstStyle>
            <a:extLst/>
          </a:lstStyle>
          <a:p>
            <a:endParaRPr lang="pt-PT"/>
          </a:p>
        </p:txBody>
      </p:sp>
      <p:sp>
        <p:nvSpPr>
          <p:cNvPr id="6" name="Marcador de Posição do Rodapé 5"/>
          <p:cNvSpPr>
            <a:spLocks noGrp="1"/>
          </p:cNvSpPr>
          <p:nvPr>
            <p:ph type="ftr" sz="quarter" idx="11"/>
          </p:nvPr>
        </p:nvSpPr>
        <p:spPr/>
        <p:txBody>
          <a:bodyPr/>
          <a:lstStyle>
            <a:extLst/>
          </a:lstStyle>
          <a:p>
            <a:r>
              <a:rPr lang="pt-PT" smtClean="0"/>
              <a:t>Business Intelligence – Viriato M. Marques–DEIS / ISEC</a:t>
            </a:r>
            <a:endParaRPr lang="pt-PT"/>
          </a:p>
        </p:txBody>
      </p:sp>
      <p:sp>
        <p:nvSpPr>
          <p:cNvPr id="7" name="Marcador de Posição do Número do Diapositivo 6"/>
          <p:cNvSpPr>
            <a:spLocks noGrp="1"/>
          </p:cNvSpPr>
          <p:nvPr>
            <p:ph type="sldNum" sz="quarter" idx="12"/>
          </p:nvPr>
        </p:nvSpPr>
        <p:spPr/>
        <p:txBody>
          <a:bodyPr/>
          <a:lstStyle>
            <a:extLst/>
          </a:lstStyle>
          <a:p>
            <a:fld id="{CE287019-93E1-4EE6-AC17-0D901F7ADF48}" type="slidenum">
              <a:rPr lang="pt-PT" smtClean="0"/>
              <a:pPr/>
              <a:t>‹nº›</a:t>
            </a:fld>
            <a:endParaRPr lang="pt-PT"/>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502920" y="4983480"/>
            <a:ext cx="8183880" cy="1051560"/>
          </a:xfrm>
        </p:spPr>
        <p:txBody>
          <a:bodyPr anchor="b"/>
          <a:lstStyle>
            <a:lvl1pPr>
              <a:defRPr b="1"/>
            </a:lvl1pPr>
            <a:extLst/>
          </a:lstStyle>
          <a:p>
            <a:r>
              <a:rPr kumimoji="0" lang="pt-PT" smtClean="0"/>
              <a:t>Clique para editar o estilo</a:t>
            </a:r>
            <a:endParaRPr kumimoji="0" lang="en-US"/>
          </a:p>
        </p:txBody>
      </p:sp>
      <p:sp>
        <p:nvSpPr>
          <p:cNvPr id="3" name="Marcador de Posição do Texto 2"/>
          <p:cNvSpPr>
            <a:spLocks noGrp="1"/>
          </p:cNvSpPr>
          <p:nvPr>
            <p:ph type="body" idx="1"/>
          </p:nvPr>
        </p:nvSpPr>
        <p:spPr>
          <a:xfrm>
            <a:off x="607224" y="579438"/>
            <a:ext cx="3931920" cy="792162"/>
          </a:xfrm>
        </p:spPr>
        <p:txBody>
          <a:bodyPr lIns="146304"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pt-PT" smtClean="0"/>
              <a:t>Clique para editar os estilos</a:t>
            </a:r>
          </a:p>
        </p:txBody>
      </p:sp>
      <p:sp>
        <p:nvSpPr>
          <p:cNvPr id="4" name="Marcador de Posição do Texto 3"/>
          <p:cNvSpPr>
            <a:spLocks noGrp="1"/>
          </p:cNvSpPr>
          <p:nvPr>
            <p:ph type="body" sz="half" idx="3"/>
          </p:nvPr>
        </p:nvSpPr>
        <p:spPr>
          <a:xfrm>
            <a:off x="4652169" y="579438"/>
            <a:ext cx="3931920" cy="792162"/>
          </a:xfrm>
        </p:spPr>
        <p:txBody>
          <a:bodyPr lIns="137160"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pt-PT" smtClean="0"/>
              <a:t>Clique para editar os estilos</a:t>
            </a:r>
          </a:p>
        </p:txBody>
      </p:sp>
      <p:sp>
        <p:nvSpPr>
          <p:cNvPr id="5" name="Marcador de Posição de Conteúdo 4"/>
          <p:cNvSpPr>
            <a:spLocks noGrp="1"/>
          </p:cNvSpPr>
          <p:nvPr>
            <p:ph sz="quarter" idx="2"/>
          </p:nvPr>
        </p:nvSpPr>
        <p:spPr>
          <a:xfrm>
            <a:off x="607224"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pt-PT" smtClean="0"/>
              <a:t>Clique para editar os estilos</a:t>
            </a:r>
          </a:p>
          <a:p>
            <a:pPr lvl="1" eaLnBrk="1" latinLnBrk="0" hangingPunct="1"/>
            <a:r>
              <a:rPr lang="pt-PT" smtClean="0"/>
              <a:t>Segundo nível</a:t>
            </a:r>
          </a:p>
          <a:p>
            <a:pPr lvl="2" eaLnBrk="1" latinLnBrk="0" hangingPunct="1"/>
            <a:r>
              <a:rPr lang="pt-PT" smtClean="0"/>
              <a:t>Terceiro nível</a:t>
            </a:r>
          </a:p>
          <a:p>
            <a:pPr lvl="3" eaLnBrk="1" latinLnBrk="0" hangingPunct="1"/>
            <a:r>
              <a:rPr lang="pt-PT" smtClean="0"/>
              <a:t>Quarto nível</a:t>
            </a:r>
          </a:p>
          <a:p>
            <a:pPr lvl="4" eaLnBrk="1" latinLnBrk="0" hangingPunct="1"/>
            <a:r>
              <a:rPr lang="pt-PT" smtClean="0"/>
              <a:t>Quinto nível</a:t>
            </a:r>
            <a:endParaRPr kumimoji="0" lang="en-US"/>
          </a:p>
        </p:txBody>
      </p:sp>
      <p:sp>
        <p:nvSpPr>
          <p:cNvPr id="6" name="Marcador de Posição de Conteúdo 5"/>
          <p:cNvSpPr>
            <a:spLocks noGrp="1"/>
          </p:cNvSpPr>
          <p:nvPr>
            <p:ph sz="quarter" idx="4"/>
          </p:nvPr>
        </p:nvSpPr>
        <p:spPr>
          <a:xfrm>
            <a:off x="4652169"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pt-PT" smtClean="0"/>
              <a:t>Clique para editar os estilos</a:t>
            </a:r>
          </a:p>
          <a:p>
            <a:pPr lvl="1" eaLnBrk="1" latinLnBrk="0" hangingPunct="1"/>
            <a:r>
              <a:rPr lang="pt-PT" smtClean="0"/>
              <a:t>Segundo nível</a:t>
            </a:r>
          </a:p>
          <a:p>
            <a:pPr lvl="2" eaLnBrk="1" latinLnBrk="0" hangingPunct="1"/>
            <a:r>
              <a:rPr lang="pt-PT" smtClean="0"/>
              <a:t>Terceiro nível</a:t>
            </a:r>
          </a:p>
          <a:p>
            <a:pPr lvl="3" eaLnBrk="1" latinLnBrk="0" hangingPunct="1"/>
            <a:r>
              <a:rPr lang="pt-PT" smtClean="0"/>
              <a:t>Quarto nível</a:t>
            </a:r>
          </a:p>
          <a:p>
            <a:pPr lvl="4" eaLnBrk="1" latinLnBrk="0" hangingPunct="1"/>
            <a:r>
              <a:rPr lang="pt-PT" smtClean="0"/>
              <a:t>Quinto nível</a:t>
            </a:r>
            <a:endParaRPr kumimoji="0" lang="en-US"/>
          </a:p>
        </p:txBody>
      </p:sp>
      <p:sp>
        <p:nvSpPr>
          <p:cNvPr id="7" name="Marcador de Posição da Data 6"/>
          <p:cNvSpPr>
            <a:spLocks noGrp="1"/>
          </p:cNvSpPr>
          <p:nvPr>
            <p:ph type="dt" sz="half" idx="10"/>
          </p:nvPr>
        </p:nvSpPr>
        <p:spPr>
          <a:xfrm>
            <a:off x="3776328" y="6111875"/>
            <a:ext cx="2286000" cy="365125"/>
          </a:xfrm>
          <a:prstGeom prst="rect">
            <a:avLst/>
          </a:prstGeom>
        </p:spPr>
        <p:txBody>
          <a:bodyPr/>
          <a:lstStyle>
            <a:extLst/>
          </a:lstStyle>
          <a:p>
            <a:endParaRPr lang="pt-PT"/>
          </a:p>
        </p:txBody>
      </p:sp>
      <p:sp>
        <p:nvSpPr>
          <p:cNvPr id="8" name="Marcador de Posição do Rodapé 7"/>
          <p:cNvSpPr>
            <a:spLocks noGrp="1"/>
          </p:cNvSpPr>
          <p:nvPr>
            <p:ph type="ftr" sz="quarter" idx="11"/>
          </p:nvPr>
        </p:nvSpPr>
        <p:spPr/>
        <p:txBody>
          <a:bodyPr/>
          <a:lstStyle>
            <a:extLst/>
          </a:lstStyle>
          <a:p>
            <a:r>
              <a:rPr lang="pt-PT" smtClean="0"/>
              <a:t>Business Intelligence – Viriato M. Marques–DEIS / ISEC</a:t>
            </a:r>
            <a:endParaRPr lang="pt-PT"/>
          </a:p>
        </p:txBody>
      </p:sp>
      <p:sp>
        <p:nvSpPr>
          <p:cNvPr id="9" name="Marcador de Posição do Número do Diapositivo 8"/>
          <p:cNvSpPr>
            <a:spLocks noGrp="1"/>
          </p:cNvSpPr>
          <p:nvPr>
            <p:ph type="sldNum" sz="quarter" idx="12"/>
          </p:nvPr>
        </p:nvSpPr>
        <p:spPr/>
        <p:txBody>
          <a:bodyPr/>
          <a:lstStyle>
            <a:extLst/>
          </a:lstStyle>
          <a:p>
            <a:fld id="{CE287019-93E1-4EE6-AC17-0D901F7ADF48}" type="slidenum">
              <a:rPr lang="pt-PT" smtClean="0"/>
              <a:pPr/>
              <a:t>‹nº›</a:t>
            </a:fld>
            <a:endParaRPr lang="pt-PT"/>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extLst/>
          </a:lstStyle>
          <a:p>
            <a:r>
              <a:rPr kumimoji="0" lang="pt-PT" smtClean="0"/>
              <a:t>Clique para editar o estilo</a:t>
            </a:r>
            <a:endParaRPr kumimoji="0" lang="en-US"/>
          </a:p>
        </p:txBody>
      </p:sp>
      <p:sp>
        <p:nvSpPr>
          <p:cNvPr id="3" name="Marcador de Posição da Data 2"/>
          <p:cNvSpPr>
            <a:spLocks noGrp="1"/>
          </p:cNvSpPr>
          <p:nvPr>
            <p:ph type="dt" sz="half" idx="10"/>
          </p:nvPr>
        </p:nvSpPr>
        <p:spPr>
          <a:xfrm>
            <a:off x="3776328" y="6111875"/>
            <a:ext cx="2286000" cy="365125"/>
          </a:xfrm>
          <a:prstGeom prst="rect">
            <a:avLst/>
          </a:prstGeom>
        </p:spPr>
        <p:txBody>
          <a:bodyPr/>
          <a:lstStyle>
            <a:extLst/>
          </a:lstStyle>
          <a:p>
            <a:endParaRPr lang="pt-PT"/>
          </a:p>
        </p:txBody>
      </p:sp>
      <p:sp>
        <p:nvSpPr>
          <p:cNvPr id="4" name="Marcador de Posição do Rodapé 3"/>
          <p:cNvSpPr>
            <a:spLocks noGrp="1"/>
          </p:cNvSpPr>
          <p:nvPr>
            <p:ph type="ftr" sz="quarter" idx="11"/>
          </p:nvPr>
        </p:nvSpPr>
        <p:spPr/>
        <p:txBody>
          <a:bodyPr/>
          <a:lstStyle>
            <a:extLst/>
          </a:lstStyle>
          <a:p>
            <a:r>
              <a:rPr lang="pt-PT" smtClean="0"/>
              <a:t>Business Intelligence – Viriato M. Marques–DEIS / ISEC</a:t>
            </a:r>
            <a:endParaRPr lang="pt-PT"/>
          </a:p>
        </p:txBody>
      </p:sp>
      <p:sp>
        <p:nvSpPr>
          <p:cNvPr id="5" name="Marcador de Posição do Número do Diapositivo 4"/>
          <p:cNvSpPr>
            <a:spLocks noGrp="1"/>
          </p:cNvSpPr>
          <p:nvPr>
            <p:ph type="sldNum" sz="quarter" idx="12"/>
          </p:nvPr>
        </p:nvSpPr>
        <p:spPr/>
        <p:txBody>
          <a:bodyPr/>
          <a:lstStyle>
            <a:extLst/>
          </a:lstStyle>
          <a:p>
            <a:fld id="{CE287019-93E1-4EE6-AC17-0D901F7ADF48}" type="slidenum">
              <a:rPr lang="pt-PT" smtClean="0"/>
              <a:pPr/>
              <a:t>‹nº›</a:t>
            </a:fld>
            <a:endParaRPr lang="pt-PT"/>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m branco">
    <p:spTree>
      <p:nvGrpSpPr>
        <p:cNvPr id="1" name=""/>
        <p:cNvGrpSpPr/>
        <p:nvPr/>
      </p:nvGrpSpPr>
      <p:grpSpPr>
        <a:xfrm>
          <a:off x="0" y="0"/>
          <a:ext cx="0" cy="0"/>
          <a:chOff x="0" y="0"/>
          <a:chExt cx="0" cy="0"/>
        </a:xfrm>
      </p:grpSpPr>
      <p:sp>
        <p:nvSpPr>
          <p:cNvPr id="7" name="Rectângulo arredondado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Marcador de Posição da Data 1"/>
          <p:cNvSpPr>
            <a:spLocks noGrp="1"/>
          </p:cNvSpPr>
          <p:nvPr>
            <p:ph type="dt" sz="half" idx="10"/>
          </p:nvPr>
        </p:nvSpPr>
        <p:spPr>
          <a:xfrm>
            <a:off x="3776328" y="6111875"/>
            <a:ext cx="2286000" cy="365125"/>
          </a:xfrm>
          <a:prstGeom prst="rect">
            <a:avLst/>
          </a:prstGeom>
        </p:spPr>
        <p:txBody>
          <a:bodyPr/>
          <a:lstStyle>
            <a:extLst/>
          </a:lstStyle>
          <a:p>
            <a:endParaRPr lang="pt-PT"/>
          </a:p>
        </p:txBody>
      </p:sp>
      <p:sp>
        <p:nvSpPr>
          <p:cNvPr id="3" name="Marcador de Posição do Rodapé 2"/>
          <p:cNvSpPr>
            <a:spLocks noGrp="1"/>
          </p:cNvSpPr>
          <p:nvPr>
            <p:ph type="ftr" sz="quarter" idx="11"/>
          </p:nvPr>
        </p:nvSpPr>
        <p:spPr/>
        <p:txBody>
          <a:bodyPr/>
          <a:lstStyle>
            <a:extLst/>
          </a:lstStyle>
          <a:p>
            <a:r>
              <a:rPr lang="pt-PT" smtClean="0"/>
              <a:t>Business Intelligence – Viriato M. Marques–DEIS / ISEC</a:t>
            </a:r>
            <a:endParaRPr lang="pt-PT"/>
          </a:p>
        </p:txBody>
      </p:sp>
      <p:sp>
        <p:nvSpPr>
          <p:cNvPr id="4" name="Marcador de Posição do Número do Diapositivo 3"/>
          <p:cNvSpPr>
            <a:spLocks noGrp="1"/>
          </p:cNvSpPr>
          <p:nvPr>
            <p:ph type="sldNum" sz="quarter" idx="12"/>
          </p:nvPr>
        </p:nvSpPr>
        <p:spPr/>
        <p:txBody>
          <a:bodyPr/>
          <a:lstStyle>
            <a:extLst/>
          </a:lstStyle>
          <a:p>
            <a:fld id="{CE287019-93E1-4EE6-AC17-0D901F7ADF48}" type="slidenum">
              <a:rPr lang="pt-PT" smtClean="0"/>
              <a:pPr/>
              <a:t>‹nº›</a:t>
            </a:fld>
            <a:endParaRPr lang="pt-PT"/>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5538784" y="533400"/>
            <a:ext cx="2971800" cy="914400"/>
          </a:xfrm>
        </p:spPr>
        <p:txBody>
          <a:bodyPr anchor="b"/>
          <a:lstStyle>
            <a:lvl1pPr algn="l">
              <a:buNone/>
              <a:defRPr sz="2200" b="1">
                <a:solidFill>
                  <a:schemeClr val="accent1"/>
                </a:solidFill>
              </a:defRPr>
            </a:lvl1pPr>
            <a:extLst/>
          </a:lstStyle>
          <a:p>
            <a:r>
              <a:rPr kumimoji="0" lang="pt-PT" smtClean="0"/>
              <a:t>Clique para editar o estilo</a:t>
            </a:r>
            <a:endParaRPr kumimoji="0" lang="en-US"/>
          </a:p>
        </p:txBody>
      </p:sp>
      <p:sp>
        <p:nvSpPr>
          <p:cNvPr id="3" name="Marcador de Posição do Texto 2"/>
          <p:cNvSpPr>
            <a:spLocks noGrp="1"/>
          </p:cNvSpPr>
          <p:nvPr>
            <p:ph type="body" idx="2"/>
          </p:nvPr>
        </p:nvSpPr>
        <p:spPr>
          <a:xfrm>
            <a:off x="5538847" y="1447802"/>
            <a:ext cx="2971800" cy="4206112"/>
          </a:xfrm>
        </p:spPr>
        <p:txBody>
          <a:bodyPr lIns="91440"/>
          <a:lstStyle>
            <a:lvl1pPr marL="18288" marR="18288" indent="0">
              <a:spcBef>
                <a:spcPts val="0"/>
              </a:spcBef>
              <a:buNone/>
              <a:defRPr sz="1400">
                <a:solidFill>
                  <a:schemeClr val="tx1"/>
                </a:solidFill>
              </a:defRPr>
            </a:lvl1pPr>
            <a:lvl2pPr>
              <a:buNone/>
              <a:defRPr sz="1200">
                <a:solidFill>
                  <a:schemeClr val="tx1"/>
                </a:solidFill>
              </a:defRPr>
            </a:lvl2pPr>
            <a:lvl3pPr>
              <a:buNone/>
              <a:defRPr sz="1000">
                <a:solidFill>
                  <a:schemeClr val="tx1"/>
                </a:solidFill>
              </a:defRPr>
            </a:lvl3pPr>
            <a:lvl4pPr>
              <a:buNone/>
              <a:defRPr sz="900">
                <a:solidFill>
                  <a:schemeClr val="tx1"/>
                </a:solidFill>
              </a:defRPr>
            </a:lvl4pPr>
            <a:lvl5pPr>
              <a:buNone/>
              <a:defRPr sz="900">
                <a:solidFill>
                  <a:schemeClr val="tx1"/>
                </a:solidFill>
              </a:defRPr>
            </a:lvl5pPr>
            <a:extLst/>
          </a:lstStyle>
          <a:p>
            <a:pPr lvl="0" eaLnBrk="1" latinLnBrk="0" hangingPunct="1"/>
            <a:r>
              <a:rPr lang="pt-PT" smtClean="0"/>
              <a:t>Clique para editar os estilos</a:t>
            </a:r>
          </a:p>
          <a:p>
            <a:pPr lvl="1" eaLnBrk="1" latinLnBrk="0" hangingPunct="1"/>
            <a:r>
              <a:rPr lang="pt-PT" smtClean="0"/>
              <a:t>Segundo nível</a:t>
            </a:r>
          </a:p>
          <a:p>
            <a:pPr lvl="2" eaLnBrk="1" latinLnBrk="0" hangingPunct="1"/>
            <a:r>
              <a:rPr lang="pt-PT" smtClean="0"/>
              <a:t>Terceiro nível</a:t>
            </a:r>
          </a:p>
          <a:p>
            <a:pPr lvl="3" eaLnBrk="1" latinLnBrk="0" hangingPunct="1"/>
            <a:r>
              <a:rPr lang="pt-PT" smtClean="0"/>
              <a:t>Quarto nível</a:t>
            </a:r>
          </a:p>
          <a:p>
            <a:pPr lvl="4" eaLnBrk="1" latinLnBrk="0" hangingPunct="1"/>
            <a:r>
              <a:rPr lang="pt-PT" smtClean="0"/>
              <a:t>Quinto nível</a:t>
            </a:r>
            <a:endParaRPr kumimoji="0" lang="en-US"/>
          </a:p>
        </p:txBody>
      </p:sp>
      <p:sp>
        <p:nvSpPr>
          <p:cNvPr id="4" name="Marcador de Posição de Conteúdo 3"/>
          <p:cNvSpPr>
            <a:spLocks noGrp="1"/>
          </p:cNvSpPr>
          <p:nvPr>
            <p:ph sz="half" idx="1"/>
          </p:nvPr>
        </p:nvSpPr>
        <p:spPr>
          <a:xfrm>
            <a:off x="761372" y="930144"/>
            <a:ext cx="4626159" cy="4724402"/>
          </a:xfrm>
        </p:spPr>
        <p:txBody>
          <a:bodyPr/>
          <a:lstStyle>
            <a:lvl1pPr>
              <a:defRPr sz="2800">
                <a:solidFill>
                  <a:schemeClr val="tx1"/>
                </a:solidFill>
              </a:defRPr>
            </a:lvl1pPr>
            <a:lvl2pPr>
              <a:defRPr sz="2600">
                <a:solidFill>
                  <a:schemeClr val="tx1"/>
                </a:solidFill>
              </a:defRPr>
            </a:lvl2pPr>
            <a:lvl3pPr>
              <a:defRPr sz="2400">
                <a:solidFill>
                  <a:schemeClr val="tx1"/>
                </a:solidFill>
              </a:defRPr>
            </a:lvl3pPr>
            <a:lvl4pPr>
              <a:defRPr sz="2000">
                <a:solidFill>
                  <a:schemeClr val="tx1"/>
                </a:solidFill>
              </a:defRPr>
            </a:lvl4pPr>
            <a:lvl5pPr>
              <a:defRPr sz="2000">
                <a:solidFill>
                  <a:schemeClr val="tx1"/>
                </a:solidFill>
              </a:defRPr>
            </a:lvl5pPr>
            <a:lvl6pPr>
              <a:buNone/>
              <a:defRPr/>
            </a:lvl6pPr>
            <a:extLst/>
          </a:lstStyle>
          <a:p>
            <a:pPr lvl="0" eaLnBrk="1" latinLnBrk="0" hangingPunct="1"/>
            <a:r>
              <a:rPr lang="pt-PT" smtClean="0"/>
              <a:t>Clique para editar os estilos</a:t>
            </a:r>
          </a:p>
          <a:p>
            <a:pPr lvl="1" eaLnBrk="1" latinLnBrk="0" hangingPunct="1"/>
            <a:r>
              <a:rPr lang="pt-PT" smtClean="0"/>
              <a:t>Segundo nível</a:t>
            </a:r>
          </a:p>
          <a:p>
            <a:pPr lvl="2" eaLnBrk="1" latinLnBrk="0" hangingPunct="1"/>
            <a:r>
              <a:rPr lang="pt-PT" smtClean="0"/>
              <a:t>Terceiro nível</a:t>
            </a:r>
          </a:p>
          <a:p>
            <a:pPr lvl="3" eaLnBrk="1" latinLnBrk="0" hangingPunct="1"/>
            <a:r>
              <a:rPr lang="pt-PT" smtClean="0"/>
              <a:t>Quarto nível</a:t>
            </a:r>
          </a:p>
          <a:p>
            <a:pPr lvl="4" eaLnBrk="1" latinLnBrk="0" hangingPunct="1"/>
            <a:r>
              <a:rPr lang="pt-PT" smtClean="0"/>
              <a:t>Quinto nível</a:t>
            </a:r>
            <a:endParaRPr kumimoji="0" lang="en-US"/>
          </a:p>
        </p:txBody>
      </p:sp>
      <p:sp>
        <p:nvSpPr>
          <p:cNvPr id="5" name="Marcador de Posição da Data 4"/>
          <p:cNvSpPr>
            <a:spLocks noGrp="1"/>
          </p:cNvSpPr>
          <p:nvPr>
            <p:ph type="dt" sz="half" idx="10"/>
          </p:nvPr>
        </p:nvSpPr>
        <p:spPr>
          <a:xfrm>
            <a:off x="3776328" y="6111875"/>
            <a:ext cx="2286000" cy="365125"/>
          </a:xfrm>
          <a:prstGeom prst="rect">
            <a:avLst/>
          </a:prstGeom>
        </p:spPr>
        <p:txBody>
          <a:bodyPr/>
          <a:lstStyle>
            <a:extLst/>
          </a:lstStyle>
          <a:p>
            <a:endParaRPr lang="pt-PT"/>
          </a:p>
        </p:txBody>
      </p:sp>
      <p:sp>
        <p:nvSpPr>
          <p:cNvPr id="6" name="Marcador de Posição do Rodapé 5"/>
          <p:cNvSpPr>
            <a:spLocks noGrp="1"/>
          </p:cNvSpPr>
          <p:nvPr>
            <p:ph type="ftr" sz="quarter" idx="11"/>
          </p:nvPr>
        </p:nvSpPr>
        <p:spPr/>
        <p:txBody>
          <a:bodyPr/>
          <a:lstStyle>
            <a:extLst/>
          </a:lstStyle>
          <a:p>
            <a:r>
              <a:rPr lang="pt-PT" smtClean="0"/>
              <a:t>Business Intelligence – Viriato M. Marques–DEIS / ISEC</a:t>
            </a:r>
            <a:endParaRPr lang="pt-PT"/>
          </a:p>
        </p:txBody>
      </p:sp>
      <p:sp>
        <p:nvSpPr>
          <p:cNvPr id="7" name="Marcador de Posição do Número do Diapositivo 6"/>
          <p:cNvSpPr>
            <a:spLocks noGrp="1"/>
          </p:cNvSpPr>
          <p:nvPr>
            <p:ph type="sldNum" sz="quarter" idx="12"/>
          </p:nvPr>
        </p:nvSpPr>
        <p:spPr/>
        <p:txBody>
          <a:bodyPr/>
          <a:lstStyle>
            <a:extLst/>
          </a:lstStyle>
          <a:p>
            <a:fld id="{CE287019-93E1-4EE6-AC17-0D901F7ADF48}" type="slidenum">
              <a:rPr lang="pt-PT" smtClean="0"/>
              <a:pPr/>
              <a:t>‹nº›</a:t>
            </a:fld>
            <a:endParaRPr lang="pt-PT"/>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m com Legenda">
    <p:spTree>
      <p:nvGrpSpPr>
        <p:cNvPr id="1" name=""/>
        <p:cNvGrpSpPr/>
        <p:nvPr/>
      </p:nvGrpSpPr>
      <p:grpSpPr>
        <a:xfrm>
          <a:off x="0" y="0"/>
          <a:ext cx="0" cy="0"/>
          <a:chOff x="0" y="0"/>
          <a:chExt cx="0" cy="0"/>
        </a:xfrm>
      </p:grpSpPr>
      <p:sp>
        <p:nvSpPr>
          <p:cNvPr id="15" name="Rectângulo arredondado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Arredondar Rectângulo de Canto Simples 10"/>
          <p:cNvSpPr/>
          <p:nvPr/>
        </p:nvSpPr>
        <p:spPr>
          <a:xfrm>
            <a:off x="6400800" y="434162"/>
            <a:ext cx="2324605" cy="4343400"/>
          </a:xfrm>
          <a:prstGeom prst="round1Rect">
            <a:avLst>
              <a:gd name="adj" fmla="val 2748"/>
            </a:avLst>
          </a:prstGeom>
          <a:solidFill>
            <a:srgbClr val="1C1C1C"/>
          </a:soli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ítulo 1"/>
          <p:cNvSpPr>
            <a:spLocks noGrp="1"/>
          </p:cNvSpPr>
          <p:nvPr>
            <p:ph type="title"/>
          </p:nvPr>
        </p:nvSpPr>
        <p:spPr>
          <a:xfrm>
            <a:off x="457200" y="5012056"/>
            <a:ext cx="8229600" cy="1051560"/>
          </a:xfrm>
        </p:spPr>
        <p:txBody>
          <a:bodyPr anchor="t"/>
          <a:lstStyle>
            <a:lvl1pPr algn="l">
              <a:buNone/>
              <a:defRPr sz="3600" b="0">
                <a:solidFill>
                  <a:schemeClr val="bg2">
                    <a:shade val="25000"/>
                  </a:schemeClr>
                </a:solidFill>
                <a:effectLst/>
              </a:defRPr>
            </a:lvl1pPr>
            <a:extLst/>
          </a:lstStyle>
          <a:p>
            <a:r>
              <a:rPr kumimoji="0" lang="pt-PT" smtClean="0"/>
              <a:t>Clique para editar o estilo</a:t>
            </a:r>
            <a:endParaRPr kumimoji="0" lang="en-US"/>
          </a:p>
        </p:txBody>
      </p:sp>
      <p:sp>
        <p:nvSpPr>
          <p:cNvPr id="4" name="Marcador de Posição do Texto 3"/>
          <p:cNvSpPr>
            <a:spLocks noGrp="1"/>
          </p:cNvSpPr>
          <p:nvPr>
            <p:ph type="body" sz="half" idx="2"/>
          </p:nvPr>
        </p:nvSpPr>
        <p:spPr bwMode="grayWhite">
          <a:xfrm>
            <a:off x="6462712" y="533400"/>
            <a:ext cx="2240280" cy="4211480"/>
          </a:xfrm>
        </p:spPr>
        <p:txBody>
          <a:bodyPr lIns="91440"/>
          <a:lstStyle>
            <a:lvl1pPr marL="45720" indent="0" algn="l">
              <a:spcBef>
                <a:spcPts val="0"/>
              </a:spcBef>
              <a:buNone/>
              <a:defRPr sz="1400">
                <a:solidFill>
                  <a:srgbClr val="FFFFFF"/>
                </a:solidFill>
              </a:defRPr>
            </a:lvl1pPr>
            <a:lvl2pPr>
              <a:defRPr sz="1200">
                <a:solidFill>
                  <a:srgbClr val="FFFFFF"/>
                </a:solidFill>
              </a:defRPr>
            </a:lvl2pPr>
            <a:lvl3pPr>
              <a:defRPr sz="1000">
                <a:solidFill>
                  <a:srgbClr val="FFFFFF"/>
                </a:solidFill>
              </a:defRPr>
            </a:lvl3pPr>
            <a:lvl4pPr>
              <a:defRPr sz="900">
                <a:solidFill>
                  <a:srgbClr val="FFFFFF"/>
                </a:solidFill>
              </a:defRPr>
            </a:lvl4pPr>
            <a:lvl5pPr>
              <a:defRPr sz="900">
                <a:solidFill>
                  <a:srgbClr val="FFFFFF"/>
                </a:solidFill>
              </a:defRPr>
            </a:lvl5pPr>
            <a:extLst/>
          </a:lstStyle>
          <a:p>
            <a:pPr lvl="0" eaLnBrk="1" latinLnBrk="0" hangingPunct="1"/>
            <a:r>
              <a:rPr lang="pt-PT" smtClean="0"/>
              <a:t>Clique para editar os estilos</a:t>
            </a:r>
          </a:p>
          <a:p>
            <a:pPr lvl="1" eaLnBrk="1" latinLnBrk="0" hangingPunct="1"/>
            <a:r>
              <a:rPr lang="pt-PT" smtClean="0"/>
              <a:t>Segundo nível</a:t>
            </a:r>
          </a:p>
          <a:p>
            <a:pPr lvl="2" eaLnBrk="1" latinLnBrk="0" hangingPunct="1"/>
            <a:r>
              <a:rPr lang="pt-PT" smtClean="0"/>
              <a:t>Terceiro nível</a:t>
            </a:r>
          </a:p>
          <a:p>
            <a:pPr lvl="3" eaLnBrk="1" latinLnBrk="0" hangingPunct="1"/>
            <a:r>
              <a:rPr lang="pt-PT" smtClean="0"/>
              <a:t>Quarto nível</a:t>
            </a:r>
          </a:p>
          <a:p>
            <a:pPr lvl="4" eaLnBrk="1" latinLnBrk="0" hangingPunct="1"/>
            <a:r>
              <a:rPr lang="pt-PT" smtClean="0"/>
              <a:t>Quinto nível</a:t>
            </a:r>
            <a:endParaRPr kumimoji="0" lang="en-US"/>
          </a:p>
        </p:txBody>
      </p:sp>
      <p:sp>
        <p:nvSpPr>
          <p:cNvPr id="5" name="Marcador de Posição da Data 4"/>
          <p:cNvSpPr>
            <a:spLocks noGrp="1"/>
          </p:cNvSpPr>
          <p:nvPr>
            <p:ph type="dt" sz="half" idx="10"/>
          </p:nvPr>
        </p:nvSpPr>
        <p:spPr>
          <a:xfrm>
            <a:off x="3776328" y="6111875"/>
            <a:ext cx="2286000" cy="365125"/>
          </a:xfrm>
          <a:prstGeom prst="rect">
            <a:avLst/>
          </a:prstGeom>
        </p:spPr>
        <p:txBody>
          <a:bodyPr/>
          <a:lstStyle>
            <a:extLst/>
          </a:lstStyle>
          <a:p>
            <a:endParaRPr lang="pt-PT"/>
          </a:p>
        </p:txBody>
      </p:sp>
      <p:sp>
        <p:nvSpPr>
          <p:cNvPr id="6" name="Marcador de Posição do Rodapé 5"/>
          <p:cNvSpPr>
            <a:spLocks noGrp="1"/>
          </p:cNvSpPr>
          <p:nvPr>
            <p:ph type="ftr" sz="quarter" idx="11"/>
          </p:nvPr>
        </p:nvSpPr>
        <p:spPr/>
        <p:txBody>
          <a:bodyPr/>
          <a:lstStyle>
            <a:extLst/>
          </a:lstStyle>
          <a:p>
            <a:r>
              <a:rPr lang="pt-PT" smtClean="0"/>
              <a:t>Business Intelligence – Viriato M. Marques–DEIS / ISEC</a:t>
            </a:r>
            <a:endParaRPr lang="pt-PT"/>
          </a:p>
        </p:txBody>
      </p:sp>
      <p:sp>
        <p:nvSpPr>
          <p:cNvPr id="7" name="Marcador de Posição do Número do Diapositivo 6"/>
          <p:cNvSpPr>
            <a:spLocks noGrp="1"/>
          </p:cNvSpPr>
          <p:nvPr>
            <p:ph type="sldNum" sz="quarter" idx="12"/>
          </p:nvPr>
        </p:nvSpPr>
        <p:spPr/>
        <p:txBody>
          <a:bodyPr/>
          <a:lstStyle>
            <a:extLst/>
          </a:lstStyle>
          <a:p>
            <a:fld id="{CE287019-93E1-4EE6-AC17-0D901F7ADF48}" type="slidenum">
              <a:rPr lang="pt-PT" smtClean="0"/>
              <a:pPr/>
              <a:t>‹nº›</a:t>
            </a:fld>
            <a:endParaRPr lang="pt-PT"/>
          </a:p>
        </p:txBody>
      </p:sp>
      <p:sp>
        <p:nvSpPr>
          <p:cNvPr id="3" name="Marcador de Posição da Imagem 2"/>
          <p:cNvSpPr>
            <a:spLocks noGrp="1"/>
          </p:cNvSpPr>
          <p:nvPr>
            <p:ph type="pic" idx="1"/>
          </p:nvPr>
        </p:nvSpPr>
        <p:spPr>
          <a:xfrm>
            <a:off x="421480" y="435768"/>
            <a:ext cx="5925312" cy="4343400"/>
          </a:xfrm>
          <a:prstGeom prst="snipRoundRect">
            <a:avLst>
              <a:gd name="adj1" fmla="val 1040"/>
              <a:gd name="adj2" fmla="val 0"/>
            </a:avLst>
          </a:prstGeom>
          <a:solidFill>
            <a:schemeClr val="bg2">
              <a:shade val="10000"/>
            </a:schemeClr>
          </a:solidFill>
        </p:spPr>
        <p:txBody>
          <a:bodyPr/>
          <a:lstStyle>
            <a:lvl1pPr marL="0" indent="0">
              <a:buNone/>
              <a:defRPr sz="3200"/>
            </a:lvl1pPr>
            <a:extLst/>
          </a:lstStyle>
          <a:p>
            <a:r>
              <a:rPr kumimoji="0" lang="pt-PT" smtClean="0"/>
              <a:t>Clique no ícone para adicionar uma imagem</a:t>
            </a:r>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slideLayout" Target="../slideLayouts/slideLayout28.xm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slideLayout" Target="../slideLayouts/slideLayout27.xml"/><Relationship Id="rId2" Type="http://schemas.openxmlformats.org/officeDocument/2006/relationships/slideLayout" Target="../slideLayouts/slideLayout17.xml"/><Relationship Id="rId16" Type="http://schemas.openxmlformats.org/officeDocument/2006/relationships/theme" Target="../theme/theme2.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5" Type="http://schemas.openxmlformats.org/officeDocument/2006/relationships/slideLayout" Target="../slideLayouts/slideLayout30.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ângulo arredondado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Rectângulo arredondado 8"/>
          <p:cNvSpPr/>
          <p:nvPr/>
        </p:nvSpPr>
        <p:spPr>
          <a:xfrm>
            <a:off x="418596" y="434162"/>
            <a:ext cx="8306809" cy="5486400"/>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3" name="Marcador de Posição do Título 12"/>
          <p:cNvSpPr>
            <a:spLocks noGrp="1"/>
          </p:cNvSpPr>
          <p:nvPr>
            <p:ph type="title"/>
          </p:nvPr>
        </p:nvSpPr>
        <p:spPr>
          <a:xfrm>
            <a:off x="500034" y="500042"/>
            <a:ext cx="8183880" cy="571504"/>
          </a:xfrm>
          <a:prstGeom prst="rect">
            <a:avLst/>
          </a:prstGeom>
        </p:spPr>
        <p:txBody>
          <a:bodyPr vert="horz" anchor="b">
            <a:normAutofit/>
          </a:bodyPr>
          <a:lstStyle>
            <a:extLst/>
          </a:lstStyle>
          <a:p>
            <a:r>
              <a:rPr kumimoji="0" lang="pt-PT" smtClean="0"/>
              <a:t>Clique para editar o estilo</a:t>
            </a:r>
            <a:endParaRPr kumimoji="0" lang="en-US"/>
          </a:p>
        </p:txBody>
      </p:sp>
      <p:sp>
        <p:nvSpPr>
          <p:cNvPr id="4" name="Marcador de Posição do Texto 3"/>
          <p:cNvSpPr>
            <a:spLocks noGrp="1"/>
          </p:cNvSpPr>
          <p:nvPr>
            <p:ph type="body" idx="1"/>
          </p:nvPr>
        </p:nvSpPr>
        <p:spPr>
          <a:xfrm>
            <a:off x="500034" y="1142984"/>
            <a:ext cx="8183880" cy="4688018"/>
          </a:xfrm>
          <a:prstGeom prst="rect">
            <a:avLst/>
          </a:prstGeom>
        </p:spPr>
        <p:txBody>
          <a:bodyPr vert="horz" lIns="182880" tIns="91440">
            <a:normAutofit/>
          </a:bodyPr>
          <a:lstStyle>
            <a:extLst/>
          </a:lstStyle>
          <a:p>
            <a:pPr lvl="0" eaLnBrk="1" latinLnBrk="0" hangingPunct="1"/>
            <a:r>
              <a:rPr kumimoji="0" lang="pt-PT" dirty="0" smtClean="0"/>
              <a:t>Clique para editar os estilos</a:t>
            </a:r>
          </a:p>
          <a:p>
            <a:pPr lvl="1" eaLnBrk="1" latinLnBrk="0" hangingPunct="1"/>
            <a:r>
              <a:rPr kumimoji="0" lang="pt-PT" dirty="0" smtClean="0"/>
              <a:t>Segundo nível</a:t>
            </a:r>
          </a:p>
          <a:p>
            <a:pPr lvl="2" eaLnBrk="1" latinLnBrk="0" hangingPunct="1"/>
            <a:r>
              <a:rPr kumimoji="0" lang="pt-PT" dirty="0" smtClean="0"/>
              <a:t>Terceiro nível</a:t>
            </a:r>
          </a:p>
          <a:p>
            <a:pPr lvl="3" eaLnBrk="1" latinLnBrk="0" hangingPunct="1"/>
            <a:r>
              <a:rPr kumimoji="0" lang="pt-PT" dirty="0" smtClean="0"/>
              <a:t>Quarto nível</a:t>
            </a:r>
          </a:p>
          <a:p>
            <a:pPr lvl="4" eaLnBrk="1" latinLnBrk="0" hangingPunct="1"/>
            <a:r>
              <a:rPr kumimoji="0" lang="pt-PT" dirty="0" smtClean="0"/>
              <a:t>Quinto nível</a:t>
            </a:r>
            <a:endParaRPr kumimoji="0" lang="en-US" dirty="0"/>
          </a:p>
        </p:txBody>
      </p:sp>
      <p:sp>
        <p:nvSpPr>
          <p:cNvPr id="18" name="Marcador de Posição do Rodapé 17"/>
          <p:cNvSpPr>
            <a:spLocks noGrp="1"/>
          </p:cNvSpPr>
          <p:nvPr>
            <p:ph type="ftr" sz="quarter" idx="3"/>
          </p:nvPr>
        </p:nvSpPr>
        <p:spPr>
          <a:xfrm>
            <a:off x="500034" y="6072206"/>
            <a:ext cx="4347832" cy="365125"/>
          </a:xfrm>
          <a:prstGeom prst="rect">
            <a:avLst/>
          </a:prstGeom>
        </p:spPr>
        <p:txBody>
          <a:bodyPr vert="horz" anchor="b"/>
          <a:lstStyle>
            <a:lvl1pPr algn="l" eaLnBrk="1" latinLnBrk="0" hangingPunct="1">
              <a:defRPr kumimoji="0" sz="1000">
                <a:solidFill>
                  <a:schemeClr val="bg2">
                    <a:shade val="50000"/>
                  </a:schemeClr>
                </a:solidFill>
              </a:defRPr>
            </a:lvl1pPr>
            <a:extLst/>
          </a:lstStyle>
          <a:p>
            <a:r>
              <a:rPr lang="pt-PT" smtClean="0"/>
              <a:t>Business Intelligence – Viriato M. Marques–DEIS / ISEC</a:t>
            </a:r>
            <a:endParaRPr lang="pt-PT" dirty="0"/>
          </a:p>
        </p:txBody>
      </p:sp>
      <p:sp>
        <p:nvSpPr>
          <p:cNvPr id="5" name="Marcador de Posição do Número do Diapositivo 4"/>
          <p:cNvSpPr>
            <a:spLocks noGrp="1"/>
          </p:cNvSpPr>
          <p:nvPr>
            <p:ph type="sldNum" sz="quarter" idx="4"/>
          </p:nvPr>
        </p:nvSpPr>
        <p:spPr>
          <a:xfrm>
            <a:off x="8286776" y="6072206"/>
            <a:ext cx="457200" cy="365125"/>
          </a:xfrm>
          <a:prstGeom prst="rect">
            <a:avLst/>
          </a:prstGeom>
        </p:spPr>
        <p:txBody>
          <a:bodyPr vert="horz" anchor="b"/>
          <a:lstStyle>
            <a:lvl1pPr marL="228600" indent="-228600" algn="r" eaLnBrk="1" latinLnBrk="0" hangingPunct="1">
              <a:buNone/>
              <a:defRPr kumimoji="0" sz="1000">
                <a:solidFill>
                  <a:schemeClr val="bg2">
                    <a:shade val="50000"/>
                  </a:schemeClr>
                </a:solidFill>
              </a:defRPr>
            </a:lvl1pPr>
            <a:extLst/>
          </a:lstStyle>
          <a:p>
            <a:fld id="{CE287019-93E1-4EE6-AC17-0D901F7ADF48}" type="slidenum">
              <a:rPr lang="pt-PT" smtClean="0"/>
              <a:pPr/>
              <a:t>‹nº›</a:t>
            </a:fld>
            <a:endParaRPr lang="pt-PT" dirty="0"/>
          </a:p>
        </p:txBody>
      </p:sp>
    </p:spTree>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661" r:id="rId13"/>
    <p:sldLayoutId id="2147483727" r:id="rId14"/>
    <p:sldLayoutId id="2147483728" r:id="rId15"/>
  </p:sldLayoutIdLst>
  <p:hf hdr="0" dt="0"/>
  <p:txStyles>
    <p:titleStyle>
      <a:lvl1pPr algn="l" rtl="0" eaLnBrk="1" latinLnBrk="0" hangingPunct="1">
        <a:spcBef>
          <a:spcPct val="0"/>
        </a:spcBef>
        <a:buNone/>
        <a:defRPr kumimoji="0" sz="3600" b="1" kern="120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defRPr>
      </a:lvl1pPr>
      <a:extLst/>
    </p:titleStyle>
    <p:bodyStyle>
      <a:lvl1pPr marL="265176" indent="-265176" algn="l" rtl="0" eaLnBrk="1" latinLnBrk="0" hangingPunct="1">
        <a:spcBef>
          <a:spcPts val="250"/>
        </a:spcBef>
        <a:buClr>
          <a:schemeClr val="accent1"/>
        </a:buClr>
        <a:buSzPct val="80000"/>
        <a:buFont typeface="Wingdings 2"/>
        <a:buChar char=""/>
        <a:defRPr kumimoji="0" sz="2800" kern="1200">
          <a:solidFill>
            <a:schemeClr val="tx1"/>
          </a:solidFill>
          <a:effectLst/>
          <a:latin typeface="+mn-lt"/>
          <a:ea typeface="+mn-ea"/>
          <a:cs typeface="+mn-cs"/>
        </a:defRPr>
      </a:lvl1pPr>
      <a:lvl2pPr marL="548640" indent="-201168" algn="l" rtl="0" eaLnBrk="1" latinLnBrk="0" hangingPunct="1">
        <a:spcBef>
          <a:spcPts val="250"/>
        </a:spcBef>
        <a:buClr>
          <a:schemeClr val="accent1"/>
        </a:buClr>
        <a:buSzPct val="100000"/>
        <a:buFont typeface="Verdana"/>
        <a:buChar char="◦"/>
        <a:defRPr kumimoji="0" sz="2400" kern="1200">
          <a:solidFill>
            <a:schemeClr val="tx1"/>
          </a:solidFill>
          <a:latin typeface="+mn-lt"/>
          <a:ea typeface="+mn-ea"/>
          <a:cs typeface="+mn-cs"/>
        </a:defRPr>
      </a:lvl2pPr>
      <a:lvl3pPr marL="786384" indent="-182880" algn="l" rtl="0" eaLnBrk="1" latinLnBrk="0" hangingPunct="1">
        <a:spcBef>
          <a:spcPts val="250"/>
        </a:spcBef>
        <a:buClr>
          <a:schemeClr val="accent2">
            <a:tint val="85000"/>
            <a:satMod val="285000"/>
          </a:schemeClr>
        </a:buClr>
        <a:buSzPct val="100000"/>
        <a:buFont typeface="Wingdings 2"/>
        <a:buChar char=""/>
        <a:defRPr kumimoji="0" sz="2200" kern="1200">
          <a:solidFill>
            <a:schemeClr val="tx1"/>
          </a:solidFill>
          <a:latin typeface="+mn-lt"/>
          <a:ea typeface="+mn-ea"/>
          <a:cs typeface="+mn-cs"/>
        </a:defRPr>
      </a:lvl3pPr>
      <a:lvl4pPr marL="1024128" indent="-182880" algn="l" rtl="0" eaLnBrk="1" latinLnBrk="0" hangingPunct="1">
        <a:spcBef>
          <a:spcPts val="230"/>
        </a:spcBef>
        <a:buClr>
          <a:schemeClr val="accent2">
            <a:tint val="85000"/>
            <a:satMod val="285000"/>
          </a:schemeClr>
        </a:buClr>
        <a:buSzPct val="112000"/>
        <a:buFont typeface="Verdana"/>
        <a:buChar char="◦"/>
        <a:defRPr kumimoji="0" sz="1900" kern="1200">
          <a:solidFill>
            <a:schemeClr val="tx1"/>
          </a:solidFill>
          <a:latin typeface="+mn-lt"/>
          <a:ea typeface="+mn-ea"/>
          <a:cs typeface="+mn-cs"/>
        </a:defRPr>
      </a:lvl4pPr>
      <a:lvl5pPr marL="1280160" indent="-182880" algn="l" rtl="0" eaLnBrk="1" latinLnBrk="0" hangingPunct="1">
        <a:spcBef>
          <a:spcPts val="250"/>
        </a:spcBef>
        <a:buClr>
          <a:schemeClr val="accent3">
            <a:tint val="85000"/>
            <a:satMod val="275000"/>
          </a:schemeClr>
        </a:buClr>
        <a:buSzPct val="100000"/>
        <a:buFont typeface="Wingdings 2"/>
        <a:buChar char=""/>
        <a:defRPr kumimoji="0" sz="1800" kern="1200">
          <a:solidFill>
            <a:schemeClr val="tx1"/>
          </a:solidFill>
          <a:latin typeface="+mn-lt"/>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7" name="Rectângulo arredondado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Rectângulo arredondado 8"/>
          <p:cNvSpPr/>
          <p:nvPr/>
        </p:nvSpPr>
        <p:spPr>
          <a:xfrm>
            <a:off x="418596" y="434162"/>
            <a:ext cx="8306809" cy="5486400"/>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3" name="Marcador de Posição do Título 12"/>
          <p:cNvSpPr>
            <a:spLocks noGrp="1"/>
          </p:cNvSpPr>
          <p:nvPr>
            <p:ph type="title"/>
          </p:nvPr>
        </p:nvSpPr>
        <p:spPr>
          <a:xfrm>
            <a:off x="500034" y="500042"/>
            <a:ext cx="8183880" cy="571504"/>
          </a:xfrm>
          <a:prstGeom prst="rect">
            <a:avLst/>
          </a:prstGeom>
        </p:spPr>
        <p:txBody>
          <a:bodyPr vert="horz" anchor="b">
            <a:normAutofit/>
          </a:bodyPr>
          <a:lstStyle>
            <a:extLst/>
          </a:lstStyle>
          <a:p>
            <a:r>
              <a:rPr kumimoji="0" lang="pt-PT" smtClean="0"/>
              <a:t>Clique para editar o estilo</a:t>
            </a:r>
            <a:endParaRPr kumimoji="0" lang="en-US"/>
          </a:p>
        </p:txBody>
      </p:sp>
      <p:sp>
        <p:nvSpPr>
          <p:cNvPr id="4" name="Marcador de Posição do Texto 3"/>
          <p:cNvSpPr>
            <a:spLocks noGrp="1"/>
          </p:cNvSpPr>
          <p:nvPr>
            <p:ph type="body" idx="1"/>
          </p:nvPr>
        </p:nvSpPr>
        <p:spPr>
          <a:xfrm>
            <a:off x="500034" y="1142984"/>
            <a:ext cx="8183880" cy="4688018"/>
          </a:xfrm>
          <a:prstGeom prst="rect">
            <a:avLst/>
          </a:prstGeom>
        </p:spPr>
        <p:txBody>
          <a:bodyPr vert="horz" lIns="182880" tIns="91440">
            <a:normAutofit/>
          </a:bodyPr>
          <a:lstStyle>
            <a:extLst/>
          </a:lstStyle>
          <a:p>
            <a:pPr lvl="0" eaLnBrk="1" latinLnBrk="0" hangingPunct="1"/>
            <a:r>
              <a:rPr kumimoji="0" lang="pt-PT" dirty="0" smtClean="0"/>
              <a:t>Clique para editar os estilos</a:t>
            </a:r>
          </a:p>
          <a:p>
            <a:pPr lvl="1" eaLnBrk="1" latinLnBrk="0" hangingPunct="1"/>
            <a:r>
              <a:rPr kumimoji="0" lang="pt-PT" dirty="0" smtClean="0"/>
              <a:t>Segundo nível</a:t>
            </a:r>
          </a:p>
          <a:p>
            <a:pPr lvl="2" eaLnBrk="1" latinLnBrk="0" hangingPunct="1"/>
            <a:r>
              <a:rPr kumimoji="0" lang="pt-PT" dirty="0" smtClean="0"/>
              <a:t>Terceiro nível</a:t>
            </a:r>
          </a:p>
          <a:p>
            <a:pPr lvl="3" eaLnBrk="1" latinLnBrk="0" hangingPunct="1"/>
            <a:r>
              <a:rPr kumimoji="0" lang="pt-PT" dirty="0" smtClean="0"/>
              <a:t>Quarto nível</a:t>
            </a:r>
          </a:p>
          <a:p>
            <a:pPr lvl="4" eaLnBrk="1" latinLnBrk="0" hangingPunct="1"/>
            <a:r>
              <a:rPr kumimoji="0" lang="pt-PT" dirty="0" smtClean="0"/>
              <a:t>Quinto nível</a:t>
            </a:r>
            <a:endParaRPr kumimoji="0" lang="en-US" dirty="0"/>
          </a:p>
        </p:txBody>
      </p:sp>
      <p:sp>
        <p:nvSpPr>
          <p:cNvPr id="18" name="Marcador de Posição do Rodapé 17"/>
          <p:cNvSpPr>
            <a:spLocks noGrp="1"/>
          </p:cNvSpPr>
          <p:nvPr>
            <p:ph type="ftr" sz="quarter" idx="3"/>
          </p:nvPr>
        </p:nvSpPr>
        <p:spPr>
          <a:xfrm>
            <a:off x="500034" y="6072206"/>
            <a:ext cx="4347832" cy="365125"/>
          </a:xfrm>
          <a:prstGeom prst="rect">
            <a:avLst/>
          </a:prstGeom>
        </p:spPr>
        <p:txBody>
          <a:bodyPr vert="horz" anchor="b"/>
          <a:lstStyle>
            <a:lvl1pPr algn="l" eaLnBrk="1" latinLnBrk="0" hangingPunct="1">
              <a:defRPr kumimoji="0" sz="1000">
                <a:solidFill>
                  <a:schemeClr val="bg2">
                    <a:shade val="50000"/>
                  </a:schemeClr>
                </a:solidFill>
              </a:defRPr>
            </a:lvl1pPr>
            <a:extLst/>
          </a:lstStyle>
          <a:p>
            <a:r>
              <a:rPr lang="pt-PT" smtClean="0"/>
              <a:t>Business Intelligence – Viriato M. Marques–DEIS / ISEC</a:t>
            </a:r>
            <a:endParaRPr lang="pt-PT" dirty="0"/>
          </a:p>
        </p:txBody>
      </p:sp>
      <p:sp>
        <p:nvSpPr>
          <p:cNvPr id="5" name="Marcador de Posição do Número do Diapositivo 4"/>
          <p:cNvSpPr>
            <a:spLocks noGrp="1"/>
          </p:cNvSpPr>
          <p:nvPr>
            <p:ph type="sldNum" sz="quarter" idx="4"/>
          </p:nvPr>
        </p:nvSpPr>
        <p:spPr>
          <a:xfrm>
            <a:off x="8286776" y="6072206"/>
            <a:ext cx="457200" cy="365125"/>
          </a:xfrm>
          <a:prstGeom prst="rect">
            <a:avLst/>
          </a:prstGeom>
        </p:spPr>
        <p:txBody>
          <a:bodyPr vert="horz" anchor="b"/>
          <a:lstStyle>
            <a:lvl1pPr marL="228600" indent="-228600" algn="r" eaLnBrk="1" latinLnBrk="0" hangingPunct="1">
              <a:buNone/>
              <a:defRPr kumimoji="0" sz="1000">
                <a:solidFill>
                  <a:schemeClr val="bg2">
                    <a:shade val="50000"/>
                  </a:schemeClr>
                </a:solidFill>
              </a:defRPr>
            </a:lvl1pPr>
            <a:extLst/>
          </a:lstStyle>
          <a:p>
            <a:fld id="{CE287019-93E1-4EE6-AC17-0D901F7ADF48}" type="slidenum">
              <a:rPr lang="pt-PT" smtClean="0"/>
              <a:pPr/>
              <a:t>‹nº›</a:t>
            </a:fld>
            <a:endParaRPr lang="pt-PT" dirty="0"/>
          </a:p>
        </p:txBody>
      </p:sp>
    </p:spTree>
  </p:cSld>
  <p:clrMap bg1="lt1" tx1="dk1" bg2="lt2" tx2="dk2" accent1="accent1" accent2="accent2" accent3="accent3" accent4="accent4" accent5="accent5" accent6="accent6" hlink="hlink" folHlink="folHlink"/>
  <p:sldLayoutIdLst>
    <p:sldLayoutId id="2147483730" r:id="rId1"/>
    <p:sldLayoutId id="2147483731" r:id="rId2"/>
    <p:sldLayoutId id="2147483732" r:id="rId3"/>
    <p:sldLayoutId id="2147483733" r:id="rId4"/>
    <p:sldLayoutId id="2147483734" r:id="rId5"/>
    <p:sldLayoutId id="2147483735" r:id="rId6"/>
    <p:sldLayoutId id="2147483736" r:id="rId7"/>
    <p:sldLayoutId id="2147483737" r:id="rId8"/>
    <p:sldLayoutId id="2147483738" r:id="rId9"/>
    <p:sldLayoutId id="2147483739" r:id="rId10"/>
    <p:sldLayoutId id="2147483740" r:id="rId11"/>
    <p:sldLayoutId id="2147483741" r:id="rId12"/>
    <p:sldLayoutId id="2147483742" r:id="rId13"/>
    <p:sldLayoutId id="2147483743" r:id="rId14"/>
    <p:sldLayoutId id="2147483744" r:id="rId15"/>
  </p:sldLayoutIdLst>
  <p:hf hdr="0" dt="0"/>
  <p:txStyles>
    <p:titleStyle>
      <a:lvl1pPr algn="l" rtl="0" eaLnBrk="1" latinLnBrk="0" hangingPunct="1">
        <a:spcBef>
          <a:spcPct val="0"/>
        </a:spcBef>
        <a:buNone/>
        <a:defRPr kumimoji="0" sz="3600" b="1" kern="120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defRPr>
      </a:lvl1pPr>
      <a:extLst/>
    </p:titleStyle>
    <p:bodyStyle>
      <a:lvl1pPr marL="265176" indent="-265176" algn="l" rtl="0" eaLnBrk="1" latinLnBrk="0" hangingPunct="1">
        <a:spcBef>
          <a:spcPts val="250"/>
        </a:spcBef>
        <a:buClr>
          <a:schemeClr val="accent1"/>
        </a:buClr>
        <a:buSzPct val="80000"/>
        <a:buFont typeface="Wingdings 2"/>
        <a:buChar char=""/>
        <a:defRPr kumimoji="0" sz="2800" kern="1200">
          <a:solidFill>
            <a:schemeClr val="tx1"/>
          </a:solidFill>
          <a:effectLst/>
          <a:latin typeface="+mn-lt"/>
          <a:ea typeface="+mn-ea"/>
          <a:cs typeface="+mn-cs"/>
        </a:defRPr>
      </a:lvl1pPr>
      <a:lvl2pPr marL="548640" indent="-201168" algn="l" rtl="0" eaLnBrk="1" latinLnBrk="0" hangingPunct="1">
        <a:spcBef>
          <a:spcPts val="250"/>
        </a:spcBef>
        <a:buClr>
          <a:schemeClr val="accent1"/>
        </a:buClr>
        <a:buSzPct val="100000"/>
        <a:buFont typeface="Verdana"/>
        <a:buChar char="◦"/>
        <a:defRPr kumimoji="0" sz="2400" kern="1200">
          <a:solidFill>
            <a:schemeClr val="tx1"/>
          </a:solidFill>
          <a:latin typeface="+mn-lt"/>
          <a:ea typeface="+mn-ea"/>
          <a:cs typeface="+mn-cs"/>
        </a:defRPr>
      </a:lvl2pPr>
      <a:lvl3pPr marL="786384" indent="-182880" algn="l" rtl="0" eaLnBrk="1" latinLnBrk="0" hangingPunct="1">
        <a:spcBef>
          <a:spcPts val="250"/>
        </a:spcBef>
        <a:buClr>
          <a:schemeClr val="accent2">
            <a:tint val="85000"/>
            <a:satMod val="285000"/>
          </a:schemeClr>
        </a:buClr>
        <a:buSzPct val="100000"/>
        <a:buFont typeface="Wingdings 2"/>
        <a:buChar char=""/>
        <a:defRPr kumimoji="0" sz="2200" kern="1200">
          <a:solidFill>
            <a:schemeClr val="tx1"/>
          </a:solidFill>
          <a:latin typeface="+mn-lt"/>
          <a:ea typeface="+mn-ea"/>
          <a:cs typeface="+mn-cs"/>
        </a:defRPr>
      </a:lvl3pPr>
      <a:lvl4pPr marL="1024128" indent="-182880" algn="l" rtl="0" eaLnBrk="1" latinLnBrk="0" hangingPunct="1">
        <a:spcBef>
          <a:spcPts val="230"/>
        </a:spcBef>
        <a:buClr>
          <a:schemeClr val="accent2">
            <a:tint val="85000"/>
            <a:satMod val="285000"/>
          </a:schemeClr>
        </a:buClr>
        <a:buSzPct val="112000"/>
        <a:buFont typeface="Verdana"/>
        <a:buChar char="◦"/>
        <a:defRPr kumimoji="0" sz="1900" kern="1200">
          <a:solidFill>
            <a:schemeClr val="tx1"/>
          </a:solidFill>
          <a:latin typeface="+mn-lt"/>
          <a:ea typeface="+mn-ea"/>
          <a:cs typeface="+mn-cs"/>
        </a:defRPr>
      </a:lvl4pPr>
      <a:lvl5pPr marL="1280160" indent="-182880" algn="l" rtl="0" eaLnBrk="1" latinLnBrk="0" hangingPunct="1">
        <a:spcBef>
          <a:spcPts val="250"/>
        </a:spcBef>
        <a:buClr>
          <a:schemeClr val="accent3">
            <a:tint val="85000"/>
            <a:satMod val="275000"/>
          </a:schemeClr>
        </a:buClr>
        <a:buSzPct val="100000"/>
        <a:buFont typeface="Wingdings 2"/>
        <a:buChar char=""/>
        <a:defRPr kumimoji="0" sz="1800" kern="1200">
          <a:solidFill>
            <a:schemeClr val="tx1"/>
          </a:solidFill>
          <a:latin typeface="+mn-lt"/>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gif"/><Relationship Id="rId2" Type="http://schemas.openxmlformats.org/officeDocument/2006/relationships/notesSlide" Target="../notesSlides/notesSlide14.xml"/><Relationship Id="rId1" Type="http://schemas.openxmlformats.org/officeDocument/2006/relationships/slideLayout" Target="../slideLayouts/slideLayout12.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5.jpe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hyperlink" Target="http://www.clubefiscal.pt/" TargetMode="External"/><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8" Type="http://schemas.openxmlformats.org/officeDocument/2006/relationships/hyperlink" Target="http://www.youtube.com/watch?v=BEkP2LNp9zw" TargetMode="External"/><Relationship Id="rId3" Type="http://schemas.openxmlformats.org/officeDocument/2006/relationships/hyperlink" Target="http://pt.wikipedia.org/wiki/Robert_Kaplan" TargetMode="External"/><Relationship Id="rId7" Type="http://schemas.openxmlformats.org/officeDocument/2006/relationships/hyperlink" Target="http://pt.wikipedia.org/wiki/Balanced_scorecard" TargetMode="External"/><Relationship Id="rId2" Type="http://schemas.openxmlformats.org/officeDocument/2006/relationships/notesSlide" Target="../notesSlides/notesSlide28.xml"/><Relationship Id="rId1" Type="http://schemas.openxmlformats.org/officeDocument/2006/relationships/slideLayout" Target="../slideLayouts/slideLayout12.xml"/><Relationship Id="rId6" Type="http://schemas.openxmlformats.org/officeDocument/2006/relationships/hyperlink" Target="http://www.balancedscorecard.org/" TargetMode="External"/><Relationship Id="rId5" Type="http://schemas.openxmlformats.org/officeDocument/2006/relationships/hyperlink" Target="http://www.strategy2act.com/" TargetMode="External"/><Relationship Id="rId4" Type="http://schemas.openxmlformats.org/officeDocument/2006/relationships/hyperlink" Target="http://pt.wikipedia.org/wiki/David_Norton" TargetMode="Externa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3" Type="http://schemas.openxmlformats.org/officeDocument/2006/relationships/hyperlink" Target="http://www.balancedscorecard.org/BSCResources/AbouttheBalancedScorecard/tabid/55/Default.aspx" TargetMode="External"/><Relationship Id="rId2" Type="http://schemas.openxmlformats.org/officeDocument/2006/relationships/notesSlide" Target="../notesSlides/notesSlide32.xml"/><Relationship Id="rId1" Type="http://schemas.openxmlformats.org/officeDocument/2006/relationships/slideLayout" Target="../slideLayouts/slideLayout12.xml"/><Relationship Id="rId4" Type="http://schemas.openxmlformats.org/officeDocument/2006/relationships/image" Target="../media/image10.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3" Type="http://schemas.openxmlformats.org/officeDocument/2006/relationships/hyperlink" Target="http://www.bscdesigner.com/wp-content/uploads/2009/10/balanced-scorecard.png" TargetMode="External"/><Relationship Id="rId2" Type="http://schemas.openxmlformats.org/officeDocument/2006/relationships/notesSlide" Target="../notesSlides/notesSlide35.xml"/><Relationship Id="rId1" Type="http://schemas.openxmlformats.org/officeDocument/2006/relationships/slideLayout" Target="../slideLayouts/slideLayout12.xml"/><Relationship Id="rId4" Type="http://schemas.openxmlformats.org/officeDocument/2006/relationships/image" Target="../media/image12.png"/></Relationships>
</file>

<file path=ppt/slides/_rels/slide36.xml.rels><?xml version="1.0" encoding="UTF-8" standalone="yes"?>
<Relationships xmlns="http://schemas.openxmlformats.org/package/2006/relationships"><Relationship Id="rId3" Type="http://schemas.openxmlformats.org/officeDocument/2006/relationships/hyperlink" Target="http://www.qimacros.com/index.html" TargetMode="External"/><Relationship Id="rId2" Type="http://schemas.openxmlformats.org/officeDocument/2006/relationships/notesSlide" Target="../notesSlides/notesSlide36.xml"/><Relationship Id="rId1" Type="http://schemas.openxmlformats.org/officeDocument/2006/relationships/slideLayout" Target="../slideLayouts/slideLayout12.xml"/><Relationship Id="rId4" Type="http://schemas.openxmlformats.org/officeDocument/2006/relationships/image" Target="../media/image13.jpe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jpeg"/><Relationship Id="rId2" Type="http://schemas.openxmlformats.org/officeDocument/2006/relationships/notesSlide" Target="../notesSlides/notesSlide39.xml"/><Relationship Id="rId1" Type="http://schemas.openxmlformats.org/officeDocument/2006/relationships/slideLayout" Target="../slideLayouts/slideLayout1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40.xml"/><Relationship Id="rId1" Type="http://schemas.openxmlformats.org/officeDocument/2006/relationships/slideLayout" Target="../slideLayouts/slideLayout12.xml"/><Relationship Id="rId4" Type="http://schemas.openxmlformats.org/officeDocument/2006/relationships/image" Target="../media/image20.jpe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idx="4294967295"/>
          </p:nvPr>
        </p:nvSpPr>
        <p:spPr>
          <a:xfrm>
            <a:off x="683568" y="1700808"/>
            <a:ext cx="7772400" cy="571504"/>
          </a:xfrm>
        </p:spPr>
        <p:txBody>
          <a:bodyPr>
            <a:noAutofit/>
          </a:bodyPr>
          <a:lstStyle/>
          <a:p>
            <a:pPr algn="ctr"/>
            <a:r>
              <a:rPr lang="pt-PT" sz="4800" dirty="0" smtClean="0">
                <a:solidFill>
                  <a:srgbClr val="0070C0"/>
                </a:solidFill>
              </a:rPr>
              <a:t>Sistemas de Informação II</a:t>
            </a:r>
            <a:endParaRPr lang="pt-PT" sz="4800" dirty="0">
              <a:solidFill>
                <a:srgbClr val="0070C0"/>
              </a:solidFill>
            </a:endParaRPr>
          </a:p>
        </p:txBody>
      </p:sp>
      <p:sp>
        <p:nvSpPr>
          <p:cNvPr id="3" name="Subtítulo 2"/>
          <p:cNvSpPr>
            <a:spLocks noGrp="1"/>
          </p:cNvSpPr>
          <p:nvPr>
            <p:ph type="subTitle" idx="4294967295"/>
          </p:nvPr>
        </p:nvSpPr>
        <p:spPr>
          <a:xfrm>
            <a:off x="683568" y="2500306"/>
            <a:ext cx="7776864" cy="3376966"/>
          </a:xfrm>
        </p:spPr>
        <p:txBody>
          <a:bodyPr>
            <a:normAutofit fontScale="47500" lnSpcReduction="20000"/>
          </a:bodyPr>
          <a:lstStyle/>
          <a:p>
            <a:pPr marL="0" indent="0" algn="ctr">
              <a:lnSpc>
                <a:spcPct val="170000"/>
              </a:lnSpc>
              <a:spcBef>
                <a:spcPts val="0"/>
              </a:spcBef>
              <a:buNone/>
            </a:pPr>
            <a:r>
              <a:rPr lang="pt-PT" sz="5000" b="1" dirty="0" smtClean="0"/>
              <a:t>Gestão do Conhecimento Organizacional</a:t>
            </a:r>
          </a:p>
          <a:p>
            <a:pPr marL="0" indent="0" algn="ctr">
              <a:lnSpc>
                <a:spcPct val="170000"/>
              </a:lnSpc>
              <a:spcBef>
                <a:spcPts val="0"/>
              </a:spcBef>
              <a:buNone/>
            </a:pPr>
            <a:r>
              <a:rPr lang="pt-PT" sz="4000" b="1" dirty="0" smtClean="0"/>
              <a:t>- Activos Intangíveis, </a:t>
            </a:r>
            <a:r>
              <a:rPr lang="pt-PT" sz="4000" b="1" dirty="0" err="1" smtClean="0"/>
              <a:t>Skandia</a:t>
            </a:r>
            <a:r>
              <a:rPr lang="pt-PT" sz="4000" b="1" dirty="0" smtClean="0"/>
              <a:t> e </a:t>
            </a:r>
            <a:r>
              <a:rPr lang="pt-PT" sz="4000" b="1" dirty="0" err="1" smtClean="0"/>
              <a:t>Balanced</a:t>
            </a:r>
            <a:r>
              <a:rPr lang="pt-PT" sz="4000" b="1" dirty="0" smtClean="0"/>
              <a:t> </a:t>
            </a:r>
            <a:r>
              <a:rPr lang="pt-PT" sz="4000" b="1" dirty="0" err="1" smtClean="0"/>
              <a:t>Scorecards</a:t>
            </a:r>
            <a:r>
              <a:rPr lang="pt-PT" sz="4000" b="1" dirty="0" smtClean="0"/>
              <a:t> -</a:t>
            </a:r>
            <a:endParaRPr lang="pt-PT" sz="4000" dirty="0" smtClean="0"/>
          </a:p>
          <a:p>
            <a:pPr algn="ctr">
              <a:buNone/>
            </a:pPr>
            <a:endParaRPr lang="pt-PT" sz="4500" dirty="0" smtClean="0"/>
          </a:p>
          <a:p>
            <a:pPr marL="0" algn="ctr">
              <a:spcBef>
                <a:spcPts val="0"/>
              </a:spcBef>
              <a:buNone/>
            </a:pPr>
            <a:r>
              <a:rPr lang="pt-PT" dirty="0" smtClean="0">
                <a:solidFill>
                  <a:srgbClr val="0070C0"/>
                </a:solidFill>
              </a:rPr>
              <a:t>Viriato M. Marques</a:t>
            </a:r>
          </a:p>
          <a:p>
            <a:pPr marL="0" algn="ctr">
              <a:spcBef>
                <a:spcPts val="0"/>
              </a:spcBef>
              <a:buNone/>
            </a:pPr>
            <a:endParaRPr lang="pt-PT" sz="2400" b="1" dirty="0" smtClean="0">
              <a:solidFill>
                <a:srgbClr val="0070C0"/>
              </a:solidFill>
            </a:endParaRPr>
          </a:p>
          <a:p>
            <a:pPr marL="0" algn="ctr">
              <a:spcBef>
                <a:spcPts val="0"/>
              </a:spcBef>
              <a:buNone/>
            </a:pPr>
            <a:r>
              <a:rPr lang="pt-PT" sz="2400" b="1" dirty="0" smtClean="0">
                <a:solidFill>
                  <a:srgbClr val="0070C0"/>
                </a:solidFill>
              </a:rPr>
              <a:t>Prof. Coordenador</a:t>
            </a:r>
            <a:endParaRPr lang="pt-PT" sz="2400" b="1" dirty="0" smtClean="0">
              <a:solidFill>
                <a:srgbClr val="0070C0"/>
              </a:solidFill>
            </a:endParaRPr>
          </a:p>
          <a:p>
            <a:pPr marL="0" indent="0" algn="ctr">
              <a:lnSpc>
                <a:spcPct val="170000"/>
              </a:lnSpc>
              <a:spcBef>
                <a:spcPts val="0"/>
              </a:spcBef>
              <a:buNone/>
            </a:pPr>
            <a:endParaRPr lang="pt-PT" sz="2300" dirty="0" smtClean="0">
              <a:solidFill>
                <a:srgbClr val="0070C0"/>
              </a:solidFill>
            </a:endParaRPr>
          </a:p>
          <a:p>
            <a:pPr marL="0" indent="0" algn="ctr">
              <a:lnSpc>
                <a:spcPct val="170000"/>
              </a:lnSpc>
              <a:spcBef>
                <a:spcPts val="0"/>
              </a:spcBef>
              <a:buNone/>
            </a:pPr>
            <a:r>
              <a:rPr lang="pt-PT" sz="2300" dirty="0" smtClean="0">
                <a:solidFill>
                  <a:srgbClr val="0070C0"/>
                </a:solidFill>
              </a:rPr>
              <a:t>DEIS – Departamento de Engenharia Informática e de Sistemas </a:t>
            </a:r>
          </a:p>
          <a:p>
            <a:pPr marL="0" indent="0" algn="ctr">
              <a:lnSpc>
                <a:spcPct val="170000"/>
              </a:lnSpc>
              <a:spcBef>
                <a:spcPts val="0"/>
              </a:spcBef>
              <a:buNone/>
            </a:pPr>
            <a:r>
              <a:rPr lang="pt-PT" sz="2300" dirty="0" smtClean="0">
                <a:solidFill>
                  <a:srgbClr val="0070C0"/>
                </a:solidFill>
              </a:rPr>
              <a:t>ISEC – Instituto Superior de Engenharia de Coimbra</a:t>
            </a:r>
          </a:p>
        </p:txBody>
      </p:sp>
      <p:sp>
        <p:nvSpPr>
          <p:cNvPr id="4" name="Marcador de Posição do Número do Diapositivo 3"/>
          <p:cNvSpPr>
            <a:spLocks noGrp="1"/>
          </p:cNvSpPr>
          <p:nvPr>
            <p:ph type="sldNum" sz="quarter" idx="12"/>
          </p:nvPr>
        </p:nvSpPr>
        <p:spPr/>
        <p:txBody>
          <a:bodyPr/>
          <a:lstStyle/>
          <a:p>
            <a:fld id="{CE287019-93E1-4EE6-AC17-0D901F7ADF48}" type="slidenum">
              <a:rPr lang="pt-PT" smtClean="0"/>
              <a:pPr/>
              <a:t>1</a:t>
            </a:fld>
            <a:endParaRPr lang="pt-PT"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CaixaDeTexto 18"/>
          <p:cNvSpPr txBox="1"/>
          <p:nvPr/>
        </p:nvSpPr>
        <p:spPr>
          <a:xfrm>
            <a:off x="571472" y="1714488"/>
            <a:ext cx="1928826" cy="3500462"/>
          </a:xfrm>
          <a:prstGeom prst="rect">
            <a:avLst/>
          </a:prstGeom>
          <a:noFill/>
        </p:spPr>
        <p:txBody>
          <a:bodyPr wrap="square" rtlCol="0">
            <a:noAutofit/>
          </a:bodyPr>
          <a:lstStyle/>
          <a:p>
            <a:pPr marL="457200" indent="-457200" algn="just">
              <a:lnSpc>
                <a:spcPct val="120000"/>
              </a:lnSpc>
              <a:spcAft>
                <a:spcPts val="600"/>
              </a:spcAft>
              <a:buClr>
                <a:srgbClr val="0070C0"/>
              </a:buClr>
            </a:pPr>
            <a:endParaRPr lang="pt-PT" sz="2000" b="1" dirty="0" smtClean="0"/>
          </a:p>
        </p:txBody>
      </p:sp>
      <p:sp>
        <p:nvSpPr>
          <p:cNvPr id="12" name="Marcador de Posição do Número do Diapositivo 6"/>
          <p:cNvSpPr>
            <a:spLocks noGrp="1"/>
          </p:cNvSpPr>
          <p:nvPr>
            <p:ph type="sldNum" sz="quarter" idx="12"/>
          </p:nvPr>
        </p:nvSpPr>
        <p:spPr>
          <a:xfrm>
            <a:off x="8286776" y="6072206"/>
            <a:ext cx="457200" cy="365125"/>
          </a:xfrm>
        </p:spPr>
        <p:txBody>
          <a:bodyPr/>
          <a:lstStyle/>
          <a:p>
            <a:fld id="{CE287019-93E1-4EE6-AC17-0D901F7ADF48}" type="slidenum">
              <a:rPr lang="pt-PT" smtClean="0"/>
              <a:pPr/>
              <a:t>10</a:t>
            </a:fld>
            <a:endParaRPr lang="pt-PT" dirty="0"/>
          </a:p>
        </p:txBody>
      </p:sp>
      <p:cxnSp>
        <p:nvCxnSpPr>
          <p:cNvPr id="13" name="Conexão recta 12"/>
          <p:cNvCxnSpPr/>
          <p:nvPr/>
        </p:nvCxnSpPr>
        <p:spPr>
          <a:xfrm>
            <a:off x="642910" y="1000108"/>
            <a:ext cx="7929618" cy="1588"/>
          </a:xfrm>
          <a:prstGeom prst="line">
            <a:avLst/>
          </a:prstGeom>
          <a:ln w="25400" cap="rnd">
            <a:solidFill>
              <a:srgbClr val="0070C0"/>
            </a:solidFill>
          </a:ln>
        </p:spPr>
        <p:style>
          <a:lnRef idx="1">
            <a:schemeClr val="accent1"/>
          </a:lnRef>
          <a:fillRef idx="0">
            <a:schemeClr val="accent1"/>
          </a:fillRef>
          <a:effectRef idx="0">
            <a:schemeClr val="accent1"/>
          </a:effectRef>
          <a:fontRef idx="minor">
            <a:schemeClr val="tx1"/>
          </a:fontRef>
        </p:style>
      </p:cxnSp>
      <p:sp>
        <p:nvSpPr>
          <p:cNvPr id="9" name="CaixaDeTexto 8"/>
          <p:cNvSpPr txBox="1"/>
          <p:nvPr/>
        </p:nvSpPr>
        <p:spPr>
          <a:xfrm>
            <a:off x="500034" y="1170925"/>
            <a:ext cx="8072494" cy="4604850"/>
          </a:xfrm>
          <a:prstGeom prst="rect">
            <a:avLst/>
          </a:prstGeom>
          <a:noFill/>
        </p:spPr>
        <p:txBody>
          <a:bodyPr wrap="square" rtlCol="0">
            <a:spAutoFit/>
          </a:bodyPr>
          <a:lstStyle/>
          <a:p>
            <a:pPr marL="342900" lvl="1" indent="-342900" algn="just">
              <a:lnSpc>
                <a:spcPct val="110000"/>
              </a:lnSpc>
              <a:spcBef>
                <a:spcPts val="400"/>
              </a:spcBef>
              <a:buClr>
                <a:srgbClr val="0070C0"/>
              </a:buClr>
              <a:tabLst>
                <a:tab pos="6178550" algn="l"/>
              </a:tabLst>
            </a:pPr>
            <a:r>
              <a:rPr lang="pt-PT" sz="2000" b="1" dirty="0" smtClean="0"/>
              <a:t>1.8 O Impacto das TI na Mudança Organizacional</a:t>
            </a:r>
          </a:p>
          <a:p>
            <a:pPr marL="342900" lvl="1" indent="-342900" algn="just">
              <a:lnSpc>
                <a:spcPct val="110000"/>
              </a:lnSpc>
              <a:spcBef>
                <a:spcPts val="600"/>
              </a:spcBef>
              <a:buClr>
                <a:srgbClr val="0070C0"/>
              </a:buClr>
              <a:buFont typeface="Wingdings" pitchFamily="2" charset="2"/>
              <a:buChar char="Ø"/>
              <a:tabLst>
                <a:tab pos="6178550" algn="l"/>
              </a:tabLst>
            </a:pPr>
            <a:r>
              <a:rPr lang="pt-PT" dirty="0" smtClean="0"/>
              <a:t>A introdução de </a:t>
            </a:r>
            <a:r>
              <a:rPr lang="pt-PT" dirty="0" err="1" smtClean="0"/>
              <a:t>TI’s</a:t>
            </a:r>
            <a:r>
              <a:rPr lang="pt-PT" dirty="0" smtClean="0"/>
              <a:t> numa organização tem grande impacto:</a:t>
            </a:r>
          </a:p>
          <a:p>
            <a:pPr marL="800100" lvl="1" indent="-342900" algn="just">
              <a:lnSpc>
                <a:spcPct val="110000"/>
              </a:lnSpc>
              <a:spcBef>
                <a:spcPts val="400"/>
              </a:spcBef>
              <a:buClr>
                <a:schemeClr val="accent1"/>
              </a:buClr>
              <a:buFont typeface="Verdana" pitchFamily="34" charset="0"/>
              <a:buChar char="●"/>
              <a:tabLst>
                <a:tab pos="6178550" algn="l"/>
              </a:tabLst>
            </a:pPr>
            <a:r>
              <a:rPr lang="pt-PT" sz="1400" b="1" dirty="0" smtClean="0"/>
              <a:t>Partilha de Informação</a:t>
            </a:r>
          </a:p>
          <a:p>
            <a:pPr marL="1257300" lvl="2" indent="-342900" algn="just">
              <a:lnSpc>
                <a:spcPct val="110000"/>
              </a:lnSpc>
              <a:spcBef>
                <a:spcPts val="300"/>
              </a:spcBef>
              <a:buClr>
                <a:srgbClr val="0070C0"/>
              </a:buClr>
              <a:buFont typeface="Wingdings" pitchFamily="2" charset="2"/>
              <a:buChar char="§"/>
              <a:tabLst>
                <a:tab pos="6178550" algn="l"/>
              </a:tabLst>
            </a:pPr>
            <a:r>
              <a:rPr lang="pt-PT" sz="1400" dirty="0" smtClean="0"/>
              <a:t>Reduz a necessidade de intervenção dos níveis médios e superiores levando ao “achatamento” da organização</a:t>
            </a:r>
          </a:p>
          <a:p>
            <a:pPr marL="1257300" lvl="2" indent="-342900" algn="just">
              <a:lnSpc>
                <a:spcPct val="110000"/>
              </a:lnSpc>
              <a:spcBef>
                <a:spcPts val="300"/>
              </a:spcBef>
              <a:buClr>
                <a:srgbClr val="0070C0"/>
              </a:buClr>
              <a:buFont typeface="Wingdings" pitchFamily="2" charset="2"/>
              <a:buChar char="§"/>
              <a:tabLst>
                <a:tab pos="6178550" algn="l"/>
              </a:tabLst>
            </a:pPr>
            <a:r>
              <a:rPr lang="pt-PT" sz="1400" dirty="0" smtClean="0"/>
              <a:t>Mais </a:t>
            </a:r>
            <a:r>
              <a:rPr lang="pt-PT" sz="1400" dirty="0" err="1" smtClean="0"/>
              <a:t>autonomia-</a:t>
            </a:r>
            <a:r>
              <a:rPr lang="pt-PT" sz="1400" dirty="0" smtClean="0"/>
              <a:t>&gt;mais intervenção na </a:t>
            </a:r>
            <a:r>
              <a:rPr lang="pt-PT" sz="1400" dirty="0" err="1" smtClean="0"/>
              <a:t>decisão-</a:t>
            </a:r>
            <a:r>
              <a:rPr lang="pt-PT" sz="1400" dirty="0" smtClean="0"/>
              <a:t>&gt; maior motivação</a:t>
            </a:r>
          </a:p>
          <a:p>
            <a:pPr marL="800100" lvl="1" indent="-342900" algn="just">
              <a:lnSpc>
                <a:spcPct val="110000"/>
              </a:lnSpc>
              <a:spcBef>
                <a:spcPts val="400"/>
              </a:spcBef>
              <a:buClr>
                <a:schemeClr val="accent1"/>
              </a:buClr>
              <a:buFont typeface="Verdana" pitchFamily="34" charset="0"/>
              <a:buChar char="●"/>
              <a:tabLst>
                <a:tab pos="6178550" algn="l"/>
              </a:tabLst>
            </a:pPr>
            <a:r>
              <a:rPr lang="pt-PT" sz="1400" b="1" dirty="0" smtClean="0"/>
              <a:t>Aceleração dos processos de negócio</a:t>
            </a:r>
          </a:p>
          <a:p>
            <a:pPr marL="1257300" lvl="2" indent="-342900" algn="just">
              <a:lnSpc>
                <a:spcPct val="110000"/>
              </a:lnSpc>
              <a:spcBef>
                <a:spcPts val="300"/>
              </a:spcBef>
              <a:buClr>
                <a:srgbClr val="0070C0"/>
              </a:buClr>
              <a:buFont typeface="Wingdings" pitchFamily="2" charset="2"/>
              <a:buChar char="§"/>
              <a:tabLst>
                <a:tab pos="6178550" algn="l"/>
              </a:tabLst>
            </a:pPr>
            <a:r>
              <a:rPr lang="pt-PT" sz="1400" dirty="0" smtClean="0"/>
              <a:t>Possibilita a correcção atempada de erros e detecção de anomalias</a:t>
            </a:r>
          </a:p>
          <a:p>
            <a:pPr marL="1257300" lvl="2" indent="-342900" algn="just">
              <a:lnSpc>
                <a:spcPct val="110000"/>
              </a:lnSpc>
              <a:spcBef>
                <a:spcPts val="300"/>
              </a:spcBef>
              <a:buClr>
                <a:srgbClr val="0070C0"/>
              </a:buClr>
              <a:buFont typeface="Wingdings" pitchFamily="2" charset="2"/>
              <a:buChar char="§"/>
              <a:tabLst>
                <a:tab pos="6178550" algn="l"/>
              </a:tabLst>
            </a:pPr>
            <a:r>
              <a:rPr lang="pt-PT" sz="1400" dirty="0" smtClean="0"/>
              <a:t>Maior satisfação dos clientes</a:t>
            </a:r>
          </a:p>
          <a:p>
            <a:pPr marL="800100" lvl="1" indent="-342900" algn="just">
              <a:lnSpc>
                <a:spcPct val="110000"/>
              </a:lnSpc>
              <a:spcBef>
                <a:spcPts val="400"/>
              </a:spcBef>
              <a:buClr>
                <a:schemeClr val="accent1"/>
              </a:buClr>
              <a:buFont typeface="Verdana" pitchFamily="34" charset="0"/>
              <a:buChar char="●"/>
              <a:tabLst>
                <a:tab pos="6178550" algn="l"/>
              </a:tabLst>
            </a:pPr>
            <a:r>
              <a:rPr lang="pt-PT" sz="1400" b="1" dirty="0" smtClean="0"/>
              <a:t>Qualidade de Vida e Stress Organizacional</a:t>
            </a:r>
          </a:p>
          <a:p>
            <a:pPr marL="1257300" lvl="2" indent="-342900" algn="just">
              <a:lnSpc>
                <a:spcPct val="110000"/>
              </a:lnSpc>
              <a:spcBef>
                <a:spcPts val="300"/>
              </a:spcBef>
              <a:buClr>
                <a:srgbClr val="0070C0"/>
              </a:buClr>
              <a:buFont typeface="Wingdings" pitchFamily="2" charset="2"/>
              <a:buChar char="§"/>
              <a:tabLst>
                <a:tab pos="6178550" algn="l"/>
              </a:tabLst>
            </a:pPr>
            <a:r>
              <a:rPr lang="pt-PT" sz="1400" dirty="0" smtClean="0"/>
              <a:t>Aumentam em geral a qualidade de vida e sobrevivência do membro</a:t>
            </a:r>
          </a:p>
          <a:p>
            <a:pPr marL="1257300" lvl="2" indent="-342900" algn="just">
              <a:lnSpc>
                <a:spcPct val="110000"/>
              </a:lnSpc>
              <a:spcBef>
                <a:spcPts val="300"/>
              </a:spcBef>
              <a:buClr>
                <a:srgbClr val="0070C0"/>
              </a:buClr>
              <a:buFont typeface="Wingdings" pitchFamily="2" charset="2"/>
              <a:buChar char="§"/>
              <a:tabLst>
                <a:tab pos="6178550" algn="l"/>
              </a:tabLst>
            </a:pPr>
            <a:r>
              <a:rPr lang="pt-PT" sz="1400" dirty="0" smtClean="0"/>
              <a:t>Possibilitam erros graves, de grande impacto -&gt; aumento do stress</a:t>
            </a:r>
          </a:p>
          <a:p>
            <a:pPr marL="1257300" lvl="2" indent="-342900" algn="just">
              <a:lnSpc>
                <a:spcPct val="110000"/>
              </a:lnSpc>
              <a:spcBef>
                <a:spcPts val="300"/>
              </a:spcBef>
              <a:buClr>
                <a:srgbClr val="0070C0"/>
              </a:buClr>
              <a:buFont typeface="Wingdings" pitchFamily="2" charset="2"/>
              <a:buChar char="§"/>
              <a:tabLst>
                <a:tab pos="6178550" algn="l"/>
              </a:tabLst>
            </a:pPr>
            <a:r>
              <a:rPr lang="pt-PT" sz="1400" dirty="0" smtClean="0"/>
              <a:t>Podem tornar o trabalho monótono e desmotivante</a:t>
            </a:r>
          </a:p>
          <a:p>
            <a:pPr marL="1257300" lvl="2" indent="-342900" algn="just">
              <a:lnSpc>
                <a:spcPct val="110000"/>
              </a:lnSpc>
              <a:spcBef>
                <a:spcPts val="300"/>
              </a:spcBef>
              <a:buClr>
                <a:srgbClr val="0070C0"/>
              </a:buClr>
              <a:buFont typeface="Wingdings" pitchFamily="2" charset="2"/>
              <a:buChar char="§"/>
              <a:tabLst>
                <a:tab pos="6178550" algn="l"/>
              </a:tabLst>
            </a:pPr>
            <a:r>
              <a:rPr lang="pt-PT" sz="1400" dirty="0" smtClean="0"/>
              <a:t>Podem gerar desequilíbrios de poder (uma correcta gestão de permissões é necessária para permitir decisão a níveis mais baixos)</a:t>
            </a:r>
          </a:p>
          <a:p>
            <a:pPr marL="1257300" lvl="2" indent="-342900" algn="just">
              <a:lnSpc>
                <a:spcPct val="110000"/>
              </a:lnSpc>
              <a:spcBef>
                <a:spcPts val="300"/>
              </a:spcBef>
              <a:buClr>
                <a:srgbClr val="0070C0"/>
              </a:buClr>
              <a:buFont typeface="Wingdings" pitchFamily="2" charset="2"/>
              <a:buChar char="§"/>
              <a:tabLst>
                <a:tab pos="6178550" algn="l"/>
              </a:tabLst>
            </a:pPr>
            <a:r>
              <a:rPr lang="pt-PT" sz="1400" dirty="0" smtClean="0"/>
              <a:t>Sensação de ameaça na conservação do posto de trabalho</a:t>
            </a:r>
          </a:p>
        </p:txBody>
      </p:sp>
      <p:sp>
        <p:nvSpPr>
          <p:cNvPr id="10" name="Título 1"/>
          <p:cNvSpPr txBox="1">
            <a:spLocks/>
          </p:cNvSpPr>
          <p:nvPr/>
        </p:nvSpPr>
        <p:spPr>
          <a:xfrm>
            <a:off x="500034" y="428604"/>
            <a:ext cx="7986714" cy="500066"/>
          </a:xfrm>
          <a:prstGeom prst="rect">
            <a:avLst/>
          </a:prstGeom>
        </p:spPr>
        <p:txBody>
          <a:bodyPr vert="horz" anchor="b">
            <a:noAutofit/>
          </a:bodyPr>
          <a:lstStyle/>
          <a:p>
            <a:pPr lvl="0">
              <a:spcBef>
                <a:spcPct val="0"/>
              </a:spcBef>
              <a:defRPr/>
            </a:pPr>
            <a:r>
              <a:rPr lang="pt-PT" sz="2800" b="1" dirty="0" smtClean="0">
                <a:solidFill>
                  <a:srgbClr val="0070C0"/>
                </a:solidFill>
                <a:effectLst>
                  <a:outerShdw blurRad="53975" dist="22860" dir="5400000" algn="tl" rotWithShape="0">
                    <a:srgbClr val="000000">
                      <a:alpha val="55000"/>
                    </a:srgbClr>
                  </a:outerShdw>
                </a:effectLst>
                <a:latin typeface="+mj-lt"/>
                <a:ea typeface="+mj-ea"/>
                <a:cs typeface="+mj-cs"/>
              </a:rPr>
              <a:t>10</a:t>
            </a:r>
            <a:r>
              <a:rPr kumimoji="0" lang="pt-PT" sz="2800" b="1" i="0" strike="noStrike" kern="1200" cap="none" spc="0" normalizeH="0" baseline="0" noProof="0" dirty="0" smtClean="0">
                <a:ln>
                  <a:noFill/>
                </a:ln>
                <a:solidFill>
                  <a:srgbClr val="0070C0"/>
                </a:solidFill>
                <a:effectLst>
                  <a:outerShdw blurRad="53975" dist="22860" dir="5400000" algn="tl" rotWithShape="0">
                    <a:srgbClr val="000000">
                      <a:alpha val="55000"/>
                    </a:srgbClr>
                  </a:outerShdw>
                </a:effectLst>
                <a:uLnTx/>
                <a:uFillTx/>
                <a:latin typeface="+mj-lt"/>
                <a:ea typeface="+mj-ea"/>
                <a:cs typeface="+mj-cs"/>
              </a:rPr>
              <a:t>. </a:t>
            </a:r>
            <a:r>
              <a:rPr lang="pt-PT" sz="2800" b="1" dirty="0" smtClean="0">
                <a:solidFill>
                  <a:srgbClr val="0070C0"/>
                </a:solidFill>
                <a:effectLst>
                  <a:outerShdw blurRad="53975" dist="22860" dir="5400000" algn="tl" rotWithShape="0">
                    <a:srgbClr val="000000">
                      <a:alpha val="55000"/>
                    </a:srgbClr>
                  </a:outerShdw>
                </a:effectLst>
              </a:rPr>
              <a:t>Gestão do Conhecimento </a:t>
            </a:r>
            <a:endParaRPr kumimoji="0" lang="pt-PT" sz="2800" b="1" i="0" strike="noStrike" kern="1200" cap="none" spc="0" normalizeH="0" baseline="0" noProof="0" dirty="0">
              <a:ln>
                <a:noFill/>
              </a:ln>
              <a:solidFill>
                <a:srgbClr val="0070C0"/>
              </a:solidFill>
              <a:effectLst>
                <a:outerShdw blurRad="53975" dist="22860" dir="5400000" algn="tl" rotWithShape="0">
                  <a:srgbClr val="000000">
                    <a:alpha val="55000"/>
                  </a:srgbClr>
                </a:outerShdw>
              </a:effectLst>
              <a:uLnTx/>
              <a:uFillTx/>
              <a:latin typeface="+mj-lt"/>
              <a:ea typeface="+mj-ea"/>
              <a:cs typeface="+mj-cs"/>
            </a:endParaRPr>
          </a:p>
        </p:txBody>
      </p:sp>
      <p:sp>
        <p:nvSpPr>
          <p:cNvPr id="11" name="Marcador de Posição do Rodapé 7"/>
          <p:cNvSpPr>
            <a:spLocks noGrp="1"/>
          </p:cNvSpPr>
          <p:nvPr>
            <p:ph type="ftr" sz="quarter" idx="11"/>
          </p:nvPr>
        </p:nvSpPr>
        <p:spPr>
          <a:xfrm>
            <a:off x="428596" y="6135709"/>
            <a:ext cx="4287420" cy="365125"/>
          </a:xfrm>
        </p:spPr>
        <p:txBody>
          <a:bodyPr/>
          <a:lstStyle/>
          <a:p>
            <a:r>
              <a:rPr lang="pt-PT" dirty="0" smtClean="0"/>
              <a:t>Sistemas de Informação II– Viriato M. </a:t>
            </a:r>
            <a:r>
              <a:rPr lang="pt-PT" dirty="0" err="1" smtClean="0"/>
              <a:t>Marques–DEIS</a:t>
            </a:r>
            <a:r>
              <a:rPr lang="pt-PT" dirty="0" smtClean="0"/>
              <a:t> / ISEC</a:t>
            </a:r>
            <a:endParaRPr lang="pt-PT"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CaixaDeTexto 18"/>
          <p:cNvSpPr txBox="1"/>
          <p:nvPr/>
        </p:nvSpPr>
        <p:spPr>
          <a:xfrm>
            <a:off x="571472" y="1714488"/>
            <a:ext cx="1928826" cy="3500462"/>
          </a:xfrm>
          <a:prstGeom prst="rect">
            <a:avLst/>
          </a:prstGeom>
          <a:noFill/>
        </p:spPr>
        <p:txBody>
          <a:bodyPr wrap="square" rtlCol="0">
            <a:noAutofit/>
          </a:bodyPr>
          <a:lstStyle/>
          <a:p>
            <a:pPr marL="457200" indent="-457200" algn="just">
              <a:lnSpc>
                <a:spcPct val="120000"/>
              </a:lnSpc>
              <a:spcAft>
                <a:spcPts val="600"/>
              </a:spcAft>
              <a:buClr>
                <a:srgbClr val="0070C0"/>
              </a:buClr>
            </a:pPr>
            <a:endParaRPr lang="pt-PT" sz="2000" b="1" dirty="0" smtClean="0"/>
          </a:p>
        </p:txBody>
      </p:sp>
      <p:sp>
        <p:nvSpPr>
          <p:cNvPr id="12" name="Marcador de Posição do Número do Diapositivo 6"/>
          <p:cNvSpPr>
            <a:spLocks noGrp="1"/>
          </p:cNvSpPr>
          <p:nvPr>
            <p:ph type="sldNum" sz="quarter" idx="12"/>
          </p:nvPr>
        </p:nvSpPr>
        <p:spPr>
          <a:xfrm>
            <a:off x="8286776" y="6072206"/>
            <a:ext cx="457200" cy="365125"/>
          </a:xfrm>
        </p:spPr>
        <p:txBody>
          <a:bodyPr/>
          <a:lstStyle/>
          <a:p>
            <a:fld id="{CE287019-93E1-4EE6-AC17-0D901F7ADF48}" type="slidenum">
              <a:rPr lang="pt-PT" smtClean="0"/>
              <a:pPr/>
              <a:t>11</a:t>
            </a:fld>
            <a:endParaRPr lang="pt-PT" dirty="0"/>
          </a:p>
        </p:txBody>
      </p:sp>
      <p:cxnSp>
        <p:nvCxnSpPr>
          <p:cNvPr id="13" name="Conexão recta 12"/>
          <p:cNvCxnSpPr/>
          <p:nvPr/>
        </p:nvCxnSpPr>
        <p:spPr>
          <a:xfrm>
            <a:off x="642910" y="1000108"/>
            <a:ext cx="7929618" cy="1588"/>
          </a:xfrm>
          <a:prstGeom prst="line">
            <a:avLst/>
          </a:prstGeom>
          <a:ln w="25400" cap="rnd">
            <a:solidFill>
              <a:srgbClr val="0070C0"/>
            </a:solidFill>
          </a:ln>
        </p:spPr>
        <p:style>
          <a:lnRef idx="1">
            <a:schemeClr val="accent1"/>
          </a:lnRef>
          <a:fillRef idx="0">
            <a:schemeClr val="accent1"/>
          </a:fillRef>
          <a:effectRef idx="0">
            <a:schemeClr val="accent1"/>
          </a:effectRef>
          <a:fontRef idx="minor">
            <a:schemeClr val="tx1"/>
          </a:fontRef>
        </p:style>
      </p:cxnSp>
      <p:sp>
        <p:nvSpPr>
          <p:cNvPr id="9" name="CaixaDeTexto 8"/>
          <p:cNvSpPr txBox="1"/>
          <p:nvPr/>
        </p:nvSpPr>
        <p:spPr>
          <a:xfrm>
            <a:off x="500034" y="1170925"/>
            <a:ext cx="8072494" cy="4698722"/>
          </a:xfrm>
          <a:prstGeom prst="rect">
            <a:avLst/>
          </a:prstGeom>
          <a:noFill/>
        </p:spPr>
        <p:txBody>
          <a:bodyPr wrap="square" rtlCol="0">
            <a:spAutoFit/>
          </a:bodyPr>
          <a:lstStyle/>
          <a:p>
            <a:pPr marL="457200" indent="-457200" algn="just">
              <a:lnSpc>
                <a:spcPct val="120000"/>
              </a:lnSpc>
              <a:buClr>
                <a:schemeClr val="tx1"/>
              </a:buClr>
            </a:pPr>
            <a:r>
              <a:rPr lang="pt-PT" sz="2400" b="1" dirty="0" smtClean="0"/>
              <a:t>2. Gestão do Conhecimento Organizacional</a:t>
            </a:r>
          </a:p>
          <a:p>
            <a:pPr marL="457200" indent="-457200" algn="just">
              <a:lnSpc>
                <a:spcPct val="120000"/>
              </a:lnSpc>
              <a:buClr>
                <a:schemeClr val="tx1"/>
              </a:buClr>
            </a:pPr>
            <a:r>
              <a:rPr lang="pt-PT" sz="2000" b="1" dirty="0" smtClean="0"/>
              <a:t>2.1 Introdução</a:t>
            </a:r>
          </a:p>
          <a:p>
            <a:pPr marL="342900" lvl="1" indent="-342900" algn="just">
              <a:lnSpc>
                <a:spcPct val="110000"/>
              </a:lnSpc>
              <a:spcBef>
                <a:spcPts val="400"/>
              </a:spcBef>
              <a:buClr>
                <a:srgbClr val="0070C0"/>
              </a:buClr>
              <a:buFont typeface="Wingdings" pitchFamily="2" charset="2"/>
              <a:buChar char="Ø"/>
              <a:tabLst>
                <a:tab pos="6178550" algn="l"/>
              </a:tabLst>
            </a:pPr>
            <a:r>
              <a:rPr lang="pt-PT" dirty="0" smtClean="0"/>
              <a:t>Uma metodologia a partir da qual as organizações geram valor adicional à custa das suas experiências, documentação e recursos intelectuais.</a:t>
            </a:r>
          </a:p>
          <a:p>
            <a:pPr marL="342900" lvl="1" indent="-342900" algn="just">
              <a:lnSpc>
                <a:spcPct val="110000"/>
              </a:lnSpc>
              <a:spcBef>
                <a:spcPts val="400"/>
              </a:spcBef>
              <a:buClr>
                <a:srgbClr val="0070C0"/>
              </a:buClr>
              <a:buFont typeface="Wingdings" pitchFamily="2" charset="2"/>
              <a:buChar char="Ø"/>
              <a:tabLst>
                <a:tab pos="6178550" algn="l"/>
              </a:tabLst>
            </a:pPr>
            <a:endParaRPr lang="pt-PT" sz="1400" dirty="0" smtClean="0"/>
          </a:p>
          <a:p>
            <a:pPr lvl="1" indent="-457200" algn="just">
              <a:lnSpc>
                <a:spcPct val="120000"/>
              </a:lnSpc>
              <a:spcBef>
                <a:spcPts val="400"/>
              </a:spcBef>
              <a:buClr>
                <a:schemeClr val="tx1"/>
              </a:buClr>
              <a:tabLst>
                <a:tab pos="6178550" algn="l"/>
              </a:tabLst>
            </a:pPr>
            <a:r>
              <a:rPr lang="pt-PT" sz="2000" b="1" dirty="0" smtClean="0"/>
              <a:t>2.2 O Processo de Gestão do Conhecimento</a:t>
            </a:r>
          </a:p>
          <a:p>
            <a:pPr marL="342900" lvl="1" indent="-342900" algn="just">
              <a:lnSpc>
                <a:spcPct val="110000"/>
              </a:lnSpc>
              <a:spcBef>
                <a:spcPts val="400"/>
              </a:spcBef>
              <a:buClr>
                <a:srgbClr val="0070C0"/>
              </a:buClr>
              <a:buFont typeface="Wingdings" pitchFamily="2" charset="2"/>
              <a:buChar char="Ø"/>
              <a:tabLst>
                <a:tab pos="6178550" algn="l"/>
              </a:tabLst>
            </a:pPr>
            <a:r>
              <a:rPr lang="pt-PT" sz="2000" dirty="0" smtClean="0"/>
              <a:t>Divide-se nas seguintes fases:</a:t>
            </a:r>
          </a:p>
          <a:p>
            <a:pPr marL="800100" lvl="1" indent="-342900" algn="just">
              <a:lnSpc>
                <a:spcPct val="110000"/>
              </a:lnSpc>
              <a:spcBef>
                <a:spcPts val="400"/>
              </a:spcBef>
              <a:buClr>
                <a:schemeClr val="accent1"/>
              </a:buClr>
              <a:buFont typeface="Verdana" pitchFamily="34" charset="0"/>
              <a:buChar char="●"/>
              <a:tabLst>
                <a:tab pos="6178550" algn="l"/>
              </a:tabLst>
            </a:pPr>
            <a:r>
              <a:rPr lang="pt-PT" sz="1400" b="1" dirty="0" smtClean="0"/>
              <a:t>Criação</a:t>
            </a:r>
          </a:p>
          <a:p>
            <a:pPr marL="800100" lvl="1" indent="-342900" algn="just">
              <a:lnSpc>
                <a:spcPct val="110000"/>
              </a:lnSpc>
              <a:spcBef>
                <a:spcPts val="400"/>
              </a:spcBef>
              <a:buClr>
                <a:schemeClr val="accent1"/>
              </a:buClr>
              <a:buFont typeface="Verdana" pitchFamily="34" charset="0"/>
              <a:buChar char="●"/>
              <a:tabLst>
                <a:tab pos="6178550" algn="l"/>
              </a:tabLst>
            </a:pPr>
            <a:r>
              <a:rPr lang="pt-PT" sz="1400" dirty="0" smtClean="0"/>
              <a:t>Selecção</a:t>
            </a:r>
          </a:p>
          <a:p>
            <a:pPr marL="800100" lvl="1" indent="-342900" algn="just">
              <a:lnSpc>
                <a:spcPct val="110000"/>
              </a:lnSpc>
              <a:spcBef>
                <a:spcPts val="400"/>
              </a:spcBef>
              <a:buClr>
                <a:schemeClr val="accent1"/>
              </a:buClr>
              <a:buFont typeface="Verdana" pitchFamily="34" charset="0"/>
              <a:buChar char="●"/>
              <a:tabLst>
                <a:tab pos="6178550" algn="l"/>
              </a:tabLst>
            </a:pPr>
            <a:r>
              <a:rPr lang="pt-PT" sz="1400" b="1" dirty="0" smtClean="0"/>
              <a:t>Retenção</a:t>
            </a:r>
          </a:p>
          <a:p>
            <a:pPr marL="800100" lvl="1" indent="-342900" algn="just">
              <a:lnSpc>
                <a:spcPct val="110000"/>
              </a:lnSpc>
              <a:spcBef>
                <a:spcPts val="400"/>
              </a:spcBef>
              <a:buClr>
                <a:schemeClr val="accent1"/>
              </a:buClr>
              <a:buFont typeface="Verdana" pitchFamily="34" charset="0"/>
              <a:buChar char="●"/>
              <a:tabLst>
                <a:tab pos="6178550" algn="l"/>
              </a:tabLst>
            </a:pPr>
            <a:r>
              <a:rPr lang="pt-PT" sz="1400" b="1" dirty="0" smtClean="0"/>
              <a:t>Utilização </a:t>
            </a:r>
            <a:r>
              <a:rPr lang="pt-PT" sz="1400" dirty="0" smtClean="0"/>
              <a:t>(Aplicação)</a:t>
            </a:r>
          </a:p>
          <a:p>
            <a:pPr marL="800100" lvl="1" indent="-342900" algn="just">
              <a:lnSpc>
                <a:spcPct val="110000"/>
              </a:lnSpc>
              <a:spcBef>
                <a:spcPts val="400"/>
              </a:spcBef>
              <a:buClr>
                <a:schemeClr val="accent1"/>
              </a:buClr>
              <a:buFont typeface="Verdana" pitchFamily="34" charset="0"/>
              <a:buChar char="●"/>
              <a:tabLst>
                <a:tab pos="6178550" algn="l"/>
              </a:tabLst>
            </a:pPr>
            <a:r>
              <a:rPr lang="pt-PT" sz="1400" dirty="0" smtClean="0"/>
              <a:t>Reformulação</a:t>
            </a:r>
          </a:p>
          <a:p>
            <a:pPr marL="800100" lvl="1" indent="-342900" algn="just">
              <a:lnSpc>
                <a:spcPct val="110000"/>
              </a:lnSpc>
              <a:spcBef>
                <a:spcPts val="400"/>
              </a:spcBef>
              <a:buClr>
                <a:schemeClr val="accent1"/>
              </a:buClr>
              <a:buFont typeface="Verdana" pitchFamily="34" charset="0"/>
              <a:buChar char="●"/>
              <a:tabLst>
                <a:tab pos="6178550" algn="l"/>
              </a:tabLst>
            </a:pPr>
            <a:r>
              <a:rPr lang="pt-PT" sz="1400" b="1" dirty="0" smtClean="0"/>
              <a:t>Partilha e Transferência</a:t>
            </a:r>
          </a:p>
        </p:txBody>
      </p:sp>
      <p:sp>
        <p:nvSpPr>
          <p:cNvPr id="10" name="Título 1"/>
          <p:cNvSpPr txBox="1">
            <a:spLocks/>
          </p:cNvSpPr>
          <p:nvPr/>
        </p:nvSpPr>
        <p:spPr>
          <a:xfrm>
            <a:off x="500034" y="428604"/>
            <a:ext cx="7986714" cy="500066"/>
          </a:xfrm>
          <a:prstGeom prst="rect">
            <a:avLst/>
          </a:prstGeom>
        </p:spPr>
        <p:txBody>
          <a:bodyPr vert="horz" anchor="b">
            <a:noAutofit/>
          </a:bodyPr>
          <a:lstStyle/>
          <a:p>
            <a:pPr lvl="0">
              <a:spcBef>
                <a:spcPct val="0"/>
              </a:spcBef>
              <a:defRPr/>
            </a:pPr>
            <a:r>
              <a:rPr lang="pt-PT" sz="2800" b="1" dirty="0" smtClean="0">
                <a:solidFill>
                  <a:srgbClr val="0070C0"/>
                </a:solidFill>
                <a:effectLst>
                  <a:outerShdw blurRad="53975" dist="22860" dir="5400000" algn="tl" rotWithShape="0">
                    <a:srgbClr val="000000">
                      <a:alpha val="55000"/>
                    </a:srgbClr>
                  </a:outerShdw>
                </a:effectLst>
                <a:latin typeface="+mj-lt"/>
                <a:ea typeface="+mj-ea"/>
                <a:cs typeface="+mj-cs"/>
              </a:rPr>
              <a:t>10</a:t>
            </a:r>
            <a:r>
              <a:rPr kumimoji="0" lang="pt-PT" sz="2800" b="1" i="0" strike="noStrike" kern="1200" cap="none" spc="0" normalizeH="0" baseline="0" noProof="0" dirty="0" smtClean="0">
                <a:ln>
                  <a:noFill/>
                </a:ln>
                <a:solidFill>
                  <a:srgbClr val="0070C0"/>
                </a:solidFill>
                <a:effectLst>
                  <a:outerShdw blurRad="53975" dist="22860" dir="5400000" algn="tl" rotWithShape="0">
                    <a:srgbClr val="000000">
                      <a:alpha val="55000"/>
                    </a:srgbClr>
                  </a:outerShdw>
                </a:effectLst>
                <a:uLnTx/>
                <a:uFillTx/>
                <a:latin typeface="+mj-lt"/>
                <a:ea typeface="+mj-ea"/>
                <a:cs typeface="+mj-cs"/>
              </a:rPr>
              <a:t>. </a:t>
            </a:r>
            <a:r>
              <a:rPr lang="pt-PT" sz="2800" b="1" dirty="0" smtClean="0">
                <a:solidFill>
                  <a:srgbClr val="0070C0"/>
                </a:solidFill>
                <a:effectLst>
                  <a:outerShdw blurRad="53975" dist="22860" dir="5400000" algn="tl" rotWithShape="0">
                    <a:srgbClr val="000000">
                      <a:alpha val="55000"/>
                    </a:srgbClr>
                  </a:outerShdw>
                </a:effectLst>
              </a:rPr>
              <a:t>Gestão do Conhecimento </a:t>
            </a:r>
            <a:endParaRPr kumimoji="0" lang="pt-PT" sz="2800" b="1" i="0" strike="noStrike" kern="1200" cap="none" spc="0" normalizeH="0" baseline="0" noProof="0" dirty="0">
              <a:ln>
                <a:noFill/>
              </a:ln>
              <a:solidFill>
                <a:srgbClr val="0070C0"/>
              </a:solidFill>
              <a:effectLst>
                <a:outerShdw blurRad="53975" dist="22860" dir="5400000" algn="tl" rotWithShape="0">
                  <a:srgbClr val="000000">
                    <a:alpha val="55000"/>
                  </a:srgbClr>
                </a:outerShdw>
              </a:effectLst>
              <a:uLnTx/>
              <a:uFillTx/>
              <a:latin typeface="+mj-lt"/>
              <a:ea typeface="+mj-ea"/>
              <a:cs typeface="+mj-cs"/>
            </a:endParaRPr>
          </a:p>
        </p:txBody>
      </p:sp>
      <p:sp>
        <p:nvSpPr>
          <p:cNvPr id="11" name="Marcador de Posição do Rodapé 7"/>
          <p:cNvSpPr>
            <a:spLocks noGrp="1"/>
          </p:cNvSpPr>
          <p:nvPr>
            <p:ph type="ftr" sz="quarter" idx="11"/>
          </p:nvPr>
        </p:nvSpPr>
        <p:spPr>
          <a:xfrm>
            <a:off x="428596" y="6135709"/>
            <a:ext cx="4287420" cy="365125"/>
          </a:xfrm>
        </p:spPr>
        <p:txBody>
          <a:bodyPr/>
          <a:lstStyle/>
          <a:p>
            <a:r>
              <a:rPr lang="pt-PT" dirty="0" smtClean="0"/>
              <a:t>Sistemas de Informação II– Viriato M. </a:t>
            </a:r>
            <a:r>
              <a:rPr lang="pt-PT" dirty="0" err="1" smtClean="0"/>
              <a:t>Marques–DEIS</a:t>
            </a:r>
            <a:r>
              <a:rPr lang="pt-PT" dirty="0" smtClean="0"/>
              <a:t> / ISEC</a:t>
            </a:r>
            <a:endParaRPr lang="pt-PT"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CaixaDeTexto 18"/>
          <p:cNvSpPr txBox="1"/>
          <p:nvPr/>
        </p:nvSpPr>
        <p:spPr>
          <a:xfrm>
            <a:off x="571472" y="1714488"/>
            <a:ext cx="1928826" cy="3500462"/>
          </a:xfrm>
          <a:prstGeom prst="rect">
            <a:avLst/>
          </a:prstGeom>
          <a:noFill/>
        </p:spPr>
        <p:txBody>
          <a:bodyPr wrap="square" rtlCol="0">
            <a:noAutofit/>
          </a:bodyPr>
          <a:lstStyle/>
          <a:p>
            <a:pPr marL="457200" indent="-457200" algn="just">
              <a:lnSpc>
                <a:spcPct val="120000"/>
              </a:lnSpc>
              <a:spcAft>
                <a:spcPts val="600"/>
              </a:spcAft>
              <a:buClr>
                <a:srgbClr val="0070C0"/>
              </a:buClr>
            </a:pPr>
            <a:endParaRPr lang="pt-PT" sz="2000" b="1" dirty="0" smtClean="0"/>
          </a:p>
        </p:txBody>
      </p:sp>
      <p:sp>
        <p:nvSpPr>
          <p:cNvPr id="12" name="Marcador de Posição do Número do Diapositivo 6"/>
          <p:cNvSpPr>
            <a:spLocks noGrp="1"/>
          </p:cNvSpPr>
          <p:nvPr>
            <p:ph type="sldNum" sz="quarter" idx="12"/>
          </p:nvPr>
        </p:nvSpPr>
        <p:spPr>
          <a:xfrm>
            <a:off x="8286776" y="6072206"/>
            <a:ext cx="457200" cy="365125"/>
          </a:xfrm>
        </p:spPr>
        <p:txBody>
          <a:bodyPr/>
          <a:lstStyle/>
          <a:p>
            <a:fld id="{CE287019-93E1-4EE6-AC17-0D901F7ADF48}" type="slidenum">
              <a:rPr lang="pt-PT" smtClean="0"/>
              <a:pPr/>
              <a:t>12</a:t>
            </a:fld>
            <a:endParaRPr lang="pt-PT" dirty="0"/>
          </a:p>
        </p:txBody>
      </p:sp>
      <p:cxnSp>
        <p:nvCxnSpPr>
          <p:cNvPr id="13" name="Conexão recta 12"/>
          <p:cNvCxnSpPr/>
          <p:nvPr/>
        </p:nvCxnSpPr>
        <p:spPr>
          <a:xfrm>
            <a:off x="642910" y="1000108"/>
            <a:ext cx="7929618" cy="1588"/>
          </a:xfrm>
          <a:prstGeom prst="line">
            <a:avLst/>
          </a:prstGeom>
          <a:ln w="25400" cap="rnd">
            <a:solidFill>
              <a:srgbClr val="0070C0"/>
            </a:solidFill>
          </a:ln>
        </p:spPr>
        <p:style>
          <a:lnRef idx="1">
            <a:schemeClr val="accent1"/>
          </a:lnRef>
          <a:fillRef idx="0">
            <a:schemeClr val="accent1"/>
          </a:fillRef>
          <a:effectRef idx="0">
            <a:schemeClr val="accent1"/>
          </a:effectRef>
          <a:fontRef idx="minor">
            <a:schemeClr val="tx1"/>
          </a:fontRef>
        </p:style>
      </p:cxnSp>
      <p:sp>
        <p:nvSpPr>
          <p:cNvPr id="10" name="Oval 16"/>
          <p:cNvSpPr>
            <a:spLocks noChangeArrowheads="1"/>
          </p:cNvSpPr>
          <p:nvPr/>
        </p:nvSpPr>
        <p:spPr bwMode="auto">
          <a:xfrm>
            <a:off x="1823135" y="1882874"/>
            <a:ext cx="6019800" cy="2438400"/>
          </a:xfrm>
          <a:prstGeom prst="ellipse">
            <a:avLst/>
          </a:prstGeom>
          <a:noFill/>
          <a:ln w="25400">
            <a:solidFill>
              <a:schemeClr val="tx1"/>
            </a:solidFill>
            <a:round/>
            <a:headEnd/>
            <a:tailEnd/>
          </a:ln>
        </p:spPr>
        <p:txBody>
          <a:bodyPr wrap="none" anchor="ctr"/>
          <a:lstStyle/>
          <a:p>
            <a:endParaRPr lang="pt-PT"/>
          </a:p>
        </p:txBody>
      </p:sp>
      <p:sp>
        <p:nvSpPr>
          <p:cNvPr id="11" name="Oval 17"/>
          <p:cNvSpPr>
            <a:spLocks noChangeArrowheads="1"/>
          </p:cNvSpPr>
          <p:nvPr/>
        </p:nvSpPr>
        <p:spPr bwMode="auto">
          <a:xfrm>
            <a:off x="2661335" y="2644874"/>
            <a:ext cx="4419600" cy="1676400"/>
          </a:xfrm>
          <a:prstGeom prst="ellipse">
            <a:avLst/>
          </a:prstGeom>
          <a:noFill/>
          <a:ln w="25400">
            <a:solidFill>
              <a:schemeClr val="tx1"/>
            </a:solidFill>
            <a:round/>
            <a:headEnd/>
            <a:tailEnd/>
          </a:ln>
        </p:spPr>
        <p:txBody>
          <a:bodyPr wrap="none" anchor="ctr"/>
          <a:lstStyle/>
          <a:p>
            <a:endParaRPr lang="pt-PT"/>
          </a:p>
        </p:txBody>
      </p:sp>
      <p:sp>
        <p:nvSpPr>
          <p:cNvPr id="14" name="Text Box 18"/>
          <p:cNvSpPr txBox="1">
            <a:spLocks noChangeArrowheads="1"/>
          </p:cNvSpPr>
          <p:nvPr/>
        </p:nvSpPr>
        <p:spPr bwMode="auto">
          <a:xfrm>
            <a:off x="4123423" y="1730474"/>
            <a:ext cx="1371600" cy="338554"/>
          </a:xfrm>
          <a:prstGeom prst="rect">
            <a:avLst/>
          </a:prstGeom>
          <a:solidFill>
            <a:schemeClr val="bg1"/>
          </a:solidFill>
          <a:ln w="9525">
            <a:solidFill>
              <a:srgbClr val="FF6600"/>
            </a:solidFill>
            <a:miter lim="800000"/>
            <a:headEnd/>
            <a:tailEnd/>
          </a:ln>
        </p:spPr>
        <p:txBody>
          <a:bodyPr>
            <a:spAutoFit/>
          </a:bodyPr>
          <a:lstStyle/>
          <a:p>
            <a:pPr algn="ctr"/>
            <a:r>
              <a:rPr lang="pt-PT" sz="1600" b="1" dirty="0"/>
              <a:t>Criação</a:t>
            </a:r>
            <a:endParaRPr lang="en-GB" sz="1600" b="1" dirty="0"/>
          </a:p>
        </p:txBody>
      </p:sp>
      <p:sp>
        <p:nvSpPr>
          <p:cNvPr id="16" name="Text Box 19"/>
          <p:cNvSpPr txBox="1">
            <a:spLocks noChangeArrowheads="1"/>
          </p:cNvSpPr>
          <p:nvPr/>
        </p:nvSpPr>
        <p:spPr bwMode="auto">
          <a:xfrm>
            <a:off x="7233335" y="3635474"/>
            <a:ext cx="1371600" cy="338554"/>
          </a:xfrm>
          <a:prstGeom prst="rect">
            <a:avLst/>
          </a:prstGeom>
          <a:solidFill>
            <a:schemeClr val="bg1"/>
          </a:solidFill>
          <a:ln w="9525">
            <a:solidFill>
              <a:srgbClr val="FF6600"/>
            </a:solidFill>
            <a:miter lim="800000"/>
            <a:headEnd/>
            <a:tailEnd/>
          </a:ln>
        </p:spPr>
        <p:txBody>
          <a:bodyPr>
            <a:spAutoFit/>
          </a:bodyPr>
          <a:lstStyle/>
          <a:p>
            <a:pPr algn="ctr"/>
            <a:r>
              <a:rPr lang="pt-PT" sz="1600" b="1" dirty="0"/>
              <a:t>Retenção</a:t>
            </a:r>
            <a:endParaRPr lang="en-GB" sz="1600" b="1" dirty="0"/>
          </a:p>
        </p:txBody>
      </p:sp>
      <p:sp>
        <p:nvSpPr>
          <p:cNvPr id="17" name="Text Box 20"/>
          <p:cNvSpPr txBox="1">
            <a:spLocks noChangeArrowheads="1"/>
          </p:cNvSpPr>
          <p:nvPr/>
        </p:nvSpPr>
        <p:spPr bwMode="auto">
          <a:xfrm>
            <a:off x="908735" y="3635474"/>
            <a:ext cx="1600200" cy="307777"/>
          </a:xfrm>
          <a:prstGeom prst="rect">
            <a:avLst/>
          </a:prstGeom>
          <a:solidFill>
            <a:schemeClr val="bg1"/>
          </a:solidFill>
          <a:ln w="9525">
            <a:solidFill>
              <a:srgbClr val="FF6600"/>
            </a:solidFill>
            <a:miter lim="800000"/>
            <a:headEnd/>
            <a:tailEnd/>
          </a:ln>
        </p:spPr>
        <p:txBody>
          <a:bodyPr>
            <a:spAutoFit/>
          </a:bodyPr>
          <a:lstStyle/>
          <a:p>
            <a:pPr algn="ctr"/>
            <a:r>
              <a:rPr lang="pt-PT" sz="1400" b="1" dirty="0"/>
              <a:t>Transferência</a:t>
            </a:r>
            <a:endParaRPr lang="en-GB" sz="1400" b="1" dirty="0"/>
          </a:p>
        </p:txBody>
      </p:sp>
      <p:sp>
        <p:nvSpPr>
          <p:cNvPr id="18" name="Text Box 21"/>
          <p:cNvSpPr txBox="1">
            <a:spLocks noChangeArrowheads="1"/>
          </p:cNvSpPr>
          <p:nvPr/>
        </p:nvSpPr>
        <p:spPr bwMode="auto">
          <a:xfrm>
            <a:off x="4123423" y="2492474"/>
            <a:ext cx="1371600" cy="338554"/>
          </a:xfrm>
          <a:prstGeom prst="rect">
            <a:avLst/>
          </a:prstGeom>
          <a:solidFill>
            <a:schemeClr val="bg1"/>
          </a:solidFill>
          <a:ln w="9525">
            <a:solidFill>
              <a:srgbClr val="FF6600"/>
            </a:solidFill>
            <a:miter lim="800000"/>
            <a:headEnd/>
            <a:tailEnd/>
          </a:ln>
        </p:spPr>
        <p:txBody>
          <a:bodyPr>
            <a:spAutoFit/>
          </a:bodyPr>
          <a:lstStyle/>
          <a:p>
            <a:pPr algn="ctr"/>
            <a:r>
              <a:rPr lang="pt-PT" sz="1600" b="1" dirty="0"/>
              <a:t>Utilização</a:t>
            </a:r>
            <a:endParaRPr lang="en-GB" sz="1600" b="1" dirty="0"/>
          </a:p>
        </p:txBody>
      </p:sp>
      <p:sp>
        <p:nvSpPr>
          <p:cNvPr id="20" name="AutoShape 22"/>
          <p:cNvSpPr>
            <a:spLocks noChangeArrowheads="1"/>
          </p:cNvSpPr>
          <p:nvPr/>
        </p:nvSpPr>
        <p:spPr bwMode="auto">
          <a:xfrm rot="4681555">
            <a:off x="2585135" y="2187674"/>
            <a:ext cx="152400" cy="152400"/>
          </a:xfrm>
          <a:prstGeom prst="triangle">
            <a:avLst>
              <a:gd name="adj" fmla="val 50000"/>
            </a:avLst>
          </a:prstGeom>
          <a:solidFill>
            <a:schemeClr val="tx1"/>
          </a:solidFill>
          <a:ln w="9525">
            <a:solidFill>
              <a:schemeClr val="tx1"/>
            </a:solidFill>
            <a:miter lim="800000"/>
            <a:headEnd/>
            <a:tailEnd/>
          </a:ln>
        </p:spPr>
        <p:txBody>
          <a:bodyPr wrap="none" anchor="ctr"/>
          <a:lstStyle/>
          <a:p>
            <a:endParaRPr lang="pt-PT"/>
          </a:p>
        </p:txBody>
      </p:sp>
      <p:sp>
        <p:nvSpPr>
          <p:cNvPr id="21" name="AutoShape 23"/>
          <p:cNvSpPr>
            <a:spLocks noChangeArrowheads="1"/>
          </p:cNvSpPr>
          <p:nvPr/>
        </p:nvSpPr>
        <p:spPr bwMode="auto">
          <a:xfrm rot="2860960">
            <a:off x="3194735" y="2830612"/>
            <a:ext cx="152400" cy="152400"/>
          </a:xfrm>
          <a:prstGeom prst="triangle">
            <a:avLst>
              <a:gd name="adj" fmla="val 50000"/>
            </a:avLst>
          </a:prstGeom>
          <a:solidFill>
            <a:schemeClr val="tx1"/>
          </a:solidFill>
          <a:ln w="9525">
            <a:solidFill>
              <a:schemeClr val="tx1"/>
            </a:solidFill>
            <a:miter lim="800000"/>
            <a:headEnd/>
            <a:tailEnd/>
          </a:ln>
        </p:spPr>
        <p:txBody>
          <a:bodyPr wrap="none" anchor="ctr"/>
          <a:lstStyle/>
          <a:p>
            <a:endParaRPr lang="pt-PT"/>
          </a:p>
        </p:txBody>
      </p:sp>
      <p:sp>
        <p:nvSpPr>
          <p:cNvPr id="22" name="AutoShape 24"/>
          <p:cNvSpPr>
            <a:spLocks noChangeArrowheads="1"/>
          </p:cNvSpPr>
          <p:nvPr/>
        </p:nvSpPr>
        <p:spPr bwMode="auto">
          <a:xfrm rot="13660960">
            <a:off x="7695298" y="3321149"/>
            <a:ext cx="152400" cy="152400"/>
          </a:xfrm>
          <a:prstGeom prst="triangle">
            <a:avLst>
              <a:gd name="adj" fmla="val 50000"/>
            </a:avLst>
          </a:prstGeom>
          <a:solidFill>
            <a:schemeClr val="tx1"/>
          </a:solidFill>
          <a:ln w="9525">
            <a:solidFill>
              <a:schemeClr val="tx1"/>
            </a:solidFill>
            <a:miter lim="800000"/>
            <a:headEnd/>
            <a:tailEnd/>
          </a:ln>
        </p:spPr>
        <p:txBody>
          <a:bodyPr wrap="none" anchor="ctr"/>
          <a:lstStyle/>
          <a:p>
            <a:endParaRPr lang="pt-PT"/>
          </a:p>
        </p:txBody>
      </p:sp>
      <p:sp>
        <p:nvSpPr>
          <p:cNvPr id="23" name="Text Box 27"/>
          <p:cNvSpPr txBox="1">
            <a:spLocks noChangeArrowheads="1"/>
          </p:cNvSpPr>
          <p:nvPr/>
        </p:nvSpPr>
        <p:spPr bwMode="auto">
          <a:xfrm>
            <a:off x="908735" y="4798835"/>
            <a:ext cx="7767721" cy="1006429"/>
          </a:xfrm>
          <a:prstGeom prst="rect">
            <a:avLst/>
          </a:prstGeom>
          <a:noFill/>
          <a:ln w="9525">
            <a:noFill/>
            <a:miter lim="800000"/>
            <a:headEnd/>
            <a:tailEnd/>
          </a:ln>
        </p:spPr>
        <p:txBody>
          <a:bodyPr wrap="square">
            <a:spAutoFit/>
          </a:bodyPr>
          <a:lstStyle/>
          <a:p>
            <a:pPr algn="l">
              <a:spcBef>
                <a:spcPct val="30000"/>
              </a:spcBef>
            </a:pPr>
            <a:r>
              <a:rPr lang="pt-PT" sz="1800" b="1" dirty="0">
                <a:solidFill>
                  <a:srgbClr val="0070C0"/>
                </a:solidFill>
              </a:rPr>
              <a:t>Era da Informação</a:t>
            </a:r>
            <a:r>
              <a:rPr lang="pt-PT" sz="1800" dirty="0">
                <a:solidFill>
                  <a:srgbClr val="0070C0"/>
                </a:solidFill>
              </a:rPr>
              <a:t>: Junta-a e ela será mantida</a:t>
            </a:r>
          </a:p>
          <a:p>
            <a:pPr algn="l">
              <a:spcBef>
                <a:spcPct val="30000"/>
              </a:spcBef>
            </a:pPr>
            <a:r>
              <a:rPr lang="pt-PT" sz="1800" b="1" dirty="0">
                <a:solidFill>
                  <a:srgbClr val="0070C0"/>
                </a:solidFill>
              </a:rPr>
              <a:t>Era do Conhecimento</a:t>
            </a:r>
            <a:r>
              <a:rPr lang="pt-PT" sz="1800" dirty="0">
                <a:solidFill>
                  <a:srgbClr val="0070C0"/>
                </a:solidFill>
              </a:rPr>
              <a:t>: Partilha-o e ele será </a:t>
            </a:r>
            <a:r>
              <a:rPr lang="pt-PT" sz="1800" dirty="0" smtClean="0">
                <a:solidFill>
                  <a:srgbClr val="0070C0"/>
                </a:solidFill>
              </a:rPr>
              <a:t>multiplicado </a:t>
            </a:r>
            <a:r>
              <a:rPr lang="pt-PT" sz="1800" dirty="0">
                <a:solidFill>
                  <a:srgbClr val="0070C0"/>
                </a:solidFill>
              </a:rPr>
              <a:t>(Serrano &amp; Fialho, 2003)</a:t>
            </a:r>
            <a:endParaRPr lang="en-GB" sz="1800" dirty="0">
              <a:solidFill>
                <a:srgbClr val="0070C0"/>
              </a:solidFill>
            </a:endParaRPr>
          </a:p>
        </p:txBody>
      </p:sp>
      <p:sp>
        <p:nvSpPr>
          <p:cNvPr id="24" name="Text Box 28"/>
          <p:cNvSpPr txBox="1">
            <a:spLocks noChangeArrowheads="1"/>
          </p:cNvSpPr>
          <p:nvPr/>
        </p:nvSpPr>
        <p:spPr bwMode="auto">
          <a:xfrm>
            <a:off x="7026505" y="1177588"/>
            <a:ext cx="1524000" cy="523220"/>
          </a:xfrm>
          <a:prstGeom prst="rect">
            <a:avLst/>
          </a:prstGeom>
          <a:noFill/>
          <a:ln w="9525">
            <a:solidFill>
              <a:srgbClr val="000000"/>
            </a:solidFill>
            <a:miter lim="800000"/>
            <a:headEnd/>
            <a:tailEnd/>
          </a:ln>
        </p:spPr>
        <p:txBody>
          <a:bodyPr>
            <a:spAutoFit/>
          </a:bodyPr>
          <a:lstStyle/>
          <a:p>
            <a:pPr algn="ctr"/>
            <a:r>
              <a:rPr lang="pt-PT" sz="1400" dirty="0" err="1"/>
              <a:t>Newman</a:t>
            </a:r>
            <a:r>
              <a:rPr lang="pt-PT" sz="1400" dirty="0"/>
              <a:t> &amp; </a:t>
            </a:r>
            <a:r>
              <a:rPr lang="pt-PT" sz="1400" dirty="0" err="1"/>
              <a:t>Conrad</a:t>
            </a:r>
            <a:r>
              <a:rPr lang="pt-PT" sz="1400" dirty="0"/>
              <a:t>, 1999</a:t>
            </a:r>
            <a:endParaRPr lang="en-GB" sz="1400" dirty="0"/>
          </a:p>
        </p:txBody>
      </p:sp>
      <p:grpSp>
        <p:nvGrpSpPr>
          <p:cNvPr id="25" name="Group 35"/>
          <p:cNvGrpSpPr>
            <a:grpSpLocks/>
          </p:cNvGrpSpPr>
          <p:nvPr/>
        </p:nvGrpSpPr>
        <p:grpSpPr bwMode="auto">
          <a:xfrm>
            <a:off x="756335" y="1349474"/>
            <a:ext cx="7848600" cy="3311525"/>
            <a:chOff x="528" y="1536"/>
            <a:chExt cx="4944" cy="2086"/>
          </a:xfrm>
        </p:grpSpPr>
        <p:sp>
          <p:nvSpPr>
            <p:cNvPr id="26" name="Text Box 31"/>
            <p:cNvSpPr txBox="1">
              <a:spLocks noChangeArrowheads="1"/>
            </p:cNvSpPr>
            <p:nvPr/>
          </p:nvSpPr>
          <p:spPr bwMode="auto">
            <a:xfrm>
              <a:off x="4608" y="3215"/>
              <a:ext cx="864" cy="407"/>
            </a:xfrm>
            <a:prstGeom prst="rect">
              <a:avLst/>
            </a:prstGeom>
            <a:noFill/>
            <a:ln w="9525">
              <a:noFill/>
              <a:miter lim="800000"/>
              <a:headEnd/>
              <a:tailEnd/>
            </a:ln>
          </p:spPr>
          <p:txBody>
            <a:bodyPr>
              <a:spAutoFit/>
            </a:bodyPr>
            <a:lstStyle/>
            <a:p>
              <a:pPr algn="ctr"/>
              <a:r>
                <a:rPr lang="pt-PT" dirty="0" smtClean="0">
                  <a:solidFill>
                    <a:srgbClr val="CC3300"/>
                  </a:solidFill>
                  <a:latin typeface="Arial" pitchFamily="34" charset="0"/>
                </a:rPr>
                <a:t>Pessoas, </a:t>
              </a:r>
              <a:r>
                <a:rPr lang="pt-PT" dirty="0" err="1" smtClean="0">
                  <a:solidFill>
                    <a:srgbClr val="CC3300"/>
                  </a:solidFill>
                  <a:latin typeface="Arial" pitchFamily="34" charset="0"/>
                </a:rPr>
                <a:t>TI’s</a:t>
              </a:r>
              <a:endParaRPr lang="en-GB" sz="1800" dirty="0">
                <a:solidFill>
                  <a:srgbClr val="CC3300"/>
                </a:solidFill>
                <a:latin typeface="Arial" pitchFamily="34" charset="0"/>
              </a:endParaRPr>
            </a:p>
          </p:txBody>
        </p:sp>
        <p:sp>
          <p:nvSpPr>
            <p:cNvPr id="27" name="Text Box 32"/>
            <p:cNvSpPr txBox="1">
              <a:spLocks noChangeArrowheads="1"/>
            </p:cNvSpPr>
            <p:nvPr/>
          </p:nvSpPr>
          <p:spPr bwMode="auto">
            <a:xfrm>
              <a:off x="2640" y="2496"/>
              <a:ext cx="864" cy="231"/>
            </a:xfrm>
            <a:prstGeom prst="rect">
              <a:avLst/>
            </a:prstGeom>
            <a:noFill/>
            <a:ln w="9525">
              <a:noFill/>
              <a:miter lim="800000"/>
              <a:headEnd/>
              <a:tailEnd/>
            </a:ln>
          </p:spPr>
          <p:txBody>
            <a:bodyPr>
              <a:spAutoFit/>
            </a:bodyPr>
            <a:lstStyle/>
            <a:p>
              <a:pPr algn="ctr"/>
              <a:r>
                <a:rPr lang="pt-PT" sz="1800" dirty="0">
                  <a:solidFill>
                    <a:srgbClr val="CC3300"/>
                  </a:solidFill>
                  <a:latin typeface="Arial" pitchFamily="34" charset="0"/>
                </a:rPr>
                <a:t>Pessoas </a:t>
              </a:r>
              <a:endParaRPr lang="en-GB" sz="1800" dirty="0">
                <a:solidFill>
                  <a:srgbClr val="CC3300"/>
                </a:solidFill>
                <a:latin typeface="Arial" pitchFamily="34" charset="0"/>
              </a:endParaRPr>
            </a:p>
          </p:txBody>
        </p:sp>
        <p:sp>
          <p:nvSpPr>
            <p:cNvPr id="28" name="Text Box 33"/>
            <p:cNvSpPr txBox="1">
              <a:spLocks noChangeArrowheads="1"/>
            </p:cNvSpPr>
            <p:nvPr/>
          </p:nvSpPr>
          <p:spPr bwMode="auto">
            <a:xfrm>
              <a:off x="2536" y="1536"/>
              <a:ext cx="1108" cy="233"/>
            </a:xfrm>
            <a:prstGeom prst="rect">
              <a:avLst/>
            </a:prstGeom>
            <a:noFill/>
            <a:ln w="9525">
              <a:noFill/>
              <a:miter lim="800000"/>
              <a:headEnd/>
              <a:tailEnd/>
            </a:ln>
          </p:spPr>
          <p:txBody>
            <a:bodyPr wrap="square">
              <a:spAutoFit/>
            </a:bodyPr>
            <a:lstStyle/>
            <a:p>
              <a:pPr algn="ctr"/>
              <a:r>
                <a:rPr lang="pt-PT" sz="1800" dirty="0" smtClean="0">
                  <a:solidFill>
                    <a:srgbClr val="CC3300"/>
                  </a:solidFill>
                  <a:latin typeface="Arial" pitchFamily="34" charset="0"/>
                </a:rPr>
                <a:t>Pessoas, </a:t>
              </a:r>
              <a:r>
                <a:rPr lang="pt-PT" sz="1800" dirty="0" err="1" smtClean="0">
                  <a:solidFill>
                    <a:srgbClr val="CC3300"/>
                  </a:solidFill>
                  <a:latin typeface="Arial" pitchFamily="34" charset="0"/>
                </a:rPr>
                <a:t>TI’s</a:t>
              </a:r>
              <a:endParaRPr lang="en-GB" sz="1800" dirty="0">
                <a:solidFill>
                  <a:srgbClr val="CC3300"/>
                </a:solidFill>
                <a:latin typeface="Arial" pitchFamily="34" charset="0"/>
              </a:endParaRPr>
            </a:p>
          </p:txBody>
        </p:sp>
        <p:sp>
          <p:nvSpPr>
            <p:cNvPr id="29" name="Text Box 34"/>
            <p:cNvSpPr txBox="1">
              <a:spLocks noChangeArrowheads="1"/>
            </p:cNvSpPr>
            <p:nvPr/>
          </p:nvSpPr>
          <p:spPr bwMode="auto">
            <a:xfrm>
              <a:off x="528" y="3216"/>
              <a:ext cx="1248" cy="233"/>
            </a:xfrm>
            <a:prstGeom prst="rect">
              <a:avLst/>
            </a:prstGeom>
            <a:noFill/>
            <a:ln w="9525">
              <a:noFill/>
              <a:miter lim="800000"/>
              <a:headEnd/>
              <a:tailEnd/>
            </a:ln>
          </p:spPr>
          <p:txBody>
            <a:bodyPr>
              <a:spAutoFit/>
            </a:bodyPr>
            <a:lstStyle/>
            <a:p>
              <a:pPr algn="ctr"/>
              <a:r>
                <a:rPr lang="pt-PT" sz="1800" dirty="0" err="1" smtClean="0">
                  <a:solidFill>
                    <a:srgbClr val="CC3300"/>
                  </a:solidFill>
                  <a:latin typeface="Arial" pitchFamily="34" charset="0"/>
                </a:rPr>
                <a:t>TI’s</a:t>
              </a:r>
              <a:r>
                <a:rPr lang="pt-PT" sz="1800" dirty="0" smtClean="0">
                  <a:solidFill>
                    <a:srgbClr val="CC3300"/>
                  </a:solidFill>
                  <a:latin typeface="Arial" pitchFamily="34" charset="0"/>
                </a:rPr>
                <a:t>, </a:t>
              </a:r>
              <a:r>
                <a:rPr lang="pt-PT" sz="1800" dirty="0" err="1" smtClean="0">
                  <a:solidFill>
                    <a:srgbClr val="CC3300"/>
                  </a:solidFill>
                  <a:latin typeface="Arial" pitchFamily="34" charset="0"/>
                </a:rPr>
                <a:t>e-learning</a:t>
              </a:r>
              <a:endParaRPr lang="en-GB" sz="1800" dirty="0">
                <a:solidFill>
                  <a:srgbClr val="CC3300"/>
                </a:solidFill>
                <a:latin typeface="Arial" pitchFamily="34" charset="0"/>
              </a:endParaRPr>
            </a:p>
          </p:txBody>
        </p:sp>
      </p:grpSp>
      <p:sp>
        <p:nvSpPr>
          <p:cNvPr id="30" name="Freeform 38"/>
          <p:cNvSpPr>
            <a:spLocks/>
          </p:cNvSpPr>
          <p:nvPr/>
        </p:nvSpPr>
        <p:spPr bwMode="auto">
          <a:xfrm>
            <a:off x="527735" y="3787874"/>
            <a:ext cx="381000" cy="1513334"/>
          </a:xfrm>
          <a:custGeom>
            <a:avLst/>
            <a:gdLst>
              <a:gd name="T0" fmla="*/ 240 w 240"/>
              <a:gd name="T1" fmla="*/ 0 h 960"/>
              <a:gd name="T2" fmla="*/ 0 w 240"/>
              <a:gd name="T3" fmla="*/ 0 h 960"/>
              <a:gd name="T4" fmla="*/ 0 w 240"/>
              <a:gd name="T5" fmla="*/ 960 h 960"/>
              <a:gd name="T6" fmla="*/ 240 w 240"/>
              <a:gd name="T7" fmla="*/ 960 h 960"/>
              <a:gd name="T8" fmla="*/ 0 60000 65536"/>
              <a:gd name="T9" fmla="*/ 0 60000 65536"/>
              <a:gd name="T10" fmla="*/ 0 60000 65536"/>
              <a:gd name="T11" fmla="*/ 0 60000 65536"/>
              <a:gd name="T12" fmla="*/ 0 w 240"/>
              <a:gd name="T13" fmla="*/ 0 h 960"/>
              <a:gd name="T14" fmla="*/ 240 w 240"/>
              <a:gd name="T15" fmla="*/ 960 h 960"/>
            </a:gdLst>
            <a:ahLst/>
            <a:cxnLst>
              <a:cxn ang="T8">
                <a:pos x="T0" y="T1"/>
              </a:cxn>
              <a:cxn ang="T9">
                <a:pos x="T2" y="T3"/>
              </a:cxn>
              <a:cxn ang="T10">
                <a:pos x="T4" y="T5"/>
              </a:cxn>
              <a:cxn ang="T11">
                <a:pos x="T6" y="T7"/>
              </a:cxn>
            </a:cxnLst>
            <a:rect l="T12" t="T13" r="T14" b="T15"/>
            <a:pathLst>
              <a:path w="240" h="960">
                <a:moveTo>
                  <a:pt x="240" y="0"/>
                </a:moveTo>
                <a:lnTo>
                  <a:pt x="0" y="0"/>
                </a:lnTo>
                <a:lnTo>
                  <a:pt x="0" y="960"/>
                </a:lnTo>
                <a:lnTo>
                  <a:pt x="240" y="960"/>
                </a:lnTo>
              </a:path>
            </a:pathLst>
          </a:custGeom>
          <a:noFill/>
          <a:ln w="38100">
            <a:solidFill>
              <a:srgbClr val="CC3300"/>
            </a:solidFill>
            <a:round/>
            <a:headEnd/>
            <a:tailEnd type="stealth" w="med" len="med"/>
          </a:ln>
        </p:spPr>
        <p:txBody>
          <a:bodyPr wrap="none" anchor="ctr"/>
          <a:lstStyle/>
          <a:p>
            <a:endParaRPr lang="pt-PT"/>
          </a:p>
        </p:txBody>
      </p:sp>
      <p:sp>
        <p:nvSpPr>
          <p:cNvPr id="31" name="Freeform 41"/>
          <p:cNvSpPr>
            <a:spLocks/>
          </p:cNvSpPr>
          <p:nvPr/>
        </p:nvSpPr>
        <p:spPr bwMode="auto">
          <a:xfrm>
            <a:off x="5556934" y="1806674"/>
            <a:ext cx="1391330" cy="3350518"/>
          </a:xfrm>
          <a:custGeom>
            <a:avLst/>
            <a:gdLst>
              <a:gd name="T0" fmla="*/ 288 w 288"/>
              <a:gd name="T1" fmla="*/ 2016 h 2016"/>
              <a:gd name="T2" fmla="*/ 288 w 288"/>
              <a:gd name="T3" fmla="*/ 0 h 2016"/>
              <a:gd name="T4" fmla="*/ 0 w 288"/>
              <a:gd name="T5" fmla="*/ 0 h 2016"/>
              <a:gd name="T6" fmla="*/ 0 60000 65536"/>
              <a:gd name="T7" fmla="*/ 0 60000 65536"/>
              <a:gd name="T8" fmla="*/ 0 60000 65536"/>
              <a:gd name="T9" fmla="*/ 0 w 288"/>
              <a:gd name="T10" fmla="*/ 0 h 2016"/>
              <a:gd name="T11" fmla="*/ 288 w 288"/>
              <a:gd name="T12" fmla="*/ 2016 h 2016"/>
            </a:gdLst>
            <a:ahLst/>
            <a:cxnLst>
              <a:cxn ang="T6">
                <a:pos x="T0" y="T1"/>
              </a:cxn>
              <a:cxn ang="T7">
                <a:pos x="T2" y="T3"/>
              </a:cxn>
              <a:cxn ang="T8">
                <a:pos x="T4" y="T5"/>
              </a:cxn>
            </a:cxnLst>
            <a:rect l="T9" t="T10" r="T11" b="T12"/>
            <a:pathLst>
              <a:path w="288" h="2016">
                <a:moveTo>
                  <a:pt x="288" y="2016"/>
                </a:moveTo>
                <a:lnTo>
                  <a:pt x="288" y="0"/>
                </a:lnTo>
                <a:lnTo>
                  <a:pt x="0" y="0"/>
                </a:lnTo>
              </a:path>
            </a:pathLst>
          </a:custGeom>
          <a:noFill/>
          <a:ln w="38100">
            <a:solidFill>
              <a:srgbClr val="CC3300"/>
            </a:solidFill>
            <a:round/>
            <a:headEnd/>
            <a:tailEnd type="stealth" w="med" len="med"/>
          </a:ln>
        </p:spPr>
        <p:txBody>
          <a:bodyPr wrap="none" anchor="ctr"/>
          <a:lstStyle/>
          <a:p>
            <a:endParaRPr lang="pt-PT"/>
          </a:p>
        </p:txBody>
      </p:sp>
      <p:pic>
        <p:nvPicPr>
          <p:cNvPr id="33" name="Picture 44" descr="pe01561_"/>
          <p:cNvPicPr>
            <a:picLocks noChangeAspect="1" noChangeArrowheads="1"/>
          </p:cNvPicPr>
          <p:nvPr/>
        </p:nvPicPr>
        <p:blipFill>
          <a:blip r:embed="rId3" cstate="print"/>
          <a:srcRect/>
          <a:stretch>
            <a:fillRect/>
          </a:stretch>
        </p:blipFill>
        <p:spPr bwMode="auto">
          <a:xfrm>
            <a:off x="3651935" y="3254474"/>
            <a:ext cx="2286000" cy="1516063"/>
          </a:xfrm>
          <a:prstGeom prst="rect">
            <a:avLst/>
          </a:prstGeom>
          <a:noFill/>
          <a:ln w="9525">
            <a:noFill/>
            <a:miter lim="800000"/>
            <a:headEnd/>
            <a:tailEnd/>
          </a:ln>
        </p:spPr>
      </p:pic>
      <p:sp>
        <p:nvSpPr>
          <p:cNvPr id="32" name="Título 1"/>
          <p:cNvSpPr txBox="1">
            <a:spLocks/>
          </p:cNvSpPr>
          <p:nvPr/>
        </p:nvSpPr>
        <p:spPr>
          <a:xfrm>
            <a:off x="500034" y="428604"/>
            <a:ext cx="7986714" cy="500066"/>
          </a:xfrm>
          <a:prstGeom prst="rect">
            <a:avLst/>
          </a:prstGeom>
        </p:spPr>
        <p:txBody>
          <a:bodyPr vert="horz" anchor="b">
            <a:noAutofit/>
          </a:bodyPr>
          <a:lstStyle/>
          <a:p>
            <a:pPr lvl="0">
              <a:spcBef>
                <a:spcPct val="0"/>
              </a:spcBef>
              <a:defRPr/>
            </a:pPr>
            <a:r>
              <a:rPr lang="pt-PT" sz="2800" b="1" dirty="0" smtClean="0">
                <a:solidFill>
                  <a:srgbClr val="0070C0"/>
                </a:solidFill>
                <a:effectLst>
                  <a:outerShdw blurRad="53975" dist="22860" dir="5400000" algn="tl" rotWithShape="0">
                    <a:srgbClr val="000000">
                      <a:alpha val="55000"/>
                    </a:srgbClr>
                  </a:outerShdw>
                </a:effectLst>
                <a:latin typeface="+mj-lt"/>
                <a:ea typeface="+mj-ea"/>
                <a:cs typeface="+mj-cs"/>
              </a:rPr>
              <a:t>10</a:t>
            </a:r>
            <a:r>
              <a:rPr kumimoji="0" lang="pt-PT" sz="2800" b="1" i="0" strike="noStrike" kern="1200" cap="none" spc="0" normalizeH="0" baseline="0" noProof="0" dirty="0" smtClean="0">
                <a:ln>
                  <a:noFill/>
                </a:ln>
                <a:solidFill>
                  <a:srgbClr val="0070C0"/>
                </a:solidFill>
                <a:effectLst>
                  <a:outerShdw blurRad="53975" dist="22860" dir="5400000" algn="tl" rotWithShape="0">
                    <a:srgbClr val="000000">
                      <a:alpha val="55000"/>
                    </a:srgbClr>
                  </a:outerShdw>
                </a:effectLst>
                <a:uLnTx/>
                <a:uFillTx/>
                <a:latin typeface="+mj-lt"/>
                <a:ea typeface="+mj-ea"/>
                <a:cs typeface="+mj-cs"/>
              </a:rPr>
              <a:t>. </a:t>
            </a:r>
            <a:r>
              <a:rPr lang="pt-PT" sz="2800" b="1" dirty="0" smtClean="0">
                <a:solidFill>
                  <a:srgbClr val="0070C0"/>
                </a:solidFill>
                <a:effectLst>
                  <a:outerShdw blurRad="53975" dist="22860" dir="5400000" algn="tl" rotWithShape="0">
                    <a:srgbClr val="000000">
                      <a:alpha val="55000"/>
                    </a:srgbClr>
                  </a:outerShdw>
                </a:effectLst>
              </a:rPr>
              <a:t>Gestão do Conhecimento </a:t>
            </a:r>
            <a:endParaRPr kumimoji="0" lang="pt-PT" sz="2800" b="1" i="0" strike="noStrike" kern="1200" cap="none" spc="0" normalizeH="0" baseline="0" noProof="0" dirty="0">
              <a:ln>
                <a:noFill/>
              </a:ln>
              <a:solidFill>
                <a:srgbClr val="0070C0"/>
              </a:solidFill>
              <a:effectLst>
                <a:outerShdw blurRad="53975" dist="22860" dir="5400000" algn="tl" rotWithShape="0">
                  <a:srgbClr val="000000">
                    <a:alpha val="55000"/>
                  </a:srgbClr>
                </a:outerShdw>
              </a:effectLst>
              <a:uLnTx/>
              <a:uFillTx/>
              <a:latin typeface="+mj-lt"/>
              <a:ea typeface="+mj-ea"/>
              <a:cs typeface="+mj-cs"/>
            </a:endParaRPr>
          </a:p>
        </p:txBody>
      </p:sp>
      <p:sp>
        <p:nvSpPr>
          <p:cNvPr id="34" name="Marcador de Posição do Rodapé 7"/>
          <p:cNvSpPr>
            <a:spLocks noGrp="1"/>
          </p:cNvSpPr>
          <p:nvPr>
            <p:ph type="ftr" sz="quarter" idx="11"/>
          </p:nvPr>
        </p:nvSpPr>
        <p:spPr>
          <a:xfrm>
            <a:off x="428596" y="6135709"/>
            <a:ext cx="4287420" cy="365125"/>
          </a:xfrm>
        </p:spPr>
        <p:txBody>
          <a:bodyPr/>
          <a:lstStyle/>
          <a:p>
            <a:r>
              <a:rPr lang="pt-PT" dirty="0" smtClean="0"/>
              <a:t>Sistemas de Informação II– Viriato M. </a:t>
            </a:r>
            <a:r>
              <a:rPr lang="pt-PT" dirty="0" err="1" smtClean="0"/>
              <a:t>Marques–DEIS</a:t>
            </a:r>
            <a:r>
              <a:rPr lang="pt-PT" dirty="0" smtClean="0"/>
              <a:t> / ISEC</a:t>
            </a:r>
            <a:endParaRPr lang="pt-PT"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1+#ppt_w/2"/>
                                          </p:val>
                                        </p:tav>
                                        <p:tav tm="100000">
                                          <p:val>
                                            <p:strVal val="#ppt_x"/>
                                          </p:val>
                                        </p:tav>
                                      </p:tavLst>
                                    </p:anim>
                                    <p:anim calcmode="lin" valueType="num">
                                      <p:cBhvr additive="base">
                                        <p:cTn id="8" dur="500" fill="hold"/>
                                        <p:tgtEl>
                                          <p:spTgt spid="14"/>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3" fill="hold" grpId="0" nodeType="afterEffect">
                                  <p:stCondLst>
                                    <p:cond delay="0"/>
                                  </p:stCondLst>
                                  <p:childTnLst>
                                    <p:set>
                                      <p:cBhvr>
                                        <p:cTn id="11" dur="1" fill="hold">
                                          <p:stCondLst>
                                            <p:cond delay="0"/>
                                          </p:stCondLst>
                                        </p:cTn>
                                        <p:tgtEl>
                                          <p:spTgt spid="18"/>
                                        </p:tgtEl>
                                        <p:attrNameLst>
                                          <p:attrName>style.visibility</p:attrName>
                                        </p:attrNameLst>
                                      </p:cBhvr>
                                      <p:to>
                                        <p:strVal val="visible"/>
                                      </p:to>
                                    </p:set>
                                    <p:anim calcmode="lin" valueType="num">
                                      <p:cBhvr additive="base">
                                        <p:cTn id="12" dur="500" fill="hold"/>
                                        <p:tgtEl>
                                          <p:spTgt spid="18"/>
                                        </p:tgtEl>
                                        <p:attrNameLst>
                                          <p:attrName>ppt_x</p:attrName>
                                        </p:attrNameLst>
                                      </p:cBhvr>
                                      <p:tavLst>
                                        <p:tav tm="0">
                                          <p:val>
                                            <p:strVal val="1+#ppt_w/2"/>
                                          </p:val>
                                        </p:tav>
                                        <p:tav tm="100000">
                                          <p:val>
                                            <p:strVal val="#ppt_x"/>
                                          </p:val>
                                        </p:tav>
                                      </p:tavLst>
                                    </p:anim>
                                    <p:anim calcmode="lin" valueType="num">
                                      <p:cBhvr additive="base">
                                        <p:cTn id="13" dur="500" fill="hold"/>
                                        <p:tgtEl>
                                          <p:spTgt spid="18"/>
                                        </p:tgtEl>
                                        <p:attrNameLst>
                                          <p:attrName>ppt_y</p:attrName>
                                        </p:attrNameLst>
                                      </p:cBhvr>
                                      <p:tavLst>
                                        <p:tav tm="0">
                                          <p:val>
                                            <p:strVal val="0-#ppt_h/2"/>
                                          </p:val>
                                        </p:tav>
                                        <p:tav tm="100000">
                                          <p:val>
                                            <p:strVal val="#ppt_y"/>
                                          </p:val>
                                        </p:tav>
                                      </p:tavLst>
                                    </p:anim>
                                  </p:childTnLst>
                                </p:cTn>
                              </p:par>
                            </p:childTnLst>
                          </p:cTn>
                        </p:par>
                        <p:par>
                          <p:cTn id="14" fill="hold">
                            <p:stCondLst>
                              <p:cond delay="1000"/>
                            </p:stCondLst>
                            <p:childTnLst>
                              <p:par>
                                <p:cTn id="15" presetID="2" presetClass="entr" presetSubtype="3" fill="hold" grpId="0" nodeType="afterEffect">
                                  <p:stCondLst>
                                    <p:cond delay="0"/>
                                  </p:stCondLst>
                                  <p:childTnLst>
                                    <p:set>
                                      <p:cBhvr>
                                        <p:cTn id="16" dur="1" fill="hold">
                                          <p:stCondLst>
                                            <p:cond delay="0"/>
                                          </p:stCondLst>
                                        </p:cTn>
                                        <p:tgtEl>
                                          <p:spTgt spid="16"/>
                                        </p:tgtEl>
                                        <p:attrNameLst>
                                          <p:attrName>style.visibility</p:attrName>
                                        </p:attrNameLst>
                                      </p:cBhvr>
                                      <p:to>
                                        <p:strVal val="visible"/>
                                      </p:to>
                                    </p:set>
                                    <p:anim calcmode="lin" valueType="num">
                                      <p:cBhvr additive="base">
                                        <p:cTn id="17" dur="500" fill="hold"/>
                                        <p:tgtEl>
                                          <p:spTgt spid="16"/>
                                        </p:tgtEl>
                                        <p:attrNameLst>
                                          <p:attrName>ppt_x</p:attrName>
                                        </p:attrNameLst>
                                      </p:cBhvr>
                                      <p:tavLst>
                                        <p:tav tm="0">
                                          <p:val>
                                            <p:strVal val="1+#ppt_w/2"/>
                                          </p:val>
                                        </p:tav>
                                        <p:tav tm="100000">
                                          <p:val>
                                            <p:strVal val="#ppt_x"/>
                                          </p:val>
                                        </p:tav>
                                      </p:tavLst>
                                    </p:anim>
                                    <p:anim calcmode="lin" valueType="num">
                                      <p:cBhvr additive="base">
                                        <p:cTn id="18" dur="500" fill="hold"/>
                                        <p:tgtEl>
                                          <p:spTgt spid="16"/>
                                        </p:tgtEl>
                                        <p:attrNameLst>
                                          <p:attrName>ppt_y</p:attrName>
                                        </p:attrNameLst>
                                      </p:cBhvr>
                                      <p:tavLst>
                                        <p:tav tm="0">
                                          <p:val>
                                            <p:strVal val="0-#ppt_h/2"/>
                                          </p:val>
                                        </p:tav>
                                        <p:tav tm="100000">
                                          <p:val>
                                            <p:strVal val="#ppt_y"/>
                                          </p:val>
                                        </p:tav>
                                      </p:tavLst>
                                    </p:anim>
                                  </p:childTnLst>
                                </p:cTn>
                              </p:par>
                            </p:childTnLst>
                          </p:cTn>
                        </p:par>
                        <p:par>
                          <p:cTn id="19" fill="hold">
                            <p:stCondLst>
                              <p:cond delay="1500"/>
                            </p:stCondLst>
                            <p:childTnLst>
                              <p:par>
                                <p:cTn id="20" presetID="2" presetClass="entr" presetSubtype="3" fill="hold" grpId="0" nodeType="afterEffect">
                                  <p:stCondLst>
                                    <p:cond delay="0"/>
                                  </p:stCondLst>
                                  <p:childTnLst>
                                    <p:set>
                                      <p:cBhvr>
                                        <p:cTn id="21" dur="1" fill="hold">
                                          <p:stCondLst>
                                            <p:cond delay="0"/>
                                          </p:stCondLst>
                                        </p:cTn>
                                        <p:tgtEl>
                                          <p:spTgt spid="17"/>
                                        </p:tgtEl>
                                        <p:attrNameLst>
                                          <p:attrName>style.visibility</p:attrName>
                                        </p:attrNameLst>
                                      </p:cBhvr>
                                      <p:to>
                                        <p:strVal val="visible"/>
                                      </p:to>
                                    </p:set>
                                    <p:anim calcmode="lin" valueType="num">
                                      <p:cBhvr additive="base">
                                        <p:cTn id="22" dur="500" fill="hold"/>
                                        <p:tgtEl>
                                          <p:spTgt spid="17"/>
                                        </p:tgtEl>
                                        <p:attrNameLst>
                                          <p:attrName>ppt_x</p:attrName>
                                        </p:attrNameLst>
                                      </p:cBhvr>
                                      <p:tavLst>
                                        <p:tav tm="0">
                                          <p:val>
                                            <p:strVal val="1+#ppt_w/2"/>
                                          </p:val>
                                        </p:tav>
                                        <p:tav tm="100000">
                                          <p:val>
                                            <p:strVal val="#ppt_x"/>
                                          </p:val>
                                        </p:tav>
                                      </p:tavLst>
                                    </p:anim>
                                    <p:anim calcmode="lin" valueType="num">
                                      <p:cBhvr additive="base">
                                        <p:cTn id="23" dur="500" fill="hold"/>
                                        <p:tgtEl>
                                          <p:spTgt spid="17"/>
                                        </p:tgtEl>
                                        <p:attrNameLst>
                                          <p:attrName>ppt_y</p:attrName>
                                        </p:attrNameLst>
                                      </p:cBhvr>
                                      <p:tavLst>
                                        <p:tav tm="0">
                                          <p:val>
                                            <p:strVal val="0-#ppt_h/2"/>
                                          </p:val>
                                        </p:tav>
                                        <p:tav tm="100000">
                                          <p:val>
                                            <p:strVal val="#ppt_y"/>
                                          </p:val>
                                        </p:tav>
                                      </p:tavLst>
                                    </p:anim>
                                  </p:childTnLst>
                                </p:cTn>
                              </p:par>
                            </p:childTnLst>
                          </p:cTn>
                        </p:par>
                        <p:par>
                          <p:cTn id="24" fill="hold">
                            <p:stCondLst>
                              <p:cond delay="2000"/>
                            </p:stCondLst>
                            <p:childTnLst>
                              <p:par>
                                <p:cTn id="25" presetID="9" presetClass="entr" presetSubtype="0" fill="hold" nodeType="afterEffect">
                                  <p:stCondLst>
                                    <p:cond delay="4000"/>
                                  </p:stCondLst>
                                  <p:childTnLst>
                                    <p:set>
                                      <p:cBhvr>
                                        <p:cTn id="26" dur="1" fill="hold">
                                          <p:stCondLst>
                                            <p:cond delay="0"/>
                                          </p:stCondLst>
                                        </p:cTn>
                                        <p:tgtEl>
                                          <p:spTgt spid="25"/>
                                        </p:tgtEl>
                                        <p:attrNameLst>
                                          <p:attrName>style.visibility</p:attrName>
                                        </p:attrNameLst>
                                      </p:cBhvr>
                                      <p:to>
                                        <p:strVal val="visible"/>
                                      </p:to>
                                    </p:set>
                                    <p:animEffect transition="in" filter="dissolve">
                                      <p:cBhvr>
                                        <p:cTn id="27" dur="500"/>
                                        <p:tgtEl>
                                          <p:spTgt spid="25"/>
                                        </p:tgtEl>
                                      </p:cBhvr>
                                    </p:animEffect>
                                  </p:childTnLst>
                                </p:cTn>
                              </p:par>
                            </p:childTnLst>
                          </p:cTn>
                        </p:par>
                        <p:par>
                          <p:cTn id="28" fill="hold">
                            <p:stCondLst>
                              <p:cond delay="6500"/>
                            </p:stCondLst>
                            <p:childTnLst>
                              <p:par>
                                <p:cTn id="29" presetID="17" presetClass="entr" presetSubtype="1" fill="hold" grpId="0" nodeType="afterEffect">
                                  <p:stCondLst>
                                    <p:cond delay="2000"/>
                                  </p:stCondLst>
                                  <p:childTnLst>
                                    <p:set>
                                      <p:cBhvr>
                                        <p:cTn id="30" dur="1" fill="hold">
                                          <p:stCondLst>
                                            <p:cond delay="0"/>
                                          </p:stCondLst>
                                        </p:cTn>
                                        <p:tgtEl>
                                          <p:spTgt spid="30"/>
                                        </p:tgtEl>
                                        <p:attrNameLst>
                                          <p:attrName>style.visibility</p:attrName>
                                        </p:attrNameLst>
                                      </p:cBhvr>
                                      <p:to>
                                        <p:strVal val="visible"/>
                                      </p:to>
                                    </p:set>
                                    <p:anim calcmode="lin" valueType="num">
                                      <p:cBhvr>
                                        <p:cTn id="31" dur="500" fill="hold"/>
                                        <p:tgtEl>
                                          <p:spTgt spid="30"/>
                                        </p:tgtEl>
                                        <p:attrNameLst>
                                          <p:attrName>ppt_x</p:attrName>
                                        </p:attrNameLst>
                                      </p:cBhvr>
                                      <p:tavLst>
                                        <p:tav tm="0">
                                          <p:val>
                                            <p:strVal val="#ppt_x"/>
                                          </p:val>
                                        </p:tav>
                                        <p:tav tm="100000">
                                          <p:val>
                                            <p:strVal val="#ppt_x"/>
                                          </p:val>
                                        </p:tav>
                                      </p:tavLst>
                                    </p:anim>
                                    <p:anim calcmode="lin" valueType="num">
                                      <p:cBhvr>
                                        <p:cTn id="32" dur="500" fill="hold"/>
                                        <p:tgtEl>
                                          <p:spTgt spid="30"/>
                                        </p:tgtEl>
                                        <p:attrNameLst>
                                          <p:attrName>ppt_y</p:attrName>
                                        </p:attrNameLst>
                                      </p:cBhvr>
                                      <p:tavLst>
                                        <p:tav tm="0">
                                          <p:val>
                                            <p:strVal val="#ppt_y-#ppt_h/2"/>
                                          </p:val>
                                        </p:tav>
                                        <p:tav tm="100000">
                                          <p:val>
                                            <p:strVal val="#ppt_y"/>
                                          </p:val>
                                        </p:tav>
                                      </p:tavLst>
                                    </p:anim>
                                    <p:anim calcmode="lin" valueType="num">
                                      <p:cBhvr>
                                        <p:cTn id="33" dur="500" fill="hold"/>
                                        <p:tgtEl>
                                          <p:spTgt spid="30"/>
                                        </p:tgtEl>
                                        <p:attrNameLst>
                                          <p:attrName>ppt_w</p:attrName>
                                        </p:attrNameLst>
                                      </p:cBhvr>
                                      <p:tavLst>
                                        <p:tav tm="0">
                                          <p:val>
                                            <p:strVal val="#ppt_w"/>
                                          </p:val>
                                        </p:tav>
                                        <p:tav tm="100000">
                                          <p:val>
                                            <p:strVal val="#ppt_w"/>
                                          </p:val>
                                        </p:tav>
                                      </p:tavLst>
                                    </p:anim>
                                    <p:anim calcmode="lin" valueType="num">
                                      <p:cBhvr>
                                        <p:cTn id="34" dur="500" fill="hold"/>
                                        <p:tgtEl>
                                          <p:spTgt spid="30"/>
                                        </p:tgtEl>
                                        <p:attrNameLst>
                                          <p:attrName>ppt_h</p:attrName>
                                        </p:attrNameLst>
                                      </p:cBhvr>
                                      <p:tavLst>
                                        <p:tav tm="0">
                                          <p:val>
                                            <p:fltVal val="0"/>
                                          </p:val>
                                        </p:tav>
                                        <p:tav tm="100000">
                                          <p:val>
                                            <p:strVal val="#ppt_h"/>
                                          </p:val>
                                        </p:tav>
                                      </p:tavLst>
                                    </p:anim>
                                  </p:childTnLst>
                                </p:cTn>
                              </p:par>
                            </p:childTnLst>
                          </p:cTn>
                        </p:par>
                        <p:par>
                          <p:cTn id="35" fill="hold">
                            <p:stCondLst>
                              <p:cond delay="9000"/>
                            </p:stCondLst>
                            <p:childTnLst>
                              <p:par>
                                <p:cTn id="36" presetID="17" presetClass="entr" presetSubtype="4" fill="hold" grpId="0" nodeType="afterEffect">
                                  <p:stCondLst>
                                    <p:cond delay="0"/>
                                  </p:stCondLst>
                                  <p:childTnLst>
                                    <p:set>
                                      <p:cBhvr>
                                        <p:cTn id="37" dur="1" fill="hold">
                                          <p:stCondLst>
                                            <p:cond delay="0"/>
                                          </p:stCondLst>
                                        </p:cTn>
                                        <p:tgtEl>
                                          <p:spTgt spid="31"/>
                                        </p:tgtEl>
                                        <p:attrNameLst>
                                          <p:attrName>style.visibility</p:attrName>
                                        </p:attrNameLst>
                                      </p:cBhvr>
                                      <p:to>
                                        <p:strVal val="visible"/>
                                      </p:to>
                                    </p:set>
                                    <p:anim calcmode="lin" valueType="num">
                                      <p:cBhvr>
                                        <p:cTn id="38" dur="500" fill="hold"/>
                                        <p:tgtEl>
                                          <p:spTgt spid="31"/>
                                        </p:tgtEl>
                                        <p:attrNameLst>
                                          <p:attrName>ppt_x</p:attrName>
                                        </p:attrNameLst>
                                      </p:cBhvr>
                                      <p:tavLst>
                                        <p:tav tm="0">
                                          <p:val>
                                            <p:strVal val="#ppt_x"/>
                                          </p:val>
                                        </p:tav>
                                        <p:tav tm="100000">
                                          <p:val>
                                            <p:strVal val="#ppt_x"/>
                                          </p:val>
                                        </p:tav>
                                      </p:tavLst>
                                    </p:anim>
                                    <p:anim calcmode="lin" valueType="num">
                                      <p:cBhvr>
                                        <p:cTn id="39" dur="500" fill="hold"/>
                                        <p:tgtEl>
                                          <p:spTgt spid="31"/>
                                        </p:tgtEl>
                                        <p:attrNameLst>
                                          <p:attrName>ppt_y</p:attrName>
                                        </p:attrNameLst>
                                      </p:cBhvr>
                                      <p:tavLst>
                                        <p:tav tm="0">
                                          <p:val>
                                            <p:strVal val="#ppt_y+#ppt_h/2"/>
                                          </p:val>
                                        </p:tav>
                                        <p:tav tm="100000">
                                          <p:val>
                                            <p:strVal val="#ppt_y"/>
                                          </p:val>
                                        </p:tav>
                                      </p:tavLst>
                                    </p:anim>
                                    <p:anim calcmode="lin" valueType="num">
                                      <p:cBhvr>
                                        <p:cTn id="40" dur="500" fill="hold"/>
                                        <p:tgtEl>
                                          <p:spTgt spid="31"/>
                                        </p:tgtEl>
                                        <p:attrNameLst>
                                          <p:attrName>ppt_w</p:attrName>
                                        </p:attrNameLst>
                                      </p:cBhvr>
                                      <p:tavLst>
                                        <p:tav tm="0">
                                          <p:val>
                                            <p:strVal val="#ppt_w"/>
                                          </p:val>
                                        </p:tav>
                                        <p:tav tm="100000">
                                          <p:val>
                                            <p:strVal val="#ppt_w"/>
                                          </p:val>
                                        </p:tav>
                                      </p:tavLst>
                                    </p:anim>
                                    <p:anim calcmode="lin" valueType="num">
                                      <p:cBhvr>
                                        <p:cTn id="41" dur="500" fill="hold"/>
                                        <p:tgtEl>
                                          <p:spTgt spid="31"/>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autoUpdateAnimBg="0"/>
      <p:bldP spid="16" grpId="0" animBg="1" autoUpdateAnimBg="0"/>
      <p:bldP spid="17" grpId="0" animBg="1" autoUpdateAnimBg="0"/>
      <p:bldP spid="18" grpId="0" animBg="1" autoUpdateAnimBg="0"/>
      <p:bldP spid="30" grpId="0" animBg="1"/>
      <p:bldP spid="3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CaixaDeTexto 18"/>
          <p:cNvSpPr txBox="1"/>
          <p:nvPr/>
        </p:nvSpPr>
        <p:spPr>
          <a:xfrm>
            <a:off x="571472" y="1714488"/>
            <a:ext cx="1928826" cy="3500462"/>
          </a:xfrm>
          <a:prstGeom prst="rect">
            <a:avLst/>
          </a:prstGeom>
          <a:noFill/>
        </p:spPr>
        <p:txBody>
          <a:bodyPr wrap="square" rtlCol="0">
            <a:noAutofit/>
          </a:bodyPr>
          <a:lstStyle/>
          <a:p>
            <a:pPr marL="457200" indent="-457200" algn="just">
              <a:lnSpc>
                <a:spcPct val="120000"/>
              </a:lnSpc>
              <a:spcAft>
                <a:spcPts val="600"/>
              </a:spcAft>
              <a:buClr>
                <a:srgbClr val="0070C0"/>
              </a:buClr>
            </a:pPr>
            <a:endParaRPr lang="pt-PT" sz="2000" b="1" dirty="0" smtClean="0"/>
          </a:p>
        </p:txBody>
      </p:sp>
      <p:sp>
        <p:nvSpPr>
          <p:cNvPr id="12" name="Marcador de Posição do Número do Diapositivo 6"/>
          <p:cNvSpPr>
            <a:spLocks noGrp="1"/>
          </p:cNvSpPr>
          <p:nvPr>
            <p:ph type="sldNum" sz="quarter" idx="12"/>
          </p:nvPr>
        </p:nvSpPr>
        <p:spPr>
          <a:xfrm>
            <a:off x="8286776" y="6072206"/>
            <a:ext cx="457200" cy="365125"/>
          </a:xfrm>
        </p:spPr>
        <p:txBody>
          <a:bodyPr/>
          <a:lstStyle/>
          <a:p>
            <a:fld id="{CE287019-93E1-4EE6-AC17-0D901F7ADF48}" type="slidenum">
              <a:rPr lang="pt-PT" smtClean="0"/>
              <a:pPr/>
              <a:t>13</a:t>
            </a:fld>
            <a:endParaRPr lang="pt-PT" dirty="0"/>
          </a:p>
        </p:txBody>
      </p:sp>
      <p:cxnSp>
        <p:nvCxnSpPr>
          <p:cNvPr id="13" name="Conexão recta 12"/>
          <p:cNvCxnSpPr/>
          <p:nvPr/>
        </p:nvCxnSpPr>
        <p:spPr>
          <a:xfrm>
            <a:off x="642910" y="1000108"/>
            <a:ext cx="7929618" cy="1588"/>
          </a:xfrm>
          <a:prstGeom prst="line">
            <a:avLst/>
          </a:prstGeom>
          <a:ln w="25400" cap="rnd">
            <a:solidFill>
              <a:srgbClr val="0070C0"/>
            </a:solidFill>
          </a:ln>
        </p:spPr>
        <p:style>
          <a:lnRef idx="1">
            <a:schemeClr val="accent1"/>
          </a:lnRef>
          <a:fillRef idx="0">
            <a:schemeClr val="accent1"/>
          </a:fillRef>
          <a:effectRef idx="0">
            <a:schemeClr val="accent1"/>
          </a:effectRef>
          <a:fontRef idx="minor">
            <a:schemeClr val="tx1"/>
          </a:fontRef>
        </p:style>
      </p:cxnSp>
      <p:sp>
        <p:nvSpPr>
          <p:cNvPr id="11" name="Text Box 23"/>
          <p:cNvSpPr txBox="1">
            <a:spLocks noChangeArrowheads="1"/>
          </p:cNvSpPr>
          <p:nvPr/>
        </p:nvSpPr>
        <p:spPr bwMode="auto">
          <a:xfrm>
            <a:off x="5231134" y="2708870"/>
            <a:ext cx="3352800" cy="3265488"/>
          </a:xfrm>
          <a:prstGeom prst="rect">
            <a:avLst/>
          </a:prstGeom>
          <a:solidFill>
            <a:srgbClr val="FF6600"/>
          </a:solidFill>
          <a:ln w="9525">
            <a:solidFill>
              <a:srgbClr val="FFFF00"/>
            </a:solidFill>
            <a:miter lim="800000"/>
            <a:headEnd/>
            <a:tailEnd/>
          </a:ln>
        </p:spPr>
        <p:txBody>
          <a:bodyPr>
            <a:spAutoFit/>
          </a:bodyPr>
          <a:lstStyle/>
          <a:p>
            <a:pPr algn="ctr"/>
            <a:endParaRPr lang="pt-PT" sz="1800" b="1">
              <a:solidFill>
                <a:schemeClr val="bg1"/>
              </a:solidFill>
            </a:endParaRPr>
          </a:p>
          <a:p>
            <a:pPr algn="ctr"/>
            <a:endParaRPr lang="pt-PT" sz="1800" b="1">
              <a:solidFill>
                <a:schemeClr val="bg1"/>
              </a:solidFill>
            </a:endParaRPr>
          </a:p>
          <a:p>
            <a:pPr algn="ctr"/>
            <a:endParaRPr lang="pt-PT" sz="1800" b="1">
              <a:solidFill>
                <a:schemeClr val="bg1"/>
              </a:solidFill>
            </a:endParaRPr>
          </a:p>
          <a:p>
            <a:pPr algn="ctr"/>
            <a:endParaRPr lang="pt-PT" sz="1800" b="1">
              <a:solidFill>
                <a:schemeClr val="bg1"/>
              </a:solidFill>
            </a:endParaRPr>
          </a:p>
          <a:p>
            <a:pPr algn="ctr"/>
            <a:endParaRPr lang="pt-PT" sz="1800" b="1">
              <a:solidFill>
                <a:schemeClr val="bg1"/>
              </a:solidFill>
            </a:endParaRPr>
          </a:p>
          <a:p>
            <a:pPr algn="ctr"/>
            <a:endParaRPr lang="pt-PT" sz="1800" b="1">
              <a:solidFill>
                <a:schemeClr val="bg1"/>
              </a:solidFill>
            </a:endParaRPr>
          </a:p>
          <a:p>
            <a:pPr algn="ctr"/>
            <a:endParaRPr lang="pt-PT" sz="1800" b="1">
              <a:solidFill>
                <a:schemeClr val="bg1"/>
              </a:solidFill>
            </a:endParaRPr>
          </a:p>
          <a:p>
            <a:pPr algn="ctr"/>
            <a:endParaRPr lang="pt-PT" sz="1800" b="1">
              <a:solidFill>
                <a:schemeClr val="bg1"/>
              </a:solidFill>
            </a:endParaRPr>
          </a:p>
        </p:txBody>
      </p:sp>
      <p:sp>
        <p:nvSpPr>
          <p:cNvPr id="14" name="Rectangle 20"/>
          <p:cNvSpPr>
            <a:spLocks noChangeArrowheads="1"/>
          </p:cNvSpPr>
          <p:nvPr/>
        </p:nvSpPr>
        <p:spPr bwMode="auto">
          <a:xfrm>
            <a:off x="630559" y="5312370"/>
            <a:ext cx="7924800" cy="533400"/>
          </a:xfrm>
          <a:prstGeom prst="rect">
            <a:avLst/>
          </a:prstGeom>
          <a:solidFill>
            <a:srgbClr val="33CC33">
              <a:alpha val="50195"/>
            </a:srgbClr>
          </a:solidFill>
          <a:ln w="9525">
            <a:solidFill>
              <a:schemeClr val="tx1"/>
            </a:solidFill>
            <a:miter lim="800000"/>
            <a:headEnd/>
            <a:tailEnd/>
          </a:ln>
        </p:spPr>
        <p:txBody>
          <a:bodyPr anchor="ctr">
            <a:spAutoFit/>
          </a:bodyPr>
          <a:lstStyle/>
          <a:p>
            <a:endParaRPr lang="pt-PT"/>
          </a:p>
        </p:txBody>
      </p:sp>
      <p:sp>
        <p:nvSpPr>
          <p:cNvPr id="16" name="Rectangle 21"/>
          <p:cNvSpPr>
            <a:spLocks noChangeArrowheads="1"/>
          </p:cNvSpPr>
          <p:nvPr/>
        </p:nvSpPr>
        <p:spPr bwMode="auto">
          <a:xfrm>
            <a:off x="630559" y="4250333"/>
            <a:ext cx="7924800" cy="942975"/>
          </a:xfrm>
          <a:prstGeom prst="rect">
            <a:avLst/>
          </a:prstGeom>
          <a:solidFill>
            <a:srgbClr val="C0C0C0">
              <a:alpha val="50195"/>
            </a:srgbClr>
          </a:solidFill>
          <a:ln w="9525">
            <a:solidFill>
              <a:schemeClr val="tx1"/>
            </a:solidFill>
            <a:miter lim="800000"/>
            <a:headEnd/>
            <a:tailEnd/>
          </a:ln>
        </p:spPr>
        <p:txBody>
          <a:bodyPr anchor="ctr">
            <a:spAutoFit/>
          </a:bodyPr>
          <a:lstStyle/>
          <a:p>
            <a:endParaRPr lang="pt-PT"/>
          </a:p>
        </p:txBody>
      </p:sp>
      <p:sp>
        <p:nvSpPr>
          <p:cNvPr id="17" name="Rectangle 19"/>
          <p:cNvSpPr>
            <a:spLocks noChangeArrowheads="1"/>
          </p:cNvSpPr>
          <p:nvPr/>
        </p:nvSpPr>
        <p:spPr bwMode="auto">
          <a:xfrm>
            <a:off x="630559" y="2964458"/>
            <a:ext cx="7924800" cy="1219200"/>
          </a:xfrm>
          <a:prstGeom prst="rect">
            <a:avLst/>
          </a:prstGeom>
          <a:solidFill>
            <a:srgbClr val="FF6600">
              <a:alpha val="50195"/>
            </a:srgbClr>
          </a:solidFill>
          <a:ln w="9525">
            <a:solidFill>
              <a:schemeClr val="tx1"/>
            </a:solidFill>
            <a:miter lim="800000"/>
            <a:headEnd/>
            <a:tailEnd/>
          </a:ln>
        </p:spPr>
        <p:txBody>
          <a:bodyPr anchor="ctr">
            <a:spAutoFit/>
          </a:bodyPr>
          <a:lstStyle/>
          <a:p>
            <a:endParaRPr lang="pt-PT"/>
          </a:p>
        </p:txBody>
      </p:sp>
      <p:sp>
        <p:nvSpPr>
          <p:cNvPr id="18" name="Text Box 4"/>
          <p:cNvSpPr txBox="1">
            <a:spLocks noChangeArrowheads="1"/>
          </p:cNvSpPr>
          <p:nvPr/>
        </p:nvSpPr>
        <p:spPr bwMode="auto">
          <a:xfrm>
            <a:off x="539552" y="1412776"/>
            <a:ext cx="1996007" cy="338554"/>
          </a:xfrm>
          <a:prstGeom prst="rect">
            <a:avLst/>
          </a:prstGeom>
          <a:noFill/>
          <a:ln w="9525">
            <a:noFill/>
            <a:miter lim="800000"/>
            <a:headEnd/>
            <a:tailEnd/>
          </a:ln>
        </p:spPr>
        <p:txBody>
          <a:bodyPr wrap="square">
            <a:spAutoFit/>
          </a:bodyPr>
          <a:lstStyle/>
          <a:p>
            <a:pPr algn="l"/>
            <a:r>
              <a:rPr lang="pt-PT" sz="1600" b="1" dirty="0">
                <a:solidFill>
                  <a:srgbClr val="CC3300"/>
                </a:solidFill>
              </a:rPr>
              <a:t>Conhecimento</a:t>
            </a:r>
            <a:endParaRPr lang="en-GB" sz="1600" b="1" dirty="0">
              <a:solidFill>
                <a:srgbClr val="CC3300"/>
              </a:solidFill>
            </a:endParaRPr>
          </a:p>
        </p:txBody>
      </p:sp>
      <p:sp>
        <p:nvSpPr>
          <p:cNvPr id="21" name="Text Box 6"/>
          <p:cNvSpPr txBox="1">
            <a:spLocks noChangeArrowheads="1"/>
          </p:cNvSpPr>
          <p:nvPr/>
        </p:nvSpPr>
        <p:spPr bwMode="auto">
          <a:xfrm>
            <a:off x="2687959" y="1238295"/>
            <a:ext cx="1905000" cy="396875"/>
          </a:xfrm>
          <a:prstGeom prst="rect">
            <a:avLst/>
          </a:prstGeom>
          <a:noFill/>
          <a:ln w="9525">
            <a:noFill/>
            <a:miter lim="800000"/>
            <a:headEnd/>
            <a:tailEnd/>
          </a:ln>
        </p:spPr>
        <p:txBody>
          <a:bodyPr>
            <a:spAutoFit/>
          </a:bodyPr>
          <a:lstStyle/>
          <a:p>
            <a:pPr algn="l"/>
            <a:r>
              <a:rPr lang="pt-PT" b="1" dirty="0">
                <a:solidFill>
                  <a:srgbClr val="CC3300"/>
                </a:solidFill>
              </a:rPr>
              <a:t>Tácito</a:t>
            </a:r>
            <a:endParaRPr lang="en-GB" b="1" dirty="0">
              <a:solidFill>
                <a:srgbClr val="CC3300"/>
              </a:solidFill>
            </a:endParaRPr>
          </a:p>
        </p:txBody>
      </p:sp>
      <p:sp>
        <p:nvSpPr>
          <p:cNvPr id="22" name="Text Box 7"/>
          <p:cNvSpPr txBox="1">
            <a:spLocks noChangeArrowheads="1"/>
          </p:cNvSpPr>
          <p:nvPr/>
        </p:nvSpPr>
        <p:spPr bwMode="auto">
          <a:xfrm>
            <a:off x="2687959" y="1879997"/>
            <a:ext cx="1905000" cy="396875"/>
          </a:xfrm>
          <a:prstGeom prst="rect">
            <a:avLst/>
          </a:prstGeom>
          <a:noFill/>
          <a:ln w="9525">
            <a:noFill/>
            <a:miter lim="800000"/>
            <a:headEnd/>
            <a:tailEnd/>
          </a:ln>
        </p:spPr>
        <p:txBody>
          <a:bodyPr>
            <a:spAutoFit/>
          </a:bodyPr>
          <a:lstStyle/>
          <a:p>
            <a:pPr algn="l"/>
            <a:r>
              <a:rPr lang="pt-PT" b="1" dirty="0">
                <a:solidFill>
                  <a:srgbClr val="CC3300"/>
                </a:solidFill>
              </a:rPr>
              <a:t>Explícito</a:t>
            </a:r>
            <a:endParaRPr lang="en-GB" b="1" dirty="0">
              <a:solidFill>
                <a:srgbClr val="CC3300"/>
              </a:solidFill>
            </a:endParaRPr>
          </a:p>
        </p:txBody>
      </p:sp>
      <p:sp>
        <p:nvSpPr>
          <p:cNvPr id="24" name="Text Box 9"/>
          <p:cNvSpPr txBox="1">
            <a:spLocks noChangeArrowheads="1"/>
          </p:cNvSpPr>
          <p:nvPr/>
        </p:nvSpPr>
        <p:spPr bwMode="auto">
          <a:xfrm>
            <a:off x="3830959" y="1042027"/>
            <a:ext cx="1905000" cy="396875"/>
          </a:xfrm>
          <a:prstGeom prst="rect">
            <a:avLst/>
          </a:prstGeom>
          <a:noFill/>
          <a:ln w="9525">
            <a:noFill/>
            <a:miter lim="800000"/>
            <a:headEnd/>
            <a:tailEnd/>
          </a:ln>
        </p:spPr>
        <p:txBody>
          <a:bodyPr>
            <a:spAutoFit/>
          </a:bodyPr>
          <a:lstStyle/>
          <a:p>
            <a:pPr algn="l"/>
            <a:r>
              <a:rPr lang="pt-PT" b="1" dirty="0">
                <a:solidFill>
                  <a:srgbClr val="CC3300"/>
                </a:solidFill>
              </a:rPr>
              <a:t>know-how</a:t>
            </a:r>
            <a:endParaRPr lang="en-GB" b="1" dirty="0">
              <a:solidFill>
                <a:srgbClr val="CC3300"/>
              </a:solidFill>
            </a:endParaRPr>
          </a:p>
        </p:txBody>
      </p:sp>
      <p:sp>
        <p:nvSpPr>
          <p:cNvPr id="25" name="Text Box 10"/>
          <p:cNvSpPr txBox="1">
            <a:spLocks noChangeArrowheads="1"/>
          </p:cNvSpPr>
          <p:nvPr/>
        </p:nvSpPr>
        <p:spPr bwMode="auto">
          <a:xfrm>
            <a:off x="3830959" y="1408760"/>
            <a:ext cx="1905000" cy="396875"/>
          </a:xfrm>
          <a:prstGeom prst="rect">
            <a:avLst/>
          </a:prstGeom>
          <a:noFill/>
          <a:ln w="9525">
            <a:noFill/>
            <a:miter lim="800000"/>
            <a:headEnd/>
            <a:tailEnd/>
          </a:ln>
        </p:spPr>
        <p:txBody>
          <a:bodyPr>
            <a:spAutoFit/>
          </a:bodyPr>
          <a:lstStyle/>
          <a:p>
            <a:pPr algn="l"/>
            <a:r>
              <a:rPr lang="pt-PT" b="1" dirty="0">
                <a:solidFill>
                  <a:srgbClr val="CC3300"/>
                </a:solidFill>
              </a:rPr>
              <a:t>cognitivo</a:t>
            </a:r>
            <a:endParaRPr lang="en-GB" b="1" dirty="0">
              <a:solidFill>
                <a:srgbClr val="CC3300"/>
              </a:solidFill>
            </a:endParaRPr>
          </a:p>
        </p:txBody>
      </p:sp>
      <p:sp>
        <p:nvSpPr>
          <p:cNvPr id="26" name="Text Box 14"/>
          <p:cNvSpPr txBox="1">
            <a:spLocks noChangeArrowheads="1"/>
          </p:cNvSpPr>
          <p:nvPr/>
        </p:nvSpPr>
        <p:spPr bwMode="auto">
          <a:xfrm>
            <a:off x="5354959" y="5383808"/>
            <a:ext cx="3048000" cy="369332"/>
          </a:xfrm>
          <a:prstGeom prst="rect">
            <a:avLst/>
          </a:prstGeom>
          <a:solidFill>
            <a:schemeClr val="bg1"/>
          </a:solidFill>
          <a:ln w="9525">
            <a:solidFill>
              <a:srgbClr val="CC3300"/>
            </a:solidFill>
            <a:miter lim="800000"/>
            <a:headEnd/>
            <a:tailEnd/>
          </a:ln>
        </p:spPr>
        <p:txBody>
          <a:bodyPr>
            <a:spAutoFit/>
          </a:bodyPr>
          <a:lstStyle/>
          <a:p>
            <a:pPr algn="ctr"/>
            <a:r>
              <a:rPr lang="pt-PT" dirty="0" err="1" smtClean="0"/>
              <a:t>SI’s</a:t>
            </a:r>
            <a:r>
              <a:rPr lang="pt-PT" dirty="0" smtClean="0"/>
              <a:t>, </a:t>
            </a:r>
            <a:r>
              <a:rPr lang="pt-PT" dirty="0" err="1" smtClean="0"/>
              <a:t>ERP’s</a:t>
            </a:r>
            <a:r>
              <a:rPr lang="pt-PT" dirty="0" smtClean="0"/>
              <a:t>, </a:t>
            </a:r>
            <a:r>
              <a:rPr lang="pt-PT" dirty="0" err="1" smtClean="0"/>
              <a:t>BIntelligence</a:t>
            </a:r>
            <a:endParaRPr lang="en-GB" dirty="0"/>
          </a:p>
        </p:txBody>
      </p:sp>
      <p:sp>
        <p:nvSpPr>
          <p:cNvPr id="27" name="Text Box 15"/>
          <p:cNvSpPr txBox="1">
            <a:spLocks noChangeArrowheads="1"/>
          </p:cNvSpPr>
          <p:nvPr/>
        </p:nvSpPr>
        <p:spPr bwMode="auto">
          <a:xfrm>
            <a:off x="7869559" y="4390033"/>
            <a:ext cx="533400" cy="650875"/>
          </a:xfrm>
          <a:prstGeom prst="rect">
            <a:avLst/>
          </a:prstGeom>
          <a:solidFill>
            <a:schemeClr val="bg1"/>
          </a:solidFill>
          <a:ln w="9525">
            <a:solidFill>
              <a:srgbClr val="CC3300"/>
            </a:solidFill>
            <a:miter lim="800000"/>
            <a:headEnd/>
            <a:tailEnd/>
          </a:ln>
        </p:spPr>
        <p:txBody>
          <a:bodyPr>
            <a:spAutoFit/>
          </a:bodyPr>
          <a:lstStyle/>
          <a:p>
            <a:pPr algn="ctr"/>
            <a:r>
              <a:rPr lang="pt-PT" sz="3600" b="1"/>
              <a:t>?</a:t>
            </a:r>
            <a:endParaRPr lang="en-GB" sz="3600" b="1"/>
          </a:p>
        </p:txBody>
      </p:sp>
      <p:sp>
        <p:nvSpPr>
          <p:cNvPr id="28" name="Text Box 13"/>
          <p:cNvSpPr txBox="1">
            <a:spLocks noChangeArrowheads="1"/>
          </p:cNvSpPr>
          <p:nvPr/>
        </p:nvSpPr>
        <p:spPr bwMode="auto">
          <a:xfrm>
            <a:off x="5354959" y="3073995"/>
            <a:ext cx="3048000" cy="923330"/>
          </a:xfrm>
          <a:prstGeom prst="rect">
            <a:avLst/>
          </a:prstGeom>
          <a:solidFill>
            <a:schemeClr val="bg1"/>
          </a:solidFill>
          <a:ln w="9525">
            <a:solidFill>
              <a:srgbClr val="CC3300"/>
            </a:solidFill>
            <a:miter lim="800000"/>
            <a:headEnd/>
            <a:tailEnd/>
          </a:ln>
        </p:spPr>
        <p:txBody>
          <a:bodyPr>
            <a:spAutoFit/>
          </a:bodyPr>
          <a:lstStyle/>
          <a:p>
            <a:pPr algn="ctr"/>
            <a:r>
              <a:rPr lang="pt-PT" dirty="0"/>
              <a:t>Sistemas Periciais (SP</a:t>
            </a:r>
            <a:r>
              <a:rPr lang="pt-PT" dirty="0" smtClean="0"/>
              <a:t>), Raciocínio </a:t>
            </a:r>
            <a:r>
              <a:rPr lang="pt-PT" dirty="0"/>
              <a:t>Baseado em Casos (RBC)</a:t>
            </a:r>
            <a:endParaRPr lang="en-GB" dirty="0"/>
          </a:p>
        </p:txBody>
      </p:sp>
      <p:sp>
        <p:nvSpPr>
          <p:cNvPr id="29" name="Text Box 12"/>
          <p:cNvSpPr txBox="1">
            <a:spLocks noChangeArrowheads="1"/>
          </p:cNvSpPr>
          <p:nvPr/>
        </p:nvSpPr>
        <p:spPr bwMode="auto">
          <a:xfrm>
            <a:off x="630558" y="2382300"/>
            <a:ext cx="8045897" cy="3410164"/>
          </a:xfrm>
          <a:prstGeom prst="rect">
            <a:avLst/>
          </a:prstGeom>
          <a:noFill/>
          <a:ln w="9525">
            <a:noFill/>
            <a:miter lim="800000"/>
            <a:headEnd/>
            <a:tailEnd/>
          </a:ln>
        </p:spPr>
        <p:txBody>
          <a:bodyPr wrap="square">
            <a:spAutoFit/>
          </a:bodyPr>
          <a:lstStyle/>
          <a:p>
            <a:pPr algn="just">
              <a:spcBef>
                <a:spcPct val="0"/>
              </a:spcBef>
            </a:pPr>
            <a:r>
              <a:rPr lang="pt-PT" b="1" dirty="0"/>
              <a:t>Tácito</a:t>
            </a:r>
            <a:r>
              <a:rPr lang="pt-PT" dirty="0"/>
              <a:t>: </a:t>
            </a:r>
            <a:r>
              <a:rPr lang="pt-PT" sz="1400" dirty="0" smtClean="0"/>
              <a:t>Experiência</a:t>
            </a:r>
            <a:r>
              <a:rPr lang="pt-PT" sz="1400" dirty="0"/>
              <a:t>, </a:t>
            </a:r>
            <a:r>
              <a:rPr lang="pt-PT" sz="1400" dirty="0" smtClean="0"/>
              <a:t>inovação</a:t>
            </a:r>
            <a:r>
              <a:rPr lang="pt-PT" sz="1400" dirty="0"/>
              <a:t>, capacidade dos </a:t>
            </a:r>
            <a:r>
              <a:rPr lang="pt-PT" sz="1400" dirty="0" smtClean="0"/>
              <a:t>membros </a:t>
            </a:r>
            <a:r>
              <a:rPr lang="pt-PT" sz="1400" dirty="0"/>
              <a:t>de uma </a:t>
            </a:r>
            <a:r>
              <a:rPr lang="pt-PT" sz="1400" dirty="0" smtClean="0"/>
              <a:t>organização</a:t>
            </a:r>
          </a:p>
          <a:p>
            <a:pPr algn="just">
              <a:spcBef>
                <a:spcPct val="0"/>
              </a:spcBef>
            </a:pPr>
            <a:endParaRPr lang="pt-PT" sz="1400" dirty="0"/>
          </a:p>
          <a:p>
            <a:pPr lvl="1">
              <a:spcBef>
                <a:spcPts val="600"/>
              </a:spcBef>
              <a:buFontTx/>
              <a:buChar char="•"/>
            </a:pPr>
            <a:r>
              <a:rPr lang="pt-PT" dirty="0"/>
              <a:t> </a:t>
            </a:r>
            <a:r>
              <a:rPr lang="pt-PT" b="1" dirty="0"/>
              <a:t>Know-how</a:t>
            </a:r>
            <a:r>
              <a:rPr lang="pt-PT" sz="1800" dirty="0"/>
              <a:t> </a:t>
            </a:r>
          </a:p>
          <a:p>
            <a:pPr lvl="2">
              <a:spcBef>
                <a:spcPct val="30000"/>
              </a:spcBef>
              <a:buFontTx/>
              <a:buChar char="•"/>
            </a:pPr>
            <a:r>
              <a:rPr lang="pt-PT" sz="1600" dirty="0"/>
              <a:t> Do tipo técnico</a:t>
            </a:r>
          </a:p>
          <a:p>
            <a:pPr lvl="2">
              <a:spcBef>
                <a:spcPct val="0"/>
              </a:spcBef>
              <a:buFontTx/>
              <a:buChar char="•"/>
            </a:pPr>
            <a:r>
              <a:rPr lang="pt-PT" sz="1600" dirty="0"/>
              <a:t> Criado por experiências pessoais</a:t>
            </a:r>
          </a:p>
          <a:p>
            <a:pPr lvl="2">
              <a:spcBef>
                <a:spcPct val="0"/>
              </a:spcBef>
              <a:buFontTx/>
              <a:buChar char="•"/>
            </a:pPr>
            <a:r>
              <a:rPr lang="pt-PT" sz="1600" dirty="0"/>
              <a:t> Associado à intuição</a:t>
            </a:r>
          </a:p>
          <a:p>
            <a:pPr lvl="1">
              <a:spcBef>
                <a:spcPts val="1800"/>
              </a:spcBef>
              <a:buFontTx/>
              <a:buChar char="•"/>
            </a:pPr>
            <a:r>
              <a:rPr lang="pt-PT" dirty="0"/>
              <a:t> </a:t>
            </a:r>
            <a:r>
              <a:rPr lang="pt-PT" b="1" dirty="0"/>
              <a:t>Cognitivo</a:t>
            </a:r>
            <a:r>
              <a:rPr lang="pt-PT" sz="1800" dirty="0"/>
              <a:t> </a:t>
            </a:r>
          </a:p>
          <a:p>
            <a:pPr lvl="2">
              <a:spcBef>
                <a:spcPct val="30000"/>
              </a:spcBef>
              <a:buFontTx/>
              <a:buChar char="•"/>
            </a:pPr>
            <a:r>
              <a:rPr lang="pt-PT" sz="1600" dirty="0"/>
              <a:t> Ideais, desejos e emoções</a:t>
            </a:r>
          </a:p>
          <a:p>
            <a:pPr lvl="2">
              <a:spcBef>
                <a:spcPct val="0"/>
              </a:spcBef>
              <a:buFontTx/>
              <a:buChar char="•"/>
            </a:pPr>
            <a:r>
              <a:rPr lang="pt-PT" sz="1600" dirty="0"/>
              <a:t> Associado à iniciativa</a:t>
            </a:r>
          </a:p>
          <a:p>
            <a:pPr>
              <a:spcBef>
                <a:spcPts val="2400"/>
              </a:spcBef>
            </a:pPr>
            <a:r>
              <a:rPr lang="pt-PT" b="1" dirty="0"/>
              <a:t>Explícito</a:t>
            </a:r>
            <a:r>
              <a:rPr lang="pt-PT" dirty="0"/>
              <a:t>: </a:t>
            </a:r>
            <a:r>
              <a:rPr lang="pt-PT" sz="1600" dirty="0" smtClean="0"/>
              <a:t>Informação, </a:t>
            </a:r>
            <a:r>
              <a:rPr lang="pt-PT" sz="1600" dirty="0"/>
              <a:t>bases de dados...</a:t>
            </a:r>
            <a:endParaRPr lang="en-GB" sz="1600" dirty="0"/>
          </a:p>
        </p:txBody>
      </p:sp>
      <p:sp>
        <p:nvSpPr>
          <p:cNvPr id="30" name="Text Box 24"/>
          <p:cNvSpPr txBox="1">
            <a:spLocks noChangeArrowheads="1"/>
          </p:cNvSpPr>
          <p:nvPr/>
        </p:nvSpPr>
        <p:spPr bwMode="auto">
          <a:xfrm>
            <a:off x="5231134" y="1969095"/>
            <a:ext cx="3352800" cy="307777"/>
          </a:xfrm>
          <a:prstGeom prst="rect">
            <a:avLst/>
          </a:prstGeom>
          <a:solidFill>
            <a:srgbClr val="FF6600"/>
          </a:solidFill>
          <a:ln w="9525">
            <a:solidFill>
              <a:srgbClr val="FFFF00"/>
            </a:solidFill>
            <a:miter lim="800000"/>
            <a:headEnd/>
            <a:tailEnd/>
          </a:ln>
        </p:spPr>
        <p:txBody>
          <a:bodyPr>
            <a:spAutoFit/>
          </a:bodyPr>
          <a:lstStyle/>
          <a:p>
            <a:pPr algn="ctr"/>
            <a:r>
              <a:rPr lang="pt-PT" sz="1400" b="1" dirty="0">
                <a:solidFill>
                  <a:schemeClr val="bg1"/>
                </a:solidFill>
              </a:rPr>
              <a:t>SUPORTES INFORMÁTICOS</a:t>
            </a:r>
            <a:endParaRPr lang="en-GB" sz="1400" b="1" dirty="0">
              <a:solidFill>
                <a:schemeClr val="bg1"/>
              </a:solidFill>
            </a:endParaRPr>
          </a:p>
        </p:txBody>
      </p:sp>
      <p:sp>
        <p:nvSpPr>
          <p:cNvPr id="32" name="Chaveta à esquerda 31"/>
          <p:cNvSpPr/>
          <p:nvPr/>
        </p:nvSpPr>
        <p:spPr>
          <a:xfrm>
            <a:off x="2483768" y="1340768"/>
            <a:ext cx="144016" cy="792088"/>
          </a:xfrm>
          <a:prstGeom prst="leftBrace">
            <a:avLst/>
          </a:prstGeom>
          <a:ln>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3" name="AutoShape 8"/>
          <p:cNvSpPr>
            <a:spLocks/>
          </p:cNvSpPr>
          <p:nvPr/>
        </p:nvSpPr>
        <p:spPr bwMode="auto">
          <a:xfrm>
            <a:off x="3654747" y="1207114"/>
            <a:ext cx="197173" cy="408623"/>
          </a:xfrm>
          <a:prstGeom prst="leftBrace">
            <a:avLst>
              <a:gd name="adj1" fmla="val 36111"/>
              <a:gd name="adj2" fmla="val 50000"/>
            </a:avLst>
          </a:prstGeom>
          <a:noFill/>
          <a:ln w="19050">
            <a:solidFill>
              <a:srgbClr val="CC3300"/>
            </a:solidFill>
            <a:round/>
            <a:headEnd/>
            <a:tailEnd/>
          </a:ln>
        </p:spPr>
        <p:txBody>
          <a:bodyPr wrap="square" anchor="ctr">
            <a:spAutoFit/>
          </a:bodyPr>
          <a:lstStyle/>
          <a:p>
            <a:endParaRPr lang="pt-PT"/>
          </a:p>
        </p:txBody>
      </p:sp>
      <p:sp>
        <p:nvSpPr>
          <p:cNvPr id="23" name="Título 1"/>
          <p:cNvSpPr txBox="1">
            <a:spLocks/>
          </p:cNvSpPr>
          <p:nvPr/>
        </p:nvSpPr>
        <p:spPr>
          <a:xfrm>
            <a:off x="500034" y="428604"/>
            <a:ext cx="7986714" cy="500066"/>
          </a:xfrm>
          <a:prstGeom prst="rect">
            <a:avLst/>
          </a:prstGeom>
        </p:spPr>
        <p:txBody>
          <a:bodyPr vert="horz" anchor="b">
            <a:noAutofit/>
          </a:bodyPr>
          <a:lstStyle/>
          <a:p>
            <a:pPr lvl="0">
              <a:spcBef>
                <a:spcPct val="0"/>
              </a:spcBef>
              <a:defRPr/>
            </a:pPr>
            <a:r>
              <a:rPr lang="pt-PT" sz="2800" b="1" dirty="0" smtClean="0">
                <a:solidFill>
                  <a:srgbClr val="0070C0"/>
                </a:solidFill>
                <a:effectLst>
                  <a:outerShdw blurRad="53975" dist="22860" dir="5400000" algn="tl" rotWithShape="0">
                    <a:srgbClr val="000000">
                      <a:alpha val="55000"/>
                    </a:srgbClr>
                  </a:outerShdw>
                </a:effectLst>
                <a:latin typeface="+mj-lt"/>
                <a:ea typeface="+mj-ea"/>
                <a:cs typeface="+mj-cs"/>
              </a:rPr>
              <a:t>10</a:t>
            </a:r>
            <a:r>
              <a:rPr kumimoji="0" lang="pt-PT" sz="2800" b="1" i="0" strike="noStrike" kern="1200" cap="none" spc="0" normalizeH="0" baseline="0" noProof="0" dirty="0" smtClean="0">
                <a:ln>
                  <a:noFill/>
                </a:ln>
                <a:solidFill>
                  <a:srgbClr val="0070C0"/>
                </a:solidFill>
                <a:effectLst>
                  <a:outerShdw blurRad="53975" dist="22860" dir="5400000" algn="tl" rotWithShape="0">
                    <a:srgbClr val="000000">
                      <a:alpha val="55000"/>
                    </a:srgbClr>
                  </a:outerShdw>
                </a:effectLst>
                <a:uLnTx/>
                <a:uFillTx/>
                <a:latin typeface="+mj-lt"/>
                <a:ea typeface="+mj-ea"/>
                <a:cs typeface="+mj-cs"/>
              </a:rPr>
              <a:t>. </a:t>
            </a:r>
            <a:r>
              <a:rPr lang="pt-PT" sz="2800" b="1" dirty="0" smtClean="0">
                <a:solidFill>
                  <a:srgbClr val="0070C0"/>
                </a:solidFill>
                <a:effectLst>
                  <a:outerShdw blurRad="53975" dist="22860" dir="5400000" algn="tl" rotWithShape="0">
                    <a:srgbClr val="000000">
                      <a:alpha val="55000"/>
                    </a:srgbClr>
                  </a:outerShdw>
                </a:effectLst>
              </a:rPr>
              <a:t>Gestão do Conhecimento </a:t>
            </a:r>
            <a:endParaRPr kumimoji="0" lang="pt-PT" sz="2800" b="1" i="0" strike="noStrike" kern="1200" cap="none" spc="0" normalizeH="0" baseline="0" noProof="0" dirty="0">
              <a:ln>
                <a:noFill/>
              </a:ln>
              <a:solidFill>
                <a:srgbClr val="0070C0"/>
              </a:solidFill>
              <a:effectLst>
                <a:outerShdw blurRad="53975" dist="22860" dir="5400000" algn="tl" rotWithShape="0">
                  <a:srgbClr val="000000">
                    <a:alpha val="55000"/>
                  </a:srgbClr>
                </a:outerShdw>
              </a:effectLst>
              <a:uLnTx/>
              <a:uFillTx/>
              <a:latin typeface="+mj-lt"/>
              <a:ea typeface="+mj-ea"/>
              <a:cs typeface="+mj-cs"/>
            </a:endParaRPr>
          </a:p>
        </p:txBody>
      </p:sp>
      <p:sp>
        <p:nvSpPr>
          <p:cNvPr id="31" name="Marcador de Posição do Rodapé 7"/>
          <p:cNvSpPr>
            <a:spLocks noGrp="1"/>
          </p:cNvSpPr>
          <p:nvPr>
            <p:ph type="ftr" sz="quarter" idx="11"/>
          </p:nvPr>
        </p:nvSpPr>
        <p:spPr>
          <a:xfrm>
            <a:off x="428596" y="6135709"/>
            <a:ext cx="4287420" cy="365125"/>
          </a:xfrm>
        </p:spPr>
        <p:txBody>
          <a:bodyPr/>
          <a:lstStyle/>
          <a:p>
            <a:r>
              <a:rPr lang="pt-PT" dirty="0" smtClean="0"/>
              <a:t>Sistemas de Informação II– Viriato M. </a:t>
            </a:r>
            <a:r>
              <a:rPr lang="pt-PT" dirty="0" err="1" smtClean="0"/>
              <a:t>Marques–DEIS</a:t>
            </a:r>
            <a:r>
              <a:rPr lang="pt-PT" dirty="0" smtClean="0"/>
              <a:t> / ISEC</a:t>
            </a:r>
            <a:endParaRPr lang="pt-PT"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2000"/>
                                  </p:stCondLst>
                                  <p:childTnLst>
                                    <p:set>
                                      <p:cBhvr>
                                        <p:cTn id="6" dur="1" fill="hold">
                                          <p:stCondLst>
                                            <p:cond delay="499"/>
                                          </p:stCondLst>
                                        </p:cTn>
                                        <p:tgtEl>
                                          <p:spTgt spid="2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9"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dissolve">
                                      <p:cBhvr>
                                        <p:cTn id="11" dur="500"/>
                                        <p:tgtEl>
                                          <p:spTgt spid="17"/>
                                        </p:tgtEl>
                                      </p:cBhvr>
                                    </p:animEffect>
                                  </p:childTnLst>
                                </p:cTn>
                              </p:par>
                            </p:childTnLst>
                          </p:cTn>
                        </p:par>
                        <p:par>
                          <p:cTn id="12" fill="hold">
                            <p:stCondLst>
                              <p:cond delay="500"/>
                            </p:stCondLst>
                            <p:childTnLst>
                              <p:par>
                                <p:cTn id="13" presetID="1" presetClass="entr" presetSubtype="0" fill="hold" grpId="0" nodeType="afterEffect">
                                  <p:stCondLst>
                                    <p:cond delay="0"/>
                                  </p:stCondLst>
                                  <p:childTnLst>
                                    <p:set>
                                      <p:cBhvr>
                                        <p:cTn id="14" dur="1" fill="hold">
                                          <p:stCondLst>
                                            <p:cond delay="499"/>
                                          </p:stCondLst>
                                        </p:cTn>
                                        <p:tgtEl>
                                          <p:spTgt spid="28"/>
                                        </p:tgtEl>
                                        <p:attrNameLst>
                                          <p:attrName>style.visibility</p:attrName>
                                        </p:attrNameLst>
                                      </p:cBhvr>
                                      <p:to>
                                        <p:strVal val="visible"/>
                                      </p:to>
                                    </p:set>
                                  </p:childTnLst>
                                </p:cTn>
                              </p:par>
                            </p:childTnLst>
                          </p:cTn>
                        </p:par>
                        <p:par>
                          <p:cTn id="15" fill="hold">
                            <p:stCondLst>
                              <p:cond delay="1000"/>
                            </p:stCondLst>
                            <p:childTnLst>
                              <p:par>
                                <p:cTn id="16" presetID="9" presetClass="entr" presetSubtype="0" fill="hold" grpId="0" nodeType="afterEffect">
                                  <p:stCondLst>
                                    <p:cond delay="1000"/>
                                  </p:stCondLst>
                                  <p:childTnLst>
                                    <p:set>
                                      <p:cBhvr>
                                        <p:cTn id="17" dur="1" fill="hold">
                                          <p:stCondLst>
                                            <p:cond delay="0"/>
                                          </p:stCondLst>
                                        </p:cTn>
                                        <p:tgtEl>
                                          <p:spTgt spid="14"/>
                                        </p:tgtEl>
                                        <p:attrNameLst>
                                          <p:attrName>style.visibility</p:attrName>
                                        </p:attrNameLst>
                                      </p:cBhvr>
                                      <p:to>
                                        <p:strVal val="visible"/>
                                      </p:to>
                                    </p:set>
                                    <p:animEffect transition="in" filter="dissolve">
                                      <p:cBhvr>
                                        <p:cTn id="18" dur="500"/>
                                        <p:tgtEl>
                                          <p:spTgt spid="14"/>
                                        </p:tgtEl>
                                      </p:cBhvr>
                                    </p:animEffect>
                                  </p:childTnLst>
                                </p:cTn>
                              </p:par>
                            </p:childTnLst>
                          </p:cTn>
                        </p:par>
                        <p:par>
                          <p:cTn id="19" fill="hold">
                            <p:stCondLst>
                              <p:cond delay="2500"/>
                            </p:stCondLst>
                            <p:childTnLst>
                              <p:par>
                                <p:cTn id="20" presetID="1" presetClass="entr" presetSubtype="0" fill="hold" grpId="0" nodeType="afterEffect">
                                  <p:stCondLst>
                                    <p:cond delay="0"/>
                                  </p:stCondLst>
                                  <p:childTnLst>
                                    <p:set>
                                      <p:cBhvr>
                                        <p:cTn id="21" dur="1" fill="hold">
                                          <p:stCondLst>
                                            <p:cond delay="499"/>
                                          </p:stCondLst>
                                        </p:cTn>
                                        <p:tgtEl>
                                          <p:spTgt spid="26"/>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grpId="0" nodeType="click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dissolve">
                                      <p:cBhvr>
                                        <p:cTn id="26" dur="500"/>
                                        <p:tgtEl>
                                          <p:spTgt spid="16"/>
                                        </p:tgtEl>
                                      </p:cBhvr>
                                    </p:animEffect>
                                  </p:childTnLst>
                                </p:cTn>
                              </p:par>
                            </p:childTnLst>
                          </p:cTn>
                        </p:par>
                        <p:par>
                          <p:cTn id="27" fill="hold">
                            <p:stCondLst>
                              <p:cond delay="500"/>
                            </p:stCondLst>
                            <p:childTnLst>
                              <p:par>
                                <p:cTn id="28" presetID="1" presetClass="entr" presetSubtype="0" fill="hold" grpId="0" nodeType="afterEffect">
                                  <p:stCondLst>
                                    <p:cond delay="0"/>
                                  </p:stCondLst>
                                  <p:childTnLst>
                                    <p:set>
                                      <p:cBhvr>
                                        <p:cTn id="29" dur="1" fill="hold">
                                          <p:stCondLst>
                                            <p:cond delay="499"/>
                                          </p:stCondLst>
                                        </p:cTn>
                                        <p:tgtEl>
                                          <p:spTgt spid="27"/>
                                        </p:tgtEl>
                                        <p:attrNameLst>
                                          <p:attrName>style.visibility</p:attrName>
                                        </p:attrNameLst>
                                      </p:cBhvr>
                                      <p:to>
                                        <p:strVal val="visible"/>
                                      </p:to>
                                    </p:set>
                                  </p:childTnLst>
                                </p:cTn>
                              </p:par>
                            </p:childTnLst>
                          </p:cTn>
                        </p:par>
                        <p:par>
                          <p:cTn id="30" fill="hold">
                            <p:stCondLst>
                              <p:cond delay="1000"/>
                            </p:stCondLst>
                            <p:childTnLst>
                              <p:par>
                                <p:cTn id="31" presetID="1" presetClass="entr" presetSubtype="0" fill="hold" grpId="0" nodeType="afterEffect">
                                  <p:stCondLst>
                                    <p:cond delay="0"/>
                                  </p:stCondLst>
                                  <p:childTnLst>
                                    <p:set>
                                      <p:cBhvr>
                                        <p:cTn id="32" dur="1" fill="hold">
                                          <p:stCondLst>
                                            <p:cond delay="499"/>
                                          </p:stCondLst>
                                        </p:cTn>
                                        <p:tgtEl>
                                          <p:spTgt spid="11"/>
                                        </p:tgtEl>
                                        <p:attrNameLst>
                                          <p:attrName>style.visibility</p:attrName>
                                        </p:attrNameLst>
                                      </p:cBhvr>
                                      <p:to>
                                        <p:strVal val="visible"/>
                                      </p:to>
                                    </p:set>
                                  </p:childTnLst>
                                </p:cTn>
                              </p:par>
                            </p:childTnLst>
                          </p:cTn>
                        </p:par>
                        <p:par>
                          <p:cTn id="33" fill="hold">
                            <p:stCondLst>
                              <p:cond delay="1500"/>
                            </p:stCondLst>
                            <p:childTnLst>
                              <p:par>
                                <p:cTn id="34" presetID="1" presetClass="entr" presetSubtype="0" fill="hold" grpId="0" nodeType="afterEffect">
                                  <p:stCondLst>
                                    <p:cond delay="0"/>
                                  </p:stCondLst>
                                  <p:childTnLst>
                                    <p:set>
                                      <p:cBhvr>
                                        <p:cTn id="35" dur="1" fill="hold">
                                          <p:stCondLst>
                                            <p:cond delay="499"/>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autoUpdateAnimBg="0"/>
      <p:bldP spid="14" grpId="0" animBg="1"/>
      <p:bldP spid="16" grpId="0" animBg="1"/>
      <p:bldP spid="17" grpId="0" animBg="1"/>
      <p:bldP spid="26" grpId="0" animBg="1" autoUpdateAnimBg="0"/>
      <p:bldP spid="27" grpId="0" animBg="1" autoUpdateAnimBg="0"/>
      <p:bldP spid="28" grpId="0" animBg="1" autoUpdateAnimBg="0"/>
      <p:bldP spid="29" grpId="0" autoUpdateAnimBg="0"/>
      <p:bldP spid="30" grpId="0" animBg="1"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CaixaDeTexto 18"/>
          <p:cNvSpPr txBox="1"/>
          <p:nvPr/>
        </p:nvSpPr>
        <p:spPr>
          <a:xfrm>
            <a:off x="571472" y="1714488"/>
            <a:ext cx="1928826" cy="3500462"/>
          </a:xfrm>
          <a:prstGeom prst="rect">
            <a:avLst/>
          </a:prstGeom>
          <a:noFill/>
        </p:spPr>
        <p:txBody>
          <a:bodyPr wrap="square" rtlCol="0">
            <a:noAutofit/>
          </a:bodyPr>
          <a:lstStyle/>
          <a:p>
            <a:pPr marL="457200" indent="-457200" algn="just">
              <a:lnSpc>
                <a:spcPct val="120000"/>
              </a:lnSpc>
              <a:spcAft>
                <a:spcPts val="600"/>
              </a:spcAft>
              <a:buClr>
                <a:srgbClr val="0070C0"/>
              </a:buClr>
            </a:pPr>
            <a:endParaRPr lang="pt-PT" sz="2000" b="1" dirty="0" smtClean="0"/>
          </a:p>
        </p:txBody>
      </p:sp>
      <p:sp>
        <p:nvSpPr>
          <p:cNvPr id="12" name="Marcador de Posição do Número do Diapositivo 6"/>
          <p:cNvSpPr>
            <a:spLocks noGrp="1"/>
          </p:cNvSpPr>
          <p:nvPr>
            <p:ph type="sldNum" sz="quarter" idx="12"/>
          </p:nvPr>
        </p:nvSpPr>
        <p:spPr>
          <a:xfrm>
            <a:off x="8064705" y="6072206"/>
            <a:ext cx="457200" cy="365125"/>
          </a:xfrm>
        </p:spPr>
        <p:txBody>
          <a:bodyPr/>
          <a:lstStyle/>
          <a:p>
            <a:fld id="{CE287019-93E1-4EE6-AC17-0D901F7ADF48}" type="slidenum">
              <a:rPr lang="pt-PT" smtClean="0"/>
              <a:pPr/>
              <a:t>14</a:t>
            </a:fld>
            <a:endParaRPr lang="pt-PT" dirty="0"/>
          </a:p>
        </p:txBody>
      </p:sp>
      <p:cxnSp>
        <p:nvCxnSpPr>
          <p:cNvPr id="13" name="Conexão recta 12"/>
          <p:cNvCxnSpPr/>
          <p:nvPr/>
        </p:nvCxnSpPr>
        <p:spPr>
          <a:xfrm>
            <a:off x="642910" y="1000108"/>
            <a:ext cx="7929618" cy="1588"/>
          </a:xfrm>
          <a:prstGeom prst="line">
            <a:avLst/>
          </a:prstGeom>
          <a:ln w="25400" cap="rnd">
            <a:solidFill>
              <a:srgbClr val="0070C0"/>
            </a:solidFill>
          </a:ln>
        </p:spPr>
        <p:style>
          <a:lnRef idx="1">
            <a:schemeClr val="accent1"/>
          </a:lnRef>
          <a:fillRef idx="0">
            <a:schemeClr val="accent1"/>
          </a:fillRef>
          <a:effectRef idx="0">
            <a:schemeClr val="accent1"/>
          </a:effectRef>
          <a:fontRef idx="minor">
            <a:schemeClr val="tx1"/>
          </a:fontRef>
        </p:style>
      </p:cxnSp>
      <p:sp>
        <p:nvSpPr>
          <p:cNvPr id="11" name="Rectangle 29"/>
          <p:cNvSpPr>
            <a:spLocks noChangeArrowheads="1"/>
          </p:cNvSpPr>
          <p:nvPr/>
        </p:nvSpPr>
        <p:spPr bwMode="auto">
          <a:xfrm>
            <a:off x="5398001" y="1145449"/>
            <a:ext cx="3200400" cy="5410200"/>
          </a:xfrm>
          <a:prstGeom prst="rect">
            <a:avLst/>
          </a:prstGeom>
          <a:solidFill>
            <a:srgbClr val="003300"/>
          </a:solidFill>
          <a:ln w="9525">
            <a:solidFill>
              <a:srgbClr val="00CC00"/>
            </a:solidFill>
            <a:miter lim="800000"/>
            <a:headEnd/>
            <a:tailEnd/>
          </a:ln>
        </p:spPr>
        <p:txBody>
          <a:bodyPr anchor="ctr">
            <a:spAutoFit/>
          </a:bodyPr>
          <a:lstStyle/>
          <a:p>
            <a:endParaRPr lang="pt-PT"/>
          </a:p>
        </p:txBody>
      </p:sp>
      <p:sp>
        <p:nvSpPr>
          <p:cNvPr id="14" name="Text Box 5"/>
          <p:cNvSpPr txBox="1">
            <a:spLocks noChangeArrowheads="1"/>
          </p:cNvSpPr>
          <p:nvPr/>
        </p:nvSpPr>
        <p:spPr bwMode="auto">
          <a:xfrm>
            <a:off x="618253" y="1143000"/>
            <a:ext cx="4574232" cy="1889748"/>
          </a:xfrm>
          <a:prstGeom prst="rect">
            <a:avLst/>
          </a:prstGeom>
          <a:gradFill rotWithShape="0">
            <a:gsLst>
              <a:gs pos="0">
                <a:srgbClr val="E6DCAC"/>
              </a:gs>
              <a:gs pos="12000">
                <a:srgbClr val="E6D78A"/>
              </a:gs>
              <a:gs pos="30000">
                <a:srgbClr val="C7AC4C"/>
              </a:gs>
              <a:gs pos="45000">
                <a:srgbClr val="E6D78A"/>
              </a:gs>
              <a:gs pos="77000">
                <a:srgbClr val="C7AC4C"/>
              </a:gs>
              <a:gs pos="100000">
                <a:srgbClr val="E6DCAC"/>
              </a:gs>
            </a:gsLst>
            <a:lin ang="5400000" scaled="1"/>
          </a:gradFill>
          <a:ln w="9525">
            <a:noFill/>
            <a:miter lim="800000"/>
            <a:headEnd/>
            <a:tailEnd/>
          </a:ln>
        </p:spPr>
        <p:txBody>
          <a:bodyPr wrap="square">
            <a:spAutoFit/>
          </a:bodyPr>
          <a:lstStyle/>
          <a:p>
            <a:r>
              <a:rPr lang="pt-PT" sz="1600" b="1" dirty="0">
                <a:solidFill>
                  <a:srgbClr val="0000CC"/>
                </a:solidFill>
              </a:rPr>
              <a:t>Know-how: </a:t>
            </a:r>
            <a:r>
              <a:rPr lang="pt-PT" sz="1600" dirty="0">
                <a:solidFill>
                  <a:srgbClr val="0000CC"/>
                </a:solidFill>
              </a:rPr>
              <a:t>Capacidade acumulada que permite fazer algo de modo fácil e eficiente</a:t>
            </a:r>
          </a:p>
          <a:p>
            <a:r>
              <a:rPr lang="pt-PT" sz="1600" b="1" dirty="0">
                <a:solidFill>
                  <a:srgbClr val="0000CC"/>
                </a:solidFill>
              </a:rPr>
              <a:t>Perito: </a:t>
            </a:r>
            <a:r>
              <a:rPr lang="pt-PT" sz="1600" dirty="0">
                <a:solidFill>
                  <a:srgbClr val="0000CC"/>
                </a:solidFill>
              </a:rPr>
              <a:t>Alguém capaz de realizar tarefas complexas num espaço de tempo reduzido</a:t>
            </a:r>
          </a:p>
          <a:p>
            <a:pPr>
              <a:spcBef>
                <a:spcPct val="30000"/>
              </a:spcBef>
            </a:pPr>
            <a:r>
              <a:rPr lang="pt-PT" sz="1600" b="1" dirty="0">
                <a:solidFill>
                  <a:srgbClr val="0000CC"/>
                </a:solidFill>
              </a:rPr>
              <a:t>Sistema Pericial: </a:t>
            </a:r>
            <a:r>
              <a:rPr lang="pt-PT" sz="1600" dirty="0">
                <a:solidFill>
                  <a:srgbClr val="0000CC"/>
                </a:solidFill>
              </a:rPr>
              <a:t>Aplicação informática que modeliza o raciocínio de um perito</a:t>
            </a:r>
            <a:endParaRPr lang="en-GB" sz="1600" dirty="0">
              <a:solidFill>
                <a:srgbClr val="0000CC"/>
              </a:solidFill>
            </a:endParaRPr>
          </a:p>
        </p:txBody>
      </p:sp>
      <p:sp>
        <p:nvSpPr>
          <p:cNvPr id="16" name="Text Box 9"/>
          <p:cNvSpPr txBox="1">
            <a:spLocks noChangeArrowheads="1"/>
          </p:cNvSpPr>
          <p:nvPr/>
        </p:nvSpPr>
        <p:spPr bwMode="auto">
          <a:xfrm>
            <a:off x="618253" y="4247214"/>
            <a:ext cx="4574232" cy="1569660"/>
          </a:xfrm>
          <a:prstGeom prst="rect">
            <a:avLst/>
          </a:prstGeom>
          <a:gradFill rotWithShape="0">
            <a:gsLst>
              <a:gs pos="0">
                <a:srgbClr val="FFFFFF"/>
              </a:gs>
              <a:gs pos="7001">
                <a:srgbClr val="E6E6E6"/>
              </a:gs>
              <a:gs pos="32001">
                <a:srgbClr val="7D8496"/>
              </a:gs>
              <a:gs pos="47000">
                <a:srgbClr val="E6E6E6"/>
              </a:gs>
              <a:gs pos="85001">
                <a:srgbClr val="7D8496"/>
              </a:gs>
              <a:gs pos="100000">
                <a:srgbClr val="E6E6E6"/>
              </a:gs>
            </a:gsLst>
            <a:lin ang="5400000" scaled="1"/>
          </a:gradFill>
          <a:ln w="9525">
            <a:noFill/>
            <a:miter lim="800000"/>
            <a:headEnd/>
            <a:tailEnd/>
          </a:ln>
        </p:spPr>
        <p:txBody>
          <a:bodyPr wrap="square">
            <a:spAutoFit/>
          </a:bodyPr>
          <a:lstStyle/>
          <a:p>
            <a:r>
              <a:rPr lang="pt-PT" sz="1600" b="1" dirty="0">
                <a:solidFill>
                  <a:schemeClr val="tx2"/>
                </a:solidFill>
              </a:rPr>
              <a:t>Conhecimento Explícito: </a:t>
            </a:r>
            <a:r>
              <a:rPr lang="pt-PT" sz="1600" dirty="0">
                <a:solidFill>
                  <a:schemeClr val="tx2"/>
                </a:solidFill>
              </a:rPr>
              <a:t>Procedimentos, informação, bases de dados</a:t>
            </a:r>
          </a:p>
          <a:p>
            <a:r>
              <a:rPr lang="pt-PT" sz="1600" b="1" dirty="0">
                <a:solidFill>
                  <a:schemeClr val="tx2"/>
                </a:solidFill>
              </a:rPr>
              <a:t>Sistema de Informação: </a:t>
            </a:r>
            <a:r>
              <a:rPr lang="pt-PT" sz="1600" dirty="0">
                <a:solidFill>
                  <a:schemeClr val="tx2"/>
                </a:solidFill>
              </a:rPr>
              <a:t>Sistema capaz de coligir, processar e disseminar informação</a:t>
            </a:r>
          </a:p>
        </p:txBody>
      </p:sp>
      <p:sp>
        <p:nvSpPr>
          <p:cNvPr id="17" name="Text Box 10"/>
          <p:cNvSpPr txBox="1">
            <a:spLocks noChangeArrowheads="1"/>
          </p:cNvSpPr>
          <p:nvPr/>
        </p:nvSpPr>
        <p:spPr bwMode="auto">
          <a:xfrm>
            <a:off x="618253" y="3442063"/>
            <a:ext cx="5260032" cy="338554"/>
          </a:xfrm>
          <a:prstGeom prst="rect">
            <a:avLst/>
          </a:prstGeom>
          <a:solidFill>
            <a:srgbClr val="003300"/>
          </a:solidFill>
          <a:ln w="9525">
            <a:noFill/>
            <a:miter lim="800000"/>
            <a:headEnd/>
            <a:tailEnd/>
          </a:ln>
        </p:spPr>
        <p:txBody>
          <a:bodyPr wrap="square">
            <a:spAutoFit/>
          </a:bodyPr>
          <a:lstStyle/>
          <a:p>
            <a:r>
              <a:rPr lang="pt-PT" sz="1600" b="1" dirty="0">
                <a:solidFill>
                  <a:schemeClr val="bg1"/>
                </a:solidFill>
              </a:rPr>
              <a:t>Cognitivo: </a:t>
            </a:r>
            <a:r>
              <a:rPr lang="pt-PT" sz="1600" dirty="0">
                <a:solidFill>
                  <a:schemeClr val="bg1"/>
                </a:solidFill>
              </a:rPr>
              <a:t>Ideais, desejos, emoções...</a:t>
            </a:r>
          </a:p>
        </p:txBody>
      </p:sp>
      <p:pic>
        <p:nvPicPr>
          <p:cNvPr id="18" name="Picture 11" descr="AI"/>
          <p:cNvPicPr>
            <a:picLocks noChangeAspect="1" noChangeArrowheads="1"/>
          </p:cNvPicPr>
          <p:nvPr/>
        </p:nvPicPr>
        <p:blipFill>
          <a:blip r:embed="rId3" cstate="print"/>
          <a:srcRect/>
          <a:stretch>
            <a:fillRect/>
          </a:stretch>
        </p:blipFill>
        <p:spPr bwMode="auto">
          <a:xfrm>
            <a:off x="6635929" y="2286000"/>
            <a:ext cx="1905000" cy="1524000"/>
          </a:xfrm>
          <a:prstGeom prst="rect">
            <a:avLst/>
          </a:prstGeom>
          <a:noFill/>
          <a:ln w="9525">
            <a:noFill/>
            <a:miter lim="800000"/>
            <a:headEnd/>
            <a:tailEnd/>
          </a:ln>
        </p:spPr>
      </p:pic>
      <p:pic>
        <p:nvPicPr>
          <p:cNvPr id="20" name="Picture 12" descr="Hal1"/>
          <p:cNvPicPr>
            <a:picLocks noChangeAspect="1" noChangeArrowheads="1"/>
          </p:cNvPicPr>
          <p:nvPr/>
        </p:nvPicPr>
        <p:blipFill>
          <a:blip r:embed="rId4" cstate="print"/>
          <a:srcRect/>
          <a:stretch>
            <a:fillRect/>
          </a:stretch>
        </p:blipFill>
        <p:spPr bwMode="auto">
          <a:xfrm>
            <a:off x="5492929" y="1828800"/>
            <a:ext cx="1524000" cy="1524000"/>
          </a:xfrm>
          <a:prstGeom prst="rect">
            <a:avLst/>
          </a:prstGeom>
          <a:noFill/>
          <a:ln w="9525">
            <a:noFill/>
            <a:miter lim="800000"/>
            <a:headEnd/>
            <a:tailEnd/>
          </a:ln>
        </p:spPr>
      </p:pic>
      <p:pic>
        <p:nvPicPr>
          <p:cNvPr id="21" name="Picture 15" descr="KismetToys"/>
          <p:cNvPicPr>
            <a:picLocks noChangeAspect="1" noChangeArrowheads="1"/>
          </p:cNvPicPr>
          <p:nvPr/>
        </p:nvPicPr>
        <p:blipFill>
          <a:blip r:embed="rId5" cstate="print"/>
          <a:srcRect/>
          <a:stretch>
            <a:fillRect/>
          </a:stretch>
        </p:blipFill>
        <p:spPr bwMode="auto">
          <a:xfrm>
            <a:off x="6864529" y="4343400"/>
            <a:ext cx="1577975" cy="1287463"/>
          </a:xfrm>
          <a:prstGeom prst="rect">
            <a:avLst/>
          </a:prstGeom>
          <a:noFill/>
          <a:ln w="9525">
            <a:noFill/>
            <a:miter lim="800000"/>
            <a:headEnd/>
            <a:tailEnd/>
          </a:ln>
        </p:spPr>
      </p:pic>
      <p:grpSp>
        <p:nvGrpSpPr>
          <p:cNvPr id="22" name="Group 20"/>
          <p:cNvGrpSpPr>
            <a:grpSpLocks/>
          </p:cNvGrpSpPr>
          <p:nvPr/>
        </p:nvGrpSpPr>
        <p:grpSpPr bwMode="auto">
          <a:xfrm>
            <a:off x="5388154" y="1262063"/>
            <a:ext cx="3243263" cy="5094288"/>
            <a:chOff x="3534" y="795"/>
            <a:chExt cx="2043" cy="3209"/>
          </a:xfrm>
        </p:grpSpPr>
        <p:sp>
          <p:nvSpPr>
            <p:cNvPr id="23" name="Text Box 17"/>
            <p:cNvSpPr txBox="1">
              <a:spLocks noChangeArrowheads="1"/>
            </p:cNvSpPr>
            <p:nvPr/>
          </p:nvSpPr>
          <p:spPr bwMode="auto">
            <a:xfrm>
              <a:off x="3534" y="795"/>
              <a:ext cx="1248" cy="465"/>
            </a:xfrm>
            <a:prstGeom prst="rect">
              <a:avLst/>
            </a:prstGeom>
            <a:noFill/>
            <a:ln w="9525">
              <a:noFill/>
              <a:miter lim="800000"/>
              <a:headEnd/>
              <a:tailEnd/>
            </a:ln>
          </p:spPr>
          <p:txBody>
            <a:bodyPr>
              <a:spAutoFit/>
            </a:bodyPr>
            <a:lstStyle/>
            <a:p>
              <a:pPr algn="l">
                <a:spcBef>
                  <a:spcPct val="0"/>
                </a:spcBef>
              </a:pPr>
              <a:r>
                <a:rPr lang="pt-PT" sz="1400" dirty="0">
                  <a:solidFill>
                    <a:schemeClr val="bg1"/>
                  </a:solidFill>
                </a:rPr>
                <a:t>HAL 9000</a:t>
              </a:r>
            </a:p>
            <a:p>
              <a:pPr algn="l">
                <a:spcBef>
                  <a:spcPct val="0"/>
                </a:spcBef>
              </a:pPr>
              <a:r>
                <a:rPr lang="pt-PT" sz="1400" dirty="0">
                  <a:solidFill>
                    <a:schemeClr val="bg1"/>
                  </a:solidFill>
                </a:rPr>
                <a:t>2001 A </a:t>
              </a:r>
              <a:r>
                <a:rPr lang="pt-PT" sz="1400" dirty="0" err="1">
                  <a:solidFill>
                    <a:schemeClr val="bg1"/>
                  </a:solidFill>
                </a:rPr>
                <a:t>Space</a:t>
              </a:r>
              <a:r>
                <a:rPr lang="pt-PT" sz="1400" dirty="0">
                  <a:solidFill>
                    <a:schemeClr val="bg1"/>
                  </a:solidFill>
                </a:rPr>
                <a:t> </a:t>
              </a:r>
              <a:r>
                <a:rPr lang="pt-PT" sz="1400" dirty="0" err="1">
                  <a:solidFill>
                    <a:schemeClr val="bg1"/>
                  </a:solidFill>
                </a:rPr>
                <a:t>Odissey</a:t>
              </a:r>
              <a:endParaRPr lang="en-GB" sz="1400" dirty="0">
                <a:solidFill>
                  <a:schemeClr val="bg1"/>
                </a:solidFill>
              </a:endParaRPr>
            </a:p>
          </p:txBody>
        </p:sp>
        <p:sp>
          <p:nvSpPr>
            <p:cNvPr id="24" name="Text Box 18"/>
            <p:cNvSpPr txBox="1">
              <a:spLocks noChangeArrowheads="1"/>
            </p:cNvSpPr>
            <p:nvPr/>
          </p:nvSpPr>
          <p:spPr bwMode="auto">
            <a:xfrm>
              <a:off x="4785" y="1092"/>
              <a:ext cx="792" cy="330"/>
            </a:xfrm>
            <a:prstGeom prst="rect">
              <a:avLst/>
            </a:prstGeom>
            <a:noFill/>
            <a:ln w="9525">
              <a:noFill/>
              <a:miter lim="800000"/>
              <a:headEnd/>
              <a:tailEnd/>
            </a:ln>
          </p:spPr>
          <p:txBody>
            <a:bodyPr wrap="square">
              <a:spAutoFit/>
            </a:bodyPr>
            <a:lstStyle/>
            <a:p>
              <a:pPr algn="r">
                <a:spcBef>
                  <a:spcPct val="0"/>
                </a:spcBef>
              </a:pPr>
              <a:r>
                <a:rPr lang="pt-PT" sz="1400" dirty="0">
                  <a:solidFill>
                    <a:schemeClr val="bg1"/>
                  </a:solidFill>
                </a:rPr>
                <a:t>Artificial </a:t>
              </a:r>
            </a:p>
            <a:p>
              <a:pPr algn="r">
                <a:spcBef>
                  <a:spcPct val="0"/>
                </a:spcBef>
              </a:pPr>
              <a:r>
                <a:rPr lang="pt-PT" sz="1400" dirty="0" err="1" smtClean="0">
                  <a:solidFill>
                    <a:schemeClr val="bg1"/>
                  </a:solidFill>
                </a:rPr>
                <a:t>Intelligence</a:t>
              </a:r>
              <a:endParaRPr lang="en-GB" sz="1400" dirty="0">
                <a:solidFill>
                  <a:schemeClr val="bg1"/>
                </a:solidFill>
              </a:endParaRPr>
            </a:p>
          </p:txBody>
        </p:sp>
        <p:sp>
          <p:nvSpPr>
            <p:cNvPr id="25" name="Text Box 19"/>
            <p:cNvSpPr txBox="1">
              <a:spLocks noChangeArrowheads="1"/>
            </p:cNvSpPr>
            <p:nvPr/>
          </p:nvSpPr>
          <p:spPr bwMode="auto">
            <a:xfrm>
              <a:off x="4635" y="3539"/>
              <a:ext cx="864" cy="465"/>
            </a:xfrm>
            <a:prstGeom prst="rect">
              <a:avLst/>
            </a:prstGeom>
            <a:noFill/>
            <a:ln w="9525">
              <a:noFill/>
              <a:miter lim="800000"/>
              <a:headEnd/>
              <a:tailEnd/>
            </a:ln>
          </p:spPr>
          <p:txBody>
            <a:bodyPr>
              <a:spAutoFit/>
            </a:bodyPr>
            <a:lstStyle/>
            <a:p>
              <a:pPr algn="r">
                <a:spcBef>
                  <a:spcPct val="0"/>
                </a:spcBef>
              </a:pPr>
              <a:r>
                <a:rPr lang="pt-PT" sz="1400" b="1" dirty="0">
                  <a:solidFill>
                    <a:schemeClr val="bg1"/>
                  </a:solidFill>
                </a:rPr>
                <a:t>MIT </a:t>
              </a:r>
            </a:p>
            <a:p>
              <a:pPr algn="r">
                <a:spcBef>
                  <a:spcPct val="0"/>
                </a:spcBef>
              </a:pPr>
              <a:r>
                <a:rPr lang="pt-PT" sz="1400" dirty="0" err="1">
                  <a:solidFill>
                    <a:schemeClr val="bg1"/>
                  </a:solidFill>
                </a:rPr>
                <a:t>Kismet</a:t>
              </a:r>
              <a:r>
                <a:rPr lang="pt-PT" sz="1400" dirty="0">
                  <a:solidFill>
                    <a:schemeClr val="bg1"/>
                  </a:solidFill>
                </a:rPr>
                <a:t> Social Robot</a:t>
              </a:r>
              <a:endParaRPr lang="en-GB" sz="1400" dirty="0">
                <a:solidFill>
                  <a:schemeClr val="bg1"/>
                </a:solidFill>
              </a:endParaRPr>
            </a:p>
          </p:txBody>
        </p:sp>
      </p:grpSp>
      <p:pic>
        <p:nvPicPr>
          <p:cNvPr id="26" name="Picture 13" descr="KismetFacetoFace-small"/>
          <p:cNvPicPr>
            <a:picLocks noChangeAspect="1" noChangeArrowheads="1"/>
          </p:cNvPicPr>
          <p:nvPr/>
        </p:nvPicPr>
        <p:blipFill>
          <a:blip r:embed="rId6" cstate="print"/>
          <a:srcRect/>
          <a:stretch>
            <a:fillRect/>
          </a:stretch>
        </p:blipFill>
        <p:spPr bwMode="auto">
          <a:xfrm>
            <a:off x="5492929" y="4876800"/>
            <a:ext cx="1600200" cy="1484313"/>
          </a:xfrm>
          <a:prstGeom prst="rect">
            <a:avLst/>
          </a:prstGeom>
          <a:noFill/>
          <a:ln w="9525">
            <a:noFill/>
            <a:miter lim="800000"/>
            <a:headEnd/>
            <a:tailEnd/>
          </a:ln>
        </p:spPr>
      </p:pic>
      <p:pic>
        <p:nvPicPr>
          <p:cNvPr id="29" name="Picture 27" descr="filament1"/>
          <p:cNvPicPr>
            <a:picLocks noChangeAspect="1" noChangeArrowheads="1" noCrop="1"/>
          </p:cNvPicPr>
          <p:nvPr/>
        </p:nvPicPr>
        <p:blipFill>
          <a:blip r:embed="rId7" cstate="print"/>
          <a:srcRect/>
          <a:stretch>
            <a:fillRect/>
          </a:stretch>
        </p:blipFill>
        <p:spPr bwMode="auto">
          <a:xfrm>
            <a:off x="5626738" y="3322318"/>
            <a:ext cx="1295400" cy="1295400"/>
          </a:xfrm>
          <a:prstGeom prst="rect">
            <a:avLst/>
          </a:prstGeom>
          <a:noFill/>
          <a:ln w="9525">
            <a:noFill/>
            <a:miter lim="800000"/>
            <a:headEnd/>
            <a:tailEnd/>
          </a:ln>
        </p:spPr>
      </p:pic>
      <p:sp>
        <p:nvSpPr>
          <p:cNvPr id="27" name="Título 1"/>
          <p:cNvSpPr txBox="1">
            <a:spLocks/>
          </p:cNvSpPr>
          <p:nvPr/>
        </p:nvSpPr>
        <p:spPr>
          <a:xfrm>
            <a:off x="500034" y="428604"/>
            <a:ext cx="7986714" cy="500066"/>
          </a:xfrm>
          <a:prstGeom prst="rect">
            <a:avLst/>
          </a:prstGeom>
        </p:spPr>
        <p:txBody>
          <a:bodyPr vert="horz" anchor="b">
            <a:noAutofit/>
          </a:bodyPr>
          <a:lstStyle/>
          <a:p>
            <a:pPr lvl="0">
              <a:spcBef>
                <a:spcPct val="0"/>
              </a:spcBef>
              <a:defRPr/>
            </a:pPr>
            <a:r>
              <a:rPr lang="pt-PT" sz="2800" b="1" dirty="0" smtClean="0">
                <a:solidFill>
                  <a:srgbClr val="0070C0"/>
                </a:solidFill>
                <a:effectLst>
                  <a:outerShdw blurRad="53975" dist="22860" dir="5400000" algn="tl" rotWithShape="0">
                    <a:srgbClr val="000000">
                      <a:alpha val="55000"/>
                    </a:srgbClr>
                  </a:outerShdw>
                </a:effectLst>
                <a:latin typeface="+mj-lt"/>
                <a:ea typeface="+mj-ea"/>
                <a:cs typeface="+mj-cs"/>
              </a:rPr>
              <a:t>10</a:t>
            </a:r>
            <a:r>
              <a:rPr kumimoji="0" lang="pt-PT" sz="2800" b="1" i="0" strike="noStrike" kern="1200" cap="none" spc="0" normalizeH="0" baseline="0" noProof="0" dirty="0" smtClean="0">
                <a:ln>
                  <a:noFill/>
                </a:ln>
                <a:solidFill>
                  <a:srgbClr val="0070C0"/>
                </a:solidFill>
                <a:effectLst>
                  <a:outerShdw blurRad="53975" dist="22860" dir="5400000" algn="tl" rotWithShape="0">
                    <a:srgbClr val="000000">
                      <a:alpha val="55000"/>
                    </a:srgbClr>
                  </a:outerShdw>
                </a:effectLst>
                <a:uLnTx/>
                <a:uFillTx/>
                <a:latin typeface="+mj-lt"/>
                <a:ea typeface="+mj-ea"/>
                <a:cs typeface="+mj-cs"/>
              </a:rPr>
              <a:t>. </a:t>
            </a:r>
            <a:r>
              <a:rPr lang="pt-PT" sz="2800" b="1" dirty="0" smtClean="0">
                <a:solidFill>
                  <a:srgbClr val="0070C0"/>
                </a:solidFill>
                <a:effectLst>
                  <a:outerShdw blurRad="53975" dist="22860" dir="5400000" algn="tl" rotWithShape="0">
                    <a:srgbClr val="000000">
                      <a:alpha val="55000"/>
                    </a:srgbClr>
                  </a:outerShdw>
                </a:effectLst>
              </a:rPr>
              <a:t>Gestão do Conhecimento </a:t>
            </a:r>
            <a:endParaRPr kumimoji="0" lang="pt-PT" sz="2800" b="1" i="0" strike="noStrike" kern="1200" cap="none" spc="0" normalizeH="0" baseline="0" noProof="0" dirty="0">
              <a:ln>
                <a:noFill/>
              </a:ln>
              <a:solidFill>
                <a:srgbClr val="0070C0"/>
              </a:solidFill>
              <a:effectLst>
                <a:outerShdw blurRad="53975" dist="22860" dir="5400000" algn="tl" rotWithShape="0">
                  <a:srgbClr val="000000">
                    <a:alpha val="55000"/>
                  </a:srgbClr>
                </a:outerShdw>
              </a:effectLst>
              <a:uLnTx/>
              <a:uFillTx/>
              <a:latin typeface="+mj-lt"/>
              <a:ea typeface="+mj-ea"/>
              <a:cs typeface="+mj-cs"/>
            </a:endParaRPr>
          </a:p>
        </p:txBody>
      </p:sp>
      <p:sp>
        <p:nvSpPr>
          <p:cNvPr id="28" name="Marcador de Posição do Rodapé 7"/>
          <p:cNvSpPr>
            <a:spLocks noGrp="1"/>
          </p:cNvSpPr>
          <p:nvPr>
            <p:ph type="ftr" sz="quarter" idx="11"/>
          </p:nvPr>
        </p:nvSpPr>
        <p:spPr>
          <a:xfrm>
            <a:off x="428596" y="6135709"/>
            <a:ext cx="4287420" cy="365125"/>
          </a:xfrm>
        </p:spPr>
        <p:txBody>
          <a:bodyPr/>
          <a:lstStyle/>
          <a:p>
            <a:r>
              <a:rPr lang="pt-PT" dirty="0" smtClean="0"/>
              <a:t>Sistemas de Informação II– Viriato M. </a:t>
            </a:r>
            <a:r>
              <a:rPr lang="pt-PT" dirty="0" err="1" smtClean="0"/>
              <a:t>Marques–DEIS</a:t>
            </a:r>
            <a:r>
              <a:rPr lang="pt-PT" dirty="0" smtClean="0"/>
              <a:t> / ISEC</a:t>
            </a:r>
            <a:endParaRPr lang="pt-PT"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1000"/>
                                  </p:stCondLst>
                                  <p:childTnLst>
                                    <p:set>
                                      <p:cBhvr>
                                        <p:cTn id="6" dur="1" fill="hold">
                                          <p:stCondLst>
                                            <p:cond delay="499"/>
                                          </p:stCondLst>
                                        </p:cTn>
                                        <p:tgtEl>
                                          <p:spTgt spid="11"/>
                                        </p:tgtEl>
                                        <p:attrNameLst>
                                          <p:attrName>style.visibility</p:attrName>
                                        </p:attrNameLst>
                                      </p:cBhvr>
                                      <p:to>
                                        <p:strVal val="visible"/>
                                      </p:to>
                                    </p:set>
                                  </p:childTnLst>
                                </p:cTn>
                              </p:par>
                            </p:childTnLst>
                          </p:cTn>
                        </p:par>
                        <p:par>
                          <p:cTn id="7" fill="hold">
                            <p:stCondLst>
                              <p:cond delay="1500"/>
                            </p:stCondLst>
                            <p:childTnLst>
                              <p:par>
                                <p:cTn id="8" presetID="2" presetClass="entr" presetSubtype="8" fill="hold" grpId="0" nodeType="afterEffect">
                                  <p:stCondLst>
                                    <p:cond delay="0"/>
                                  </p:stCondLst>
                                  <p:childTnLst>
                                    <p:set>
                                      <p:cBhvr>
                                        <p:cTn id="9" dur="1" fill="hold">
                                          <p:stCondLst>
                                            <p:cond delay="0"/>
                                          </p:stCondLst>
                                        </p:cTn>
                                        <p:tgtEl>
                                          <p:spTgt spid="17"/>
                                        </p:tgtEl>
                                        <p:attrNameLst>
                                          <p:attrName>style.visibility</p:attrName>
                                        </p:attrNameLst>
                                      </p:cBhvr>
                                      <p:to>
                                        <p:strVal val="visible"/>
                                      </p:to>
                                    </p:set>
                                    <p:anim calcmode="lin" valueType="num">
                                      <p:cBhvr additive="base">
                                        <p:cTn id="10" dur="500" fill="hold"/>
                                        <p:tgtEl>
                                          <p:spTgt spid="17"/>
                                        </p:tgtEl>
                                        <p:attrNameLst>
                                          <p:attrName>ppt_x</p:attrName>
                                        </p:attrNameLst>
                                      </p:cBhvr>
                                      <p:tavLst>
                                        <p:tav tm="0">
                                          <p:val>
                                            <p:strVal val="0-#ppt_w/2"/>
                                          </p:val>
                                        </p:tav>
                                        <p:tav tm="100000">
                                          <p:val>
                                            <p:strVal val="#ppt_x"/>
                                          </p:val>
                                        </p:tav>
                                      </p:tavLst>
                                    </p:anim>
                                    <p:anim calcmode="lin" valueType="num">
                                      <p:cBhvr additive="base">
                                        <p:cTn id="11" dur="500" fill="hold"/>
                                        <p:tgtEl>
                                          <p:spTgt spid="17"/>
                                        </p:tgtEl>
                                        <p:attrNameLst>
                                          <p:attrName>ppt_y</p:attrName>
                                        </p:attrNameLst>
                                      </p:cBhvr>
                                      <p:tavLst>
                                        <p:tav tm="0">
                                          <p:val>
                                            <p:strVal val="#ppt_y"/>
                                          </p:val>
                                        </p:tav>
                                        <p:tav tm="100000">
                                          <p:val>
                                            <p:strVal val="#ppt_y"/>
                                          </p:val>
                                        </p:tav>
                                      </p:tavLst>
                                    </p:anim>
                                  </p:childTnLst>
                                </p:cTn>
                              </p:par>
                            </p:childTnLst>
                          </p:cTn>
                        </p:par>
                        <p:par>
                          <p:cTn id="12" fill="hold">
                            <p:stCondLst>
                              <p:cond delay="2000"/>
                            </p:stCondLst>
                            <p:childTnLst>
                              <p:par>
                                <p:cTn id="13" presetID="9" presetClass="entr" presetSubtype="0" fill="hold" nodeType="after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dissolve">
                                      <p:cBhvr>
                                        <p:cTn id="15" dur="500"/>
                                        <p:tgtEl>
                                          <p:spTgt spid="20"/>
                                        </p:tgtEl>
                                      </p:cBhvr>
                                    </p:animEffect>
                                  </p:childTnLst>
                                </p:cTn>
                              </p:par>
                            </p:childTnLst>
                          </p:cTn>
                        </p:par>
                        <p:par>
                          <p:cTn id="16" fill="hold">
                            <p:stCondLst>
                              <p:cond delay="2500"/>
                            </p:stCondLst>
                            <p:childTnLst>
                              <p:par>
                                <p:cTn id="17" presetID="9" presetClass="entr" presetSubtype="0" fill="hold" nodeType="after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dissolve">
                                      <p:cBhvr>
                                        <p:cTn id="19" dur="500"/>
                                        <p:tgtEl>
                                          <p:spTgt spid="18"/>
                                        </p:tgtEl>
                                      </p:cBhvr>
                                    </p:animEffect>
                                  </p:childTnLst>
                                </p:cTn>
                              </p:par>
                            </p:childTnLst>
                          </p:cTn>
                        </p:par>
                        <p:par>
                          <p:cTn id="20" fill="hold">
                            <p:stCondLst>
                              <p:cond delay="3000"/>
                            </p:stCondLst>
                            <p:childTnLst>
                              <p:par>
                                <p:cTn id="21" presetID="9" presetClass="entr" presetSubtype="0" fill="hold" nodeType="afterEffect">
                                  <p:stCondLst>
                                    <p:cond delay="0"/>
                                  </p:stCondLst>
                                  <p:childTnLst>
                                    <p:set>
                                      <p:cBhvr>
                                        <p:cTn id="22" dur="1" fill="hold">
                                          <p:stCondLst>
                                            <p:cond delay="0"/>
                                          </p:stCondLst>
                                        </p:cTn>
                                        <p:tgtEl>
                                          <p:spTgt spid="21"/>
                                        </p:tgtEl>
                                        <p:attrNameLst>
                                          <p:attrName>style.visibility</p:attrName>
                                        </p:attrNameLst>
                                      </p:cBhvr>
                                      <p:to>
                                        <p:strVal val="visible"/>
                                      </p:to>
                                    </p:set>
                                    <p:animEffect transition="in" filter="dissolve">
                                      <p:cBhvr>
                                        <p:cTn id="23" dur="500"/>
                                        <p:tgtEl>
                                          <p:spTgt spid="21"/>
                                        </p:tgtEl>
                                      </p:cBhvr>
                                    </p:animEffect>
                                  </p:childTnLst>
                                </p:cTn>
                              </p:par>
                            </p:childTnLst>
                          </p:cTn>
                        </p:par>
                        <p:par>
                          <p:cTn id="24" fill="hold">
                            <p:stCondLst>
                              <p:cond delay="3500"/>
                            </p:stCondLst>
                            <p:childTnLst>
                              <p:par>
                                <p:cTn id="25" presetID="9" presetClass="entr" presetSubtype="0" fill="hold" nodeType="after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dissolve">
                                      <p:cBhvr>
                                        <p:cTn id="27" dur="500"/>
                                        <p:tgtEl>
                                          <p:spTgt spid="26"/>
                                        </p:tgtEl>
                                      </p:cBhvr>
                                    </p:animEffect>
                                  </p:childTnLst>
                                </p:cTn>
                              </p:par>
                            </p:childTnLst>
                          </p:cTn>
                        </p:par>
                        <p:par>
                          <p:cTn id="28" fill="hold">
                            <p:stCondLst>
                              <p:cond delay="4000"/>
                            </p:stCondLst>
                            <p:childTnLst>
                              <p:par>
                                <p:cTn id="29" presetID="1" presetClass="entr" presetSubtype="0" fill="hold" nodeType="afterEffect">
                                  <p:stCondLst>
                                    <p:cond delay="0"/>
                                  </p:stCondLst>
                                  <p:childTnLst>
                                    <p:set>
                                      <p:cBhvr>
                                        <p:cTn id="30" dur="1" fill="hold">
                                          <p:stCondLst>
                                            <p:cond delay="499"/>
                                          </p:stCondLst>
                                        </p:cTn>
                                        <p:tgtEl>
                                          <p:spTgt spid="22"/>
                                        </p:tgtEl>
                                        <p:attrNameLst>
                                          <p:attrName>style.visibility</p:attrName>
                                        </p:attrNameLst>
                                      </p:cBhvr>
                                      <p:to>
                                        <p:strVal val="visible"/>
                                      </p:to>
                                    </p:set>
                                  </p:childTnLst>
                                </p:cTn>
                              </p:par>
                            </p:childTnLst>
                          </p:cTn>
                        </p:par>
                        <p:par>
                          <p:cTn id="31" fill="hold">
                            <p:stCondLst>
                              <p:cond delay="4500"/>
                            </p:stCondLst>
                            <p:childTnLst>
                              <p:par>
                                <p:cTn id="32" presetID="1" presetClass="entr" presetSubtype="0" fill="hold" nodeType="afterEffect">
                                  <p:stCondLst>
                                    <p:cond delay="0"/>
                                  </p:stCondLst>
                                  <p:childTnLst>
                                    <p:set>
                                      <p:cBhvr>
                                        <p:cTn id="33" dur="1" fill="hold">
                                          <p:stCondLst>
                                            <p:cond delay="499"/>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7" grpId="0" animBg="1"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CaixaDeTexto 18"/>
          <p:cNvSpPr txBox="1"/>
          <p:nvPr/>
        </p:nvSpPr>
        <p:spPr>
          <a:xfrm>
            <a:off x="571472" y="1714488"/>
            <a:ext cx="1928826" cy="3500462"/>
          </a:xfrm>
          <a:prstGeom prst="rect">
            <a:avLst/>
          </a:prstGeom>
          <a:noFill/>
        </p:spPr>
        <p:txBody>
          <a:bodyPr wrap="square" rtlCol="0">
            <a:noAutofit/>
          </a:bodyPr>
          <a:lstStyle/>
          <a:p>
            <a:pPr marL="457200" indent="-457200" algn="just">
              <a:lnSpc>
                <a:spcPct val="120000"/>
              </a:lnSpc>
              <a:spcAft>
                <a:spcPts val="600"/>
              </a:spcAft>
              <a:buClr>
                <a:srgbClr val="0070C0"/>
              </a:buClr>
            </a:pPr>
            <a:endParaRPr lang="pt-PT" sz="2000" b="1" dirty="0" smtClean="0"/>
          </a:p>
        </p:txBody>
      </p:sp>
      <p:sp>
        <p:nvSpPr>
          <p:cNvPr id="12" name="Marcador de Posição do Número do Diapositivo 6"/>
          <p:cNvSpPr>
            <a:spLocks noGrp="1"/>
          </p:cNvSpPr>
          <p:nvPr>
            <p:ph type="sldNum" sz="quarter" idx="12"/>
          </p:nvPr>
        </p:nvSpPr>
        <p:spPr>
          <a:xfrm>
            <a:off x="8286776" y="6072206"/>
            <a:ext cx="457200" cy="365125"/>
          </a:xfrm>
        </p:spPr>
        <p:txBody>
          <a:bodyPr/>
          <a:lstStyle/>
          <a:p>
            <a:fld id="{CE287019-93E1-4EE6-AC17-0D901F7ADF48}" type="slidenum">
              <a:rPr lang="pt-PT" smtClean="0"/>
              <a:pPr/>
              <a:t>15</a:t>
            </a:fld>
            <a:endParaRPr lang="pt-PT" dirty="0"/>
          </a:p>
        </p:txBody>
      </p:sp>
      <p:cxnSp>
        <p:nvCxnSpPr>
          <p:cNvPr id="13" name="Conexão recta 12"/>
          <p:cNvCxnSpPr/>
          <p:nvPr/>
        </p:nvCxnSpPr>
        <p:spPr>
          <a:xfrm>
            <a:off x="642910" y="1000108"/>
            <a:ext cx="7929618" cy="1588"/>
          </a:xfrm>
          <a:prstGeom prst="line">
            <a:avLst/>
          </a:prstGeom>
          <a:ln w="25400" cap="rnd">
            <a:solidFill>
              <a:srgbClr val="0070C0"/>
            </a:solidFill>
          </a:ln>
        </p:spPr>
        <p:style>
          <a:lnRef idx="1">
            <a:schemeClr val="accent1"/>
          </a:lnRef>
          <a:fillRef idx="0">
            <a:schemeClr val="accent1"/>
          </a:fillRef>
          <a:effectRef idx="0">
            <a:schemeClr val="accent1"/>
          </a:effectRef>
          <a:fontRef idx="minor">
            <a:schemeClr val="tx1"/>
          </a:fontRef>
        </p:style>
      </p:cxnSp>
      <p:sp>
        <p:nvSpPr>
          <p:cNvPr id="9" name="CaixaDeTexto 8"/>
          <p:cNvSpPr txBox="1"/>
          <p:nvPr/>
        </p:nvSpPr>
        <p:spPr>
          <a:xfrm>
            <a:off x="500034" y="1170925"/>
            <a:ext cx="8072494" cy="5125506"/>
          </a:xfrm>
          <a:prstGeom prst="rect">
            <a:avLst/>
          </a:prstGeom>
          <a:noFill/>
        </p:spPr>
        <p:txBody>
          <a:bodyPr wrap="square" rtlCol="0">
            <a:spAutoFit/>
          </a:bodyPr>
          <a:lstStyle/>
          <a:p>
            <a:pPr marL="342900" lvl="1" indent="-342900" algn="just">
              <a:lnSpc>
                <a:spcPct val="110000"/>
              </a:lnSpc>
              <a:spcBef>
                <a:spcPts val="400"/>
              </a:spcBef>
              <a:buClr>
                <a:srgbClr val="0070C0"/>
              </a:buClr>
              <a:buFont typeface="Wingdings" pitchFamily="2" charset="2"/>
              <a:buChar char="Ø"/>
              <a:tabLst>
                <a:tab pos="6178550" algn="l"/>
              </a:tabLst>
            </a:pPr>
            <a:r>
              <a:rPr lang="pt-PT" sz="2000" dirty="0" smtClean="0"/>
              <a:t>Gestão do Conhecimento</a:t>
            </a:r>
          </a:p>
          <a:p>
            <a:pPr marL="800100" lvl="1" indent="-342900" algn="just">
              <a:lnSpc>
                <a:spcPct val="130000"/>
              </a:lnSpc>
              <a:spcBef>
                <a:spcPts val="400"/>
              </a:spcBef>
              <a:buClr>
                <a:schemeClr val="accent1"/>
              </a:buClr>
              <a:buFont typeface="Verdana" pitchFamily="34" charset="0"/>
              <a:buChar char="●"/>
              <a:tabLst>
                <a:tab pos="6178550" algn="l"/>
              </a:tabLst>
            </a:pPr>
            <a:r>
              <a:rPr lang="pt-PT" sz="1400" b="1" dirty="0" smtClean="0"/>
              <a:t>Criação: </a:t>
            </a:r>
            <a:r>
              <a:rPr lang="pt-PT" sz="1400" dirty="0" smtClean="0"/>
              <a:t>construção de novo conhecimento, tácito ou explícito; ocorre a nível individual (experiência adquirida; formação; reflexão sobre ocorrências) ou colectivo (relacionamentos organizacionais; eventos sociais; artefactos partilhados; metas; normas culturais) </a:t>
            </a:r>
          </a:p>
          <a:p>
            <a:pPr marL="800100" lvl="1" indent="-342900" algn="just">
              <a:lnSpc>
                <a:spcPct val="130000"/>
              </a:lnSpc>
              <a:spcBef>
                <a:spcPts val="400"/>
              </a:spcBef>
              <a:buClr>
                <a:schemeClr val="accent1"/>
              </a:buClr>
              <a:buFont typeface="Verdana" pitchFamily="34" charset="0"/>
              <a:buChar char="●"/>
              <a:tabLst>
                <a:tab pos="6178550" algn="l"/>
              </a:tabLst>
            </a:pPr>
            <a:r>
              <a:rPr lang="pt-PT" sz="1400" b="1" dirty="0" smtClean="0"/>
              <a:t>Retenção: </a:t>
            </a:r>
            <a:r>
              <a:rPr lang="pt-PT" sz="1400" dirty="0" smtClean="0"/>
              <a:t>memorização de ocorrências para posterior utilização das soluções; essencial para gestão eficaz e progresso da organização; o esquecimento (de procedimentos inadequados ou ultrapassados) pode também ser benéfico para a organização</a:t>
            </a:r>
            <a:endParaRPr lang="pt-PT" sz="1400" b="1" dirty="0" smtClean="0"/>
          </a:p>
          <a:p>
            <a:pPr marL="800100" lvl="1" indent="-342900" algn="just">
              <a:lnSpc>
                <a:spcPct val="130000"/>
              </a:lnSpc>
              <a:spcBef>
                <a:spcPts val="400"/>
              </a:spcBef>
              <a:buClr>
                <a:schemeClr val="accent1"/>
              </a:buClr>
              <a:buFont typeface="Verdana" pitchFamily="34" charset="0"/>
              <a:buChar char="●"/>
              <a:tabLst>
                <a:tab pos="6178550" algn="l"/>
              </a:tabLst>
            </a:pPr>
            <a:r>
              <a:rPr lang="pt-PT" sz="1400" b="1" dirty="0" smtClean="0"/>
              <a:t>Partilha e Transferência: </a:t>
            </a:r>
            <a:r>
              <a:rPr lang="pt-PT" sz="1400" dirty="0" smtClean="0"/>
              <a:t>essencial, pois sem ela o conhecimento não pode ser utilizado pela organização;</a:t>
            </a:r>
            <a:r>
              <a:rPr lang="pt-PT" sz="1400" b="1" dirty="0" smtClean="0"/>
              <a:t> </a:t>
            </a:r>
            <a:r>
              <a:rPr lang="pt-PT" sz="1400" dirty="0" smtClean="0"/>
              <a:t>a partilha pode ser entre indivíduos, ou entre grupos, ou recorrendo a suporte tecnológico (arquivos informáticos, plataformas de </a:t>
            </a:r>
            <a:r>
              <a:rPr lang="pt-PT" sz="1400" dirty="0" err="1" smtClean="0"/>
              <a:t>e-learning</a:t>
            </a:r>
            <a:r>
              <a:rPr lang="pt-PT" sz="1400" dirty="0" smtClean="0"/>
              <a:t>) </a:t>
            </a:r>
          </a:p>
          <a:p>
            <a:pPr marL="800100" lvl="1" indent="-342900" algn="just">
              <a:lnSpc>
                <a:spcPct val="130000"/>
              </a:lnSpc>
              <a:spcBef>
                <a:spcPts val="400"/>
              </a:spcBef>
              <a:buClr>
                <a:schemeClr val="accent1"/>
              </a:buClr>
              <a:buFont typeface="Verdana" pitchFamily="34" charset="0"/>
              <a:buChar char="●"/>
              <a:tabLst>
                <a:tab pos="6178550" algn="l"/>
              </a:tabLst>
            </a:pPr>
            <a:r>
              <a:rPr lang="pt-PT" sz="1400" b="1" dirty="0" smtClean="0"/>
              <a:t>Utilização: </a:t>
            </a:r>
            <a:r>
              <a:rPr lang="pt-PT" sz="1400" dirty="0" smtClean="0"/>
              <a:t>é pela utilização (aplicação) do conhecimento que as decisões mais adequadas podem ser tomadas; actividade essencial para a organização; intervém na realização de projectos, planeamento e resolução de problemas.</a:t>
            </a:r>
          </a:p>
          <a:p>
            <a:pPr marL="800100" lvl="1" indent="-342900" algn="just">
              <a:lnSpc>
                <a:spcPct val="110000"/>
              </a:lnSpc>
              <a:spcBef>
                <a:spcPts val="400"/>
              </a:spcBef>
              <a:buClr>
                <a:schemeClr val="accent1"/>
              </a:buClr>
              <a:buFont typeface="Verdana" pitchFamily="34" charset="0"/>
              <a:buChar char="●"/>
              <a:tabLst>
                <a:tab pos="6178550" algn="l"/>
              </a:tabLst>
            </a:pPr>
            <a:endParaRPr lang="pt-PT" sz="1400" b="1" dirty="0" smtClean="0"/>
          </a:p>
        </p:txBody>
      </p:sp>
      <p:sp>
        <p:nvSpPr>
          <p:cNvPr id="10" name="Título 1"/>
          <p:cNvSpPr txBox="1">
            <a:spLocks/>
          </p:cNvSpPr>
          <p:nvPr/>
        </p:nvSpPr>
        <p:spPr>
          <a:xfrm>
            <a:off x="500034" y="428604"/>
            <a:ext cx="7986714" cy="500066"/>
          </a:xfrm>
          <a:prstGeom prst="rect">
            <a:avLst/>
          </a:prstGeom>
        </p:spPr>
        <p:txBody>
          <a:bodyPr vert="horz" anchor="b">
            <a:noAutofit/>
          </a:bodyPr>
          <a:lstStyle/>
          <a:p>
            <a:pPr lvl="0">
              <a:spcBef>
                <a:spcPct val="0"/>
              </a:spcBef>
              <a:defRPr/>
            </a:pPr>
            <a:r>
              <a:rPr lang="pt-PT" sz="2800" b="1" dirty="0" smtClean="0">
                <a:solidFill>
                  <a:srgbClr val="0070C0"/>
                </a:solidFill>
                <a:effectLst>
                  <a:outerShdw blurRad="53975" dist="22860" dir="5400000" algn="tl" rotWithShape="0">
                    <a:srgbClr val="000000">
                      <a:alpha val="55000"/>
                    </a:srgbClr>
                  </a:outerShdw>
                </a:effectLst>
                <a:latin typeface="+mj-lt"/>
                <a:ea typeface="+mj-ea"/>
                <a:cs typeface="+mj-cs"/>
              </a:rPr>
              <a:t>10</a:t>
            </a:r>
            <a:r>
              <a:rPr kumimoji="0" lang="pt-PT" sz="2800" b="1" i="0" strike="noStrike" kern="1200" cap="none" spc="0" normalizeH="0" baseline="0" noProof="0" dirty="0" smtClean="0">
                <a:ln>
                  <a:noFill/>
                </a:ln>
                <a:solidFill>
                  <a:srgbClr val="0070C0"/>
                </a:solidFill>
                <a:effectLst>
                  <a:outerShdw blurRad="53975" dist="22860" dir="5400000" algn="tl" rotWithShape="0">
                    <a:srgbClr val="000000">
                      <a:alpha val="55000"/>
                    </a:srgbClr>
                  </a:outerShdw>
                </a:effectLst>
                <a:uLnTx/>
                <a:uFillTx/>
                <a:latin typeface="+mj-lt"/>
                <a:ea typeface="+mj-ea"/>
                <a:cs typeface="+mj-cs"/>
              </a:rPr>
              <a:t>. </a:t>
            </a:r>
            <a:r>
              <a:rPr lang="pt-PT" sz="2800" b="1" dirty="0" smtClean="0">
                <a:solidFill>
                  <a:srgbClr val="0070C0"/>
                </a:solidFill>
                <a:effectLst>
                  <a:outerShdw blurRad="53975" dist="22860" dir="5400000" algn="tl" rotWithShape="0">
                    <a:srgbClr val="000000">
                      <a:alpha val="55000"/>
                    </a:srgbClr>
                  </a:outerShdw>
                </a:effectLst>
              </a:rPr>
              <a:t>Gestão do Conhecimento </a:t>
            </a:r>
            <a:endParaRPr kumimoji="0" lang="pt-PT" sz="2800" b="1" i="0" strike="noStrike" kern="1200" cap="none" spc="0" normalizeH="0" baseline="0" noProof="0" dirty="0">
              <a:ln>
                <a:noFill/>
              </a:ln>
              <a:solidFill>
                <a:srgbClr val="0070C0"/>
              </a:solidFill>
              <a:effectLst>
                <a:outerShdw blurRad="53975" dist="22860" dir="5400000" algn="tl" rotWithShape="0">
                  <a:srgbClr val="000000">
                    <a:alpha val="55000"/>
                  </a:srgbClr>
                </a:outerShdw>
              </a:effectLst>
              <a:uLnTx/>
              <a:uFillTx/>
              <a:latin typeface="+mj-lt"/>
              <a:ea typeface="+mj-ea"/>
              <a:cs typeface="+mj-cs"/>
            </a:endParaRPr>
          </a:p>
        </p:txBody>
      </p:sp>
      <p:sp>
        <p:nvSpPr>
          <p:cNvPr id="11" name="Marcador de Posição do Rodapé 7"/>
          <p:cNvSpPr>
            <a:spLocks noGrp="1"/>
          </p:cNvSpPr>
          <p:nvPr>
            <p:ph type="ftr" sz="quarter" idx="11"/>
          </p:nvPr>
        </p:nvSpPr>
        <p:spPr>
          <a:xfrm>
            <a:off x="428596" y="6135709"/>
            <a:ext cx="4287420" cy="365125"/>
          </a:xfrm>
        </p:spPr>
        <p:txBody>
          <a:bodyPr/>
          <a:lstStyle/>
          <a:p>
            <a:r>
              <a:rPr lang="pt-PT" dirty="0" smtClean="0"/>
              <a:t>Sistemas de Informação II– Viriato M. </a:t>
            </a:r>
            <a:r>
              <a:rPr lang="pt-PT" dirty="0" err="1" smtClean="0"/>
              <a:t>Marques–DEIS</a:t>
            </a:r>
            <a:r>
              <a:rPr lang="pt-PT" dirty="0" smtClean="0"/>
              <a:t> / ISEC</a:t>
            </a:r>
            <a:endParaRPr lang="pt-PT"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CaixaDeTexto 18"/>
          <p:cNvSpPr txBox="1"/>
          <p:nvPr/>
        </p:nvSpPr>
        <p:spPr>
          <a:xfrm>
            <a:off x="571472" y="1714488"/>
            <a:ext cx="1928826" cy="3500462"/>
          </a:xfrm>
          <a:prstGeom prst="rect">
            <a:avLst/>
          </a:prstGeom>
          <a:noFill/>
        </p:spPr>
        <p:txBody>
          <a:bodyPr wrap="square" rtlCol="0">
            <a:noAutofit/>
          </a:bodyPr>
          <a:lstStyle/>
          <a:p>
            <a:pPr marL="457200" indent="-457200" algn="just">
              <a:lnSpc>
                <a:spcPct val="120000"/>
              </a:lnSpc>
              <a:spcAft>
                <a:spcPts val="600"/>
              </a:spcAft>
              <a:buClr>
                <a:srgbClr val="0070C0"/>
              </a:buClr>
            </a:pPr>
            <a:endParaRPr lang="pt-PT" sz="2000" b="1" dirty="0" smtClean="0"/>
          </a:p>
        </p:txBody>
      </p:sp>
      <p:sp>
        <p:nvSpPr>
          <p:cNvPr id="12" name="Marcador de Posição do Número do Diapositivo 6"/>
          <p:cNvSpPr>
            <a:spLocks noGrp="1"/>
          </p:cNvSpPr>
          <p:nvPr>
            <p:ph type="sldNum" sz="quarter" idx="12"/>
          </p:nvPr>
        </p:nvSpPr>
        <p:spPr>
          <a:xfrm>
            <a:off x="8286776" y="6072206"/>
            <a:ext cx="457200" cy="365125"/>
          </a:xfrm>
        </p:spPr>
        <p:txBody>
          <a:bodyPr/>
          <a:lstStyle/>
          <a:p>
            <a:fld id="{CE287019-93E1-4EE6-AC17-0D901F7ADF48}" type="slidenum">
              <a:rPr lang="pt-PT" smtClean="0"/>
              <a:pPr/>
              <a:t>16</a:t>
            </a:fld>
            <a:endParaRPr lang="pt-PT" dirty="0"/>
          </a:p>
        </p:txBody>
      </p:sp>
      <p:cxnSp>
        <p:nvCxnSpPr>
          <p:cNvPr id="13" name="Conexão recta 12"/>
          <p:cNvCxnSpPr/>
          <p:nvPr/>
        </p:nvCxnSpPr>
        <p:spPr>
          <a:xfrm>
            <a:off x="642910" y="1000108"/>
            <a:ext cx="7929618" cy="1588"/>
          </a:xfrm>
          <a:prstGeom prst="line">
            <a:avLst/>
          </a:prstGeom>
          <a:ln w="25400" cap="rnd">
            <a:solidFill>
              <a:srgbClr val="0070C0"/>
            </a:solidFill>
          </a:ln>
        </p:spPr>
        <p:style>
          <a:lnRef idx="1">
            <a:schemeClr val="accent1"/>
          </a:lnRef>
          <a:fillRef idx="0">
            <a:schemeClr val="accent1"/>
          </a:fillRef>
          <a:effectRef idx="0">
            <a:schemeClr val="accent1"/>
          </a:effectRef>
          <a:fontRef idx="minor">
            <a:schemeClr val="tx1"/>
          </a:fontRef>
        </p:style>
      </p:cxnSp>
      <p:sp>
        <p:nvSpPr>
          <p:cNvPr id="9" name="CaixaDeTexto 8"/>
          <p:cNvSpPr txBox="1"/>
          <p:nvPr/>
        </p:nvSpPr>
        <p:spPr>
          <a:xfrm>
            <a:off x="500034" y="1170925"/>
            <a:ext cx="8072494" cy="4666919"/>
          </a:xfrm>
          <a:prstGeom prst="rect">
            <a:avLst/>
          </a:prstGeom>
          <a:noFill/>
        </p:spPr>
        <p:txBody>
          <a:bodyPr wrap="square" rtlCol="0">
            <a:spAutoFit/>
          </a:bodyPr>
          <a:lstStyle/>
          <a:p>
            <a:pPr marL="342900" lvl="1" indent="-342900" algn="just">
              <a:lnSpc>
                <a:spcPct val="110000"/>
              </a:lnSpc>
              <a:spcBef>
                <a:spcPts val="400"/>
              </a:spcBef>
              <a:buClr>
                <a:srgbClr val="0070C0"/>
              </a:buClr>
              <a:buFont typeface="Wingdings" pitchFamily="2" charset="2"/>
              <a:buChar char="Ø"/>
              <a:tabLst>
                <a:tab pos="6178550" algn="l"/>
              </a:tabLst>
            </a:pPr>
            <a:r>
              <a:rPr lang="pt-PT" sz="2000" dirty="0" smtClean="0"/>
              <a:t>Abordagem Sociológica da Gestão do Conhecimento</a:t>
            </a:r>
          </a:p>
          <a:p>
            <a:pPr marL="800100" lvl="1" indent="-342900" algn="just">
              <a:lnSpc>
                <a:spcPct val="130000"/>
              </a:lnSpc>
              <a:spcBef>
                <a:spcPts val="400"/>
              </a:spcBef>
              <a:buClr>
                <a:schemeClr val="accent1"/>
              </a:buClr>
              <a:buFont typeface="Verdana" pitchFamily="34" charset="0"/>
              <a:buChar char="●"/>
              <a:tabLst>
                <a:tab pos="6178550" algn="l"/>
              </a:tabLst>
            </a:pPr>
            <a:r>
              <a:rPr lang="pt-PT" sz="1400" dirty="0" smtClean="0"/>
              <a:t>As TI são vistas como instrumentos facilitadores da comunicação entre membros da organização, capazes de favorecer a participação na decisão, o suporte de acesso a fontes internas e externas, e um ambiente de trabalho rico em oportunidades de aprendizagem;</a:t>
            </a:r>
          </a:p>
          <a:p>
            <a:pPr marL="800100" lvl="1" indent="-342900" algn="just">
              <a:lnSpc>
                <a:spcPct val="130000"/>
              </a:lnSpc>
              <a:spcBef>
                <a:spcPts val="400"/>
              </a:spcBef>
              <a:buClr>
                <a:schemeClr val="accent1"/>
              </a:buClr>
              <a:buFont typeface="Verdana" pitchFamily="34" charset="0"/>
              <a:buChar char="●"/>
              <a:tabLst>
                <a:tab pos="6178550" algn="l"/>
              </a:tabLst>
            </a:pPr>
            <a:r>
              <a:rPr lang="pt-PT" sz="1400" dirty="0" smtClean="0"/>
              <a:t>Os sistemas de BI são encarados como </a:t>
            </a:r>
            <a:r>
              <a:rPr lang="pt-PT" sz="1400" i="1" dirty="0" smtClean="0"/>
              <a:t>feedback</a:t>
            </a:r>
            <a:r>
              <a:rPr lang="pt-PT" sz="1400" dirty="0" smtClean="0"/>
              <a:t> sobre a situação actual e acções passadas, e suporte à reflexão conjunta</a:t>
            </a:r>
          </a:p>
          <a:p>
            <a:pPr marL="342900" lvl="1" indent="-342900" algn="just">
              <a:lnSpc>
                <a:spcPct val="110000"/>
              </a:lnSpc>
              <a:spcBef>
                <a:spcPts val="400"/>
              </a:spcBef>
              <a:buClr>
                <a:srgbClr val="0070C0"/>
              </a:buClr>
              <a:buFont typeface="Wingdings" pitchFamily="2" charset="2"/>
              <a:buChar char="Ø"/>
              <a:tabLst>
                <a:tab pos="6178550" algn="l"/>
              </a:tabLst>
            </a:pPr>
            <a:r>
              <a:rPr lang="pt-PT" sz="2000" dirty="0" smtClean="0"/>
              <a:t>Abordagem Económica da Gestão do Conhecimento</a:t>
            </a:r>
          </a:p>
          <a:p>
            <a:pPr marL="800100" lvl="1" indent="-342900" algn="just">
              <a:lnSpc>
                <a:spcPct val="130000"/>
              </a:lnSpc>
              <a:spcBef>
                <a:spcPts val="400"/>
              </a:spcBef>
              <a:buClr>
                <a:schemeClr val="accent1"/>
              </a:buClr>
              <a:buFont typeface="Verdana" pitchFamily="34" charset="0"/>
              <a:buChar char="●"/>
              <a:tabLst>
                <a:tab pos="6178550" algn="l"/>
              </a:tabLst>
            </a:pPr>
            <a:r>
              <a:rPr lang="pt-PT" sz="1400" dirty="0" smtClean="0"/>
              <a:t>As TI são vistas como suporte indispensável à monitorização dos processos de negócio, medição de desempenho face a objectivos pré-fixados, meio de acesso a fontes internas e externas; </a:t>
            </a:r>
          </a:p>
          <a:p>
            <a:pPr marL="800100" lvl="1" indent="-342900" algn="just">
              <a:lnSpc>
                <a:spcPct val="130000"/>
              </a:lnSpc>
              <a:spcBef>
                <a:spcPts val="400"/>
              </a:spcBef>
              <a:buClr>
                <a:schemeClr val="accent1"/>
              </a:buClr>
              <a:buFont typeface="Verdana" pitchFamily="34" charset="0"/>
              <a:buChar char="●"/>
              <a:tabLst>
                <a:tab pos="6178550" algn="l"/>
              </a:tabLst>
            </a:pPr>
            <a:r>
              <a:rPr lang="pt-PT" sz="1400" dirty="0" smtClean="0"/>
              <a:t>Utiliza um grande número de indicadores, que medem: 1) qualidade das relações internas e externas 2) espaços físicos, sociais, culturais 3) relevância de competências, necessidades de formação, motivação 4) capacidade de inovação. Os sistemas de BI alimentam estes indicadores.</a:t>
            </a:r>
          </a:p>
        </p:txBody>
      </p:sp>
      <p:sp>
        <p:nvSpPr>
          <p:cNvPr id="10" name="Título 1"/>
          <p:cNvSpPr txBox="1">
            <a:spLocks/>
          </p:cNvSpPr>
          <p:nvPr/>
        </p:nvSpPr>
        <p:spPr>
          <a:xfrm>
            <a:off x="500034" y="428604"/>
            <a:ext cx="7986714" cy="500066"/>
          </a:xfrm>
          <a:prstGeom prst="rect">
            <a:avLst/>
          </a:prstGeom>
        </p:spPr>
        <p:txBody>
          <a:bodyPr vert="horz" anchor="b">
            <a:noAutofit/>
          </a:bodyPr>
          <a:lstStyle/>
          <a:p>
            <a:pPr lvl="0">
              <a:spcBef>
                <a:spcPct val="0"/>
              </a:spcBef>
              <a:defRPr/>
            </a:pPr>
            <a:r>
              <a:rPr lang="pt-PT" sz="2800" b="1" dirty="0" smtClean="0">
                <a:solidFill>
                  <a:srgbClr val="0070C0"/>
                </a:solidFill>
                <a:effectLst>
                  <a:outerShdw blurRad="53975" dist="22860" dir="5400000" algn="tl" rotWithShape="0">
                    <a:srgbClr val="000000">
                      <a:alpha val="55000"/>
                    </a:srgbClr>
                  </a:outerShdw>
                </a:effectLst>
                <a:latin typeface="+mj-lt"/>
                <a:ea typeface="+mj-ea"/>
                <a:cs typeface="+mj-cs"/>
              </a:rPr>
              <a:t>10</a:t>
            </a:r>
            <a:r>
              <a:rPr kumimoji="0" lang="pt-PT" sz="2800" b="1" i="0" strike="noStrike" kern="1200" cap="none" spc="0" normalizeH="0" baseline="0" noProof="0" dirty="0" smtClean="0">
                <a:ln>
                  <a:noFill/>
                </a:ln>
                <a:solidFill>
                  <a:srgbClr val="0070C0"/>
                </a:solidFill>
                <a:effectLst>
                  <a:outerShdw blurRad="53975" dist="22860" dir="5400000" algn="tl" rotWithShape="0">
                    <a:srgbClr val="000000">
                      <a:alpha val="55000"/>
                    </a:srgbClr>
                  </a:outerShdw>
                </a:effectLst>
                <a:uLnTx/>
                <a:uFillTx/>
                <a:latin typeface="+mj-lt"/>
                <a:ea typeface="+mj-ea"/>
                <a:cs typeface="+mj-cs"/>
              </a:rPr>
              <a:t>. </a:t>
            </a:r>
            <a:r>
              <a:rPr lang="pt-PT" sz="2800" b="1" dirty="0" smtClean="0">
                <a:solidFill>
                  <a:srgbClr val="0070C0"/>
                </a:solidFill>
                <a:effectLst>
                  <a:outerShdw blurRad="53975" dist="22860" dir="5400000" algn="tl" rotWithShape="0">
                    <a:srgbClr val="000000">
                      <a:alpha val="55000"/>
                    </a:srgbClr>
                  </a:outerShdw>
                </a:effectLst>
              </a:rPr>
              <a:t>Gestão do Conhecimento </a:t>
            </a:r>
            <a:endParaRPr kumimoji="0" lang="pt-PT" sz="2800" b="1" i="0" strike="noStrike" kern="1200" cap="none" spc="0" normalizeH="0" baseline="0" noProof="0" dirty="0">
              <a:ln>
                <a:noFill/>
              </a:ln>
              <a:solidFill>
                <a:srgbClr val="0070C0"/>
              </a:solidFill>
              <a:effectLst>
                <a:outerShdw blurRad="53975" dist="22860" dir="5400000" algn="tl" rotWithShape="0">
                  <a:srgbClr val="000000">
                    <a:alpha val="55000"/>
                  </a:srgbClr>
                </a:outerShdw>
              </a:effectLst>
              <a:uLnTx/>
              <a:uFillTx/>
              <a:latin typeface="+mj-lt"/>
              <a:ea typeface="+mj-ea"/>
              <a:cs typeface="+mj-cs"/>
            </a:endParaRPr>
          </a:p>
        </p:txBody>
      </p:sp>
      <p:sp>
        <p:nvSpPr>
          <p:cNvPr id="11" name="Marcador de Posição do Rodapé 7"/>
          <p:cNvSpPr>
            <a:spLocks noGrp="1"/>
          </p:cNvSpPr>
          <p:nvPr>
            <p:ph type="ftr" sz="quarter" idx="11"/>
          </p:nvPr>
        </p:nvSpPr>
        <p:spPr>
          <a:xfrm>
            <a:off x="428596" y="6135709"/>
            <a:ext cx="4287420" cy="365125"/>
          </a:xfrm>
        </p:spPr>
        <p:txBody>
          <a:bodyPr/>
          <a:lstStyle/>
          <a:p>
            <a:r>
              <a:rPr lang="pt-PT" dirty="0" smtClean="0"/>
              <a:t>Sistemas de Informação II– Viriato M. </a:t>
            </a:r>
            <a:r>
              <a:rPr lang="pt-PT" dirty="0" err="1" smtClean="0"/>
              <a:t>Marques–DEIS</a:t>
            </a:r>
            <a:r>
              <a:rPr lang="pt-PT" dirty="0" smtClean="0"/>
              <a:t> / ISEC</a:t>
            </a:r>
            <a:endParaRPr lang="pt-PT"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CaixaDeTexto 18"/>
          <p:cNvSpPr txBox="1"/>
          <p:nvPr/>
        </p:nvSpPr>
        <p:spPr>
          <a:xfrm>
            <a:off x="571472" y="1714488"/>
            <a:ext cx="1928826" cy="3500462"/>
          </a:xfrm>
          <a:prstGeom prst="rect">
            <a:avLst/>
          </a:prstGeom>
          <a:noFill/>
        </p:spPr>
        <p:txBody>
          <a:bodyPr wrap="square" rtlCol="0">
            <a:noAutofit/>
          </a:bodyPr>
          <a:lstStyle/>
          <a:p>
            <a:pPr marL="457200" indent="-457200" algn="just">
              <a:lnSpc>
                <a:spcPct val="120000"/>
              </a:lnSpc>
              <a:spcAft>
                <a:spcPts val="600"/>
              </a:spcAft>
              <a:buClr>
                <a:srgbClr val="0070C0"/>
              </a:buClr>
            </a:pPr>
            <a:endParaRPr lang="pt-PT" sz="2000" b="1" dirty="0" smtClean="0"/>
          </a:p>
        </p:txBody>
      </p:sp>
      <p:sp>
        <p:nvSpPr>
          <p:cNvPr id="12" name="Marcador de Posição do Número do Diapositivo 6"/>
          <p:cNvSpPr>
            <a:spLocks noGrp="1"/>
          </p:cNvSpPr>
          <p:nvPr>
            <p:ph type="sldNum" sz="quarter" idx="12"/>
          </p:nvPr>
        </p:nvSpPr>
        <p:spPr>
          <a:xfrm>
            <a:off x="8286776" y="6072206"/>
            <a:ext cx="457200" cy="365125"/>
          </a:xfrm>
        </p:spPr>
        <p:txBody>
          <a:bodyPr/>
          <a:lstStyle/>
          <a:p>
            <a:fld id="{CE287019-93E1-4EE6-AC17-0D901F7ADF48}" type="slidenum">
              <a:rPr lang="pt-PT" smtClean="0"/>
              <a:pPr/>
              <a:t>17</a:t>
            </a:fld>
            <a:endParaRPr lang="pt-PT" dirty="0"/>
          </a:p>
        </p:txBody>
      </p:sp>
      <p:cxnSp>
        <p:nvCxnSpPr>
          <p:cNvPr id="13" name="Conexão recta 12"/>
          <p:cNvCxnSpPr/>
          <p:nvPr/>
        </p:nvCxnSpPr>
        <p:spPr>
          <a:xfrm>
            <a:off x="642910" y="1000108"/>
            <a:ext cx="7929618" cy="1588"/>
          </a:xfrm>
          <a:prstGeom prst="line">
            <a:avLst/>
          </a:prstGeom>
          <a:ln w="25400" cap="rnd">
            <a:solidFill>
              <a:srgbClr val="0070C0"/>
            </a:solidFill>
          </a:ln>
        </p:spPr>
        <p:style>
          <a:lnRef idx="1">
            <a:schemeClr val="accent1"/>
          </a:lnRef>
          <a:fillRef idx="0">
            <a:schemeClr val="accent1"/>
          </a:fillRef>
          <a:effectRef idx="0">
            <a:schemeClr val="accent1"/>
          </a:effectRef>
          <a:fontRef idx="minor">
            <a:schemeClr val="tx1"/>
          </a:fontRef>
        </p:style>
      </p:cxnSp>
      <p:sp>
        <p:nvSpPr>
          <p:cNvPr id="9" name="CaixaDeTexto 8"/>
          <p:cNvSpPr txBox="1"/>
          <p:nvPr/>
        </p:nvSpPr>
        <p:spPr>
          <a:xfrm>
            <a:off x="500034" y="1170925"/>
            <a:ext cx="8104414" cy="399405"/>
          </a:xfrm>
          <a:prstGeom prst="rect">
            <a:avLst/>
          </a:prstGeom>
          <a:noFill/>
        </p:spPr>
        <p:txBody>
          <a:bodyPr wrap="square" rtlCol="0">
            <a:spAutoFit/>
          </a:bodyPr>
          <a:lstStyle/>
          <a:p>
            <a:pPr marL="342900" lvl="1" indent="-342900" algn="just">
              <a:lnSpc>
                <a:spcPct val="110000"/>
              </a:lnSpc>
              <a:spcBef>
                <a:spcPts val="400"/>
              </a:spcBef>
              <a:buClr>
                <a:srgbClr val="0070C0"/>
              </a:buClr>
              <a:buFont typeface="Wingdings" pitchFamily="2" charset="2"/>
              <a:buChar char="Ø"/>
              <a:tabLst>
                <a:tab pos="6178550" algn="l"/>
              </a:tabLst>
            </a:pPr>
            <a:r>
              <a:rPr lang="pt-PT" sz="2000" dirty="0" smtClean="0"/>
              <a:t>Abordagem Tecnológica da Gestão do Conhecimento</a:t>
            </a:r>
          </a:p>
        </p:txBody>
      </p:sp>
      <p:pic>
        <p:nvPicPr>
          <p:cNvPr id="56322" name="Picture 2" descr="http://www.nickfinck.com/presentations/bbs2005/images/km.gif"/>
          <p:cNvPicPr>
            <a:picLocks noChangeAspect="1" noChangeArrowheads="1"/>
          </p:cNvPicPr>
          <p:nvPr/>
        </p:nvPicPr>
        <p:blipFill>
          <a:blip r:embed="rId3" cstate="print"/>
          <a:srcRect/>
          <a:stretch>
            <a:fillRect/>
          </a:stretch>
        </p:blipFill>
        <p:spPr bwMode="auto">
          <a:xfrm>
            <a:off x="4683197" y="2708920"/>
            <a:ext cx="3846620" cy="2664296"/>
          </a:xfrm>
          <a:prstGeom prst="rect">
            <a:avLst/>
          </a:prstGeom>
          <a:noFill/>
        </p:spPr>
      </p:pic>
      <p:sp>
        <p:nvSpPr>
          <p:cNvPr id="10" name="CaixaDeTexto 9"/>
          <p:cNvSpPr txBox="1"/>
          <p:nvPr/>
        </p:nvSpPr>
        <p:spPr>
          <a:xfrm>
            <a:off x="539552" y="1556792"/>
            <a:ext cx="3816424" cy="4757200"/>
          </a:xfrm>
          <a:prstGeom prst="rect">
            <a:avLst/>
          </a:prstGeom>
          <a:noFill/>
        </p:spPr>
        <p:txBody>
          <a:bodyPr wrap="square" rtlCol="0">
            <a:spAutoFit/>
          </a:bodyPr>
          <a:lstStyle/>
          <a:p>
            <a:pPr marL="800100" lvl="1" indent="-342900" algn="just">
              <a:lnSpc>
                <a:spcPct val="130000"/>
              </a:lnSpc>
              <a:spcBef>
                <a:spcPts val="400"/>
              </a:spcBef>
              <a:buClr>
                <a:schemeClr val="accent1"/>
              </a:buClr>
              <a:buFont typeface="Verdana" pitchFamily="34" charset="0"/>
              <a:buChar char="●"/>
              <a:tabLst>
                <a:tab pos="6178550" algn="l"/>
              </a:tabLst>
            </a:pPr>
            <a:r>
              <a:rPr lang="pt-PT" sz="1400" dirty="0" smtClean="0"/>
              <a:t>As TI são vistas como suporte de tomada de decisão e memória organizacional; </a:t>
            </a:r>
          </a:p>
          <a:p>
            <a:pPr marL="800100" lvl="1" indent="-342900" algn="just">
              <a:lnSpc>
                <a:spcPct val="130000"/>
              </a:lnSpc>
              <a:spcBef>
                <a:spcPts val="400"/>
              </a:spcBef>
              <a:buClr>
                <a:schemeClr val="accent1"/>
              </a:buClr>
              <a:buFont typeface="Verdana" pitchFamily="34" charset="0"/>
              <a:buChar char="●"/>
              <a:tabLst>
                <a:tab pos="6178550" algn="l"/>
              </a:tabLst>
            </a:pPr>
            <a:r>
              <a:rPr lang="pt-PT" sz="1400" dirty="0" smtClean="0"/>
              <a:t>Além de </a:t>
            </a:r>
            <a:r>
              <a:rPr lang="pt-PT" sz="1400" i="1" dirty="0" err="1" smtClean="0"/>
              <a:t>datawarehouses</a:t>
            </a:r>
            <a:r>
              <a:rPr lang="pt-PT" sz="1400" dirty="0" smtClean="0"/>
              <a:t>, </a:t>
            </a:r>
            <a:r>
              <a:rPr lang="pt-PT" sz="1400" dirty="0" err="1" smtClean="0"/>
              <a:t>enfatisa</a:t>
            </a:r>
            <a:r>
              <a:rPr lang="pt-PT" sz="1400" dirty="0" smtClean="0"/>
              <a:t> o papel de bases de conhecimento, sistemas de suporte à decisão, agentes inteligentes, </a:t>
            </a:r>
            <a:r>
              <a:rPr lang="pt-PT" sz="1400" dirty="0" err="1" smtClean="0"/>
              <a:t>data-mining</a:t>
            </a:r>
            <a:endParaRPr lang="pt-PT" sz="1400" dirty="0" smtClean="0"/>
          </a:p>
          <a:p>
            <a:pPr marL="800100" lvl="1" indent="-342900" algn="just">
              <a:lnSpc>
                <a:spcPct val="130000"/>
              </a:lnSpc>
              <a:spcBef>
                <a:spcPts val="400"/>
              </a:spcBef>
              <a:buClr>
                <a:schemeClr val="accent1"/>
              </a:buClr>
              <a:buFont typeface="Verdana" pitchFamily="34" charset="0"/>
              <a:buChar char="●"/>
              <a:tabLst>
                <a:tab pos="6178550" algn="l"/>
              </a:tabLst>
            </a:pPr>
            <a:r>
              <a:rPr lang="pt-PT" sz="1400" dirty="0" smtClean="0"/>
              <a:t>Os sistemas de BI são vistos como conhecimento objectivo que, colocado à disposição dos decisores, permite as melhores decisões</a:t>
            </a:r>
          </a:p>
          <a:p>
            <a:pPr marL="800100" lvl="1" indent="-342900" algn="just">
              <a:lnSpc>
                <a:spcPct val="130000"/>
              </a:lnSpc>
              <a:spcBef>
                <a:spcPts val="400"/>
              </a:spcBef>
              <a:buClr>
                <a:schemeClr val="accent1"/>
              </a:buClr>
              <a:buFont typeface="Verdana" pitchFamily="34" charset="0"/>
              <a:buChar char="●"/>
              <a:tabLst>
                <a:tab pos="6178550" algn="l"/>
              </a:tabLst>
            </a:pPr>
            <a:endParaRPr lang="pt-PT" sz="1400" dirty="0" smtClean="0"/>
          </a:p>
          <a:p>
            <a:pPr marL="800100" lvl="1" indent="-342900" algn="just">
              <a:lnSpc>
                <a:spcPct val="130000"/>
              </a:lnSpc>
              <a:spcBef>
                <a:spcPts val="400"/>
              </a:spcBef>
              <a:buClr>
                <a:schemeClr val="accent1"/>
              </a:buClr>
              <a:buFont typeface="Verdana" pitchFamily="34" charset="0"/>
              <a:buChar char="●"/>
              <a:tabLst>
                <a:tab pos="6178550" algn="l"/>
              </a:tabLst>
            </a:pPr>
            <a:endParaRPr lang="pt-PT" sz="1400" dirty="0" smtClean="0"/>
          </a:p>
          <a:p>
            <a:pPr algn="just">
              <a:lnSpc>
                <a:spcPct val="120000"/>
              </a:lnSpc>
              <a:buClr>
                <a:srgbClr val="0070C0"/>
              </a:buClr>
            </a:pPr>
            <a:endParaRPr lang="en-US" sz="1400" dirty="0" err="1" smtClean="0"/>
          </a:p>
        </p:txBody>
      </p:sp>
      <p:sp>
        <p:nvSpPr>
          <p:cNvPr id="11" name="Título 1"/>
          <p:cNvSpPr txBox="1">
            <a:spLocks/>
          </p:cNvSpPr>
          <p:nvPr/>
        </p:nvSpPr>
        <p:spPr>
          <a:xfrm>
            <a:off x="500034" y="428604"/>
            <a:ext cx="7986714" cy="500066"/>
          </a:xfrm>
          <a:prstGeom prst="rect">
            <a:avLst/>
          </a:prstGeom>
        </p:spPr>
        <p:txBody>
          <a:bodyPr vert="horz" anchor="b">
            <a:noAutofit/>
          </a:bodyPr>
          <a:lstStyle/>
          <a:p>
            <a:pPr lvl="0">
              <a:spcBef>
                <a:spcPct val="0"/>
              </a:spcBef>
              <a:defRPr/>
            </a:pPr>
            <a:r>
              <a:rPr lang="pt-PT" sz="2800" b="1" dirty="0" smtClean="0">
                <a:solidFill>
                  <a:srgbClr val="0070C0"/>
                </a:solidFill>
                <a:effectLst>
                  <a:outerShdw blurRad="53975" dist="22860" dir="5400000" algn="tl" rotWithShape="0">
                    <a:srgbClr val="000000">
                      <a:alpha val="55000"/>
                    </a:srgbClr>
                  </a:outerShdw>
                </a:effectLst>
                <a:latin typeface="+mj-lt"/>
                <a:ea typeface="+mj-ea"/>
                <a:cs typeface="+mj-cs"/>
              </a:rPr>
              <a:t>10</a:t>
            </a:r>
            <a:r>
              <a:rPr kumimoji="0" lang="pt-PT" sz="2800" b="1" i="0" strike="noStrike" kern="1200" cap="none" spc="0" normalizeH="0" baseline="0" noProof="0" dirty="0" smtClean="0">
                <a:ln>
                  <a:noFill/>
                </a:ln>
                <a:solidFill>
                  <a:srgbClr val="0070C0"/>
                </a:solidFill>
                <a:effectLst>
                  <a:outerShdw blurRad="53975" dist="22860" dir="5400000" algn="tl" rotWithShape="0">
                    <a:srgbClr val="000000">
                      <a:alpha val="55000"/>
                    </a:srgbClr>
                  </a:outerShdw>
                </a:effectLst>
                <a:uLnTx/>
                <a:uFillTx/>
                <a:latin typeface="+mj-lt"/>
                <a:ea typeface="+mj-ea"/>
                <a:cs typeface="+mj-cs"/>
              </a:rPr>
              <a:t>. </a:t>
            </a:r>
            <a:r>
              <a:rPr lang="pt-PT" sz="2800" b="1" dirty="0" smtClean="0">
                <a:solidFill>
                  <a:srgbClr val="0070C0"/>
                </a:solidFill>
                <a:effectLst>
                  <a:outerShdw blurRad="53975" dist="22860" dir="5400000" algn="tl" rotWithShape="0">
                    <a:srgbClr val="000000">
                      <a:alpha val="55000"/>
                    </a:srgbClr>
                  </a:outerShdw>
                </a:effectLst>
              </a:rPr>
              <a:t>Gestão do Conhecimento </a:t>
            </a:r>
            <a:endParaRPr kumimoji="0" lang="pt-PT" sz="2800" b="1" i="0" strike="noStrike" kern="1200" cap="none" spc="0" normalizeH="0" baseline="0" noProof="0" dirty="0">
              <a:ln>
                <a:noFill/>
              </a:ln>
              <a:solidFill>
                <a:srgbClr val="0070C0"/>
              </a:solidFill>
              <a:effectLst>
                <a:outerShdw blurRad="53975" dist="22860" dir="5400000" algn="tl" rotWithShape="0">
                  <a:srgbClr val="000000">
                    <a:alpha val="55000"/>
                  </a:srgbClr>
                </a:outerShdw>
              </a:effectLst>
              <a:uLnTx/>
              <a:uFillTx/>
              <a:latin typeface="+mj-lt"/>
              <a:ea typeface="+mj-ea"/>
              <a:cs typeface="+mj-cs"/>
            </a:endParaRPr>
          </a:p>
        </p:txBody>
      </p:sp>
      <p:sp>
        <p:nvSpPr>
          <p:cNvPr id="14" name="Marcador de Posição do Rodapé 7"/>
          <p:cNvSpPr>
            <a:spLocks noGrp="1"/>
          </p:cNvSpPr>
          <p:nvPr>
            <p:ph type="ftr" sz="quarter" idx="11"/>
          </p:nvPr>
        </p:nvSpPr>
        <p:spPr>
          <a:xfrm>
            <a:off x="428596" y="6135709"/>
            <a:ext cx="4287420" cy="365125"/>
          </a:xfrm>
        </p:spPr>
        <p:txBody>
          <a:bodyPr/>
          <a:lstStyle/>
          <a:p>
            <a:r>
              <a:rPr lang="pt-PT" dirty="0" smtClean="0"/>
              <a:t>Sistemas de Informação II– Viriato M. </a:t>
            </a:r>
            <a:r>
              <a:rPr lang="pt-PT" dirty="0" err="1" smtClean="0"/>
              <a:t>Marques–DEIS</a:t>
            </a:r>
            <a:r>
              <a:rPr lang="pt-PT" dirty="0" smtClean="0"/>
              <a:t> / ISEC</a:t>
            </a:r>
            <a:endParaRPr lang="pt-PT"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CaixaDeTexto 18"/>
          <p:cNvSpPr txBox="1"/>
          <p:nvPr/>
        </p:nvSpPr>
        <p:spPr>
          <a:xfrm>
            <a:off x="571472" y="1714488"/>
            <a:ext cx="1928826" cy="3500462"/>
          </a:xfrm>
          <a:prstGeom prst="rect">
            <a:avLst/>
          </a:prstGeom>
          <a:noFill/>
        </p:spPr>
        <p:txBody>
          <a:bodyPr wrap="square" rtlCol="0">
            <a:noAutofit/>
          </a:bodyPr>
          <a:lstStyle/>
          <a:p>
            <a:pPr marL="457200" indent="-457200" algn="just">
              <a:lnSpc>
                <a:spcPct val="120000"/>
              </a:lnSpc>
              <a:spcAft>
                <a:spcPts val="600"/>
              </a:spcAft>
              <a:buClr>
                <a:srgbClr val="0070C0"/>
              </a:buClr>
            </a:pPr>
            <a:endParaRPr lang="pt-PT" sz="2000" b="1" dirty="0" smtClean="0"/>
          </a:p>
        </p:txBody>
      </p:sp>
      <p:sp>
        <p:nvSpPr>
          <p:cNvPr id="12" name="Marcador de Posição do Número do Diapositivo 6"/>
          <p:cNvSpPr>
            <a:spLocks noGrp="1"/>
          </p:cNvSpPr>
          <p:nvPr>
            <p:ph type="sldNum" sz="quarter" idx="12"/>
          </p:nvPr>
        </p:nvSpPr>
        <p:spPr>
          <a:xfrm>
            <a:off x="8286776" y="6072206"/>
            <a:ext cx="457200" cy="365125"/>
          </a:xfrm>
        </p:spPr>
        <p:txBody>
          <a:bodyPr/>
          <a:lstStyle/>
          <a:p>
            <a:fld id="{CE287019-93E1-4EE6-AC17-0D901F7ADF48}" type="slidenum">
              <a:rPr lang="pt-PT" smtClean="0"/>
              <a:pPr/>
              <a:t>18</a:t>
            </a:fld>
            <a:endParaRPr lang="pt-PT" dirty="0"/>
          </a:p>
        </p:txBody>
      </p:sp>
      <p:cxnSp>
        <p:nvCxnSpPr>
          <p:cNvPr id="13" name="Conexão recta 12"/>
          <p:cNvCxnSpPr/>
          <p:nvPr/>
        </p:nvCxnSpPr>
        <p:spPr>
          <a:xfrm>
            <a:off x="642910" y="1000108"/>
            <a:ext cx="7929618" cy="1588"/>
          </a:xfrm>
          <a:prstGeom prst="line">
            <a:avLst/>
          </a:prstGeom>
          <a:ln w="25400" cap="rnd">
            <a:solidFill>
              <a:srgbClr val="0070C0"/>
            </a:solidFill>
          </a:ln>
        </p:spPr>
        <p:style>
          <a:lnRef idx="1">
            <a:schemeClr val="accent1"/>
          </a:lnRef>
          <a:fillRef idx="0">
            <a:schemeClr val="accent1"/>
          </a:fillRef>
          <a:effectRef idx="0">
            <a:schemeClr val="accent1"/>
          </a:effectRef>
          <a:fontRef idx="minor">
            <a:schemeClr val="tx1"/>
          </a:fontRef>
        </p:style>
      </p:cxnSp>
      <p:sp>
        <p:nvSpPr>
          <p:cNvPr id="11" name="CaixaDeTexto 10"/>
          <p:cNvSpPr txBox="1"/>
          <p:nvPr/>
        </p:nvSpPr>
        <p:spPr>
          <a:xfrm>
            <a:off x="500034" y="1170925"/>
            <a:ext cx="8072494" cy="422488"/>
          </a:xfrm>
          <a:prstGeom prst="rect">
            <a:avLst/>
          </a:prstGeom>
          <a:noFill/>
        </p:spPr>
        <p:txBody>
          <a:bodyPr wrap="square" rtlCol="0">
            <a:spAutoFit/>
          </a:bodyPr>
          <a:lstStyle/>
          <a:p>
            <a:pPr lvl="1" indent="-457200" algn="just">
              <a:lnSpc>
                <a:spcPct val="120000"/>
              </a:lnSpc>
              <a:spcBef>
                <a:spcPts val="400"/>
              </a:spcBef>
              <a:buClr>
                <a:schemeClr val="tx1"/>
              </a:buClr>
              <a:tabLst>
                <a:tab pos="6178550" algn="l"/>
              </a:tabLst>
            </a:pPr>
            <a:r>
              <a:rPr lang="pt-PT" sz="2000" b="1" dirty="0" smtClean="0"/>
              <a:t>2.3 </a:t>
            </a:r>
            <a:r>
              <a:rPr lang="pt-PT" sz="2000" b="1" dirty="0" err="1" smtClean="0"/>
              <a:t>TI’s</a:t>
            </a:r>
            <a:r>
              <a:rPr lang="pt-PT" sz="2000" b="1" dirty="0" smtClean="0"/>
              <a:t> para Gestão do Conhecimento</a:t>
            </a:r>
          </a:p>
        </p:txBody>
      </p:sp>
      <p:graphicFrame>
        <p:nvGraphicFramePr>
          <p:cNvPr id="14" name="Tabela 13"/>
          <p:cNvGraphicFramePr>
            <a:graphicFrameLocks noGrp="1"/>
          </p:cNvGraphicFramePr>
          <p:nvPr/>
        </p:nvGraphicFramePr>
        <p:xfrm>
          <a:off x="611560" y="2420888"/>
          <a:ext cx="7920880" cy="3168352"/>
        </p:xfrm>
        <a:graphic>
          <a:graphicData uri="http://schemas.openxmlformats.org/drawingml/2006/table">
            <a:tbl>
              <a:tblPr firstRow="1" bandRow="1">
                <a:tableStyleId>{5C22544A-7EE6-4342-B048-85BDC9FD1C3A}</a:tableStyleId>
              </a:tblPr>
              <a:tblGrid>
                <a:gridCol w="1980220"/>
                <a:gridCol w="1980220"/>
                <a:gridCol w="1980220"/>
                <a:gridCol w="1980220"/>
              </a:tblGrid>
              <a:tr h="504056">
                <a:tc>
                  <a:txBody>
                    <a:bodyPr/>
                    <a:lstStyle/>
                    <a:p>
                      <a:pPr algn="ctr"/>
                      <a:r>
                        <a:rPr lang="en-US" dirty="0" err="1" smtClean="0"/>
                        <a:t>Criação</a:t>
                      </a:r>
                      <a:endParaRPr lang="en-US" dirty="0"/>
                    </a:p>
                  </a:txBody>
                  <a:tcPr/>
                </a:tc>
                <a:tc>
                  <a:txBody>
                    <a:bodyPr/>
                    <a:lstStyle/>
                    <a:p>
                      <a:pPr algn="ctr"/>
                      <a:r>
                        <a:rPr lang="en-US" dirty="0" err="1" smtClean="0"/>
                        <a:t>Retenção</a:t>
                      </a:r>
                      <a:endParaRPr lang="en-US" dirty="0"/>
                    </a:p>
                  </a:txBody>
                  <a:tcPr/>
                </a:tc>
                <a:tc>
                  <a:txBody>
                    <a:bodyPr/>
                    <a:lstStyle/>
                    <a:p>
                      <a:pPr algn="ctr"/>
                      <a:r>
                        <a:rPr lang="en-US" dirty="0" err="1" smtClean="0"/>
                        <a:t>Aplicação</a:t>
                      </a:r>
                      <a:endParaRPr lang="en-US" dirty="0"/>
                    </a:p>
                  </a:txBody>
                  <a:tcPr/>
                </a:tc>
                <a:tc>
                  <a:txBody>
                    <a:bodyPr/>
                    <a:lstStyle/>
                    <a:p>
                      <a:pPr algn="ctr"/>
                      <a:r>
                        <a:rPr lang="en-US" dirty="0" err="1" smtClean="0"/>
                        <a:t>Transferência</a:t>
                      </a:r>
                      <a:endParaRPr lang="en-US" dirty="0"/>
                    </a:p>
                  </a:txBody>
                  <a:tcPr/>
                </a:tc>
              </a:tr>
              <a:tr h="504056">
                <a:tc>
                  <a:txBody>
                    <a:bodyPr/>
                    <a:lstStyle/>
                    <a:p>
                      <a:pPr algn="ctr"/>
                      <a:r>
                        <a:rPr lang="en-US" sz="1400" dirty="0" err="1" smtClean="0"/>
                        <a:t>Sistemas</a:t>
                      </a:r>
                      <a:r>
                        <a:rPr lang="en-US" sz="1400" baseline="0" dirty="0" smtClean="0"/>
                        <a:t> </a:t>
                      </a:r>
                      <a:r>
                        <a:rPr lang="en-US" sz="1400" baseline="0" dirty="0" err="1" smtClean="0"/>
                        <a:t>Periciais</a:t>
                      </a:r>
                      <a:endParaRPr lang="en-US" sz="1400" dirty="0"/>
                    </a:p>
                  </a:txBody>
                  <a:tcPr/>
                </a:tc>
                <a:tc>
                  <a:txBody>
                    <a:bodyPr/>
                    <a:lstStyle/>
                    <a:p>
                      <a:pPr algn="ctr"/>
                      <a:r>
                        <a:rPr lang="en-US" sz="1400" dirty="0" err="1" smtClean="0"/>
                        <a:t>Agentes</a:t>
                      </a:r>
                      <a:r>
                        <a:rPr lang="en-US" sz="1400" dirty="0" smtClean="0"/>
                        <a:t> </a:t>
                      </a:r>
                      <a:r>
                        <a:rPr lang="en-US" sz="1400" dirty="0" err="1" smtClean="0"/>
                        <a:t>Inteligentes</a:t>
                      </a:r>
                      <a:endParaRPr lang="en-US" sz="1400" dirty="0"/>
                    </a:p>
                  </a:txBody>
                  <a:tcPr/>
                </a:tc>
                <a:tc>
                  <a:txBody>
                    <a:bodyPr/>
                    <a:lstStyle/>
                    <a:p>
                      <a:pPr algn="ctr"/>
                      <a:r>
                        <a:rPr lang="en-US" sz="1400" dirty="0" err="1" smtClean="0"/>
                        <a:t>Modelação</a:t>
                      </a:r>
                      <a:r>
                        <a:rPr lang="en-US" sz="1400" dirty="0" smtClean="0"/>
                        <a:t> de </a:t>
                      </a:r>
                      <a:r>
                        <a:rPr lang="en-US" sz="1400" dirty="0" err="1" smtClean="0"/>
                        <a:t>processos</a:t>
                      </a:r>
                      <a:endParaRPr lang="en-US" sz="1400" dirty="0"/>
                    </a:p>
                  </a:txBody>
                  <a:tcPr/>
                </a:tc>
                <a:tc>
                  <a:txBody>
                    <a:bodyPr/>
                    <a:lstStyle/>
                    <a:p>
                      <a:pPr algn="ctr"/>
                      <a:r>
                        <a:rPr lang="en-US" sz="1400" dirty="0" smtClean="0"/>
                        <a:t>E-mail</a:t>
                      </a:r>
                      <a:endParaRPr lang="en-US" sz="1400" dirty="0"/>
                    </a:p>
                  </a:txBody>
                  <a:tcPr/>
                </a:tc>
              </a:tr>
              <a:tr h="504056">
                <a:tc>
                  <a:txBody>
                    <a:bodyPr/>
                    <a:lstStyle/>
                    <a:p>
                      <a:pPr algn="ctr"/>
                      <a:r>
                        <a:rPr lang="en-US" sz="1400" dirty="0" smtClean="0"/>
                        <a:t>CBR</a:t>
                      </a:r>
                      <a:endParaRPr lang="en-US" sz="14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t>CBR</a:t>
                      </a:r>
                    </a:p>
                  </a:txBody>
                  <a:tcPr/>
                </a:tc>
                <a:tc>
                  <a:txBody>
                    <a:bodyPr/>
                    <a:lstStyle/>
                    <a:p>
                      <a:pPr algn="ctr"/>
                      <a:r>
                        <a:rPr lang="en-US" sz="1400" dirty="0" smtClean="0"/>
                        <a:t>CBR / </a:t>
                      </a:r>
                      <a:r>
                        <a:rPr lang="en-US" sz="1400" dirty="0" err="1" smtClean="0"/>
                        <a:t>sistemas</a:t>
                      </a:r>
                      <a:r>
                        <a:rPr lang="en-US" sz="1400" dirty="0" smtClean="0"/>
                        <a:t> help-desk</a:t>
                      </a:r>
                      <a:endParaRPr lang="en-US" sz="1400" dirty="0"/>
                    </a:p>
                  </a:txBody>
                  <a:tcPr/>
                </a:tc>
                <a:tc>
                  <a:txBody>
                    <a:bodyPr/>
                    <a:lstStyle/>
                    <a:p>
                      <a:pPr algn="ctr"/>
                      <a:r>
                        <a:rPr lang="en-US" sz="1400" dirty="0" smtClean="0"/>
                        <a:t>Chat rooms</a:t>
                      </a:r>
                      <a:endParaRPr lang="en-US" sz="1400" dirty="0"/>
                    </a:p>
                  </a:txBody>
                  <a:tcPr/>
                </a:tc>
              </a:tr>
              <a:tr h="619864">
                <a:tc>
                  <a:txBody>
                    <a:bodyPr/>
                    <a:lstStyle/>
                    <a:p>
                      <a:pPr algn="ctr"/>
                      <a:r>
                        <a:rPr lang="en-US" sz="1400" dirty="0" err="1" smtClean="0"/>
                        <a:t>Sist</a:t>
                      </a:r>
                      <a:r>
                        <a:rPr lang="en-US" sz="1400" dirty="0" smtClean="0"/>
                        <a:t>. Inf. </a:t>
                      </a:r>
                      <a:r>
                        <a:rPr lang="en-US" sz="1400" dirty="0" err="1" smtClean="0"/>
                        <a:t>Geográfica</a:t>
                      </a:r>
                      <a:endParaRPr lang="en-US" sz="1400" dirty="0"/>
                    </a:p>
                  </a:txBody>
                  <a:tcPr/>
                </a:tc>
                <a:tc>
                  <a:txBody>
                    <a:bodyPr/>
                    <a:lstStyle/>
                    <a:p>
                      <a:pPr algn="ctr"/>
                      <a:r>
                        <a:rPr lang="en-US" sz="1400" dirty="0" err="1" smtClean="0"/>
                        <a:t>Motores</a:t>
                      </a:r>
                      <a:r>
                        <a:rPr lang="en-US" sz="1400" dirty="0" smtClean="0"/>
                        <a:t> de </a:t>
                      </a:r>
                      <a:r>
                        <a:rPr lang="en-US" sz="1400" dirty="0" err="1" smtClean="0"/>
                        <a:t>Pesquisa</a:t>
                      </a:r>
                      <a:endParaRPr lang="en-US" sz="1400" dirty="0"/>
                    </a:p>
                  </a:txBody>
                  <a:tcPr/>
                </a:tc>
                <a:tc>
                  <a:txBody>
                    <a:bodyPr/>
                    <a:lstStyle/>
                    <a:p>
                      <a:pPr algn="ctr"/>
                      <a:r>
                        <a:rPr lang="en-US" sz="1400" dirty="0" err="1" smtClean="0"/>
                        <a:t>Sistemas</a:t>
                      </a:r>
                      <a:r>
                        <a:rPr lang="en-US" sz="1400" dirty="0" smtClean="0"/>
                        <a:t> </a:t>
                      </a:r>
                      <a:r>
                        <a:rPr lang="en-US" sz="1400" dirty="0" err="1" smtClean="0"/>
                        <a:t>Periciais</a:t>
                      </a:r>
                      <a:endParaRPr lang="en-US" sz="1400" dirty="0"/>
                    </a:p>
                  </a:txBody>
                  <a:tcPr/>
                </a:tc>
                <a:tc>
                  <a:txBody>
                    <a:bodyPr/>
                    <a:lstStyle/>
                    <a:p>
                      <a:pPr algn="ctr"/>
                      <a:r>
                        <a:rPr lang="en-US" sz="1400" dirty="0" smtClean="0"/>
                        <a:t>Video-</a:t>
                      </a:r>
                      <a:r>
                        <a:rPr lang="en-US" sz="1400" dirty="0" err="1" smtClean="0"/>
                        <a:t>conferência</a:t>
                      </a:r>
                      <a:endParaRPr lang="en-US" sz="1400" dirty="0"/>
                    </a:p>
                  </a:txBody>
                  <a:tcPr/>
                </a:tc>
              </a:tr>
              <a:tr h="504056">
                <a:tc>
                  <a:txBody>
                    <a:bodyPr/>
                    <a:lstStyle/>
                    <a:p>
                      <a:pPr algn="ctr"/>
                      <a:r>
                        <a:rPr lang="en-US" sz="1400" dirty="0" smtClean="0"/>
                        <a:t>Data Mining</a:t>
                      </a:r>
                      <a:endParaRPr lang="en-US" sz="1400" dirty="0"/>
                    </a:p>
                  </a:txBody>
                  <a:tcPr/>
                </a:tc>
                <a:tc>
                  <a:txBody>
                    <a:bodyPr/>
                    <a:lstStyle/>
                    <a:p>
                      <a:pPr algn="ctr"/>
                      <a:r>
                        <a:rPr lang="en-US" sz="1400" dirty="0" smtClean="0"/>
                        <a:t>SGBD’s</a:t>
                      </a:r>
                      <a:endParaRPr lang="en-US" sz="1400" dirty="0"/>
                    </a:p>
                  </a:txBody>
                  <a:tcPr/>
                </a:tc>
                <a:tc>
                  <a:txBody>
                    <a:bodyPr/>
                    <a:lstStyle/>
                    <a:p>
                      <a:pPr algn="ctr"/>
                      <a:r>
                        <a:rPr lang="en-US" sz="1400" dirty="0" err="1" smtClean="0"/>
                        <a:t>Simulação</a:t>
                      </a:r>
                      <a:endParaRPr lang="en-US" sz="1400" dirty="0"/>
                    </a:p>
                  </a:txBody>
                  <a:tcPr/>
                </a:tc>
                <a:tc>
                  <a:txBody>
                    <a:bodyPr/>
                    <a:lstStyle/>
                    <a:p>
                      <a:pPr algn="ctr"/>
                      <a:r>
                        <a:rPr lang="en-US" sz="1400" dirty="0" smtClean="0"/>
                        <a:t>Bulletin boards</a:t>
                      </a:r>
                      <a:endParaRPr lang="en-US" sz="1400" dirty="0"/>
                    </a:p>
                  </a:txBody>
                  <a:tcPr/>
                </a:tc>
              </a:tr>
              <a:tr h="50405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t>E-learning</a:t>
                      </a:r>
                      <a:endParaRPr lang="en-US" sz="1400" dirty="0"/>
                    </a:p>
                  </a:txBody>
                  <a:tcPr/>
                </a:tc>
                <a:tc>
                  <a:txBody>
                    <a:bodyPr/>
                    <a:lstStyle/>
                    <a:p>
                      <a:pPr algn="ctr"/>
                      <a:r>
                        <a:rPr lang="en-US" sz="1400" dirty="0" err="1" smtClean="0"/>
                        <a:t>Bibliotecas</a:t>
                      </a:r>
                      <a:r>
                        <a:rPr lang="en-US" sz="1400" dirty="0" smtClean="0"/>
                        <a:t> on-line</a:t>
                      </a:r>
                      <a:endParaRPr lang="en-US" sz="1400" dirty="0"/>
                    </a:p>
                  </a:txBody>
                  <a:tcPr/>
                </a:tc>
                <a:tc>
                  <a:txBody>
                    <a:bodyPr/>
                    <a:lstStyle/>
                    <a:p>
                      <a:pPr algn="ctr"/>
                      <a:endParaRPr lang="en-US" sz="1400" dirty="0"/>
                    </a:p>
                  </a:txBody>
                  <a:tcPr/>
                </a:tc>
                <a:tc>
                  <a:txBody>
                    <a:bodyPr/>
                    <a:lstStyle/>
                    <a:p>
                      <a:pPr algn="ctr"/>
                      <a:r>
                        <a:rPr lang="en-US" sz="1400" dirty="0" smtClean="0"/>
                        <a:t>E-learning</a:t>
                      </a:r>
                      <a:endParaRPr lang="en-US" sz="1400" dirty="0"/>
                    </a:p>
                  </a:txBody>
                  <a:tcPr/>
                </a:tc>
              </a:tr>
            </a:tbl>
          </a:graphicData>
        </a:graphic>
      </p:graphicFrame>
      <p:sp>
        <p:nvSpPr>
          <p:cNvPr id="17" name="CaixaDeTexto 16"/>
          <p:cNvSpPr txBox="1"/>
          <p:nvPr/>
        </p:nvSpPr>
        <p:spPr>
          <a:xfrm>
            <a:off x="48558" y="1602674"/>
            <a:ext cx="8555889" cy="619721"/>
          </a:xfrm>
          <a:prstGeom prst="rect">
            <a:avLst/>
          </a:prstGeom>
          <a:noFill/>
        </p:spPr>
        <p:txBody>
          <a:bodyPr wrap="square" rtlCol="0">
            <a:spAutoFit/>
          </a:bodyPr>
          <a:lstStyle/>
          <a:p>
            <a:pPr marL="800100" lvl="1" indent="-342900" algn="just">
              <a:lnSpc>
                <a:spcPct val="130000"/>
              </a:lnSpc>
              <a:spcBef>
                <a:spcPts val="400"/>
              </a:spcBef>
              <a:buClr>
                <a:schemeClr val="accent1"/>
              </a:buClr>
              <a:buFont typeface="Verdana" pitchFamily="34" charset="0"/>
              <a:buChar char="●"/>
              <a:tabLst>
                <a:tab pos="6178550" algn="l"/>
              </a:tabLst>
            </a:pPr>
            <a:r>
              <a:rPr lang="pt-PT" sz="1400" dirty="0" smtClean="0"/>
              <a:t>O quadro seguinte apresenta algumas </a:t>
            </a:r>
            <a:r>
              <a:rPr lang="pt-PT" sz="1400" dirty="0" err="1" smtClean="0"/>
              <a:t>TI’s</a:t>
            </a:r>
            <a:r>
              <a:rPr lang="pt-PT" sz="1400" dirty="0" smtClean="0"/>
              <a:t> especialmente vocacionadas para Gestão do Conhecimento nas organizações:</a:t>
            </a:r>
          </a:p>
        </p:txBody>
      </p:sp>
      <p:sp>
        <p:nvSpPr>
          <p:cNvPr id="10" name="Título 1"/>
          <p:cNvSpPr txBox="1">
            <a:spLocks/>
          </p:cNvSpPr>
          <p:nvPr/>
        </p:nvSpPr>
        <p:spPr>
          <a:xfrm>
            <a:off x="500034" y="428604"/>
            <a:ext cx="7986714" cy="500066"/>
          </a:xfrm>
          <a:prstGeom prst="rect">
            <a:avLst/>
          </a:prstGeom>
        </p:spPr>
        <p:txBody>
          <a:bodyPr vert="horz" anchor="b">
            <a:noAutofit/>
          </a:bodyPr>
          <a:lstStyle/>
          <a:p>
            <a:pPr lvl="0">
              <a:spcBef>
                <a:spcPct val="0"/>
              </a:spcBef>
              <a:defRPr/>
            </a:pPr>
            <a:r>
              <a:rPr lang="pt-PT" sz="2800" b="1" dirty="0" smtClean="0">
                <a:solidFill>
                  <a:srgbClr val="0070C0"/>
                </a:solidFill>
                <a:effectLst>
                  <a:outerShdw blurRad="53975" dist="22860" dir="5400000" algn="tl" rotWithShape="0">
                    <a:srgbClr val="000000">
                      <a:alpha val="55000"/>
                    </a:srgbClr>
                  </a:outerShdw>
                </a:effectLst>
                <a:latin typeface="+mj-lt"/>
                <a:ea typeface="+mj-ea"/>
                <a:cs typeface="+mj-cs"/>
              </a:rPr>
              <a:t>10</a:t>
            </a:r>
            <a:r>
              <a:rPr kumimoji="0" lang="pt-PT" sz="2800" b="1" i="0" strike="noStrike" kern="1200" cap="none" spc="0" normalizeH="0" baseline="0" noProof="0" dirty="0" smtClean="0">
                <a:ln>
                  <a:noFill/>
                </a:ln>
                <a:solidFill>
                  <a:srgbClr val="0070C0"/>
                </a:solidFill>
                <a:effectLst>
                  <a:outerShdw blurRad="53975" dist="22860" dir="5400000" algn="tl" rotWithShape="0">
                    <a:srgbClr val="000000">
                      <a:alpha val="55000"/>
                    </a:srgbClr>
                  </a:outerShdw>
                </a:effectLst>
                <a:uLnTx/>
                <a:uFillTx/>
                <a:latin typeface="+mj-lt"/>
                <a:ea typeface="+mj-ea"/>
                <a:cs typeface="+mj-cs"/>
              </a:rPr>
              <a:t>. </a:t>
            </a:r>
            <a:r>
              <a:rPr lang="pt-PT" sz="2800" b="1" dirty="0" smtClean="0">
                <a:solidFill>
                  <a:srgbClr val="0070C0"/>
                </a:solidFill>
                <a:effectLst>
                  <a:outerShdw blurRad="53975" dist="22860" dir="5400000" algn="tl" rotWithShape="0">
                    <a:srgbClr val="000000">
                      <a:alpha val="55000"/>
                    </a:srgbClr>
                  </a:outerShdw>
                </a:effectLst>
              </a:rPr>
              <a:t>Gestão do Conhecimento </a:t>
            </a:r>
            <a:endParaRPr kumimoji="0" lang="pt-PT" sz="2800" b="1" i="0" strike="noStrike" kern="1200" cap="none" spc="0" normalizeH="0" baseline="0" noProof="0" dirty="0">
              <a:ln>
                <a:noFill/>
              </a:ln>
              <a:solidFill>
                <a:srgbClr val="0070C0"/>
              </a:solidFill>
              <a:effectLst>
                <a:outerShdw blurRad="53975" dist="22860" dir="5400000" algn="tl" rotWithShape="0">
                  <a:srgbClr val="000000">
                    <a:alpha val="55000"/>
                  </a:srgbClr>
                </a:outerShdw>
              </a:effectLst>
              <a:uLnTx/>
              <a:uFillTx/>
              <a:latin typeface="+mj-lt"/>
              <a:ea typeface="+mj-ea"/>
              <a:cs typeface="+mj-cs"/>
            </a:endParaRPr>
          </a:p>
        </p:txBody>
      </p:sp>
      <p:sp>
        <p:nvSpPr>
          <p:cNvPr id="15" name="Marcador de Posição do Rodapé 7"/>
          <p:cNvSpPr>
            <a:spLocks noGrp="1"/>
          </p:cNvSpPr>
          <p:nvPr>
            <p:ph type="ftr" sz="quarter" idx="11"/>
          </p:nvPr>
        </p:nvSpPr>
        <p:spPr>
          <a:xfrm>
            <a:off x="428596" y="6135709"/>
            <a:ext cx="4287420" cy="365125"/>
          </a:xfrm>
        </p:spPr>
        <p:txBody>
          <a:bodyPr/>
          <a:lstStyle/>
          <a:p>
            <a:r>
              <a:rPr lang="pt-PT" dirty="0" smtClean="0"/>
              <a:t>Sistemas de Informação II– Viriato M. </a:t>
            </a:r>
            <a:r>
              <a:rPr lang="pt-PT" dirty="0" err="1" smtClean="0"/>
              <a:t>Marques–DEIS</a:t>
            </a:r>
            <a:r>
              <a:rPr lang="pt-PT" dirty="0" smtClean="0"/>
              <a:t> / ISEC</a:t>
            </a:r>
            <a:endParaRPr lang="pt-PT"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CaixaDeTexto 18"/>
          <p:cNvSpPr txBox="1"/>
          <p:nvPr/>
        </p:nvSpPr>
        <p:spPr>
          <a:xfrm>
            <a:off x="571472" y="1714488"/>
            <a:ext cx="1928826" cy="3500462"/>
          </a:xfrm>
          <a:prstGeom prst="rect">
            <a:avLst/>
          </a:prstGeom>
          <a:noFill/>
        </p:spPr>
        <p:txBody>
          <a:bodyPr wrap="square" rtlCol="0">
            <a:noAutofit/>
          </a:bodyPr>
          <a:lstStyle/>
          <a:p>
            <a:pPr marL="457200" indent="-457200" algn="just">
              <a:lnSpc>
                <a:spcPct val="120000"/>
              </a:lnSpc>
              <a:spcAft>
                <a:spcPts val="600"/>
              </a:spcAft>
              <a:buClr>
                <a:srgbClr val="0070C0"/>
              </a:buClr>
            </a:pPr>
            <a:endParaRPr lang="pt-PT" sz="2000" b="1" dirty="0" smtClean="0"/>
          </a:p>
        </p:txBody>
      </p:sp>
      <p:sp>
        <p:nvSpPr>
          <p:cNvPr id="12" name="Marcador de Posição do Número do Diapositivo 6"/>
          <p:cNvSpPr>
            <a:spLocks noGrp="1"/>
          </p:cNvSpPr>
          <p:nvPr>
            <p:ph type="sldNum" sz="quarter" idx="12"/>
          </p:nvPr>
        </p:nvSpPr>
        <p:spPr>
          <a:xfrm>
            <a:off x="8286776" y="6072206"/>
            <a:ext cx="457200" cy="365125"/>
          </a:xfrm>
        </p:spPr>
        <p:txBody>
          <a:bodyPr/>
          <a:lstStyle/>
          <a:p>
            <a:fld id="{CE287019-93E1-4EE6-AC17-0D901F7ADF48}" type="slidenum">
              <a:rPr lang="pt-PT" smtClean="0"/>
              <a:pPr/>
              <a:t>19</a:t>
            </a:fld>
            <a:endParaRPr lang="pt-PT" dirty="0"/>
          </a:p>
        </p:txBody>
      </p:sp>
      <p:cxnSp>
        <p:nvCxnSpPr>
          <p:cNvPr id="13" name="Conexão recta 12"/>
          <p:cNvCxnSpPr/>
          <p:nvPr/>
        </p:nvCxnSpPr>
        <p:spPr>
          <a:xfrm>
            <a:off x="642910" y="1000108"/>
            <a:ext cx="7929618" cy="1588"/>
          </a:xfrm>
          <a:prstGeom prst="line">
            <a:avLst/>
          </a:prstGeom>
          <a:ln w="25400" cap="rnd">
            <a:solidFill>
              <a:srgbClr val="0070C0"/>
            </a:solidFill>
          </a:ln>
        </p:spPr>
        <p:style>
          <a:lnRef idx="1">
            <a:schemeClr val="accent1"/>
          </a:lnRef>
          <a:fillRef idx="0">
            <a:schemeClr val="accent1"/>
          </a:fillRef>
          <a:effectRef idx="0">
            <a:schemeClr val="accent1"/>
          </a:effectRef>
          <a:fontRef idx="minor">
            <a:schemeClr val="tx1"/>
          </a:fontRef>
        </p:style>
      </p:cxnSp>
      <p:sp>
        <p:nvSpPr>
          <p:cNvPr id="9" name="CaixaDeTexto 8"/>
          <p:cNvSpPr txBox="1"/>
          <p:nvPr/>
        </p:nvSpPr>
        <p:spPr>
          <a:xfrm>
            <a:off x="500034" y="1170925"/>
            <a:ext cx="8072494" cy="4668970"/>
          </a:xfrm>
          <a:prstGeom prst="rect">
            <a:avLst/>
          </a:prstGeom>
          <a:noFill/>
        </p:spPr>
        <p:txBody>
          <a:bodyPr wrap="square" rtlCol="0">
            <a:spAutoFit/>
          </a:bodyPr>
          <a:lstStyle/>
          <a:p>
            <a:pPr marL="457200" indent="-457200" algn="just">
              <a:lnSpc>
                <a:spcPct val="120000"/>
              </a:lnSpc>
              <a:buClr>
                <a:schemeClr val="tx1"/>
              </a:buClr>
            </a:pPr>
            <a:r>
              <a:rPr lang="pt-PT" sz="2400" b="1" dirty="0" smtClean="0"/>
              <a:t>3. Indicadores do Capital Intelectual</a:t>
            </a:r>
          </a:p>
          <a:p>
            <a:pPr marL="342900" lvl="1" indent="-342900" algn="just">
              <a:lnSpc>
                <a:spcPct val="110000"/>
              </a:lnSpc>
              <a:spcBef>
                <a:spcPts val="400"/>
              </a:spcBef>
              <a:buClr>
                <a:srgbClr val="0070C0"/>
              </a:buClr>
              <a:buFont typeface="Wingdings" pitchFamily="2" charset="2"/>
              <a:buChar char="Ø"/>
              <a:tabLst>
                <a:tab pos="6178550" algn="l"/>
              </a:tabLst>
            </a:pPr>
            <a:r>
              <a:rPr lang="pt-PT" dirty="0" smtClean="0"/>
              <a:t>O Capital Intelectual de uma organização é composto pelo</a:t>
            </a:r>
          </a:p>
          <a:p>
            <a:pPr marL="800100" lvl="1" indent="-342900" algn="just">
              <a:lnSpc>
                <a:spcPct val="130000"/>
              </a:lnSpc>
              <a:spcBef>
                <a:spcPts val="400"/>
              </a:spcBef>
              <a:buClr>
                <a:schemeClr val="accent1"/>
              </a:buClr>
              <a:buFont typeface="Verdana" pitchFamily="34" charset="0"/>
              <a:buChar char="●"/>
              <a:tabLst>
                <a:tab pos="6178550" algn="l"/>
              </a:tabLst>
            </a:pPr>
            <a:r>
              <a:rPr lang="pt-PT" sz="1600" b="1" dirty="0" smtClean="0"/>
              <a:t>Capital Relacional:</a:t>
            </a:r>
            <a:r>
              <a:rPr lang="pt-PT" sz="1600" dirty="0" smtClean="0"/>
              <a:t> refere-se à quantidade e qualidade das relações entre os membros da organização, e entre estes e os clientes, fornecedores, parceiros, etc.</a:t>
            </a:r>
          </a:p>
          <a:p>
            <a:pPr marL="800100" lvl="1" indent="-342900" algn="just">
              <a:lnSpc>
                <a:spcPct val="130000"/>
              </a:lnSpc>
              <a:spcBef>
                <a:spcPts val="400"/>
              </a:spcBef>
              <a:buClr>
                <a:schemeClr val="accent1"/>
              </a:buClr>
              <a:buFont typeface="Verdana" pitchFamily="34" charset="0"/>
              <a:buChar char="●"/>
              <a:tabLst>
                <a:tab pos="6178550" algn="l"/>
              </a:tabLst>
            </a:pPr>
            <a:r>
              <a:rPr lang="pt-PT" sz="1600" b="1" dirty="0" smtClean="0"/>
              <a:t>Capital Estrutural: </a:t>
            </a:r>
            <a:r>
              <a:rPr lang="pt-PT" sz="1600" dirty="0" smtClean="0"/>
              <a:t>refere-se à organização formal do trabalho, espaços físicos, sociais e culturais; </a:t>
            </a:r>
          </a:p>
          <a:p>
            <a:pPr marL="800100" lvl="1" indent="-342900" algn="just">
              <a:lnSpc>
                <a:spcPct val="130000"/>
              </a:lnSpc>
              <a:spcBef>
                <a:spcPts val="400"/>
              </a:spcBef>
              <a:buClr>
                <a:schemeClr val="accent1"/>
              </a:buClr>
              <a:buFont typeface="Verdana" pitchFamily="34" charset="0"/>
              <a:buChar char="●"/>
              <a:tabLst>
                <a:tab pos="6178550" algn="l"/>
              </a:tabLst>
            </a:pPr>
            <a:r>
              <a:rPr lang="pt-PT" sz="1600" b="1" dirty="0" smtClean="0"/>
              <a:t>Capital Humano: </a:t>
            </a:r>
            <a:r>
              <a:rPr lang="pt-PT" sz="1600" dirty="0" smtClean="0"/>
              <a:t>refere-se às competências, motivação e capacidade de aprendizagem dos membros da organização;</a:t>
            </a:r>
          </a:p>
          <a:p>
            <a:pPr marL="800100" lvl="1" indent="-342900" algn="just">
              <a:lnSpc>
                <a:spcPct val="130000"/>
              </a:lnSpc>
              <a:spcBef>
                <a:spcPts val="400"/>
              </a:spcBef>
              <a:buClr>
                <a:schemeClr val="accent1"/>
              </a:buClr>
              <a:buFont typeface="Verdana" pitchFamily="34" charset="0"/>
              <a:buChar char="●"/>
              <a:tabLst>
                <a:tab pos="6178550" algn="l"/>
              </a:tabLst>
            </a:pPr>
            <a:r>
              <a:rPr lang="pt-PT" sz="1600" b="1" dirty="0" smtClean="0"/>
              <a:t>Propriedade Intelectual: </a:t>
            </a:r>
            <a:r>
              <a:rPr lang="pt-PT" sz="1600" dirty="0" smtClean="0"/>
              <a:t>refere-se às patentes registadas pela organização e conhecimentos incorporados na produção (processos, procedimentos, prototipagem, software, etc.)</a:t>
            </a:r>
          </a:p>
          <a:p>
            <a:pPr marL="342900" lvl="1" indent="-342900" algn="just">
              <a:lnSpc>
                <a:spcPct val="110000"/>
              </a:lnSpc>
              <a:spcBef>
                <a:spcPts val="400"/>
              </a:spcBef>
              <a:buClr>
                <a:srgbClr val="0070C0"/>
              </a:buClr>
              <a:buFont typeface="Wingdings" pitchFamily="2" charset="2"/>
              <a:buChar char="Ø"/>
              <a:tabLst>
                <a:tab pos="6178550" algn="l"/>
              </a:tabLst>
            </a:pPr>
            <a:r>
              <a:rPr lang="pt-PT" dirty="0" smtClean="0"/>
              <a:t>Qualquer destas componentes pode ser medida por </a:t>
            </a:r>
            <a:r>
              <a:rPr lang="pt-PT" b="1" dirty="0" smtClean="0"/>
              <a:t>indicadores</a:t>
            </a:r>
          </a:p>
        </p:txBody>
      </p:sp>
      <p:sp>
        <p:nvSpPr>
          <p:cNvPr id="10" name="Título 1"/>
          <p:cNvSpPr txBox="1">
            <a:spLocks/>
          </p:cNvSpPr>
          <p:nvPr/>
        </p:nvSpPr>
        <p:spPr>
          <a:xfrm>
            <a:off x="500034" y="428604"/>
            <a:ext cx="7986714" cy="500066"/>
          </a:xfrm>
          <a:prstGeom prst="rect">
            <a:avLst/>
          </a:prstGeom>
        </p:spPr>
        <p:txBody>
          <a:bodyPr vert="horz" anchor="b">
            <a:noAutofit/>
          </a:bodyPr>
          <a:lstStyle/>
          <a:p>
            <a:pPr lvl="0">
              <a:spcBef>
                <a:spcPct val="0"/>
              </a:spcBef>
              <a:defRPr/>
            </a:pPr>
            <a:r>
              <a:rPr lang="pt-PT" sz="2800" b="1" dirty="0" smtClean="0">
                <a:solidFill>
                  <a:srgbClr val="0070C0"/>
                </a:solidFill>
                <a:effectLst>
                  <a:outerShdw blurRad="53975" dist="22860" dir="5400000" algn="tl" rotWithShape="0">
                    <a:srgbClr val="000000">
                      <a:alpha val="55000"/>
                    </a:srgbClr>
                  </a:outerShdw>
                </a:effectLst>
                <a:latin typeface="+mj-lt"/>
                <a:ea typeface="+mj-ea"/>
                <a:cs typeface="+mj-cs"/>
              </a:rPr>
              <a:t>10</a:t>
            </a:r>
            <a:r>
              <a:rPr kumimoji="0" lang="pt-PT" sz="2800" b="1" i="0" strike="noStrike" kern="1200" cap="none" spc="0" normalizeH="0" baseline="0" noProof="0" dirty="0" smtClean="0">
                <a:ln>
                  <a:noFill/>
                </a:ln>
                <a:solidFill>
                  <a:srgbClr val="0070C0"/>
                </a:solidFill>
                <a:effectLst>
                  <a:outerShdw blurRad="53975" dist="22860" dir="5400000" algn="tl" rotWithShape="0">
                    <a:srgbClr val="000000">
                      <a:alpha val="55000"/>
                    </a:srgbClr>
                  </a:outerShdw>
                </a:effectLst>
                <a:uLnTx/>
                <a:uFillTx/>
                <a:latin typeface="+mj-lt"/>
                <a:ea typeface="+mj-ea"/>
                <a:cs typeface="+mj-cs"/>
              </a:rPr>
              <a:t>. </a:t>
            </a:r>
            <a:r>
              <a:rPr lang="pt-PT" sz="2800" b="1" dirty="0" smtClean="0">
                <a:solidFill>
                  <a:srgbClr val="0070C0"/>
                </a:solidFill>
                <a:effectLst>
                  <a:outerShdw blurRad="53975" dist="22860" dir="5400000" algn="tl" rotWithShape="0">
                    <a:srgbClr val="000000">
                      <a:alpha val="55000"/>
                    </a:srgbClr>
                  </a:outerShdw>
                </a:effectLst>
              </a:rPr>
              <a:t>Gestão do Conhecimento </a:t>
            </a:r>
            <a:endParaRPr kumimoji="0" lang="pt-PT" sz="2800" b="1" i="0" strike="noStrike" kern="1200" cap="none" spc="0" normalizeH="0" baseline="0" noProof="0" dirty="0">
              <a:ln>
                <a:noFill/>
              </a:ln>
              <a:solidFill>
                <a:srgbClr val="0070C0"/>
              </a:solidFill>
              <a:effectLst>
                <a:outerShdw blurRad="53975" dist="22860" dir="5400000" algn="tl" rotWithShape="0">
                  <a:srgbClr val="000000">
                    <a:alpha val="55000"/>
                  </a:srgbClr>
                </a:outerShdw>
              </a:effectLst>
              <a:uLnTx/>
              <a:uFillTx/>
              <a:latin typeface="+mj-lt"/>
              <a:ea typeface="+mj-ea"/>
              <a:cs typeface="+mj-cs"/>
            </a:endParaRPr>
          </a:p>
        </p:txBody>
      </p:sp>
      <p:sp>
        <p:nvSpPr>
          <p:cNvPr id="11" name="Marcador de Posição do Rodapé 7"/>
          <p:cNvSpPr>
            <a:spLocks noGrp="1"/>
          </p:cNvSpPr>
          <p:nvPr>
            <p:ph type="ftr" sz="quarter" idx="11"/>
          </p:nvPr>
        </p:nvSpPr>
        <p:spPr>
          <a:xfrm>
            <a:off x="428596" y="6135709"/>
            <a:ext cx="4287420" cy="365125"/>
          </a:xfrm>
        </p:spPr>
        <p:txBody>
          <a:bodyPr/>
          <a:lstStyle/>
          <a:p>
            <a:r>
              <a:rPr lang="pt-PT" dirty="0" smtClean="0"/>
              <a:t>Sistemas de Informação II– Viriato M. </a:t>
            </a:r>
            <a:r>
              <a:rPr lang="pt-PT" dirty="0" err="1" smtClean="0"/>
              <a:t>Marques–DEIS</a:t>
            </a:r>
            <a:r>
              <a:rPr lang="pt-PT" dirty="0" smtClean="0"/>
              <a:t> / ISEC</a:t>
            </a:r>
            <a:endParaRPr lang="pt-PT"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Marcador de Posição do Rodapé 7"/>
          <p:cNvSpPr>
            <a:spLocks noGrp="1"/>
          </p:cNvSpPr>
          <p:nvPr>
            <p:ph type="ftr" sz="quarter" idx="11"/>
          </p:nvPr>
        </p:nvSpPr>
        <p:spPr>
          <a:xfrm>
            <a:off x="428596" y="6135709"/>
            <a:ext cx="4287420" cy="365125"/>
          </a:xfrm>
        </p:spPr>
        <p:txBody>
          <a:bodyPr/>
          <a:lstStyle/>
          <a:p>
            <a:r>
              <a:rPr lang="pt-PT" dirty="0" smtClean="0"/>
              <a:t>Sistemas de Informação II– Viriato M. </a:t>
            </a:r>
            <a:r>
              <a:rPr lang="pt-PT" dirty="0" err="1" smtClean="0"/>
              <a:t>Marques–DEIS</a:t>
            </a:r>
            <a:r>
              <a:rPr lang="pt-PT" dirty="0" smtClean="0"/>
              <a:t> / ISEC</a:t>
            </a:r>
            <a:endParaRPr lang="pt-PT" dirty="0"/>
          </a:p>
        </p:txBody>
      </p:sp>
      <p:sp>
        <p:nvSpPr>
          <p:cNvPr id="19" name="CaixaDeTexto 18"/>
          <p:cNvSpPr txBox="1"/>
          <p:nvPr/>
        </p:nvSpPr>
        <p:spPr>
          <a:xfrm>
            <a:off x="571472" y="1714488"/>
            <a:ext cx="1928826" cy="3500462"/>
          </a:xfrm>
          <a:prstGeom prst="rect">
            <a:avLst/>
          </a:prstGeom>
          <a:noFill/>
        </p:spPr>
        <p:txBody>
          <a:bodyPr wrap="square" rtlCol="0">
            <a:noAutofit/>
          </a:bodyPr>
          <a:lstStyle/>
          <a:p>
            <a:pPr marL="457200" indent="-457200" algn="just">
              <a:lnSpc>
                <a:spcPct val="120000"/>
              </a:lnSpc>
              <a:spcAft>
                <a:spcPts val="600"/>
              </a:spcAft>
              <a:buClr>
                <a:srgbClr val="0070C0"/>
              </a:buClr>
            </a:pPr>
            <a:endParaRPr lang="pt-PT" sz="2000" b="1" dirty="0" smtClean="0"/>
          </a:p>
        </p:txBody>
      </p:sp>
      <p:sp>
        <p:nvSpPr>
          <p:cNvPr id="12" name="Marcador de Posição do Número do Diapositivo 6"/>
          <p:cNvSpPr>
            <a:spLocks noGrp="1"/>
          </p:cNvSpPr>
          <p:nvPr>
            <p:ph type="sldNum" sz="quarter" idx="12"/>
          </p:nvPr>
        </p:nvSpPr>
        <p:spPr>
          <a:xfrm>
            <a:off x="8286776" y="6072206"/>
            <a:ext cx="457200" cy="365125"/>
          </a:xfrm>
        </p:spPr>
        <p:txBody>
          <a:bodyPr/>
          <a:lstStyle/>
          <a:p>
            <a:fld id="{CE287019-93E1-4EE6-AC17-0D901F7ADF48}" type="slidenum">
              <a:rPr lang="pt-PT" smtClean="0"/>
              <a:pPr/>
              <a:t>2</a:t>
            </a:fld>
            <a:endParaRPr lang="pt-PT" dirty="0"/>
          </a:p>
        </p:txBody>
      </p:sp>
      <p:sp>
        <p:nvSpPr>
          <p:cNvPr id="10" name="CaixaDeTexto 9"/>
          <p:cNvSpPr txBox="1"/>
          <p:nvPr/>
        </p:nvSpPr>
        <p:spPr>
          <a:xfrm>
            <a:off x="500034" y="1079484"/>
            <a:ext cx="8072494" cy="4906984"/>
          </a:xfrm>
          <a:prstGeom prst="rect">
            <a:avLst/>
          </a:prstGeom>
          <a:noFill/>
        </p:spPr>
        <p:txBody>
          <a:bodyPr wrap="square" rtlCol="0">
            <a:spAutoFit/>
          </a:bodyPr>
          <a:lstStyle/>
          <a:p>
            <a:pPr marL="457200" indent="-457200" algn="just">
              <a:lnSpc>
                <a:spcPct val="120000"/>
              </a:lnSpc>
              <a:buClr>
                <a:schemeClr val="tx1"/>
              </a:buClr>
            </a:pPr>
            <a:r>
              <a:rPr lang="pt-PT" sz="2400" b="1" dirty="0" smtClean="0"/>
              <a:t>1. Conhecimento Organizacional</a:t>
            </a:r>
          </a:p>
          <a:p>
            <a:pPr marL="457200" indent="-457200" algn="just">
              <a:lnSpc>
                <a:spcPct val="120000"/>
              </a:lnSpc>
              <a:buClr>
                <a:schemeClr val="tx1"/>
              </a:buClr>
            </a:pPr>
            <a:r>
              <a:rPr lang="pt-PT" sz="2000" b="1" dirty="0" smtClean="0"/>
              <a:t>1.1 Introdução</a:t>
            </a:r>
          </a:p>
          <a:p>
            <a:pPr marL="342900" lvl="1" indent="-342900" algn="just">
              <a:lnSpc>
                <a:spcPct val="110000"/>
              </a:lnSpc>
              <a:spcBef>
                <a:spcPts val="400"/>
              </a:spcBef>
              <a:buClr>
                <a:srgbClr val="0070C0"/>
              </a:buClr>
              <a:buFont typeface="Wingdings" pitchFamily="2" charset="2"/>
              <a:buChar char="Ø"/>
              <a:tabLst>
                <a:tab pos="6178550" algn="l"/>
              </a:tabLst>
            </a:pPr>
            <a:r>
              <a:rPr lang="pt-PT" sz="2000" dirty="0" smtClean="0"/>
              <a:t>“O conhecimento organizacional encontra-se distribuído por toda a organização nas mentes dos seus membros”</a:t>
            </a:r>
          </a:p>
          <a:p>
            <a:pPr marL="342900" lvl="1" indent="-342900" algn="just">
              <a:lnSpc>
                <a:spcPct val="110000"/>
              </a:lnSpc>
              <a:buClr>
                <a:srgbClr val="0070C0"/>
              </a:buClr>
              <a:buFont typeface="Wingdings" pitchFamily="2" charset="2"/>
              <a:buChar char="Ø"/>
              <a:tabLst>
                <a:tab pos="6178550" algn="l"/>
              </a:tabLst>
            </a:pPr>
            <a:endParaRPr lang="pt-PT" sz="1200" dirty="0" smtClean="0"/>
          </a:p>
          <a:p>
            <a:pPr marL="342900" lvl="1" indent="-342900" algn="just">
              <a:lnSpc>
                <a:spcPct val="110000"/>
              </a:lnSpc>
              <a:spcBef>
                <a:spcPts val="400"/>
              </a:spcBef>
              <a:buClr>
                <a:srgbClr val="0070C0"/>
              </a:buClr>
              <a:tabLst>
                <a:tab pos="6178550" algn="l"/>
              </a:tabLst>
            </a:pPr>
            <a:r>
              <a:rPr lang="pt-PT" sz="2000" b="1" dirty="0" smtClean="0"/>
              <a:t>1.2 Construção Social da Realidade</a:t>
            </a:r>
          </a:p>
          <a:p>
            <a:pPr marL="342900" lvl="1" indent="-342900" algn="just">
              <a:lnSpc>
                <a:spcPct val="110000"/>
              </a:lnSpc>
              <a:spcBef>
                <a:spcPts val="400"/>
              </a:spcBef>
              <a:buClr>
                <a:srgbClr val="0070C0"/>
              </a:buClr>
              <a:buFont typeface="Wingdings" pitchFamily="2" charset="2"/>
              <a:buChar char="Ø"/>
              <a:tabLst>
                <a:tab pos="6178550" algn="l"/>
              </a:tabLst>
            </a:pPr>
            <a:r>
              <a:rPr lang="pt-PT" sz="2000" dirty="0" smtClean="0"/>
              <a:t>Emerge de 4 processos principais:</a:t>
            </a:r>
          </a:p>
          <a:p>
            <a:pPr marL="800100" lvl="1" indent="-342900" algn="just">
              <a:lnSpc>
                <a:spcPct val="120000"/>
              </a:lnSpc>
              <a:spcBef>
                <a:spcPts val="400"/>
              </a:spcBef>
              <a:buClr>
                <a:schemeClr val="accent1"/>
              </a:buClr>
              <a:buFont typeface="Verdana" pitchFamily="34" charset="0"/>
              <a:buChar char="●"/>
              <a:tabLst>
                <a:tab pos="6178550" algn="l"/>
              </a:tabLst>
            </a:pPr>
            <a:r>
              <a:rPr lang="pt-PT" sz="1400" b="1" dirty="0" err="1" smtClean="0"/>
              <a:t>Subjectivação</a:t>
            </a:r>
            <a:r>
              <a:rPr lang="pt-PT" sz="1400" dirty="0" smtClean="0"/>
              <a:t>: a criação/acumulação de experiências por cada elemento da organização</a:t>
            </a:r>
          </a:p>
          <a:p>
            <a:pPr marL="800100" lvl="1" indent="-342900" algn="just">
              <a:lnSpc>
                <a:spcPct val="120000"/>
              </a:lnSpc>
              <a:spcBef>
                <a:spcPts val="400"/>
              </a:spcBef>
              <a:buClr>
                <a:schemeClr val="accent1"/>
              </a:buClr>
              <a:buFont typeface="Verdana" pitchFamily="34" charset="0"/>
              <a:buChar char="●"/>
              <a:tabLst>
                <a:tab pos="6178550" algn="l"/>
              </a:tabLst>
            </a:pPr>
            <a:r>
              <a:rPr lang="pt-PT" sz="1400" b="1" dirty="0" smtClean="0"/>
              <a:t>Exteriorização: </a:t>
            </a:r>
            <a:r>
              <a:rPr lang="pt-PT" sz="1400" dirty="0" smtClean="0"/>
              <a:t>comunicação de experiências aos outros -&gt; criação de uma realidade partilhada</a:t>
            </a:r>
          </a:p>
          <a:p>
            <a:pPr marL="800100" lvl="1" indent="-342900" algn="just">
              <a:lnSpc>
                <a:spcPct val="120000"/>
              </a:lnSpc>
              <a:spcBef>
                <a:spcPts val="400"/>
              </a:spcBef>
              <a:buClr>
                <a:schemeClr val="accent1"/>
              </a:buClr>
              <a:buFont typeface="Verdana" pitchFamily="34" charset="0"/>
              <a:buChar char="●"/>
              <a:tabLst>
                <a:tab pos="6178550" algn="l"/>
              </a:tabLst>
            </a:pPr>
            <a:r>
              <a:rPr lang="pt-PT" sz="1400" b="1" dirty="0" smtClean="0"/>
              <a:t>Objectivação: </a:t>
            </a:r>
            <a:r>
              <a:rPr lang="pt-PT" sz="1400" dirty="0" smtClean="0"/>
              <a:t>características objectivas das experiências de cada um, emergentes após comunicação e reflexão</a:t>
            </a:r>
          </a:p>
          <a:p>
            <a:pPr marL="800100" lvl="1" indent="-342900" algn="just">
              <a:lnSpc>
                <a:spcPct val="120000"/>
              </a:lnSpc>
              <a:spcBef>
                <a:spcPts val="400"/>
              </a:spcBef>
              <a:buClr>
                <a:schemeClr val="accent1"/>
              </a:buClr>
              <a:buFont typeface="Verdana" pitchFamily="34" charset="0"/>
              <a:buChar char="●"/>
              <a:tabLst>
                <a:tab pos="6178550" algn="l"/>
              </a:tabLst>
            </a:pPr>
            <a:r>
              <a:rPr lang="pt-PT" sz="1400" b="1" dirty="0" smtClean="0"/>
              <a:t>Interiorização: </a:t>
            </a:r>
            <a:r>
              <a:rPr lang="pt-PT" sz="1400" dirty="0" smtClean="0"/>
              <a:t>partilha do conhecimento comum -&gt; criação do “grupo” que partilha um dado conhecimento</a:t>
            </a:r>
          </a:p>
        </p:txBody>
      </p:sp>
      <p:cxnSp>
        <p:nvCxnSpPr>
          <p:cNvPr id="13" name="Conexão recta 12"/>
          <p:cNvCxnSpPr/>
          <p:nvPr/>
        </p:nvCxnSpPr>
        <p:spPr>
          <a:xfrm>
            <a:off x="642910" y="1000108"/>
            <a:ext cx="7929618" cy="1588"/>
          </a:xfrm>
          <a:prstGeom prst="line">
            <a:avLst/>
          </a:prstGeom>
          <a:ln w="25400" cap="rnd">
            <a:solidFill>
              <a:srgbClr val="0070C0"/>
            </a:solidFill>
          </a:ln>
        </p:spPr>
        <p:style>
          <a:lnRef idx="1">
            <a:schemeClr val="accent1"/>
          </a:lnRef>
          <a:fillRef idx="0">
            <a:schemeClr val="accent1"/>
          </a:fillRef>
          <a:effectRef idx="0">
            <a:schemeClr val="accent1"/>
          </a:effectRef>
          <a:fontRef idx="minor">
            <a:schemeClr val="tx1"/>
          </a:fontRef>
        </p:style>
      </p:cxnSp>
      <p:sp>
        <p:nvSpPr>
          <p:cNvPr id="15" name="Título 1"/>
          <p:cNvSpPr txBox="1">
            <a:spLocks/>
          </p:cNvSpPr>
          <p:nvPr/>
        </p:nvSpPr>
        <p:spPr>
          <a:xfrm>
            <a:off x="500034" y="428604"/>
            <a:ext cx="7986714" cy="500066"/>
          </a:xfrm>
          <a:prstGeom prst="rect">
            <a:avLst/>
          </a:prstGeom>
        </p:spPr>
        <p:txBody>
          <a:bodyPr vert="horz" anchor="b">
            <a:noAutofit/>
          </a:bodyPr>
          <a:lstStyle/>
          <a:p>
            <a:pPr lvl="0">
              <a:spcBef>
                <a:spcPct val="0"/>
              </a:spcBef>
              <a:defRPr/>
            </a:pPr>
            <a:r>
              <a:rPr lang="pt-PT" sz="2800" b="1" dirty="0" smtClean="0">
                <a:solidFill>
                  <a:srgbClr val="0070C0"/>
                </a:solidFill>
                <a:effectLst>
                  <a:outerShdw blurRad="53975" dist="22860" dir="5400000" algn="tl" rotWithShape="0">
                    <a:srgbClr val="000000">
                      <a:alpha val="55000"/>
                    </a:srgbClr>
                  </a:outerShdw>
                </a:effectLst>
                <a:latin typeface="+mj-lt"/>
                <a:ea typeface="+mj-ea"/>
                <a:cs typeface="+mj-cs"/>
              </a:rPr>
              <a:t>10</a:t>
            </a:r>
            <a:r>
              <a:rPr kumimoji="0" lang="pt-PT" sz="2800" b="1" i="0" strike="noStrike" kern="1200" cap="none" spc="0" normalizeH="0" baseline="0" noProof="0" dirty="0" smtClean="0">
                <a:ln>
                  <a:noFill/>
                </a:ln>
                <a:solidFill>
                  <a:srgbClr val="0070C0"/>
                </a:solidFill>
                <a:effectLst>
                  <a:outerShdw blurRad="53975" dist="22860" dir="5400000" algn="tl" rotWithShape="0">
                    <a:srgbClr val="000000">
                      <a:alpha val="55000"/>
                    </a:srgbClr>
                  </a:outerShdw>
                </a:effectLst>
                <a:uLnTx/>
                <a:uFillTx/>
                <a:latin typeface="+mj-lt"/>
                <a:ea typeface="+mj-ea"/>
                <a:cs typeface="+mj-cs"/>
              </a:rPr>
              <a:t>. </a:t>
            </a:r>
            <a:r>
              <a:rPr lang="pt-PT" sz="2800" b="1" dirty="0" smtClean="0">
                <a:solidFill>
                  <a:srgbClr val="0070C0"/>
                </a:solidFill>
                <a:effectLst>
                  <a:outerShdw blurRad="53975" dist="22860" dir="5400000" algn="tl" rotWithShape="0">
                    <a:srgbClr val="000000">
                      <a:alpha val="55000"/>
                    </a:srgbClr>
                  </a:outerShdw>
                </a:effectLst>
              </a:rPr>
              <a:t>Gestão do Conhecimento </a:t>
            </a:r>
            <a:endParaRPr kumimoji="0" lang="pt-PT" sz="2800" b="1" i="0" strike="noStrike" kern="1200" cap="none" spc="0" normalizeH="0" baseline="0" noProof="0" dirty="0">
              <a:ln>
                <a:noFill/>
              </a:ln>
              <a:solidFill>
                <a:srgbClr val="0070C0"/>
              </a:solidFill>
              <a:effectLst>
                <a:outerShdw blurRad="53975" dist="22860" dir="5400000" algn="tl" rotWithShape="0">
                  <a:srgbClr val="000000">
                    <a:alpha val="55000"/>
                  </a:srgbClr>
                </a:outerShdw>
              </a:effectLst>
              <a:uLnTx/>
              <a:uFillTx/>
              <a:latin typeface="+mj-lt"/>
              <a:ea typeface="+mj-ea"/>
              <a:cs typeface="+mj-cs"/>
            </a:endParaRPr>
          </a:p>
        </p:txBody>
      </p:sp>
      <p:sp>
        <p:nvSpPr>
          <p:cNvPr id="11" name="CaixaDeTexto 10"/>
          <p:cNvSpPr txBox="1"/>
          <p:nvPr/>
        </p:nvSpPr>
        <p:spPr>
          <a:xfrm>
            <a:off x="7177351" y="1205927"/>
            <a:ext cx="1728192" cy="290464"/>
          </a:xfrm>
          <a:prstGeom prst="rect">
            <a:avLst/>
          </a:prstGeom>
          <a:noFill/>
        </p:spPr>
        <p:txBody>
          <a:bodyPr wrap="square" rtlCol="0">
            <a:spAutoFit/>
          </a:bodyPr>
          <a:lstStyle/>
          <a:p>
            <a:pPr algn="just">
              <a:lnSpc>
                <a:spcPct val="120000"/>
              </a:lnSpc>
              <a:buClr>
                <a:srgbClr val="0070C0"/>
              </a:buClr>
            </a:pPr>
            <a:r>
              <a:rPr lang="en-US" sz="1200" dirty="0" smtClean="0"/>
              <a:t>Santos &amp; Ramos</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Marcador de Posição do Número do Diapositivo 6"/>
          <p:cNvSpPr>
            <a:spLocks noGrp="1"/>
          </p:cNvSpPr>
          <p:nvPr>
            <p:ph type="sldNum" sz="quarter" idx="12"/>
          </p:nvPr>
        </p:nvSpPr>
        <p:spPr>
          <a:xfrm>
            <a:off x="8286776" y="6072206"/>
            <a:ext cx="457200" cy="365125"/>
          </a:xfrm>
        </p:spPr>
        <p:txBody>
          <a:bodyPr/>
          <a:lstStyle/>
          <a:p>
            <a:fld id="{CE287019-93E1-4EE6-AC17-0D901F7ADF48}" type="slidenum">
              <a:rPr lang="pt-PT" smtClean="0"/>
              <a:pPr/>
              <a:t>20</a:t>
            </a:fld>
            <a:endParaRPr lang="pt-PT" dirty="0"/>
          </a:p>
        </p:txBody>
      </p:sp>
      <p:cxnSp>
        <p:nvCxnSpPr>
          <p:cNvPr id="13" name="Conexão recta 12"/>
          <p:cNvCxnSpPr/>
          <p:nvPr/>
        </p:nvCxnSpPr>
        <p:spPr>
          <a:xfrm>
            <a:off x="642910" y="1000108"/>
            <a:ext cx="7929618" cy="1588"/>
          </a:xfrm>
          <a:prstGeom prst="line">
            <a:avLst/>
          </a:prstGeom>
          <a:ln w="25400" cap="rnd">
            <a:solidFill>
              <a:srgbClr val="0070C0"/>
            </a:solidFill>
          </a:ln>
        </p:spPr>
        <p:style>
          <a:lnRef idx="1">
            <a:schemeClr val="accent1"/>
          </a:lnRef>
          <a:fillRef idx="0">
            <a:schemeClr val="accent1"/>
          </a:fillRef>
          <a:effectRef idx="0">
            <a:schemeClr val="accent1"/>
          </a:effectRef>
          <a:fontRef idx="minor">
            <a:schemeClr val="tx1"/>
          </a:fontRef>
        </p:style>
      </p:cxnSp>
      <p:sp>
        <p:nvSpPr>
          <p:cNvPr id="9" name="CaixaDeTexto 8"/>
          <p:cNvSpPr txBox="1"/>
          <p:nvPr/>
        </p:nvSpPr>
        <p:spPr>
          <a:xfrm>
            <a:off x="513097" y="1065799"/>
            <a:ext cx="8072494" cy="374974"/>
          </a:xfrm>
          <a:prstGeom prst="rect">
            <a:avLst/>
          </a:prstGeom>
          <a:noFill/>
        </p:spPr>
        <p:txBody>
          <a:bodyPr wrap="square" rtlCol="0">
            <a:spAutoFit/>
          </a:bodyPr>
          <a:lstStyle/>
          <a:p>
            <a:pPr marL="342900" indent="-342900" algn="just">
              <a:lnSpc>
                <a:spcPct val="130000"/>
              </a:lnSpc>
              <a:spcBef>
                <a:spcPts val="400"/>
              </a:spcBef>
              <a:buClr>
                <a:schemeClr val="accent1"/>
              </a:buClr>
              <a:buFont typeface="Verdana" pitchFamily="34" charset="0"/>
              <a:buChar char="●"/>
              <a:tabLst>
                <a:tab pos="6178550" algn="l"/>
              </a:tabLst>
            </a:pPr>
            <a:r>
              <a:rPr lang="pt-PT" sz="1600" b="1" dirty="0" smtClean="0"/>
              <a:t>Indicadores do Capital Relacional</a:t>
            </a:r>
            <a:endParaRPr lang="pt-PT" b="1" dirty="0" smtClean="0"/>
          </a:p>
        </p:txBody>
      </p:sp>
      <p:graphicFrame>
        <p:nvGraphicFramePr>
          <p:cNvPr id="10" name="Tabela 9"/>
          <p:cNvGraphicFramePr>
            <a:graphicFrameLocks noGrp="1"/>
          </p:cNvGraphicFramePr>
          <p:nvPr/>
        </p:nvGraphicFramePr>
        <p:xfrm>
          <a:off x="925718" y="1439225"/>
          <a:ext cx="7606722" cy="4347323"/>
        </p:xfrm>
        <a:graphic>
          <a:graphicData uri="http://schemas.openxmlformats.org/drawingml/2006/table">
            <a:tbl>
              <a:tblPr firstRow="1" bandRow="1">
                <a:tableStyleId>{5C22544A-7EE6-4342-B048-85BDC9FD1C3A}</a:tableStyleId>
              </a:tblPr>
              <a:tblGrid>
                <a:gridCol w="2422146"/>
                <a:gridCol w="5184576"/>
              </a:tblGrid>
              <a:tr h="350733">
                <a:tc>
                  <a:txBody>
                    <a:bodyPr/>
                    <a:lstStyle/>
                    <a:p>
                      <a:pPr algn="ctr"/>
                      <a:r>
                        <a:rPr lang="en-US" dirty="0" err="1" smtClean="0"/>
                        <a:t>Indicador</a:t>
                      </a:r>
                      <a:endParaRPr lang="en-US" dirty="0"/>
                    </a:p>
                  </a:txBody>
                  <a:tcPr/>
                </a:tc>
                <a:tc>
                  <a:txBody>
                    <a:bodyPr/>
                    <a:lstStyle/>
                    <a:p>
                      <a:pPr algn="ctr"/>
                      <a:r>
                        <a:rPr lang="en-US" dirty="0" err="1" smtClean="0"/>
                        <a:t>Descrição</a:t>
                      </a:r>
                      <a:endParaRPr lang="en-US" dirty="0"/>
                    </a:p>
                  </a:txBody>
                  <a:tcPr/>
                </a:tc>
              </a:tr>
              <a:tr h="292277">
                <a:tc>
                  <a:txBody>
                    <a:bodyPr/>
                    <a:lstStyle/>
                    <a:p>
                      <a:pPr algn="ctr"/>
                      <a:r>
                        <a:rPr lang="en-US" sz="1400" dirty="0" smtClean="0"/>
                        <a:t>#</a:t>
                      </a:r>
                      <a:r>
                        <a:rPr lang="en-US" sz="1400" baseline="0" dirty="0" smtClean="0"/>
                        <a:t> </a:t>
                      </a:r>
                      <a:r>
                        <a:rPr lang="en-US" sz="1400" baseline="0" dirty="0" err="1" smtClean="0"/>
                        <a:t>Alianças</a:t>
                      </a:r>
                      <a:r>
                        <a:rPr lang="en-US" sz="1400" baseline="0" dirty="0" smtClean="0"/>
                        <a:t> e </a:t>
                      </a:r>
                      <a:r>
                        <a:rPr lang="en-US" sz="1400" baseline="0" dirty="0" err="1" smtClean="0"/>
                        <a:t>parcerias</a:t>
                      </a:r>
                      <a:endParaRPr lang="en-US" sz="1400" dirty="0"/>
                    </a:p>
                  </a:txBody>
                  <a:tcPr/>
                </a:tc>
                <a:tc>
                  <a:txBody>
                    <a:bodyPr/>
                    <a:lstStyle/>
                    <a:p>
                      <a:pPr algn="ctr"/>
                      <a:endParaRPr lang="en-US" sz="1400" dirty="0"/>
                    </a:p>
                  </a:txBody>
                  <a:tcPr/>
                </a:tc>
              </a:tr>
              <a:tr h="292277">
                <a:tc>
                  <a:txBody>
                    <a:bodyPr/>
                    <a:lstStyle/>
                    <a:p>
                      <a:pPr algn="ctr"/>
                      <a:r>
                        <a:rPr lang="en-US" sz="1400" dirty="0" smtClean="0"/>
                        <a:t>% de </a:t>
                      </a:r>
                      <a:r>
                        <a:rPr lang="en-US" sz="1400" dirty="0" err="1" smtClean="0"/>
                        <a:t>tipos</a:t>
                      </a:r>
                      <a:r>
                        <a:rPr lang="en-US" sz="1400" dirty="0" smtClean="0"/>
                        <a:t> de </a:t>
                      </a:r>
                      <a:r>
                        <a:rPr lang="en-US" sz="1400" dirty="0" err="1" smtClean="0"/>
                        <a:t>clientes</a:t>
                      </a:r>
                      <a:endParaRPr lang="en-US" sz="1400" dirty="0"/>
                    </a:p>
                  </a:txBody>
                  <a:tcPr/>
                </a:tc>
                <a:tc>
                  <a:txBody>
                    <a:bodyPr/>
                    <a:lstStyle/>
                    <a:p>
                      <a:pPr algn="ctr"/>
                      <a:r>
                        <a:rPr lang="en-US" sz="1400" dirty="0" err="1" smtClean="0"/>
                        <a:t>Grandes</a:t>
                      </a:r>
                      <a:r>
                        <a:rPr lang="en-US" sz="1400" dirty="0" smtClean="0"/>
                        <a:t>, </a:t>
                      </a:r>
                      <a:r>
                        <a:rPr lang="en-US" sz="1400" dirty="0" err="1" smtClean="0"/>
                        <a:t>pequenos</a:t>
                      </a:r>
                      <a:r>
                        <a:rPr lang="en-US" sz="1400" dirty="0" smtClean="0"/>
                        <a:t>, </a:t>
                      </a:r>
                      <a:r>
                        <a:rPr lang="en-US" sz="1400" dirty="0" err="1" smtClean="0"/>
                        <a:t>bons</a:t>
                      </a:r>
                      <a:r>
                        <a:rPr lang="en-US" sz="1400" dirty="0" smtClean="0"/>
                        <a:t>,</a:t>
                      </a:r>
                      <a:r>
                        <a:rPr lang="en-US" sz="1400" baseline="0" dirty="0" smtClean="0"/>
                        <a:t> </a:t>
                      </a:r>
                      <a:r>
                        <a:rPr lang="en-US" sz="1400" baseline="0" dirty="0" err="1" smtClean="0"/>
                        <a:t>maus</a:t>
                      </a:r>
                      <a:r>
                        <a:rPr lang="en-US" sz="1400" baseline="0" dirty="0" smtClean="0"/>
                        <a:t> </a:t>
                      </a:r>
                      <a:r>
                        <a:rPr lang="en-US" sz="1400" baseline="0" dirty="0" err="1" smtClean="0"/>
                        <a:t>pagadores</a:t>
                      </a:r>
                      <a:endParaRPr lang="en-US" sz="1400" dirty="0"/>
                    </a:p>
                  </a:txBody>
                  <a:tcPr/>
                </a:tc>
              </a:tr>
              <a:tr h="292277">
                <a:tc>
                  <a:txBody>
                    <a:bodyPr/>
                    <a:lstStyle/>
                    <a:p>
                      <a:pPr algn="ctr"/>
                      <a:r>
                        <a:rPr lang="en-US" sz="1400" dirty="0" smtClean="0"/>
                        <a:t>% </a:t>
                      </a:r>
                      <a:r>
                        <a:rPr lang="en-US" sz="1400" dirty="0" err="1" smtClean="0"/>
                        <a:t>vendas</a:t>
                      </a:r>
                      <a:endParaRPr lang="en-US" sz="1400" dirty="0"/>
                    </a:p>
                  </a:txBody>
                  <a:tcPr/>
                </a:tc>
                <a:tc>
                  <a:txBody>
                    <a:bodyPr/>
                    <a:lstStyle/>
                    <a:p>
                      <a:pPr algn="ctr"/>
                      <a:r>
                        <a:rPr lang="en-US" sz="1400" dirty="0" err="1" smtClean="0"/>
                        <a:t>Vendas</a:t>
                      </a:r>
                      <a:r>
                        <a:rPr lang="en-US" sz="1400" dirty="0" smtClean="0"/>
                        <a:t> / Nº de </a:t>
                      </a:r>
                      <a:r>
                        <a:rPr lang="en-US" sz="1400" dirty="0" err="1" smtClean="0"/>
                        <a:t>contactos</a:t>
                      </a:r>
                      <a:r>
                        <a:rPr lang="en-US" sz="1400" dirty="0" smtClean="0"/>
                        <a:t> </a:t>
                      </a:r>
                      <a:r>
                        <a:rPr lang="en-US" sz="1400" dirty="0" err="1" smtClean="0"/>
                        <a:t>recebidos</a:t>
                      </a:r>
                      <a:endParaRPr lang="en-US" sz="1400" dirty="0"/>
                    </a:p>
                  </a:txBody>
                  <a:tcPr/>
                </a:tc>
              </a:tr>
              <a:tr h="292277">
                <a:tc>
                  <a:txBody>
                    <a:bodyPr/>
                    <a:lstStyle/>
                    <a:p>
                      <a:pPr algn="ctr"/>
                      <a:r>
                        <a:rPr lang="en-US" sz="1400" dirty="0" smtClean="0"/>
                        <a:t>#</a:t>
                      </a:r>
                      <a:r>
                        <a:rPr lang="en-US" sz="1400" dirty="0" err="1" smtClean="0"/>
                        <a:t>Fidelidade</a:t>
                      </a:r>
                      <a:r>
                        <a:rPr lang="en-US" sz="1400" dirty="0" smtClean="0"/>
                        <a:t> </a:t>
                      </a:r>
                      <a:r>
                        <a:rPr lang="en-US" sz="1400" dirty="0" err="1" smtClean="0"/>
                        <a:t>clientes</a:t>
                      </a:r>
                      <a:endParaRPr lang="en-US" sz="1400" dirty="0"/>
                    </a:p>
                  </a:txBody>
                  <a:tcPr/>
                </a:tc>
                <a:tc>
                  <a:txBody>
                    <a:bodyPr/>
                    <a:lstStyle/>
                    <a:p>
                      <a:pPr algn="ctr"/>
                      <a:r>
                        <a:rPr lang="en-US" sz="1400" dirty="0" smtClean="0"/>
                        <a:t>Nº de </a:t>
                      </a:r>
                      <a:r>
                        <a:rPr lang="en-US" sz="1400" dirty="0" err="1" smtClean="0"/>
                        <a:t>anos</a:t>
                      </a:r>
                      <a:r>
                        <a:rPr lang="en-US" sz="1400" dirty="0" smtClean="0"/>
                        <a:t> </a:t>
                      </a:r>
                      <a:r>
                        <a:rPr lang="en-US" sz="1400" dirty="0" err="1" smtClean="0"/>
                        <a:t>médio</a:t>
                      </a:r>
                      <a:r>
                        <a:rPr lang="en-US" sz="1400" dirty="0" smtClean="0"/>
                        <a:t> de </a:t>
                      </a:r>
                      <a:r>
                        <a:rPr lang="en-US" sz="1400" dirty="0" err="1" smtClean="0"/>
                        <a:t>relacionamento</a:t>
                      </a:r>
                      <a:r>
                        <a:rPr lang="en-US" sz="1400" dirty="0" smtClean="0"/>
                        <a:t> com </a:t>
                      </a:r>
                      <a:r>
                        <a:rPr lang="en-US" sz="1400" dirty="0" err="1" smtClean="0"/>
                        <a:t>os</a:t>
                      </a:r>
                      <a:r>
                        <a:rPr lang="en-US" sz="1400" dirty="0" smtClean="0"/>
                        <a:t> </a:t>
                      </a:r>
                      <a:r>
                        <a:rPr lang="en-US" sz="1400" dirty="0" err="1" smtClean="0"/>
                        <a:t>clientes</a:t>
                      </a:r>
                      <a:endParaRPr lang="en-US" sz="1400" dirty="0"/>
                    </a:p>
                  </a:txBody>
                  <a:tcPr/>
                </a:tc>
              </a:tr>
              <a:tr h="292277">
                <a:tc>
                  <a:txBody>
                    <a:bodyPr/>
                    <a:lstStyle/>
                    <a:p>
                      <a:pPr algn="ctr"/>
                      <a:r>
                        <a:rPr lang="en-US" sz="1400" dirty="0" smtClean="0"/>
                        <a:t>% freq.</a:t>
                      </a:r>
                      <a:r>
                        <a:rPr lang="en-US" sz="1400" baseline="0" dirty="0" smtClean="0"/>
                        <a:t> </a:t>
                      </a:r>
                      <a:r>
                        <a:rPr lang="en-US" sz="1400" baseline="0" dirty="0" err="1" smtClean="0"/>
                        <a:t>encomendas</a:t>
                      </a:r>
                      <a:endParaRPr lang="en-US" sz="1400" dirty="0"/>
                    </a:p>
                  </a:txBody>
                  <a:tcPr/>
                </a:tc>
                <a:tc>
                  <a:txBody>
                    <a:bodyPr/>
                    <a:lstStyle/>
                    <a:p>
                      <a:pPr algn="ctr"/>
                      <a:r>
                        <a:rPr lang="en-US" sz="1400" dirty="0" smtClean="0"/>
                        <a:t>% de novas </a:t>
                      </a:r>
                      <a:r>
                        <a:rPr lang="en-US" sz="1400" dirty="0" err="1" smtClean="0"/>
                        <a:t>encomendas</a:t>
                      </a:r>
                      <a:r>
                        <a:rPr lang="en-US" sz="1400" dirty="0" smtClean="0"/>
                        <a:t> </a:t>
                      </a:r>
                      <a:r>
                        <a:rPr lang="en-US" sz="1400" dirty="0" err="1" smtClean="0"/>
                        <a:t>por</a:t>
                      </a:r>
                      <a:r>
                        <a:rPr lang="en-US" sz="1400" baseline="0" dirty="0" smtClean="0"/>
                        <a:t> </a:t>
                      </a:r>
                      <a:r>
                        <a:rPr lang="en-US" sz="1400" baseline="0" dirty="0" err="1" smtClean="0"/>
                        <a:t>cliente</a:t>
                      </a:r>
                      <a:endParaRPr lang="en-US" sz="1400" dirty="0"/>
                    </a:p>
                  </a:txBody>
                  <a:tcPr/>
                </a:tc>
              </a:tr>
              <a:tr h="292277">
                <a:tc>
                  <a:txBody>
                    <a:bodyPr/>
                    <a:lstStyle/>
                    <a:p>
                      <a:pPr algn="ctr"/>
                      <a:r>
                        <a:rPr lang="en-US" sz="1400" dirty="0" smtClean="0"/>
                        <a:t>% </a:t>
                      </a:r>
                      <a:r>
                        <a:rPr lang="en-US" sz="1400" dirty="0" err="1" smtClean="0"/>
                        <a:t>vendas</a:t>
                      </a:r>
                      <a:r>
                        <a:rPr lang="en-US" sz="1400" dirty="0" smtClean="0"/>
                        <a:t> on-line</a:t>
                      </a:r>
                      <a:endParaRPr lang="en-US" sz="1400" dirty="0"/>
                    </a:p>
                  </a:txBody>
                  <a:tcPr/>
                </a:tc>
                <a:tc>
                  <a:txBody>
                    <a:bodyPr/>
                    <a:lstStyle/>
                    <a:p>
                      <a:pPr algn="ctr"/>
                      <a:endParaRPr lang="en-US" sz="1400" dirty="0"/>
                    </a:p>
                  </a:txBody>
                  <a:tcPr/>
                </a:tc>
              </a:tr>
              <a:tr h="292277">
                <a:tc>
                  <a:txBody>
                    <a:bodyPr/>
                    <a:lstStyle/>
                    <a:p>
                      <a:pPr algn="ctr"/>
                      <a:r>
                        <a:rPr lang="en-US" sz="1400" dirty="0" smtClean="0"/>
                        <a:t>#</a:t>
                      </a:r>
                      <a:r>
                        <a:rPr lang="en-US" sz="1400" dirty="0" err="1" smtClean="0"/>
                        <a:t>acessos</a:t>
                      </a:r>
                      <a:r>
                        <a:rPr lang="en-US" sz="1400" dirty="0" smtClean="0"/>
                        <a:t> ao site</a:t>
                      </a:r>
                      <a:endParaRPr lang="en-US" sz="1400" dirty="0"/>
                    </a:p>
                  </a:txBody>
                  <a:tcPr/>
                </a:tc>
                <a:tc>
                  <a:txBody>
                    <a:bodyPr/>
                    <a:lstStyle/>
                    <a:p>
                      <a:pPr algn="ctr"/>
                      <a:endParaRPr lang="en-US" sz="1400" dirty="0"/>
                    </a:p>
                  </a:txBody>
                  <a:tcPr/>
                </a:tc>
              </a:tr>
              <a:tr h="292277">
                <a:tc>
                  <a:txBody>
                    <a:bodyPr/>
                    <a:lstStyle/>
                    <a:p>
                      <a:pPr algn="ctr"/>
                      <a:r>
                        <a:rPr lang="en-US" sz="1400" dirty="0" smtClean="0"/>
                        <a:t>%</a:t>
                      </a:r>
                      <a:r>
                        <a:rPr lang="en-US" sz="1400" dirty="0" err="1" smtClean="0"/>
                        <a:t>índ.satisfação</a:t>
                      </a:r>
                      <a:r>
                        <a:rPr lang="en-US" sz="1400" dirty="0" smtClean="0"/>
                        <a:t> </a:t>
                      </a:r>
                      <a:r>
                        <a:rPr lang="en-US" sz="1400" dirty="0" err="1" smtClean="0"/>
                        <a:t>cliente</a:t>
                      </a:r>
                      <a:endParaRPr lang="en-US" sz="1400" dirty="0"/>
                    </a:p>
                  </a:txBody>
                  <a:tcPr/>
                </a:tc>
                <a:tc>
                  <a:txBody>
                    <a:bodyPr/>
                    <a:lstStyle/>
                    <a:p>
                      <a:pPr algn="ctr"/>
                      <a:r>
                        <a:rPr lang="en-US" sz="1400" dirty="0" err="1" smtClean="0"/>
                        <a:t>Resultados</a:t>
                      </a:r>
                      <a:r>
                        <a:rPr lang="en-US" sz="1400" dirty="0" smtClean="0"/>
                        <a:t> de </a:t>
                      </a:r>
                      <a:r>
                        <a:rPr lang="en-US" sz="1400" dirty="0" err="1" smtClean="0"/>
                        <a:t>questionário</a:t>
                      </a:r>
                      <a:r>
                        <a:rPr lang="en-US" sz="1400" dirty="0" smtClean="0"/>
                        <a:t> a </a:t>
                      </a:r>
                      <a:r>
                        <a:rPr lang="en-US" sz="1400" dirty="0" err="1" smtClean="0"/>
                        <a:t>clientes</a:t>
                      </a:r>
                      <a:endParaRPr lang="en-US" sz="1400" dirty="0"/>
                    </a:p>
                  </a:txBody>
                  <a:tcPr/>
                </a:tc>
              </a:tr>
              <a:tr h="292277">
                <a:tc>
                  <a:txBody>
                    <a:bodyPr/>
                    <a:lstStyle/>
                    <a:p>
                      <a:pPr algn="ctr"/>
                      <a:r>
                        <a:rPr lang="en-US" sz="1400" dirty="0" smtClean="0"/>
                        <a:t>%</a:t>
                      </a:r>
                      <a:r>
                        <a:rPr lang="en-US" sz="1400" dirty="0" err="1" smtClean="0"/>
                        <a:t>entregas</a:t>
                      </a:r>
                      <a:r>
                        <a:rPr lang="en-US" sz="1400" dirty="0" smtClean="0"/>
                        <a:t> </a:t>
                      </a:r>
                      <a:r>
                        <a:rPr lang="en-US" sz="1400" dirty="0" err="1" smtClean="0"/>
                        <a:t>em</a:t>
                      </a:r>
                      <a:r>
                        <a:rPr lang="en-US" sz="1400" dirty="0" smtClean="0"/>
                        <a:t> </a:t>
                      </a:r>
                      <a:r>
                        <a:rPr lang="en-US" sz="1400" dirty="0" err="1" smtClean="0"/>
                        <a:t>atraso</a:t>
                      </a:r>
                      <a:endParaRPr lang="en-US" sz="1400" dirty="0"/>
                    </a:p>
                  </a:txBody>
                  <a:tcPr/>
                </a:tc>
                <a:tc>
                  <a:txBody>
                    <a:bodyPr/>
                    <a:lstStyle/>
                    <a:p>
                      <a:pPr algn="ctr"/>
                      <a:endParaRPr lang="en-US" sz="1400" dirty="0"/>
                    </a:p>
                  </a:txBody>
                  <a:tcPr/>
                </a:tc>
              </a:tr>
              <a:tr h="292277">
                <a:tc>
                  <a:txBody>
                    <a:bodyPr/>
                    <a:lstStyle/>
                    <a:p>
                      <a:pPr algn="ctr"/>
                      <a:r>
                        <a:rPr lang="en-US" sz="1400" dirty="0" smtClean="0"/>
                        <a:t>%</a:t>
                      </a:r>
                      <a:r>
                        <a:rPr lang="en-US" sz="1400" dirty="0" err="1" smtClean="0"/>
                        <a:t>particip.novos</a:t>
                      </a:r>
                      <a:r>
                        <a:rPr lang="en-US" sz="1400" dirty="0" smtClean="0"/>
                        <a:t> prod.</a:t>
                      </a:r>
                      <a:endParaRPr lang="en-US" sz="1400" dirty="0"/>
                    </a:p>
                  </a:txBody>
                  <a:tcPr/>
                </a:tc>
                <a:tc>
                  <a:txBody>
                    <a:bodyPr/>
                    <a:lstStyle/>
                    <a:p>
                      <a:pPr algn="ctr"/>
                      <a:r>
                        <a:rPr lang="en-US" sz="1400" dirty="0" smtClean="0"/>
                        <a:t>% </a:t>
                      </a:r>
                      <a:r>
                        <a:rPr lang="en-US" sz="1400" dirty="0" err="1" smtClean="0"/>
                        <a:t>participação</a:t>
                      </a:r>
                      <a:r>
                        <a:rPr lang="en-US" sz="1400" baseline="0" dirty="0" smtClean="0"/>
                        <a:t> no design de </a:t>
                      </a:r>
                      <a:r>
                        <a:rPr lang="en-US" sz="1400" baseline="0" dirty="0" err="1" smtClean="0"/>
                        <a:t>novos</a:t>
                      </a:r>
                      <a:r>
                        <a:rPr lang="en-US" sz="1400" baseline="0" dirty="0" smtClean="0"/>
                        <a:t> </a:t>
                      </a:r>
                      <a:r>
                        <a:rPr lang="en-US" sz="1400" baseline="0" dirty="0" err="1" smtClean="0"/>
                        <a:t>prodts</a:t>
                      </a:r>
                      <a:r>
                        <a:rPr lang="en-US" sz="1400" baseline="0" dirty="0" smtClean="0"/>
                        <a:t> com </a:t>
                      </a:r>
                      <a:r>
                        <a:rPr lang="en-US" sz="1400" baseline="0" dirty="0" err="1" smtClean="0"/>
                        <a:t>parceiro</a:t>
                      </a:r>
                      <a:endParaRPr lang="en-US" sz="1400" dirty="0"/>
                    </a:p>
                  </a:txBody>
                  <a:tcPr/>
                </a:tc>
              </a:tr>
              <a:tr h="323963">
                <a:tc>
                  <a:txBody>
                    <a:bodyPr/>
                    <a:lstStyle/>
                    <a:p>
                      <a:pPr algn="ctr"/>
                      <a:r>
                        <a:rPr lang="en-US" sz="1400" dirty="0" smtClean="0"/>
                        <a:t>%</a:t>
                      </a:r>
                      <a:r>
                        <a:rPr lang="en-US" sz="1400" dirty="0" err="1" smtClean="0"/>
                        <a:t>índ.satisf.membros</a:t>
                      </a:r>
                      <a:endParaRPr lang="en-US" sz="14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err="1" smtClean="0"/>
                        <a:t>Resultados</a:t>
                      </a:r>
                      <a:r>
                        <a:rPr lang="en-US" sz="1400" dirty="0" smtClean="0"/>
                        <a:t> de </a:t>
                      </a:r>
                      <a:r>
                        <a:rPr lang="en-US" sz="1400" dirty="0" err="1" smtClean="0"/>
                        <a:t>questionário</a:t>
                      </a:r>
                      <a:r>
                        <a:rPr lang="en-US" sz="1400" dirty="0" smtClean="0"/>
                        <a:t> a </a:t>
                      </a:r>
                      <a:r>
                        <a:rPr lang="en-US" sz="1400" dirty="0" err="1" smtClean="0"/>
                        <a:t>funcionários</a:t>
                      </a:r>
                      <a:endParaRPr lang="en-US" sz="1400" dirty="0"/>
                    </a:p>
                  </a:txBody>
                  <a:tcPr/>
                </a:tc>
              </a:tr>
              <a:tr h="292277">
                <a:tc>
                  <a:txBody>
                    <a:bodyPr/>
                    <a:lstStyle/>
                    <a:p>
                      <a:pPr algn="ctr"/>
                      <a:r>
                        <a:rPr lang="en-US" sz="1400" dirty="0" smtClean="0"/>
                        <a:t>#</a:t>
                      </a:r>
                      <a:r>
                        <a:rPr lang="en-US" sz="1400" dirty="0" err="1" smtClean="0"/>
                        <a:t>ambientes</a:t>
                      </a:r>
                      <a:r>
                        <a:rPr lang="en-US" sz="1400" dirty="0" smtClean="0"/>
                        <a:t> </a:t>
                      </a:r>
                      <a:r>
                        <a:rPr lang="en-US" sz="1400" dirty="0" err="1" smtClean="0"/>
                        <a:t>colabor</a:t>
                      </a:r>
                      <a:r>
                        <a:rPr lang="en-US" sz="1400" dirty="0" smtClean="0"/>
                        <a:t>.</a:t>
                      </a:r>
                      <a:endParaRPr lang="en-US" sz="1400" dirty="0"/>
                    </a:p>
                  </a:txBody>
                  <a:tcPr/>
                </a:tc>
                <a:tc>
                  <a:txBody>
                    <a:bodyPr/>
                    <a:lstStyle/>
                    <a:p>
                      <a:pPr algn="ctr"/>
                      <a:r>
                        <a:rPr lang="en-US" sz="1400" dirty="0" err="1" smtClean="0"/>
                        <a:t>Núm</a:t>
                      </a:r>
                      <a:r>
                        <a:rPr lang="en-US" sz="1400" dirty="0" smtClean="0"/>
                        <a:t>. </a:t>
                      </a:r>
                      <a:r>
                        <a:rPr lang="en-US" sz="1400" dirty="0" err="1" smtClean="0"/>
                        <a:t>participações</a:t>
                      </a:r>
                      <a:r>
                        <a:rPr lang="en-US" sz="1400" dirty="0" smtClean="0"/>
                        <a:t> de </a:t>
                      </a:r>
                      <a:r>
                        <a:rPr lang="en-US" sz="1400" dirty="0" err="1" smtClean="0"/>
                        <a:t>membros</a:t>
                      </a:r>
                      <a:r>
                        <a:rPr lang="en-US" sz="1400" dirty="0" smtClean="0"/>
                        <a:t> </a:t>
                      </a:r>
                      <a:r>
                        <a:rPr lang="en-US" sz="1400" dirty="0" err="1" smtClean="0"/>
                        <a:t>em</a:t>
                      </a:r>
                      <a:r>
                        <a:rPr lang="en-US" sz="1400" dirty="0" smtClean="0"/>
                        <a:t> chats, on-line, etc.</a:t>
                      </a:r>
                      <a:endParaRPr lang="en-US" sz="1400" dirty="0"/>
                    </a:p>
                  </a:txBody>
                  <a:tcPr/>
                </a:tc>
              </a:tr>
              <a:tr h="292277">
                <a:tc>
                  <a:txBody>
                    <a:bodyPr/>
                    <a:lstStyle/>
                    <a:p>
                      <a:pPr algn="ctr"/>
                      <a:r>
                        <a:rPr lang="en-US" sz="1400" dirty="0" smtClean="0"/>
                        <a:t>%</a:t>
                      </a:r>
                      <a:r>
                        <a:rPr lang="en-US" sz="1400" dirty="0" err="1" smtClean="0"/>
                        <a:t>actividades</a:t>
                      </a:r>
                      <a:r>
                        <a:rPr lang="en-US" sz="1400" dirty="0" smtClean="0"/>
                        <a:t> </a:t>
                      </a:r>
                      <a:r>
                        <a:rPr lang="en-US" sz="1400" dirty="0" err="1" smtClean="0"/>
                        <a:t>colabor</a:t>
                      </a:r>
                      <a:r>
                        <a:rPr lang="en-US" sz="1400" dirty="0" smtClean="0"/>
                        <a:t>.</a:t>
                      </a:r>
                      <a:endParaRPr lang="en-US" sz="1400" dirty="0"/>
                    </a:p>
                  </a:txBody>
                  <a:tcPr/>
                </a:tc>
                <a:tc>
                  <a:txBody>
                    <a:bodyPr/>
                    <a:lstStyle/>
                    <a:p>
                      <a:pPr algn="ctr"/>
                      <a:r>
                        <a:rPr lang="en-US" sz="1400" dirty="0" smtClean="0"/>
                        <a:t>% </a:t>
                      </a:r>
                      <a:r>
                        <a:rPr lang="en-US" sz="1400" dirty="0" err="1" smtClean="0"/>
                        <a:t>problemas</a:t>
                      </a:r>
                      <a:r>
                        <a:rPr lang="en-US" sz="1400" dirty="0" smtClean="0"/>
                        <a:t> </a:t>
                      </a:r>
                      <a:r>
                        <a:rPr lang="en-US" sz="1400" dirty="0" err="1" smtClean="0"/>
                        <a:t>resolvidos</a:t>
                      </a:r>
                      <a:r>
                        <a:rPr lang="en-US" sz="1400" dirty="0" smtClean="0"/>
                        <a:t> </a:t>
                      </a:r>
                      <a:r>
                        <a:rPr lang="en-US" sz="1400" dirty="0" err="1" smtClean="0"/>
                        <a:t>em</a:t>
                      </a:r>
                      <a:r>
                        <a:rPr lang="en-US" sz="1400" dirty="0" smtClean="0"/>
                        <a:t> </a:t>
                      </a:r>
                      <a:r>
                        <a:rPr lang="en-US" sz="1400" dirty="0" err="1" smtClean="0"/>
                        <a:t>reuniões</a:t>
                      </a:r>
                      <a:r>
                        <a:rPr lang="en-US" sz="1400" dirty="0" smtClean="0"/>
                        <a:t>, </a:t>
                      </a:r>
                      <a:r>
                        <a:rPr lang="en-US" sz="1400" i="1" dirty="0" smtClean="0"/>
                        <a:t>brainstorm</a:t>
                      </a:r>
                      <a:r>
                        <a:rPr lang="en-US" sz="1400" dirty="0" smtClean="0"/>
                        <a:t>, etc.</a:t>
                      </a:r>
                      <a:endParaRPr lang="en-US" sz="1400" dirty="0"/>
                    </a:p>
                  </a:txBody>
                  <a:tcPr/>
                </a:tc>
              </a:tr>
            </a:tbl>
          </a:graphicData>
        </a:graphic>
      </p:graphicFrame>
      <p:sp>
        <p:nvSpPr>
          <p:cNvPr id="11" name="Título 1"/>
          <p:cNvSpPr txBox="1">
            <a:spLocks/>
          </p:cNvSpPr>
          <p:nvPr/>
        </p:nvSpPr>
        <p:spPr>
          <a:xfrm>
            <a:off x="500034" y="428604"/>
            <a:ext cx="7986714" cy="500066"/>
          </a:xfrm>
          <a:prstGeom prst="rect">
            <a:avLst/>
          </a:prstGeom>
        </p:spPr>
        <p:txBody>
          <a:bodyPr vert="horz" anchor="b">
            <a:noAutofit/>
          </a:bodyPr>
          <a:lstStyle/>
          <a:p>
            <a:pPr lvl="0">
              <a:spcBef>
                <a:spcPct val="0"/>
              </a:spcBef>
              <a:defRPr/>
            </a:pPr>
            <a:r>
              <a:rPr lang="pt-PT" sz="2800" b="1" dirty="0" smtClean="0">
                <a:solidFill>
                  <a:srgbClr val="0070C0"/>
                </a:solidFill>
                <a:effectLst>
                  <a:outerShdw blurRad="53975" dist="22860" dir="5400000" algn="tl" rotWithShape="0">
                    <a:srgbClr val="000000">
                      <a:alpha val="55000"/>
                    </a:srgbClr>
                  </a:outerShdw>
                </a:effectLst>
                <a:latin typeface="+mj-lt"/>
                <a:ea typeface="+mj-ea"/>
                <a:cs typeface="+mj-cs"/>
              </a:rPr>
              <a:t>10</a:t>
            </a:r>
            <a:r>
              <a:rPr kumimoji="0" lang="pt-PT" sz="2800" b="1" i="0" strike="noStrike" kern="1200" cap="none" spc="0" normalizeH="0" baseline="0" noProof="0" dirty="0" smtClean="0">
                <a:ln>
                  <a:noFill/>
                </a:ln>
                <a:solidFill>
                  <a:srgbClr val="0070C0"/>
                </a:solidFill>
                <a:effectLst>
                  <a:outerShdw blurRad="53975" dist="22860" dir="5400000" algn="tl" rotWithShape="0">
                    <a:srgbClr val="000000">
                      <a:alpha val="55000"/>
                    </a:srgbClr>
                  </a:outerShdw>
                </a:effectLst>
                <a:uLnTx/>
                <a:uFillTx/>
                <a:latin typeface="+mj-lt"/>
                <a:ea typeface="+mj-ea"/>
                <a:cs typeface="+mj-cs"/>
              </a:rPr>
              <a:t>. </a:t>
            </a:r>
            <a:r>
              <a:rPr lang="pt-PT" sz="2800" b="1" dirty="0" smtClean="0">
                <a:solidFill>
                  <a:srgbClr val="0070C0"/>
                </a:solidFill>
                <a:effectLst>
                  <a:outerShdw blurRad="53975" dist="22860" dir="5400000" algn="tl" rotWithShape="0">
                    <a:srgbClr val="000000">
                      <a:alpha val="55000"/>
                    </a:srgbClr>
                  </a:outerShdw>
                </a:effectLst>
              </a:rPr>
              <a:t>Gestão do Conhecimento </a:t>
            </a:r>
            <a:endParaRPr kumimoji="0" lang="pt-PT" sz="2800" b="1" i="0" strike="noStrike" kern="1200" cap="none" spc="0" normalizeH="0" baseline="0" noProof="0" dirty="0">
              <a:ln>
                <a:noFill/>
              </a:ln>
              <a:solidFill>
                <a:srgbClr val="0070C0"/>
              </a:solidFill>
              <a:effectLst>
                <a:outerShdw blurRad="53975" dist="22860" dir="5400000" algn="tl" rotWithShape="0">
                  <a:srgbClr val="000000">
                    <a:alpha val="55000"/>
                  </a:srgbClr>
                </a:outerShdw>
              </a:effectLst>
              <a:uLnTx/>
              <a:uFillTx/>
              <a:latin typeface="+mj-lt"/>
              <a:ea typeface="+mj-ea"/>
              <a:cs typeface="+mj-cs"/>
            </a:endParaRPr>
          </a:p>
        </p:txBody>
      </p:sp>
      <p:sp>
        <p:nvSpPr>
          <p:cNvPr id="14" name="Marcador de Posição do Rodapé 7"/>
          <p:cNvSpPr>
            <a:spLocks noGrp="1"/>
          </p:cNvSpPr>
          <p:nvPr>
            <p:ph type="ftr" sz="quarter" idx="11"/>
          </p:nvPr>
        </p:nvSpPr>
        <p:spPr>
          <a:xfrm>
            <a:off x="428596" y="6135709"/>
            <a:ext cx="4287420" cy="365125"/>
          </a:xfrm>
        </p:spPr>
        <p:txBody>
          <a:bodyPr/>
          <a:lstStyle/>
          <a:p>
            <a:r>
              <a:rPr lang="pt-PT" dirty="0" smtClean="0"/>
              <a:t>Sistemas de Informação II– Viriato M. </a:t>
            </a:r>
            <a:r>
              <a:rPr lang="pt-PT" dirty="0" err="1" smtClean="0"/>
              <a:t>Marques–DEIS</a:t>
            </a:r>
            <a:r>
              <a:rPr lang="pt-PT" dirty="0" smtClean="0"/>
              <a:t> / ISEC</a:t>
            </a:r>
            <a:endParaRPr lang="pt-PT"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Marcador de Posição do Número do Diapositivo 6"/>
          <p:cNvSpPr>
            <a:spLocks noGrp="1"/>
          </p:cNvSpPr>
          <p:nvPr>
            <p:ph type="sldNum" sz="quarter" idx="12"/>
          </p:nvPr>
        </p:nvSpPr>
        <p:spPr>
          <a:xfrm>
            <a:off x="8286776" y="6072206"/>
            <a:ext cx="457200" cy="365125"/>
          </a:xfrm>
        </p:spPr>
        <p:txBody>
          <a:bodyPr/>
          <a:lstStyle/>
          <a:p>
            <a:fld id="{CE287019-93E1-4EE6-AC17-0D901F7ADF48}" type="slidenum">
              <a:rPr lang="pt-PT" smtClean="0"/>
              <a:pPr/>
              <a:t>21</a:t>
            </a:fld>
            <a:endParaRPr lang="pt-PT" dirty="0"/>
          </a:p>
        </p:txBody>
      </p:sp>
      <p:cxnSp>
        <p:nvCxnSpPr>
          <p:cNvPr id="13" name="Conexão recta 12"/>
          <p:cNvCxnSpPr/>
          <p:nvPr/>
        </p:nvCxnSpPr>
        <p:spPr>
          <a:xfrm>
            <a:off x="642910" y="1000108"/>
            <a:ext cx="7929618" cy="1588"/>
          </a:xfrm>
          <a:prstGeom prst="line">
            <a:avLst/>
          </a:prstGeom>
          <a:ln w="25400" cap="rnd">
            <a:solidFill>
              <a:srgbClr val="0070C0"/>
            </a:solidFill>
          </a:ln>
        </p:spPr>
        <p:style>
          <a:lnRef idx="1">
            <a:schemeClr val="accent1"/>
          </a:lnRef>
          <a:fillRef idx="0">
            <a:schemeClr val="accent1"/>
          </a:fillRef>
          <a:effectRef idx="0">
            <a:schemeClr val="accent1"/>
          </a:effectRef>
          <a:fontRef idx="minor">
            <a:schemeClr val="tx1"/>
          </a:fontRef>
        </p:style>
      </p:cxnSp>
      <p:sp>
        <p:nvSpPr>
          <p:cNvPr id="9" name="CaixaDeTexto 8"/>
          <p:cNvSpPr txBox="1"/>
          <p:nvPr/>
        </p:nvSpPr>
        <p:spPr>
          <a:xfrm>
            <a:off x="513097" y="1065799"/>
            <a:ext cx="8072494" cy="412421"/>
          </a:xfrm>
          <a:prstGeom prst="rect">
            <a:avLst/>
          </a:prstGeom>
          <a:noFill/>
        </p:spPr>
        <p:txBody>
          <a:bodyPr wrap="square" rtlCol="0">
            <a:spAutoFit/>
          </a:bodyPr>
          <a:lstStyle/>
          <a:p>
            <a:pPr marL="342900" indent="-342900" algn="just">
              <a:lnSpc>
                <a:spcPct val="130000"/>
              </a:lnSpc>
              <a:spcBef>
                <a:spcPts val="400"/>
              </a:spcBef>
              <a:buClr>
                <a:schemeClr val="accent1"/>
              </a:buClr>
              <a:buFont typeface="Verdana" pitchFamily="34" charset="0"/>
              <a:buChar char="●"/>
              <a:tabLst>
                <a:tab pos="6178550" algn="l"/>
              </a:tabLst>
            </a:pPr>
            <a:r>
              <a:rPr lang="pt-PT" sz="1600" b="1" dirty="0" smtClean="0"/>
              <a:t>Indicadores do Capital Estrutural</a:t>
            </a:r>
            <a:endParaRPr lang="pt-PT" b="1" dirty="0" smtClean="0"/>
          </a:p>
        </p:txBody>
      </p:sp>
      <p:graphicFrame>
        <p:nvGraphicFramePr>
          <p:cNvPr id="10" name="Tabela 9"/>
          <p:cNvGraphicFramePr>
            <a:graphicFrameLocks noGrp="1"/>
          </p:cNvGraphicFramePr>
          <p:nvPr/>
        </p:nvGraphicFramePr>
        <p:xfrm>
          <a:off x="925718" y="1491477"/>
          <a:ext cx="7606722" cy="4255883"/>
        </p:xfrm>
        <a:graphic>
          <a:graphicData uri="http://schemas.openxmlformats.org/drawingml/2006/table">
            <a:tbl>
              <a:tblPr firstRow="1" bandRow="1">
                <a:tableStyleId>{5C22544A-7EE6-4342-B048-85BDC9FD1C3A}</a:tableStyleId>
              </a:tblPr>
              <a:tblGrid>
                <a:gridCol w="2422146"/>
                <a:gridCol w="5184576"/>
              </a:tblGrid>
              <a:tr h="350733">
                <a:tc>
                  <a:txBody>
                    <a:bodyPr/>
                    <a:lstStyle/>
                    <a:p>
                      <a:pPr algn="ctr"/>
                      <a:r>
                        <a:rPr lang="en-US" dirty="0" err="1" smtClean="0"/>
                        <a:t>Indicador</a:t>
                      </a:r>
                      <a:endParaRPr lang="en-US" dirty="0"/>
                    </a:p>
                  </a:txBody>
                  <a:tcPr/>
                </a:tc>
                <a:tc>
                  <a:txBody>
                    <a:bodyPr/>
                    <a:lstStyle/>
                    <a:p>
                      <a:pPr algn="ctr"/>
                      <a:r>
                        <a:rPr lang="en-US" dirty="0" err="1" smtClean="0"/>
                        <a:t>Descrição</a:t>
                      </a:r>
                      <a:endParaRPr lang="en-US" dirty="0"/>
                    </a:p>
                  </a:txBody>
                  <a:tcPr/>
                </a:tc>
              </a:tr>
              <a:tr h="292277">
                <a:tc>
                  <a:txBody>
                    <a:bodyPr/>
                    <a:lstStyle/>
                    <a:p>
                      <a:pPr algn="ctr"/>
                      <a:r>
                        <a:rPr lang="en-US" sz="1400" dirty="0" smtClean="0"/>
                        <a:t>% prod. Inter-dept.</a:t>
                      </a:r>
                      <a:endParaRPr lang="en-US" sz="1400" dirty="0"/>
                    </a:p>
                  </a:txBody>
                  <a:tcPr/>
                </a:tc>
                <a:tc>
                  <a:txBody>
                    <a:bodyPr/>
                    <a:lstStyle/>
                    <a:p>
                      <a:pPr algn="ctr"/>
                      <a:r>
                        <a:rPr lang="en-US" sz="1400" dirty="0" smtClean="0"/>
                        <a:t>% de </a:t>
                      </a:r>
                      <a:r>
                        <a:rPr lang="en-US" sz="1400" dirty="0" err="1" smtClean="0"/>
                        <a:t>produtos</a:t>
                      </a:r>
                      <a:r>
                        <a:rPr lang="en-US" sz="1400" dirty="0" smtClean="0"/>
                        <a:t> </a:t>
                      </a:r>
                      <a:r>
                        <a:rPr lang="en-US" sz="1400" dirty="0" err="1" smtClean="0"/>
                        <a:t>baseados</a:t>
                      </a:r>
                      <a:r>
                        <a:rPr lang="en-US" sz="1400" dirty="0" smtClean="0"/>
                        <a:t> </a:t>
                      </a:r>
                      <a:r>
                        <a:rPr lang="en-US" sz="1400" dirty="0" err="1" smtClean="0"/>
                        <a:t>em</a:t>
                      </a:r>
                      <a:r>
                        <a:rPr lang="en-US" sz="1400" dirty="0" smtClean="0"/>
                        <a:t> </a:t>
                      </a:r>
                      <a:r>
                        <a:rPr lang="en-US" sz="1400" dirty="0" err="1" smtClean="0"/>
                        <a:t>colaboração</a:t>
                      </a:r>
                      <a:r>
                        <a:rPr lang="en-US" sz="1400" baseline="0" dirty="0" smtClean="0"/>
                        <a:t> inter-</a:t>
                      </a:r>
                      <a:r>
                        <a:rPr lang="en-US" sz="1400" baseline="0" dirty="0" err="1" smtClean="0"/>
                        <a:t>deptºs</a:t>
                      </a:r>
                      <a:endParaRPr lang="en-US" sz="1400" dirty="0"/>
                    </a:p>
                  </a:txBody>
                  <a:tcPr/>
                </a:tc>
              </a:tr>
              <a:tr h="292277">
                <a:tc>
                  <a:txBody>
                    <a:bodyPr/>
                    <a:lstStyle/>
                    <a:p>
                      <a:pPr algn="ctr"/>
                      <a:r>
                        <a:rPr lang="en-US" sz="1400" dirty="0" smtClean="0"/>
                        <a:t>%</a:t>
                      </a:r>
                      <a:r>
                        <a:rPr lang="en-US" sz="1400" dirty="0" err="1" smtClean="0"/>
                        <a:t>proc.crític</a:t>
                      </a:r>
                      <a:r>
                        <a:rPr lang="en-US" sz="1400" dirty="0" smtClean="0"/>
                        <a:t>.</a:t>
                      </a:r>
                      <a:r>
                        <a:rPr lang="en-US" sz="1400" baseline="0" dirty="0" smtClean="0"/>
                        <a:t> c/ </a:t>
                      </a:r>
                      <a:r>
                        <a:rPr lang="en-US" sz="1400" baseline="0" dirty="0" err="1" smtClean="0"/>
                        <a:t>manuais</a:t>
                      </a:r>
                      <a:endParaRPr lang="en-US" sz="1400" dirty="0"/>
                    </a:p>
                  </a:txBody>
                  <a:tcPr/>
                </a:tc>
                <a:tc>
                  <a:txBody>
                    <a:bodyPr/>
                    <a:lstStyle/>
                    <a:p>
                      <a:pPr algn="ctr"/>
                      <a:r>
                        <a:rPr lang="en-US" sz="1400" dirty="0" smtClean="0"/>
                        <a:t>% de </a:t>
                      </a:r>
                      <a:r>
                        <a:rPr lang="en-US" sz="1400" dirty="0" err="1" smtClean="0"/>
                        <a:t>processos</a:t>
                      </a:r>
                      <a:r>
                        <a:rPr lang="en-US" sz="1400" dirty="0" smtClean="0"/>
                        <a:t> </a:t>
                      </a:r>
                      <a:r>
                        <a:rPr lang="en-US" sz="1400" dirty="0" err="1" smtClean="0"/>
                        <a:t>críticos</a:t>
                      </a:r>
                      <a:r>
                        <a:rPr lang="en-US" sz="1400" dirty="0" smtClean="0"/>
                        <a:t> do </a:t>
                      </a:r>
                      <a:r>
                        <a:rPr lang="en-US" sz="1400" dirty="0" err="1" smtClean="0"/>
                        <a:t>negócio</a:t>
                      </a:r>
                      <a:r>
                        <a:rPr lang="en-US" sz="1400" dirty="0" smtClean="0"/>
                        <a:t>, </a:t>
                      </a:r>
                      <a:r>
                        <a:rPr lang="en-US" sz="1400" dirty="0" err="1" smtClean="0"/>
                        <a:t>implementados</a:t>
                      </a:r>
                      <a:r>
                        <a:rPr lang="en-US" sz="1400" dirty="0" smtClean="0"/>
                        <a:t> de </a:t>
                      </a:r>
                      <a:r>
                        <a:rPr lang="en-US" sz="1400" dirty="0" err="1" smtClean="0"/>
                        <a:t>acordo</a:t>
                      </a:r>
                      <a:r>
                        <a:rPr lang="en-US" sz="1400" dirty="0" smtClean="0"/>
                        <a:t> com manual de boas </a:t>
                      </a:r>
                      <a:r>
                        <a:rPr lang="en-US" sz="1400" dirty="0" err="1" smtClean="0"/>
                        <a:t>práticas</a:t>
                      </a:r>
                      <a:endParaRPr lang="en-US" sz="1400" dirty="0"/>
                    </a:p>
                  </a:txBody>
                  <a:tcPr/>
                </a:tc>
              </a:tr>
              <a:tr h="292277">
                <a:tc>
                  <a:txBody>
                    <a:bodyPr/>
                    <a:lstStyle/>
                    <a:p>
                      <a:pPr algn="ctr"/>
                      <a:r>
                        <a:rPr lang="en-US" sz="1400" dirty="0" smtClean="0"/>
                        <a:t>%</a:t>
                      </a:r>
                      <a:r>
                        <a:rPr lang="en-US" sz="1400" dirty="0" err="1" smtClean="0"/>
                        <a:t>índ.conhec.negócio</a:t>
                      </a:r>
                      <a:endParaRPr lang="en-US" sz="1400" dirty="0"/>
                    </a:p>
                  </a:txBody>
                  <a:tcPr/>
                </a:tc>
                <a:tc>
                  <a:txBody>
                    <a:bodyPr/>
                    <a:lstStyle/>
                    <a:p>
                      <a:pPr algn="ctr"/>
                      <a:r>
                        <a:rPr lang="en-US" sz="1400" dirty="0" smtClean="0"/>
                        <a:t>%</a:t>
                      </a:r>
                      <a:r>
                        <a:rPr lang="en-US" sz="1400" dirty="0" err="1" smtClean="0"/>
                        <a:t>membros</a:t>
                      </a:r>
                      <a:r>
                        <a:rPr lang="en-US" sz="1400" dirty="0" smtClean="0"/>
                        <a:t> </a:t>
                      </a:r>
                      <a:r>
                        <a:rPr lang="en-US" sz="1400" dirty="0" err="1" smtClean="0"/>
                        <a:t>que</a:t>
                      </a:r>
                      <a:r>
                        <a:rPr lang="en-US" sz="1400" dirty="0" smtClean="0"/>
                        <a:t> </a:t>
                      </a:r>
                      <a:r>
                        <a:rPr lang="en-US" sz="1400" dirty="0" err="1" smtClean="0"/>
                        <a:t>conhecem</a:t>
                      </a:r>
                      <a:r>
                        <a:rPr lang="en-US" sz="1400" dirty="0" smtClean="0"/>
                        <a:t> e </a:t>
                      </a:r>
                      <a:r>
                        <a:rPr lang="en-US" sz="1400" dirty="0" err="1" smtClean="0"/>
                        <a:t>explicam</a:t>
                      </a:r>
                      <a:r>
                        <a:rPr lang="en-US" sz="1400" dirty="0" smtClean="0"/>
                        <a:t> proc. </a:t>
                      </a:r>
                      <a:r>
                        <a:rPr lang="en-US" sz="1400" dirty="0" err="1" smtClean="0"/>
                        <a:t>negócio</a:t>
                      </a:r>
                      <a:endParaRPr lang="en-US" sz="1400" dirty="0"/>
                    </a:p>
                  </a:txBody>
                  <a:tcPr/>
                </a:tc>
              </a:tr>
              <a:tr h="292277">
                <a:tc>
                  <a:txBody>
                    <a:bodyPr/>
                    <a:lstStyle/>
                    <a:p>
                      <a:pPr algn="ctr"/>
                      <a:r>
                        <a:rPr lang="en-US" sz="1400" dirty="0" smtClean="0"/>
                        <a:t>%</a:t>
                      </a:r>
                      <a:r>
                        <a:rPr lang="en-US" sz="1400" dirty="0" err="1" smtClean="0"/>
                        <a:t>índ.eficiência</a:t>
                      </a:r>
                      <a:r>
                        <a:rPr lang="en-US" sz="1400" dirty="0" smtClean="0"/>
                        <a:t> proc.</a:t>
                      </a:r>
                      <a:endParaRPr lang="en-US" sz="1400" dirty="0"/>
                    </a:p>
                  </a:txBody>
                  <a:tcPr/>
                </a:tc>
                <a:tc>
                  <a:txBody>
                    <a:bodyPr/>
                    <a:lstStyle/>
                    <a:p>
                      <a:pPr algn="ctr"/>
                      <a:r>
                        <a:rPr lang="en-US" sz="1400" dirty="0" smtClean="0"/>
                        <a:t>%</a:t>
                      </a:r>
                      <a:r>
                        <a:rPr lang="en-US" sz="1400" dirty="0" err="1" smtClean="0"/>
                        <a:t>processos</a:t>
                      </a:r>
                      <a:r>
                        <a:rPr lang="en-US" sz="1400" baseline="0" dirty="0" smtClean="0"/>
                        <a:t> </a:t>
                      </a:r>
                      <a:r>
                        <a:rPr lang="en-US" sz="1400" baseline="0" dirty="0" err="1" smtClean="0"/>
                        <a:t>que</a:t>
                      </a:r>
                      <a:r>
                        <a:rPr lang="en-US" sz="1400" baseline="0" dirty="0" smtClean="0"/>
                        <a:t> </a:t>
                      </a:r>
                      <a:r>
                        <a:rPr lang="en-US" sz="1400" baseline="0" dirty="0" err="1" smtClean="0"/>
                        <a:t>produzem</a:t>
                      </a:r>
                      <a:r>
                        <a:rPr lang="en-US" sz="1400" baseline="0" dirty="0" smtClean="0"/>
                        <a:t> o </a:t>
                      </a:r>
                      <a:r>
                        <a:rPr lang="en-US" sz="1400" baseline="0" dirty="0" err="1" smtClean="0"/>
                        <a:t>resultado</a:t>
                      </a:r>
                      <a:r>
                        <a:rPr lang="en-US" sz="1400" baseline="0" dirty="0" smtClean="0"/>
                        <a:t> </a:t>
                      </a:r>
                      <a:r>
                        <a:rPr lang="en-US" sz="1400" baseline="0" dirty="0" err="1" smtClean="0"/>
                        <a:t>desejado</a:t>
                      </a:r>
                      <a:endParaRPr lang="en-US" sz="1400" dirty="0"/>
                    </a:p>
                  </a:txBody>
                  <a:tcPr/>
                </a:tc>
              </a:tr>
              <a:tr h="292277">
                <a:tc>
                  <a:txBody>
                    <a:bodyPr/>
                    <a:lstStyle/>
                    <a:p>
                      <a:pPr algn="ctr"/>
                      <a:r>
                        <a:rPr lang="en-US" sz="1400" dirty="0" smtClean="0"/>
                        <a:t>€</a:t>
                      </a:r>
                      <a:r>
                        <a:rPr lang="en-US" sz="1400" dirty="0" err="1" smtClean="0"/>
                        <a:t>inv.novos</a:t>
                      </a:r>
                      <a:r>
                        <a:rPr lang="en-US" sz="1400" dirty="0" smtClean="0"/>
                        <a:t> </a:t>
                      </a:r>
                      <a:r>
                        <a:rPr lang="en-US" sz="1400" dirty="0" err="1" smtClean="0"/>
                        <a:t>métodos</a:t>
                      </a:r>
                      <a:endParaRPr lang="en-US" sz="1400" dirty="0"/>
                    </a:p>
                  </a:txBody>
                  <a:tcPr/>
                </a:tc>
                <a:tc>
                  <a:txBody>
                    <a:bodyPr/>
                    <a:lstStyle/>
                    <a:p>
                      <a:pPr algn="ctr"/>
                      <a:r>
                        <a:rPr lang="en-US" sz="1400" dirty="0" smtClean="0"/>
                        <a:t>Valor </a:t>
                      </a:r>
                      <a:r>
                        <a:rPr lang="en-US" sz="1400" dirty="0" err="1" smtClean="0"/>
                        <a:t>investido</a:t>
                      </a:r>
                      <a:r>
                        <a:rPr lang="en-US" sz="1400" dirty="0" smtClean="0"/>
                        <a:t> </a:t>
                      </a:r>
                      <a:r>
                        <a:rPr lang="en-US" sz="1400" dirty="0" err="1" smtClean="0"/>
                        <a:t>em</a:t>
                      </a:r>
                      <a:r>
                        <a:rPr lang="en-US" sz="1400" dirty="0" smtClean="0"/>
                        <a:t> novas </a:t>
                      </a:r>
                      <a:r>
                        <a:rPr lang="en-US" sz="1400" dirty="0" err="1" smtClean="0"/>
                        <a:t>práticas</a:t>
                      </a:r>
                      <a:r>
                        <a:rPr lang="en-US" sz="1400" dirty="0" smtClean="0"/>
                        <a:t> de </a:t>
                      </a:r>
                      <a:r>
                        <a:rPr lang="en-US" sz="1400" dirty="0" err="1" smtClean="0"/>
                        <a:t>trabalho</a:t>
                      </a:r>
                      <a:endParaRPr lang="en-US" sz="1400" dirty="0"/>
                    </a:p>
                  </a:txBody>
                  <a:tcPr/>
                </a:tc>
              </a:tr>
              <a:tr h="292277">
                <a:tc>
                  <a:txBody>
                    <a:bodyPr/>
                    <a:lstStyle/>
                    <a:p>
                      <a:pPr algn="ctr"/>
                      <a:r>
                        <a:rPr lang="en-US" sz="1400" dirty="0" smtClean="0"/>
                        <a:t>€</a:t>
                      </a:r>
                      <a:r>
                        <a:rPr lang="en-US" sz="1400" dirty="0" err="1" smtClean="0"/>
                        <a:t>sistemas</a:t>
                      </a:r>
                      <a:r>
                        <a:rPr lang="en-US" sz="1400" baseline="0" dirty="0" smtClean="0"/>
                        <a:t> </a:t>
                      </a:r>
                      <a:r>
                        <a:rPr lang="en-US" sz="1400" baseline="0" dirty="0" err="1" smtClean="0"/>
                        <a:t>informação</a:t>
                      </a:r>
                      <a:endParaRPr lang="en-US" sz="1400" dirty="0"/>
                    </a:p>
                  </a:txBody>
                  <a:tcPr/>
                </a:tc>
                <a:tc>
                  <a:txBody>
                    <a:bodyPr/>
                    <a:lstStyle/>
                    <a:p>
                      <a:pPr algn="ctr"/>
                      <a:r>
                        <a:rPr lang="en-US" sz="1400" dirty="0" smtClean="0"/>
                        <a:t>Valor </a:t>
                      </a:r>
                      <a:r>
                        <a:rPr lang="en-US" sz="1400" dirty="0" err="1" smtClean="0"/>
                        <a:t>investido</a:t>
                      </a:r>
                      <a:r>
                        <a:rPr lang="en-US" sz="1400" dirty="0" smtClean="0"/>
                        <a:t> </a:t>
                      </a:r>
                      <a:r>
                        <a:rPr lang="en-US" sz="1400" dirty="0" err="1" smtClean="0"/>
                        <a:t>em</a:t>
                      </a:r>
                      <a:r>
                        <a:rPr lang="en-US" sz="1400" dirty="0" smtClean="0"/>
                        <a:t> </a:t>
                      </a:r>
                      <a:r>
                        <a:rPr lang="en-US" sz="1400" dirty="0" err="1" smtClean="0"/>
                        <a:t>sistemas</a:t>
                      </a:r>
                      <a:r>
                        <a:rPr lang="en-US" sz="1400" dirty="0" smtClean="0"/>
                        <a:t> de </a:t>
                      </a:r>
                      <a:r>
                        <a:rPr lang="en-US" sz="1400" dirty="0" err="1" smtClean="0"/>
                        <a:t>informação</a:t>
                      </a:r>
                      <a:endParaRPr lang="en-US" sz="1400" dirty="0"/>
                    </a:p>
                  </a:txBody>
                  <a:tcPr/>
                </a:tc>
              </a:tr>
              <a:tr h="292277">
                <a:tc>
                  <a:txBody>
                    <a:bodyPr/>
                    <a:lstStyle/>
                    <a:p>
                      <a:pPr algn="ctr"/>
                      <a:r>
                        <a:rPr lang="en-US" sz="1400" dirty="0" smtClean="0"/>
                        <a:t>%</a:t>
                      </a:r>
                      <a:r>
                        <a:rPr lang="en-US" sz="1400" dirty="0" err="1" smtClean="0"/>
                        <a:t>oportunidades</a:t>
                      </a:r>
                      <a:r>
                        <a:rPr lang="en-US" sz="1400" dirty="0" smtClean="0"/>
                        <a:t> </a:t>
                      </a:r>
                      <a:r>
                        <a:rPr lang="en-US" sz="1400" dirty="0" err="1" smtClean="0"/>
                        <a:t>aprov</a:t>
                      </a:r>
                      <a:r>
                        <a:rPr lang="en-US" sz="1400" dirty="0" smtClean="0"/>
                        <a:t>.</a:t>
                      </a:r>
                      <a:endParaRPr lang="en-US" sz="1400" dirty="0"/>
                    </a:p>
                  </a:txBody>
                  <a:tcPr/>
                </a:tc>
                <a:tc>
                  <a:txBody>
                    <a:bodyPr/>
                    <a:lstStyle/>
                    <a:p>
                      <a:pPr algn="ctr"/>
                      <a:r>
                        <a:rPr lang="en-US" sz="1400" dirty="0" err="1" smtClean="0"/>
                        <a:t>oportunidades</a:t>
                      </a:r>
                      <a:r>
                        <a:rPr lang="en-US" sz="1400" dirty="0" smtClean="0"/>
                        <a:t> de </a:t>
                      </a:r>
                      <a:r>
                        <a:rPr lang="en-US" sz="1400" dirty="0" err="1" smtClean="0"/>
                        <a:t>negócio</a:t>
                      </a:r>
                      <a:r>
                        <a:rPr lang="en-US" sz="1400" baseline="0" dirty="0" smtClean="0"/>
                        <a:t> </a:t>
                      </a:r>
                      <a:r>
                        <a:rPr lang="en-US" sz="1400" baseline="0" dirty="0" err="1" smtClean="0"/>
                        <a:t>aproveitadas</a:t>
                      </a:r>
                      <a:r>
                        <a:rPr lang="en-US" sz="1400" baseline="0" dirty="0" smtClean="0"/>
                        <a:t>  / </a:t>
                      </a:r>
                      <a:r>
                        <a:rPr lang="en-US" sz="1400" baseline="0" dirty="0" err="1" smtClean="0"/>
                        <a:t>conhecidas</a:t>
                      </a:r>
                      <a:endParaRPr lang="en-US" sz="1400" dirty="0"/>
                    </a:p>
                  </a:txBody>
                  <a:tcPr/>
                </a:tc>
              </a:tr>
              <a:tr h="292277">
                <a:tc>
                  <a:txBody>
                    <a:bodyPr/>
                    <a:lstStyle/>
                    <a:p>
                      <a:pPr algn="ctr"/>
                      <a:r>
                        <a:rPr lang="en-US" sz="1400" dirty="0" smtClean="0"/>
                        <a:t>€</a:t>
                      </a:r>
                      <a:r>
                        <a:rPr lang="en-US" sz="1400" dirty="0" err="1" smtClean="0"/>
                        <a:t>inv.novos</a:t>
                      </a:r>
                      <a:r>
                        <a:rPr lang="en-US" sz="1400" dirty="0" smtClean="0"/>
                        <a:t> </a:t>
                      </a:r>
                      <a:r>
                        <a:rPr lang="en-US" sz="1400" dirty="0" err="1" smtClean="0"/>
                        <a:t>mercados</a:t>
                      </a:r>
                      <a:endParaRPr lang="en-US" sz="1400" dirty="0"/>
                    </a:p>
                  </a:txBody>
                  <a:tcPr/>
                </a:tc>
                <a:tc>
                  <a:txBody>
                    <a:bodyPr/>
                    <a:lstStyle/>
                    <a:p>
                      <a:pPr algn="ctr"/>
                      <a:r>
                        <a:rPr lang="en-US" sz="1400" dirty="0" smtClean="0"/>
                        <a:t>Valor </a:t>
                      </a:r>
                      <a:r>
                        <a:rPr lang="en-US" sz="1400" dirty="0" err="1" smtClean="0"/>
                        <a:t>investido</a:t>
                      </a:r>
                      <a:r>
                        <a:rPr lang="en-US" sz="1400" dirty="0" smtClean="0"/>
                        <a:t> </a:t>
                      </a:r>
                      <a:r>
                        <a:rPr lang="en-US" sz="1400" dirty="0" err="1" smtClean="0"/>
                        <a:t>na</a:t>
                      </a:r>
                      <a:r>
                        <a:rPr lang="en-US" sz="1400" dirty="0" smtClean="0"/>
                        <a:t> </a:t>
                      </a:r>
                      <a:r>
                        <a:rPr lang="en-US" sz="1400" dirty="0" err="1" smtClean="0"/>
                        <a:t>expansão</a:t>
                      </a:r>
                      <a:r>
                        <a:rPr lang="en-US" sz="1400" dirty="0" smtClean="0"/>
                        <a:t> do </a:t>
                      </a:r>
                      <a:r>
                        <a:rPr lang="en-US" sz="1400" dirty="0" err="1" smtClean="0"/>
                        <a:t>negócio</a:t>
                      </a:r>
                      <a:endParaRPr lang="en-US" sz="1400" dirty="0"/>
                    </a:p>
                  </a:txBody>
                  <a:tcPr/>
                </a:tc>
              </a:tr>
              <a:tr h="292277">
                <a:tc>
                  <a:txBody>
                    <a:bodyPr/>
                    <a:lstStyle/>
                    <a:p>
                      <a:pPr algn="ctr"/>
                      <a:r>
                        <a:rPr lang="en-US" sz="1400" dirty="0" smtClean="0"/>
                        <a:t>%</a:t>
                      </a:r>
                      <a:r>
                        <a:rPr lang="en-US" sz="1400" dirty="0" err="1" smtClean="0"/>
                        <a:t>util.TI’s</a:t>
                      </a:r>
                      <a:endParaRPr lang="en-US" sz="1400" dirty="0"/>
                    </a:p>
                  </a:txBody>
                  <a:tcPr/>
                </a:tc>
                <a:tc>
                  <a:txBody>
                    <a:bodyPr/>
                    <a:lstStyle/>
                    <a:p>
                      <a:pPr algn="ctr"/>
                      <a:r>
                        <a:rPr lang="en-US" sz="1400" dirty="0" err="1" smtClean="0"/>
                        <a:t>Taxa</a:t>
                      </a:r>
                      <a:r>
                        <a:rPr lang="en-US" sz="1400" dirty="0" smtClean="0"/>
                        <a:t> </a:t>
                      </a:r>
                      <a:r>
                        <a:rPr lang="en-US" sz="1400" dirty="0" err="1" smtClean="0"/>
                        <a:t>aplicação</a:t>
                      </a:r>
                      <a:r>
                        <a:rPr lang="en-US" sz="1400" baseline="0" dirty="0" smtClean="0"/>
                        <a:t> de </a:t>
                      </a:r>
                      <a:r>
                        <a:rPr lang="en-US" sz="1400" baseline="0" dirty="0" err="1" smtClean="0"/>
                        <a:t>proced</a:t>
                      </a:r>
                      <a:r>
                        <a:rPr lang="en-US" sz="1400" baseline="0" dirty="0" smtClean="0"/>
                        <a:t>. </a:t>
                      </a:r>
                      <a:r>
                        <a:rPr lang="en-US" sz="1400" baseline="0" dirty="0" err="1" smtClean="0"/>
                        <a:t>obtidos</a:t>
                      </a:r>
                      <a:r>
                        <a:rPr lang="en-US" sz="1400" baseline="0" dirty="0" smtClean="0"/>
                        <a:t> </a:t>
                      </a:r>
                      <a:r>
                        <a:rPr lang="en-US" sz="1400" baseline="0" dirty="0" err="1" smtClean="0"/>
                        <a:t>por</a:t>
                      </a:r>
                      <a:r>
                        <a:rPr lang="en-US" sz="1400" baseline="0" dirty="0" smtClean="0"/>
                        <a:t> </a:t>
                      </a:r>
                      <a:r>
                        <a:rPr lang="en-US" sz="1400" baseline="0" dirty="0" err="1" smtClean="0"/>
                        <a:t>consulta</a:t>
                      </a:r>
                      <a:r>
                        <a:rPr lang="en-US" sz="1400" baseline="0" dirty="0" smtClean="0"/>
                        <a:t> a TI’s</a:t>
                      </a:r>
                      <a:endParaRPr lang="en-US" sz="1400" dirty="0"/>
                    </a:p>
                  </a:txBody>
                  <a:tcPr/>
                </a:tc>
              </a:tr>
              <a:tr h="292277">
                <a:tc>
                  <a:txBody>
                    <a:bodyPr/>
                    <a:lstStyle/>
                    <a:p>
                      <a:pPr algn="ctr"/>
                      <a:r>
                        <a:rPr lang="en-US" sz="1400" dirty="0" smtClean="0"/>
                        <a:t>#</a:t>
                      </a:r>
                      <a:r>
                        <a:rPr lang="en-US" sz="1400" dirty="0" err="1" smtClean="0"/>
                        <a:t>Ideias</a:t>
                      </a:r>
                      <a:r>
                        <a:rPr lang="en-US" sz="1400" dirty="0" smtClean="0"/>
                        <a:t> </a:t>
                      </a:r>
                      <a:r>
                        <a:rPr lang="en-US" sz="1400" dirty="0" err="1" smtClean="0"/>
                        <a:t>inovadoras</a:t>
                      </a:r>
                      <a:endParaRPr lang="en-US" sz="1400" dirty="0"/>
                    </a:p>
                  </a:txBody>
                  <a:tcPr/>
                </a:tc>
                <a:tc>
                  <a:txBody>
                    <a:bodyPr/>
                    <a:lstStyle/>
                    <a:p>
                      <a:pPr algn="ctr"/>
                      <a:r>
                        <a:rPr lang="en-US" sz="1400" dirty="0" err="1" smtClean="0"/>
                        <a:t>Número</a:t>
                      </a:r>
                      <a:r>
                        <a:rPr lang="en-US" sz="1400" dirty="0" smtClean="0"/>
                        <a:t> de </a:t>
                      </a:r>
                      <a:r>
                        <a:rPr lang="en-US" sz="1400" dirty="0" err="1" smtClean="0"/>
                        <a:t>ideias</a:t>
                      </a:r>
                      <a:r>
                        <a:rPr lang="en-US" sz="1400" dirty="0" smtClean="0"/>
                        <a:t> novas </a:t>
                      </a:r>
                      <a:r>
                        <a:rPr lang="en-US" sz="1400" dirty="0" err="1" smtClean="0"/>
                        <a:t>sugeridas</a:t>
                      </a:r>
                      <a:r>
                        <a:rPr lang="en-US" sz="1400" dirty="0" smtClean="0"/>
                        <a:t> </a:t>
                      </a:r>
                      <a:r>
                        <a:rPr lang="en-US" sz="1400" dirty="0" err="1" smtClean="0"/>
                        <a:t>pelos</a:t>
                      </a:r>
                      <a:r>
                        <a:rPr lang="en-US" sz="1400" dirty="0" smtClean="0"/>
                        <a:t> </a:t>
                      </a:r>
                      <a:r>
                        <a:rPr lang="en-US" sz="1400" dirty="0" err="1" smtClean="0"/>
                        <a:t>membros</a:t>
                      </a:r>
                      <a:endParaRPr lang="en-US" sz="1400" dirty="0"/>
                    </a:p>
                  </a:txBody>
                  <a:tcPr/>
                </a:tc>
              </a:tr>
              <a:tr h="323963">
                <a:tc>
                  <a:txBody>
                    <a:bodyPr/>
                    <a:lstStyle/>
                    <a:p>
                      <a:pPr algn="ctr"/>
                      <a:r>
                        <a:rPr lang="en-US" sz="1400" dirty="0" smtClean="0"/>
                        <a:t>%</a:t>
                      </a:r>
                      <a:r>
                        <a:rPr lang="en-US" sz="1400" dirty="0" err="1" smtClean="0"/>
                        <a:t>produtividade</a:t>
                      </a:r>
                      <a:endParaRPr lang="en-US" sz="14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err="1" smtClean="0"/>
                        <a:t>Saídas</a:t>
                      </a:r>
                      <a:r>
                        <a:rPr lang="en-US" sz="1400" baseline="0" dirty="0" smtClean="0"/>
                        <a:t> / </a:t>
                      </a:r>
                      <a:r>
                        <a:rPr lang="en-US" sz="1400" baseline="0" dirty="0" err="1" smtClean="0"/>
                        <a:t>entradas</a:t>
                      </a:r>
                      <a:r>
                        <a:rPr lang="en-US" sz="1400" baseline="0" dirty="0" smtClean="0"/>
                        <a:t> de um </a:t>
                      </a:r>
                      <a:r>
                        <a:rPr lang="en-US" sz="1400" baseline="0" dirty="0" err="1" smtClean="0"/>
                        <a:t>processo</a:t>
                      </a:r>
                      <a:endParaRPr lang="en-US" sz="1400" dirty="0"/>
                    </a:p>
                  </a:txBody>
                  <a:tcPr/>
                </a:tc>
              </a:tr>
              <a:tr h="292277">
                <a:tc>
                  <a:txBody>
                    <a:bodyPr/>
                    <a:lstStyle/>
                    <a:p>
                      <a:pPr algn="ctr"/>
                      <a:r>
                        <a:rPr lang="en-US" sz="1400" dirty="0" smtClean="0"/>
                        <a:t>%</a:t>
                      </a:r>
                      <a:r>
                        <a:rPr lang="en-US" sz="1400" dirty="0" err="1" smtClean="0"/>
                        <a:t>decisões</a:t>
                      </a:r>
                      <a:r>
                        <a:rPr lang="en-US" sz="1400" dirty="0" smtClean="0"/>
                        <a:t> </a:t>
                      </a:r>
                      <a:r>
                        <a:rPr lang="en-US" sz="1400" dirty="0" err="1" smtClean="0"/>
                        <a:t>negociadas</a:t>
                      </a:r>
                      <a:endParaRPr lang="en-US" sz="1400" dirty="0"/>
                    </a:p>
                  </a:txBody>
                  <a:tcPr/>
                </a:tc>
                <a:tc>
                  <a:txBody>
                    <a:bodyPr/>
                    <a:lstStyle/>
                    <a:p>
                      <a:pPr algn="ctr"/>
                      <a:r>
                        <a:rPr lang="en-US" sz="1400" dirty="0" err="1" smtClean="0"/>
                        <a:t>Taxa</a:t>
                      </a:r>
                      <a:r>
                        <a:rPr lang="en-US" sz="1400" dirty="0" smtClean="0"/>
                        <a:t> de </a:t>
                      </a:r>
                      <a:r>
                        <a:rPr lang="en-US" sz="1400" dirty="0" err="1" smtClean="0"/>
                        <a:t>decisões</a:t>
                      </a:r>
                      <a:r>
                        <a:rPr lang="en-US" sz="1400" dirty="0" smtClean="0"/>
                        <a:t> </a:t>
                      </a:r>
                      <a:r>
                        <a:rPr lang="en-US" sz="1400" dirty="0" err="1" smtClean="0"/>
                        <a:t>obtidas</a:t>
                      </a:r>
                      <a:r>
                        <a:rPr lang="en-US" sz="1400" dirty="0" smtClean="0"/>
                        <a:t> </a:t>
                      </a:r>
                      <a:r>
                        <a:rPr lang="en-US" sz="1400" dirty="0" err="1" smtClean="0"/>
                        <a:t>após</a:t>
                      </a:r>
                      <a:r>
                        <a:rPr lang="en-US" sz="1400" dirty="0" smtClean="0"/>
                        <a:t> </a:t>
                      </a:r>
                      <a:r>
                        <a:rPr lang="en-US" sz="1400" dirty="0" err="1" smtClean="0"/>
                        <a:t>negociação</a:t>
                      </a:r>
                      <a:r>
                        <a:rPr lang="en-US" sz="1400" dirty="0" smtClean="0"/>
                        <a:t> entre </a:t>
                      </a:r>
                      <a:r>
                        <a:rPr lang="en-US" sz="1400" dirty="0" err="1" smtClean="0"/>
                        <a:t>partes</a:t>
                      </a:r>
                      <a:endParaRPr lang="en-US" sz="1400" dirty="0"/>
                    </a:p>
                  </a:txBody>
                  <a:tcPr/>
                </a:tc>
              </a:tr>
            </a:tbl>
          </a:graphicData>
        </a:graphic>
      </p:graphicFrame>
      <p:sp>
        <p:nvSpPr>
          <p:cNvPr id="11" name="Título 1"/>
          <p:cNvSpPr txBox="1">
            <a:spLocks/>
          </p:cNvSpPr>
          <p:nvPr/>
        </p:nvSpPr>
        <p:spPr>
          <a:xfrm>
            <a:off x="500034" y="428604"/>
            <a:ext cx="7986714" cy="500066"/>
          </a:xfrm>
          <a:prstGeom prst="rect">
            <a:avLst/>
          </a:prstGeom>
        </p:spPr>
        <p:txBody>
          <a:bodyPr vert="horz" anchor="b">
            <a:noAutofit/>
          </a:bodyPr>
          <a:lstStyle/>
          <a:p>
            <a:pPr lvl="0">
              <a:spcBef>
                <a:spcPct val="0"/>
              </a:spcBef>
              <a:defRPr/>
            </a:pPr>
            <a:r>
              <a:rPr lang="pt-PT" sz="2800" b="1" dirty="0" smtClean="0">
                <a:solidFill>
                  <a:srgbClr val="0070C0"/>
                </a:solidFill>
                <a:effectLst>
                  <a:outerShdw blurRad="53975" dist="22860" dir="5400000" algn="tl" rotWithShape="0">
                    <a:srgbClr val="000000">
                      <a:alpha val="55000"/>
                    </a:srgbClr>
                  </a:outerShdw>
                </a:effectLst>
                <a:latin typeface="+mj-lt"/>
                <a:ea typeface="+mj-ea"/>
                <a:cs typeface="+mj-cs"/>
              </a:rPr>
              <a:t>10</a:t>
            </a:r>
            <a:r>
              <a:rPr kumimoji="0" lang="pt-PT" sz="2800" b="1" i="0" strike="noStrike" kern="1200" cap="none" spc="0" normalizeH="0" baseline="0" noProof="0" dirty="0" smtClean="0">
                <a:ln>
                  <a:noFill/>
                </a:ln>
                <a:solidFill>
                  <a:srgbClr val="0070C0"/>
                </a:solidFill>
                <a:effectLst>
                  <a:outerShdw blurRad="53975" dist="22860" dir="5400000" algn="tl" rotWithShape="0">
                    <a:srgbClr val="000000">
                      <a:alpha val="55000"/>
                    </a:srgbClr>
                  </a:outerShdw>
                </a:effectLst>
                <a:uLnTx/>
                <a:uFillTx/>
                <a:latin typeface="+mj-lt"/>
                <a:ea typeface="+mj-ea"/>
                <a:cs typeface="+mj-cs"/>
              </a:rPr>
              <a:t>. </a:t>
            </a:r>
            <a:r>
              <a:rPr lang="pt-PT" sz="2800" b="1" dirty="0" smtClean="0">
                <a:solidFill>
                  <a:srgbClr val="0070C0"/>
                </a:solidFill>
                <a:effectLst>
                  <a:outerShdw blurRad="53975" dist="22860" dir="5400000" algn="tl" rotWithShape="0">
                    <a:srgbClr val="000000">
                      <a:alpha val="55000"/>
                    </a:srgbClr>
                  </a:outerShdw>
                </a:effectLst>
              </a:rPr>
              <a:t>Gestão do Conhecimento </a:t>
            </a:r>
            <a:endParaRPr kumimoji="0" lang="pt-PT" sz="2800" b="1" i="0" strike="noStrike" kern="1200" cap="none" spc="0" normalizeH="0" baseline="0" noProof="0" dirty="0">
              <a:ln>
                <a:noFill/>
              </a:ln>
              <a:solidFill>
                <a:srgbClr val="0070C0"/>
              </a:solidFill>
              <a:effectLst>
                <a:outerShdw blurRad="53975" dist="22860" dir="5400000" algn="tl" rotWithShape="0">
                  <a:srgbClr val="000000">
                    <a:alpha val="55000"/>
                  </a:srgbClr>
                </a:outerShdw>
              </a:effectLst>
              <a:uLnTx/>
              <a:uFillTx/>
              <a:latin typeface="+mj-lt"/>
              <a:ea typeface="+mj-ea"/>
              <a:cs typeface="+mj-cs"/>
            </a:endParaRPr>
          </a:p>
        </p:txBody>
      </p:sp>
      <p:sp>
        <p:nvSpPr>
          <p:cNvPr id="14" name="Marcador de Posição do Rodapé 7"/>
          <p:cNvSpPr>
            <a:spLocks noGrp="1"/>
          </p:cNvSpPr>
          <p:nvPr>
            <p:ph type="ftr" sz="quarter" idx="11"/>
          </p:nvPr>
        </p:nvSpPr>
        <p:spPr>
          <a:xfrm>
            <a:off x="428596" y="6135709"/>
            <a:ext cx="4287420" cy="365125"/>
          </a:xfrm>
        </p:spPr>
        <p:txBody>
          <a:bodyPr/>
          <a:lstStyle/>
          <a:p>
            <a:r>
              <a:rPr lang="pt-PT" dirty="0" smtClean="0"/>
              <a:t>Sistemas de Informação II– Viriato M. </a:t>
            </a:r>
            <a:r>
              <a:rPr lang="pt-PT" dirty="0" err="1" smtClean="0"/>
              <a:t>Marques–DEIS</a:t>
            </a:r>
            <a:r>
              <a:rPr lang="pt-PT" dirty="0" smtClean="0"/>
              <a:t> / ISEC</a:t>
            </a:r>
            <a:endParaRPr lang="pt-PT"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Marcador de Posição do Número do Diapositivo 6"/>
          <p:cNvSpPr>
            <a:spLocks noGrp="1"/>
          </p:cNvSpPr>
          <p:nvPr>
            <p:ph type="sldNum" sz="quarter" idx="12"/>
          </p:nvPr>
        </p:nvSpPr>
        <p:spPr>
          <a:xfrm>
            <a:off x="8286776" y="6072206"/>
            <a:ext cx="457200" cy="365125"/>
          </a:xfrm>
        </p:spPr>
        <p:txBody>
          <a:bodyPr/>
          <a:lstStyle/>
          <a:p>
            <a:fld id="{CE287019-93E1-4EE6-AC17-0D901F7ADF48}" type="slidenum">
              <a:rPr lang="pt-PT" smtClean="0"/>
              <a:pPr/>
              <a:t>22</a:t>
            </a:fld>
            <a:endParaRPr lang="pt-PT" dirty="0"/>
          </a:p>
        </p:txBody>
      </p:sp>
      <p:cxnSp>
        <p:nvCxnSpPr>
          <p:cNvPr id="13" name="Conexão recta 12"/>
          <p:cNvCxnSpPr/>
          <p:nvPr/>
        </p:nvCxnSpPr>
        <p:spPr>
          <a:xfrm>
            <a:off x="642910" y="1000108"/>
            <a:ext cx="7929618" cy="1588"/>
          </a:xfrm>
          <a:prstGeom prst="line">
            <a:avLst/>
          </a:prstGeom>
          <a:ln w="25400" cap="rnd">
            <a:solidFill>
              <a:srgbClr val="0070C0"/>
            </a:solidFill>
          </a:ln>
        </p:spPr>
        <p:style>
          <a:lnRef idx="1">
            <a:schemeClr val="accent1"/>
          </a:lnRef>
          <a:fillRef idx="0">
            <a:schemeClr val="accent1"/>
          </a:fillRef>
          <a:effectRef idx="0">
            <a:schemeClr val="accent1"/>
          </a:effectRef>
          <a:fontRef idx="minor">
            <a:schemeClr val="tx1"/>
          </a:fontRef>
        </p:style>
      </p:cxnSp>
      <p:sp>
        <p:nvSpPr>
          <p:cNvPr id="9" name="CaixaDeTexto 8"/>
          <p:cNvSpPr txBox="1"/>
          <p:nvPr/>
        </p:nvSpPr>
        <p:spPr>
          <a:xfrm>
            <a:off x="513097" y="1065799"/>
            <a:ext cx="8072494" cy="412421"/>
          </a:xfrm>
          <a:prstGeom prst="rect">
            <a:avLst/>
          </a:prstGeom>
          <a:noFill/>
        </p:spPr>
        <p:txBody>
          <a:bodyPr wrap="square" rtlCol="0">
            <a:spAutoFit/>
          </a:bodyPr>
          <a:lstStyle/>
          <a:p>
            <a:pPr marL="342900" indent="-342900" algn="just">
              <a:lnSpc>
                <a:spcPct val="130000"/>
              </a:lnSpc>
              <a:spcBef>
                <a:spcPts val="400"/>
              </a:spcBef>
              <a:buClr>
                <a:schemeClr val="accent1"/>
              </a:buClr>
              <a:buFont typeface="Verdana" pitchFamily="34" charset="0"/>
              <a:buChar char="●"/>
              <a:tabLst>
                <a:tab pos="6178550" algn="l"/>
              </a:tabLst>
            </a:pPr>
            <a:r>
              <a:rPr lang="pt-PT" sz="1600" b="1" dirty="0" smtClean="0"/>
              <a:t>Indicadores do Capital Humano</a:t>
            </a:r>
            <a:endParaRPr lang="pt-PT" b="1" dirty="0" smtClean="0"/>
          </a:p>
        </p:txBody>
      </p:sp>
      <p:graphicFrame>
        <p:nvGraphicFramePr>
          <p:cNvPr id="10" name="Tabela 9"/>
          <p:cNvGraphicFramePr>
            <a:graphicFrameLocks noGrp="1"/>
          </p:cNvGraphicFramePr>
          <p:nvPr/>
        </p:nvGraphicFramePr>
        <p:xfrm>
          <a:off x="925718" y="1491477"/>
          <a:ext cx="7606722" cy="4175760"/>
        </p:xfrm>
        <a:graphic>
          <a:graphicData uri="http://schemas.openxmlformats.org/drawingml/2006/table">
            <a:tbl>
              <a:tblPr firstRow="1" bandRow="1">
                <a:tableStyleId>{5C22544A-7EE6-4342-B048-85BDC9FD1C3A}</a:tableStyleId>
              </a:tblPr>
              <a:tblGrid>
                <a:gridCol w="2422146"/>
                <a:gridCol w="5184576"/>
              </a:tblGrid>
              <a:tr h="350733">
                <a:tc>
                  <a:txBody>
                    <a:bodyPr/>
                    <a:lstStyle/>
                    <a:p>
                      <a:pPr algn="ctr"/>
                      <a:r>
                        <a:rPr lang="en-US" dirty="0" err="1" smtClean="0"/>
                        <a:t>Indicador</a:t>
                      </a:r>
                      <a:endParaRPr lang="en-US" dirty="0"/>
                    </a:p>
                  </a:txBody>
                  <a:tcPr/>
                </a:tc>
                <a:tc>
                  <a:txBody>
                    <a:bodyPr/>
                    <a:lstStyle/>
                    <a:p>
                      <a:pPr algn="ctr"/>
                      <a:r>
                        <a:rPr lang="en-US" dirty="0" err="1" smtClean="0"/>
                        <a:t>Descrição</a:t>
                      </a:r>
                      <a:endParaRPr lang="en-US" dirty="0"/>
                    </a:p>
                  </a:txBody>
                  <a:tcPr/>
                </a:tc>
              </a:tr>
              <a:tr h="292277">
                <a:tc>
                  <a:txBody>
                    <a:bodyPr/>
                    <a:lstStyle/>
                    <a:p>
                      <a:pPr algn="ctr"/>
                      <a:r>
                        <a:rPr lang="en-US" sz="1400" dirty="0" smtClean="0"/>
                        <a:t>% </a:t>
                      </a:r>
                      <a:r>
                        <a:rPr lang="en-US" sz="1400" dirty="0" err="1" smtClean="0"/>
                        <a:t>colab.reg.trab</a:t>
                      </a:r>
                      <a:endParaRPr lang="en-US" sz="1400" dirty="0"/>
                    </a:p>
                  </a:txBody>
                  <a:tcPr/>
                </a:tc>
                <a:tc>
                  <a:txBody>
                    <a:bodyPr/>
                    <a:lstStyle/>
                    <a:p>
                      <a:pPr algn="ctr"/>
                      <a:r>
                        <a:rPr lang="en-US" sz="1400" dirty="0" smtClean="0"/>
                        <a:t>% de </a:t>
                      </a:r>
                      <a:r>
                        <a:rPr lang="en-US" sz="1400" dirty="0" err="1" smtClean="0"/>
                        <a:t>colaboradores</a:t>
                      </a:r>
                      <a:r>
                        <a:rPr lang="en-US" sz="1400" dirty="0" smtClean="0"/>
                        <a:t> </a:t>
                      </a:r>
                      <a:r>
                        <a:rPr lang="en-US" sz="1400" dirty="0" err="1" smtClean="0"/>
                        <a:t>nos</a:t>
                      </a:r>
                      <a:r>
                        <a:rPr lang="en-US" sz="1400" dirty="0" smtClean="0"/>
                        <a:t> </a:t>
                      </a:r>
                      <a:r>
                        <a:rPr lang="en-US" sz="1400" dirty="0" err="1" smtClean="0"/>
                        <a:t>vários</a:t>
                      </a:r>
                      <a:r>
                        <a:rPr lang="en-US" sz="1400" dirty="0" smtClean="0"/>
                        <a:t> regimes de </a:t>
                      </a:r>
                      <a:r>
                        <a:rPr lang="en-US" sz="1400" dirty="0" err="1" smtClean="0"/>
                        <a:t>trabalho</a:t>
                      </a:r>
                      <a:endParaRPr lang="en-US" sz="1400" dirty="0"/>
                    </a:p>
                  </a:txBody>
                  <a:tcPr/>
                </a:tc>
              </a:tr>
              <a:tr h="292277">
                <a:tc>
                  <a:txBody>
                    <a:bodyPr/>
                    <a:lstStyle/>
                    <a:p>
                      <a:pPr algn="ctr"/>
                      <a:r>
                        <a:rPr lang="en-US" sz="1400" dirty="0" smtClean="0"/>
                        <a:t>%</a:t>
                      </a:r>
                      <a:r>
                        <a:rPr lang="en-US" sz="1400" dirty="0" err="1" smtClean="0"/>
                        <a:t>adaptação</a:t>
                      </a:r>
                      <a:endParaRPr lang="en-US" sz="1400" dirty="0"/>
                    </a:p>
                  </a:txBody>
                  <a:tcPr/>
                </a:tc>
                <a:tc>
                  <a:txBody>
                    <a:bodyPr/>
                    <a:lstStyle/>
                    <a:p>
                      <a:pPr algn="ctr"/>
                      <a:r>
                        <a:rPr lang="en-US" sz="1400" dirty="0" smtClean="0"/>
                        <a:t>% de </a:t>
                      </a:r>
                      <a:r>
                        <a:rPr lang="en-US" sz="1400" dirty="0" err="1" smtClean="0"/>
                        <a:t>colaboradores</a:t>
                      </a:r>
                      <a:r>
                        <a:rPr lang="en-US" sz="1400" dirty="0" smtClean="0"/>
                        <a:t> </a:t>
                      </a:r>
                      <a:r>
                        <a:rPr lang="en-US" sz="1400" dirty="0" err="1" smtClean="0"/>
                        <a:t>que</a:t>
                      </a:r>
                      <a:r>
                        <a:rPr lang="en-US" sz="1400" dirty="0" smtClean="0"/>
                        <a:t> </a:t>
                      </a:r>
                      <a:r>
                        <a:rPr lang="en-US" sz="1400" dirty="0" err="1" smtClean="0"/>
                        <a:t>revelam</a:t>
                      </a:r>
                      <a:r>
                        <a:rPr lang="en-US" sz="1400" dirty="0" smtClean="0"/>
                        <a:t> </a:t>
                      </a:r>
                      <a:r>
                        <a:rPr lang="en-US" sz="1400" dirty="0" err="1" smtClean="0"/>
                        <a:t>capacidade</a:t>
                      </a:r>
                      <a:r>
                        <a:rPr lang="en-US" sz="1400" dirty="0" smtClean="0"/>
                        <a:t> de </a:t>
                      </a:r>
                      <a:r>
                        <a:rPr lang="en-US" sz="1400" dirty="0" err="1" smtClean="0"/>
                        <a:t>adaptação</a:t>
                      </a:r>
                      <a:r>
                        <a:rPr lang="en-US" sz="1400" baseline="0" dirty="0" smtClean="0"/>
                        <a:t> a </a:t>
                      </a:r>
                      <a:r>
                        <a:rPr lang="en-US" sz="1400" baseline="0" dirty="0" err="1" smtClean="0"/>
                        <a:t>modificações</a:t>
                      </a:r>
                      <a:endParaRPr lang="en-US" sz="1400" dirty="0"/>
                    </a:p>
                  </a:txBody>
                  <a:tcPr/>
                </a:tc>
              </a:tr>
              <a:tr h="292277">
                <a:tc>
                  <a:txBody>
                    <a:bodyPr/>
                    <a:lstStyle/>
                    <a:p>
                      <a:pPr algn="ctr"/>
                      <a:r>
                        <a:rPr lang="en-US" sz="1400" dirty="0" smtClean="0"/>
                        <a:t>%</a:t>
                      </a:r>
                      <a:r>
                        <a:rPr lang="en-US" sz="1400" dirty="0" err="1" smtClean="0"/>
                        <a:t>iniciativa+liderança</a:t>
                      </a:r>
                      <a:endParaRPr lang="en-US" sz="14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t>% de </a:t>
                      </a:r>
                      <a:r>
                        <a:rPr lang="en-US" sz="1400" dirty="0" err="1" smtClean="0"/>
                        <a:t>colaboradores</a:t>
                      </a:r>
                      <a:r>
                        <a:rPr lang="en-US" sz="1400" dirty="0" smtClean="0"/>
                        <a:t> </a:t>
                      </a:r>
                      <a:r>
                        <a:rPr lang="en-US" sz="1400" dirty="0" err="1" smtClean="0"/>
                        <a:t>que</a:t>
                      </a:r>
                      <a:r>
                        <a:rPr lang="en-US" sz="1400" dirty="0" smtClean="0"/>
                        <a:t> </a:t>
                      </a:r>
                      <a:r>
                        <a:rPr lang="en-US" sz="1400" dirty="0" err="1" smtClean="0"/>
                        <a:t>revelam</a:t>
                      </a:r>
                      <a:r>
                        <a:rPr lang="en-US" sz="1400" dirty="0" smtClean="0"/>
                        <a:t> </a:t>
                      </a:r>
                      <a:r>
                        <a:rPr lang="en-US" sz="1400" dirty="0" err="1" smtClean="0"/>
                        <a:t>capacidade</a:t>
                      </a:r>
                      <a:r>
                        <a:rPr lang="en-US" sz="1400" dirty="0" smtClean="0"/>
                        <a:t> de </a:t>
                      </a:r>
                      <a:r>
                        <a:rPr lang="en-US" sz="1400" dirty="0" err="1" smtClean="0"/>
                        <a:t>liderança</a:t>
                      </a:r>
                      <a:r>
                        <a:rPr lang="en-US" sz="1400" dirty="0" smtClean="0"/>
                        <a:t> (</a:t>
                      </a:r>
                      <a:r>
                        <a:rPr lang="en-US" sz="1400" dirty="0" err="1" smtClean="0"/>
                        <a:t>em</a:t>
                      </a:r>
                      <a:r>
                        <a:rPr lang="en-US" sz="1400" dirty="0" smtClean="0"/>
                        <a:t> especial </a:t>
                      </a:r>
                      <a:r>
                        <a:rPr lang="en-US" sz="1400" dirty="0" err="1" smtClean="0"/>
                        <a:t>em</a:t>
                      </a:r>
                      <a:r>
                        <a:rPr lang="en-US" sz="1400" dirty="0" smtClean="0"/>
                        <a:t> sit. </a:t>
                      </a:r>
                      <a:r>
                        <a:rPr lang="en-US" sz="1400" dirty="0" err="1" smtClean="0"/>
                        <a:t>complexas</a:t>
                      </a:r>
                      <a:r>
                        <a:rPr lang="en-US" sz="1400" dirty="0" smtClean="0"/>
                        <a:t>)</a:t>
                      </a:r>
                      <a:endParaRPr lang="en-US" sz="1400" dirty="0"/>
                    </a:p>
                  </a:txBody>
                  <a:tcPr/>
                </a:tc>
              </a:tr>
              <a:tr h="292277">
                <a:tc>
                  <a:txBody>
                    <a:bodyPr/>
                    <a:lstStyle/>
                    <a:p>
                      <a:pPr algn="ctr"/>
                      <a:r>
                        <a:rPr lang="en-US" sz="1400" dirty="0" smtClean="0"/>
                        <a:t>%</a:t>
                      </a:r>
                      <a:r>
                        <a:rPr lang="en-US" sz="1400" dirty="0" err="1" smtClean="0"/>
                        <a:t>negociação</a:t>
                      </a:r>
                      <a:endParaRPr lang="en-US" sz="1400" dirty="0"/>
                    </a:p>
                  </a:txBody>
                  <a:tcPr/>
                </a:tc>
                <a:tc>
                  <a:txBody>
                    <a:bodyPr/>
                    <a:lstStyle/>
                    <a:p>
                      <a:pPr algn="ctr"/>
                      <a:r>
                        <a:rPr lang="en-US" sz="1400" dirty="0" smtClean="0"/>
                        <a:t>%</a:t>
                      </a:r>
                      <a:r>
                        <a:rPr lang="en-US" sz="1400" dirty="0" err="1" smtClean="0"/>
                        <a:t>colaboradores</a:t>
                      </a:r>
                      <a:r>
                        <a:rPr lang="en-US" sz="1400" dirty="0" smtClean="0"/>
                        <a:t> </a:t>
                      </a:r>
                      <a:r>
                        <a:rPr lang="en-US" sz="1400" dirty="0" err="1" smtClean="0"/>
                        <a:t>capazes</a:t>
                      </a:r>
                      <a:r>
                        <a:rPr lang="en-US" sz="1400" dirty="0" smtClean="0"/>
                        <a:t> de </a:t>
                      </a:r>
                      <a:r>
                        <a:rPr lang="en-US" sz="1400" dirty="0" err="1" smtClean="0"/>
                        <a:t>obter</a:t>
                      </a:r>
                      <a:r>
                        <a:rPr lang="en-US" sz="1400" dirty="0" smtClean="0"/>
                        <a:t> </a:t>
                      </a:r>
                      <a:r>
                        <a:rPr lang="en-US" sz="1400" dirty="0" err="1" smtClean="0"/>
                        <a:t>reultados</a:t>
                      </a:r>
                      <a:r>
                        <a:rPr lang="en-US" sz="1400" dirty="0" smtClean="0"/>
                        <a:t> </a:t>
                      </a:r>
                      <a:r>
                        <a:rPr lang="en-US" sz="1400" dirty="0" err="1" smtClean="0"/>
                        <a:t>em</a:t>
                      </a:r>
                      <a:r>
                        <a:rPr lang="en-US" sz="1400" dirty="0" smtClean="0"/>
                        <a:t> </a:t>
                      </a:r>
                      <a:r>
                        <a:rPr lang="en-US" sz="1400" dirty="0" err="1" smtClean="0"/>
                        <a:t>negociações</a:t>
                      </a:r>
                      <a:r>
                        <a:rPr lang="en-US" sz="1400" dirty="0" smtClean="0"/>
                        <a:t> </a:t>
                      </a:r>
                      <a:r>
                        <a:rPr lang="en-US" sz="1400" dirty="0" err="1" smtClean="0"/>
                        <a:t>difíceis</a:t>
                      </a:r>
                      <a:endParaRPr lang="en-US" sz="1400" dirty="0"/>
                    </a:p>
                  </a:txBody>
                  <a:tcPr/>
                </a:tc>
              </a:tr>
              <a:tr h="292277">
                <a:tc>
                  <a:txBody>
                    <a:bodyPr/>
                    <a:lstStyle/>
                    <a:p>
                      <a:pPr algn="ctr"/>
                      <a:r>
                        <a:rPr lang="en-US" sz="1400" dirty="0" smtClean="0"/>
                        <a:t>%</a:t>
                      </a:r>
                      <a:r>
                        <a:rPr lang="en-US" sz="1400" dirty="0" err="1" smtClean="0"/>
                        <a:t>inovação</a:t>
                      </a:r>
                      <a:endParaRPr lang="en-US" sz="1400" dirty="0"/>
                    </a:p>
                  </a:txBody>
                  <a:tcPr/>
                </a:tc>
                <a:tc>
                  <a:txBody>
                    <a:bodyPr/>
                    <a:lstStyle/>
                    <a:p>
                      <a:pPr algn="ctr"/>
                      <a:r>
                        <a:rPr lang="en-US" sz="1400" dirty="0" err="1" smtClean="0"/>
                        <a:t>Rácio</a:t>
                      </a:r>
                      <a:r>
                        <a:rPr lang="en-US" sz="1400" baseline="0" dirty="0" smtClean="0"/>
                        <a:t> entre novas </a:t>
                      </a:r>
                      <a:r>
                        <a:rPr lang="en-US" sz="1400" baseline="0" dirty="0" err="1" smtClean="0"/>
                        <a:t>ideias</a:t>
                      </a:r>
                      <a:r>
                        <a:rPr lang="en-US" sz="1400" baseline="0" dirty="0" smtClean="0"/>
                        <a:t> </a:t>
                      </a:r>
                      <a:r>
                        <a:rPr lang="en-US" sz="1400" baseline="0" dirty="0" err="1" smtClean="0"/>
                        <a:t>geradas</a:t>
                      </a:r>
                      <a:r>
                        <a:rPr lang="en-US" sz="1400" baseline="0" dirty="0" smtClean="0"/>
                        <a:t> e as </a:t>
                      </a:r>
                      <a:r>
                        <a:rPr lang="en-US" sz="1400" baseline="0" dirty="0" err="1" smtClean="0"/>
                        <a:t>realmente</a:t>
                      </a:r>
                      <a:r>
                        <a:rPr lang="en-US" sz="1400" baseline="0" dirty="0" smtClean="0"/>
                        <a:t> </a:t>
                      </a:r>
                      <a:r>
                        <a:rPr lang="en-US" sz="1400" baseline="0" dirty="0" err="1" smtClean="0"/>
                        <a:t>implementadas</a:t>
                      </a:r>
                      <a:endParaRPr lang="en-US" sz="1400" dirty="0"/>
                    </a:p>
                  </a:txBody>
                  <a:tcPr/>
                </a:tc>
              </a:tr>
              <a:tr h="292277">
                <a:tc>
                  <a:txBody>
                    <a:bodyPr/>
                    <a:lstStyle/>
                    <a:p>
                      <a:pPr algn="ctr"/>
                      <a:r>
                        <a:rPr lang="en-US" sz="1400" dirty="0" smtClean="0"/>
                        <a:t>%</a:t>
                      </a:r>
                      <a:r>
                        <a:rPr lang="en-US" sz="1400" dirty="0" err="1" smtClean="0"/>
                        <a:t>trabalho</a:t>
                      </a:r>
                      <a:r>
                        <a:rPr lang="en-US" sz="1400" dirty="0" smtClean="0"/>
                        <a:t> </a:t>
                      </a:r>
                      <a:r>
                        <a:rPr lang="en-US" sz="1400" dirty="0" err="1" smtClean="0"/>
                        <a:t>em</a:t>
                      </a:r>
                      <a:r>
                        <a:rPr lang="en-US" sz="1400" dirty="0" smtClean="0"/>
                        <a:t> </a:t>
                      </a:r>
                      <a:r>
                        <a:rPr lang="en-US" sz="1400" dirty="0" err="1" smtClean="0"/>
                        <a:t>equipa</a:t>
                      </a:r>
                      <a:endParaRPr lang="en-US" sz="1400" dirty="0"/>
                    </a:p>
                  </a:txBody>
                  <a:tcPr/>
                </a:tc>
                <a:tc>
                  <a:txBody>
                    <a:bodyPr/>
                    <a:lstStyle/>
                    <a:p>
                      <a:pPr algn="ctr"/>
                      <a:r>
                        <a:rPr lang="en-US" sz="1400" dirty="0" smtClean="0"/>
                        <a:t>%</a:t>
                      </a:r>
                      <a:r>
                        <a:rPr lang="en-US" sz="1400" dirty="0" err="1" smtClean="0"/>
                        <a:t>projectos</a:t>
                      </a:r>
                      <a:r>
                        <a:rPr lang="en-US" sz="1400" dirty="0" smtClean="0"/>
                        <a:t> </a:t>
                      </a:r>
                      <a:r>
                        <a:rPr lang="en-US" sz="1400" dirty="0" err="1" smtClean="0"/>
                        <a:t>bem</a:t>
                      </a:r>
                      <a:r>
                        <a:rPr lang="en-US" sz="1400" baseline="0" dirty="0" smtClean="0"/>
                        <a:t> </a:t>
                      </a:r>
                      <a:r>
                        <a:rPr lang="en-US" sz="1400" baseline="0" dirty="0" err="1" smtClean="0"/>
                        <a:t>sucedidos</a:t>
                      </a:r>
                      <a:r>
                        <a:rPr lang="en-US" sz="1400" baseline="0" dirty="0" smtClean="0"/>
                        <a:t> e </a:t>
                      </a:r>
                      <a:r>
                        <a:rPr lang="en-US" sz="1400" baseline="0" dirty="0" err="1" smtClean="0"/>
                        <a:t>realizados</a:t>
                      </a:r>
                      <a:r>
                        <a:rPr lang="en-US" sz="1400" baseline="0" dirty="0" smtClean="0"/>
                        <a:t> </a:t>
                      </a:r>
                      <a:r>
                        <a:rPr lang="en-US" sz="1400" baseline="0" dirty="0" err="1" smtClean="0"/>
                        <a:t>em</a:t>
                      </a:r>
                      <a:r>
                        <a:rPr lang="en-US" sz="1400" baseline="0" dirty="0" smtClean="0"/>
                        <a:t> </a:t>
                      </a:r>
                      <a:r>
                        <a:rPr lang="en-US" sz="1400" baseline="0" dirty="0" err="1" smtClean="0"/>
                        <a:t>equipa</a:t>
                      </a:r>
                      <a:endParaRPr lang="en-US" sz="1400" dirty="0"/>
                    </a:p>
                  </a:txBody>
                  <a:tcPr/>
                </a:tc>
              </a:tr>
              <a:tr h="292277">
                <a:tc>
                  <a:txBody>
                    <a:bodyPr/>
                    <a:lstStyle/>
                    <a:p>
                      <a:pPr algn="ctr"/>
                      <a:r>
                        <a:rPr lang="en-US" sz="1400" dirty="0" smtClean="0"/>
                        <a:t>#</a:t>
                      </a:r>
                      <a:r>
                        <a:rPr lang="en-US" sz="1400" dirty="0" err="1" smtClean="0"/>
                        <a:t>acções</a:t>
                      </a:r>
                      <a:r>
                        <a:rPr lang="en-US" sz="1400" dirty="0" smtClean="0"/>
                        <a:t> </a:t>
                      </a:r>
                      <a:r>
                        <a:rPr lang="en-US" sz="1400" dirty="0" err="1" smtClean="0"/>
                        <a:t>formação</a:t>
                      </a:r>
                      <a:endParaRPr lang="en-US" sz="1400" dirty="0"/>
                    </a:p>
                  </a:txBody>
                  <a:tcPr/>
                </a:tc>
                <a:tc>
                  <a:txBody>
                    <a:bodyPr/>
                    <a:lstStyle/>
                    <a:p>
                      <a:pPr algn="ctr"/>
                      <a:r>
                        <a:rPr lang="en-US" sz="1400" dirty="0" err="1" smtClean="0"/>
                        <a:t>Núm</a:t>
                      </a:r>
                      <a:r>
                        <a:rPr lang="en-US" sz="1400" dirty="0" smtClean="0"/>
                        <a:t>. </a:t>
                      </a:r>
                      <a:r>
                        <a:rPr lang="en-US" sz="1400" dirty="0" err="1" smtClean="0"/>
                        <a:t>acções</a:t>
                      </a:r>
                      <a:r>
                        <a:rPr lang="en-US" sz="1400" dirty="0" smtClean="0"/>
                        <a:t> </a:t>
                      </a:r>
                      <a:r>
                        <a:rPr lang="en-US" sz="1400" dirty="0" err="1" smtClean="0"/>
                        <a:t>disponibilizadas</a:t>
                      </a:r>
                      <a:r>
                        <a:rPr lang="en-US" sz="1400" dirty="0" smtClean="0"/>
                        <a:t>, </a:t>
                      </a:r>
                      <a:r>
                        <a:rPr lang="en-US" sz="1400" dirty="0" err="1" smtClean="0"/>
                        <a:t>frequentadas</a:t>
                      </a:r>
                      <a:r>
                        <a:rPr lang="en-US" sz="1400" baseline="0" dirty="0" smtClean="0"/>
                        <a:t> e </a:t>
                      </a:r>
                      <a:r>
                        <a:rPr lang="en-US" sz="1400" baseline="0" dirty="0" err="1" smtClean="0"/>
                        <a:t>núm</a:t>
                      </a:r>
                      <a:r>
                        <a:rPr lang="en-US" sz="1400" baseline="0" dirty="0" smtClean="0"/>
                        <a:t>. De </a:t>
                      </a:r>
                      <a:r>
                        <a:rPr lang="en-US" sz="1400" baseline="0" dirty="0" err="1" smtClean="0"/>
                        <a:t>acções</a:t>
                      </a:r>
                      <a:r>
                        <a:rPr lang="en-US" sz="1400" baseline="0" dirty="0" smtClean="0"/>
                        <a:t> </a:t>
                      </a:r>
                      <a:r>
                        <a:rPr lang="en-US" sz="1400" baseline="0" dirty="0" err="1" smtClean="0"/>
                        <a:t>frequentadas</a:t>
                      </a:r>
                      <a:r>
                        <a:rPr lang="en-US" sz="1400" baseline="0" dirty="0" smtClean="0"/>
                        <a:t> </a:t>
                      </a:r>
                      <a:r>
                        <a:rPr lang="en-US" sz="1400" baseline="0" dirty="0" err="1" smtClean="0"/>
                        <a:t>por</a:t>
                      </a:r>
                      <a:r>
                        <a:rPr lang="en-US" sz="1400" baseline="0" dirty="0" smtClean="0"/>
                        <a:t> </a:t>
                      </a:r>
                      <a:r>
                        <a:rPr lang="en-US" sz="1400" baseline="0" dirty="0" err="1" smtClean="0"/>
                        <a:t>cada</a:t>
                      </a:r>
                      <a:r>
                        <a:rPr lang="en-US" sz="1400" baseline="0" dirty="0" smtClean="0"/>
                        <a:t> </a:t>
                      </a:r>
                      <a:r>
                        <a:rPr lang="en-US" sz="1400" baseline="0" dirty="0" err="1" smtClean="0"/>
                        <a:t>membro</a:t>
                      </a:r>
                      <a:endParaRPr lang="en-US" sz="1400" dirty="0"/>
                    </a:p>
                  </a:txBody>
                  <a:tcPr/>
                </a:tc>
              </a:tr>
              <a:tr h="292277">
                <a:tc>
                  <a:txBody>
                    <a:bodyPr/>
                    <a:lstStyle/>
                    <a:p>
                      <a:pPr algn="ctr"/>
                      <a:r>
                        <a:rPr lang="en-US" sz="1400" dirty="0" smtClean="0"/>
                        <a:t>%</a:t>
                      </a:r>
                      <a:r>
                        <a:rPr lang="en-US" sz="1400" dirty="0" err="1" smtClean="0"/>
                        <a:t>plano</a:t>
                      </a:r>
                      <a:r>
                        <a:rPr lang="en-US" sz="1400" dirty="0" smtClean="0"/>
                        <a:t> </a:t>
                      </a:r>
                      <a:r>
                        <a:rPr lang="en-US" sz="1400" dirty="0" err="1" smtClean="0"/>
                        <a:t>formação</a:t>
                      </a:r>
                      <a:endParaRPr lang="en-US" sz="1400" dirty="0"/>
                    </a:p>
                  </a:txBody>
                  <a:tcPr/>
                </a:tc>
                <a:tc>
                  <a:txBody>
                    <a:bodyPr/>
                    <a:lstStyle/>
                    <a:p>
                      <a:pPr algn="ctr"/>
                      <a:r>
                        <a:rPr lang="en-US" sz="1400" dirty="0" err="1" smtClean="0"/>
                        <a:t>Rácio</a:t>
                      </a:r>
                      <a:r>
                        <a:rPr lang="en-US" sz="1400" dirty="0" smtClean="0"/>
                        <a:t> entre </a:t>
                      </a:r>
                      <a:r>
                        <a:rPr lang="en-US" sz="1400" dirty="0" err="1" smtClean="0"/>
                        <a:t>formações</a:t>
                      </a:r>
                      <a:r>
                        <a:rPr lang="en-US" sz="1400" dirty="0" smtClean="0"/>
                        <a:t> </a:t>
                      </a:r>
                      <a:r>
                        <a:rPr lang="en-US" sz="1400" dirty="0" err="1" smtClean="0"/>
                        <a:t>planeadas</a:t>
                      </a:r>
                      <a:r>
                        <a:rPr lang="en-US" sz="1400" dirty="0" smtClean="0"/>
                        <a:t> e </a:t>
                      </a:r>
                      <a:r>
                        <a:rPr lang="en-US" sz="1400" dirty="0" err="1" smtClean="0"/>
                        <a:t>realizadas</a:t>
                      </a:r>
                      <a:endParaRPr lang="en-US" sz="1400" dirty="0"/>
                    </a:p>
                  </a:txBody>
                  <a:tcPr/>
                </a:tc>
              </a:tr>
              <a:tr h="292277">
                <a:tc>
                  <a:txBody>
                    <a:bodyPr/>
                    <a:lstStyle/>
                    <a:p>
                      <a:pPr algn="ctr"/>
                      <a:r>
                        <a:rPr lang="en-US" sz="1400" dirty="0" smtClean="0"/>
                        <a:t>%</a:t>
                      </a:r>
                      <a:r>
                        <a:rPr lang="en-US" sz="1400" dirty="0" err="1" smtClean="0"/>
                        <a:t>índ.satisf.membros</a:t>
                      </a:r>
                      <a:endParaRPr lang="en-US" sz="1400" dirty="0"/>
                    </a:p>
                  </a:txBody>
                  <a:tcPr/>
                </a:tc>
                <a:tc>
                  <a:txBody>
                    <a:bodyPr/>
                    <a:lstStyle/>
                    <a:p>
                      <a:pPr algn="ctr"/>
                      <a:r>
                        <a:rPr lang="en-US" sz="1400" dirty="0" err="1" smtClean="0"/>
                        <a:t>Inquérito</a:t>
                      </a:r>
                      <a:r>
                        <a:rPr lang="en-US" sz="1400" baseline="0" dirty="0" smtClean="0"/>
                        <a:t> de </a:t>
                      </a:r>
                      <a:r>
                        <a:rPr lang="en-US" sz="1400" baseline="0" dirty="0" err="1" smtClean="0"/>
                        <a:t>satisfação</a:t>
                      </a:r>
                      <a:r>
                        <a:rPr lang="en-US" sz="1400" baseline="0" dirty="0" smtClean="0"/>
                        <a:t> </a:t>
                      </a:r>
                      <a:r>
                        <a:rPr lang="en-US" sz="1400" baseline="0" dirty="0" err="1" smtClean="0"/>
                        <a:t>aos</a:t>
                      </a:r>
                      <a:r>
                        <a:rPr lang="en-US" sz="1400" baseline="0" dirty="0" smtClean="0"/>
                        <a:t> </a:t>
                      </a:r>
                      <a:r>
                        <a:rPr lang="en-US" sz="1400" baseline="0" dirty="0" err="1" smtClean="0"/>
                        <a:t>membros</a:t>
                      </a:r>
                      <a:endParaRPr lang="en-US" sz="1400" dirty="0"/>
                    </a:p>
                  </a:txBody>
                  <a:tcPr/>
                </a:tc>
              </a:tr>
            </a:tbl>
          </a:graphicData>
        </a:graphic>
      </p:graphicFrame>
      <p:sp>
        <p:nvSpPr>
          <p:cNvPr id="11" name="Título 1"/>
          <p:cNvSpPr txBox="1">
            <a:spLocks/>
          </p:cNvSpPr>
          <p:nvPr/>
        </p:nvSpPr>
        <p:spPr>
          <a:xfrm>
            <a:off x="500034" y="428604"/>
            <a:ext cx="7986714" cy="500066"/>
          </a:xfrm>
          <a:prstGeom prst="rect">
            <a:avLst/>
          </a:prstGeom>
        </p:spPr>
        <p:txBody>
          <a:bodyPr vert="horz" anchor="b">
            <a:noAutofit/>
          </a:bodyPr>
          <a:lstStyle/>
          <a:p>
            <a:pPr lvl="0">
              <a:spcBef>
                <a:spcPct val="0"/>
              </a:spcBef>
              <a:defRPr/>
            </a:pPr>
            <a:r>
              <a:rPr lang="pt-PT" sz="2800" b="1" dirty="0" smtClean="0">
                <a:solidFill>
                  <a:srgbClr val="0070C0"/>
                </a:solidFill>
                <a:effectLst>
                  <a:outerShdw blurRad="53975" dist="22860" dir="5400000" algn="tl" rotWithShape="0">
                    <a:srgbClr val="000000">
                      <a:alpha val="55000"/>
                    </a:srgbClr>
                  </a:outerShdw>
                </a:effectLst>
                <a:latin typeface="+mj-lt"/>
                <a:ea typeface="+mj-ea"/>
                <a:cs typeface="+mj-cs"/>
              </a:rPr>
              <a:t>10</a:t>
            </a:r>
            <a:r>
              <a:rPr kumimoji="0" lang="pt-PT" sz="2800" b="1" i="0" strike="noStrike" kern="1200" cap="none" spc="0" normalizeH="0" baseline="0" noProof="0" dirty="0" smtClean="0">
                <a:ln>
                  <a:noFill/>
                </a:ln>
                <a:solidFill>
                  <a:srgbClr val="0070C0"/>
                </a:solidFill>
                <a:effectLst>
                  <a:outerShdw blurRad="53975" dist="22860" dir="5400000" algn="tl" rotWithShape="0">
                    <a:srgbClr val="000000">
                      <a:alpha val="55000"/>
                    </a:srgbClr>
                  </a:outerShdw>
                </a:effectLst>
                <a:uLnTx/>
                <a:uFillTx/>
                <a:latin typeface="+mj-lt"/>
                <a:ea typeface="+mj-ea"/>
                <a:cs typeface="+mj-cs"/>
              </a:rPr>
              <a:t>. </a:t>
            </a:r>
            <a:r>
              <a:rPr lang="pt-PT" sz="2800" b="1" dirty="0" smtClean="0">
                <a:solidFill>
                  <a:srgbClr val="0070C0"/>
                </a:solidFill>
                <a:effectLst>
                  <a:outerShdw blurRad="53975" dist="22860" dir="5400000" algn="tl" rotWithShape="0">
                    <a:srgbClr val="000000">
                      <a:alpha val="55000"/>
                    </a:srgbClr>
                  </a:outerShdw>
                </a:effectLst>
              </a:rPr>
              <a:t>Gestão do Conhecimento </a:t>
            </a:r>
            <a:endParaRPr kumimoji="0" lang="pt-PT" sz="2800" b="1" i="0" strike="noStrike" kern="1200" cap="none" spc="0" normalizeH="0" baseline="0" noProof="0" dirty="0">
              <a:ln>
                <a:noFill/>
              </a:ln>
              <a:solidFill>
                <a:srgbClr val="0070C0"/>
              </a:solidFill>
              <a:effectLst>
                <a:outerShdw blurRad="53975" dist="22860" dir="5400000" algn="tl" rotWithShape="0">
                  <a:srgbClr val="000000">
                    <a:alpha val="55000"/>
                  </a:srgbClr>
                </a:outerShdw>
              </a:effectLst>
              <a:uLnTx/>
              <a:uFillTx/>
              <a:latin typeface="+mj-lt"/>
              <a:ea typeface="+mj-ea"/>
              <a:cs typeface="+mj-cs"/>
            </a:endParaRPr>
          </a:p>
        </p:txBody>
      </p:sp>
      <p:sp>
        <p:nvSpPr>
          <p:cNvPr id="14" name="Marcador de Posição do Rodapé 7"/>
          <p:cNvSpPr>
            <a:spLocks noGrp="1"/>
          </p:cNvSpPr>
          <p:nvPr>
            <p:ph type="ftr" sz="quarter" idx="11"/>
          </p:nvPr>
        </p:nvSpPr>
        <p:spPr>
          <a:xfrm>
            <a:off x="428596" y="6135709"/>
            <a:ext cx="4287420" cy="365125"/>
          </a:xfrm>
        </p:spPr>
        <p:txBody>
          <a:bodyPr/>
          <a:lstStyle/>
          <a:p>
            <a:r>
              <a:rPr lang="pt-PT" dirty="0" smtClean="0"/>
              <a:t>Sistemas de Informação II– Viriato M. </a:t>
            </a:r>
            <a:r>
              <a:rPr lang="pt-PT" dirty="0" err="1" smtClean="0"/>
              <a:t>Marques–DEIS</a:t>
            </a:r>
            <a:r>
              <a:rPr lang="pt-PT" dirty="0" smtClean="0"/>
              <a:t> / ISEC</a:t>
            </a:r>
            <a:endParaRPr lang="pt-PT"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Marcador de Posição do Número do Diapositivo 6"/>
          <p:cNvSpPr>
            <a:spLocks noGrp="1"/>
          </p:cNvSpPr>
          <p:nvPr>
            <p:ph type="sldNum" sz="quarter" idx="12"/>
          </p:nvPr>
        </p:nvSpPr>
        <p:spPr>
          <a:xfrm>
            <a:off x="8286776" y="6072206"/>
            <a:ext cx="457200" cy="365125"/>
          </a:xfrm>
        </p:spPr>
        <p:txBody>
          <a:bodyPr/>
          <a:lstStyle/>
          <a:p>
            <a:fld id="{CE287019-93E1-4EE6-AC17-0D901F7ADF48}" type="slidenum">
              <a:rPr lang="pt-PT" smtClean="0"/>
              <a:pPr/>
              <a:t>23</a:t>
            </a:fld>
            <a:endParaRPr lang="pt-PT" dirty="0"/>
          </a:p>
        </p:txBody>
      </p:sp>
      <p:cxnSp>
        <p:nvCxnSpPr>
          <p:cNvPr id="13" name="Conexão recta 12"/>
          <p:cNvCxnSpPr/>
          <p:nvPr/>
        </p:nvCxnSpPr>
        <p:spPr>
          <a:xfrm>
            <a:off x="642910" y="1000108"/>
            <a:ext cx="7929618" cy="1588"/>
          </a:xfrm>
          <a:prstGeom prst="line">
            <a:avLst/>
          </a:prstGeom>
          <a:ln w="25400" cap="rnd">
            <a:solidFill>
              <a:srgbClr val="0070C0"/>
            </a:solidFill>
          </a:ln>
        </p:spPr>
        <p:style>
          <a:lnRef idx="1">
            <a:schemeClr val="accent1"/>
          </a:lnRef>
          <a:fillRef idx="0">
            <a:schemeClr val="accent1"/>
          </a:fillRef>
          <a:effectRef idx="0">
            <a:schemeClr val="accent1"/>
          </a:effectRef>
          <a:fontRef idx="minor">
            <a:schemeClr val="tx1"/>
          </a:fontRef>
        </p:style>
      </p:cxnSp>
      <p:sp>
        <p:nvSpPr>
          <p:cNvPr id="9" name="CaixaDeTexto 8"/>
          <p:cNvSpPr txBox="1"/>
          <p:nvPr/>
        </p:nvSpPr>
        <p:spPr>
          <a:xfrm>
            <a:off x="513097" y="1065799"/>
            <a:ext cx="8072494" cy="412421"/>
          </a:xfrm>
          <a:prstGeom prst="rect">
            <a:avLst/>
          </a:prstGeom>
          <a:noFill/>
        </p:spPr>
        <p:txBody>
          <a:bodyPr wrap="square" rtlCol="0">
            <a:spAutoFit/>
          </a:bodyPr>
          <a:lstStyle/>
          <a:p>
            <a:pPr marL="342900" indent="-342900" algn="just">
              <a:lnSpc>
                <a:spcPct val="130000"/>
              </a:lnSpc>
              <a:spcBef>
                <a:spcPts val="400"/>
              </a:spcBef>
              <a:buClr>
                <a:schemeClr val="accent1"/>
              </a:buClr>
              <a:buFont typeface="Verdana" pitchFamily="34" charset="0"/>
              <a:buChar char="●"/>
              <a:tabLst>
                <a:tab pos="6178550" algn="l"/>
              </a:tabLst>
            </a:pPr>
            <a:r>
              <a:rPr lang="pt-PT" sz="1600" b="1" dirty="0" smtClean="0"/>
              <a:t>Indicadores da Propriedade Intelectual</a:t>
            </a:r>
            <a:endParaRPr lang="pt-PT" b="1" dirty="0" smtClean="0"/>
          </a:p>
        </p:txBody>
      </p:sp>
      <p:graphicFrame>
        <p:nvGraphicFramePr>
          <p:cNvPr id="10" name="Tabela 9"/>
          <p:cNvGraphicFramePr>
            <a:graphicFrameLocks noGrp="1"/>
          </p:cNvGraphicFramePr>
          <p:nvPr/>
        </p:nvGraphicFramePr>
        <p:xfrm>
          <a:off x="925718" y="1491477"/>
          <a:ext cx="7606722" cy="4175760"/>
        </p:xfrm>
        <a:graphic>
          <a:graphicData uri="http://schemas.openxmlformats.org/drawingml/2006/table">
            <a:tbl>
              <a:tblPr firstRow="1" bandRow="1">
                <a:tableStyleId>{5C22544A-7EE6-4342-B048-85BDC9FD1C3A}</a:tableStyleId>
              </a:tblPr>
              <a:tblGrid>
                <a:gridCol w="2422146"/>
                <a:gridCol w="5184576"/>
              </a:tblGrid>
              <a:tr h="350733">
                <a:tc>
                  <a:txBody>
                    <a:bodyPr/>
                    <a:lstStyle/>
                    <a:p>
                      <a:pPr algn="ctr"/>
                      <a:r>
                        <a:rPr lang="en-US" dirty="0" err="1" smtClean="0"/>
                        <a:t>Indicador</a:t>
                      </a:r>
                      <a:endParaRPr lang="en-US" dirty="0"/>
                    </a:p>
                  </a:txBody>
                  <a:tcPr/>
                </a:tc>
                <a:tc>
                  <a:txBody>
                    <a:bodyPr/>
                    <a:lstStyle/>
                    <a:p>
                      <a:pPr algn="ctr"/>
                      <a:r>
                        <a:rPr lang="en-US" dirty="0" err="1" smtClean="0"/>
                        <a:t>Descrição</a:t>
                      </a:r>
                      <a:endParaRPr lang="en-US" dirty="0"/>
                    </a:p>
                  </a:txBody>
                  <a:tcPr/>
                </a:tc>
              </a:tr>
              <a:tr h="292277">
                <a:tc>
                  <a:txBody>
                    <a:bodyPr/>
                    <a:lstStyle/>
                    <a:p>
                      <a:pPr algn="ctr"/>
                      <a:r>
                        <a:rPr lang="en-US" sz="1400" dirty="0" smtClean="0"/>
                        <a:t>#</a:t>
                      </a:r>
                      <a:r>
                        <a:rPr lang="en-US" sz="1400" dirty="0" err="1" smtClean="0"/>
                        <a:t>patentes</a:t>
                      </a:r>
                      <a:endParaRPr lang="en-US" sz="1400" dirty="0"/>
                    </a:p>
                  </a:txBody>
                  <a:tcPr/>
                </a:tc>
                <a:tc>
                  <a:txBody>
                    <a:bodyPr/>
                    <a:lstStyle/>
                    <a:p>
                      <a:pPr algn="ctr"/>
                      <a:r>
                        <a:rPr lang="en-US" sz="1400" dirty="0" err="1" smtClean="0"/>
                        <a:t>Número</a:t>
                      </a:r>
                      <a:r>
                        <a:rPr lang="en-US" sz="1400" baseline="0" dirty="0" smtClean="0"/>
                        <a:t> de </a:t>
                      </a:r>
                      <a:r>
                        <a:rPr lang="en-US" sz="1400" baseline="0" dirty="0" err="1" smtClean="0"/>
                        <a:t>patentes</a:t>
                      </a:r>
                      <a:r>
                        <a:rPr lang="en-US" sz="1400" baseline="0" dirty="0" smtClean="0"/>
                        <a:t> da </a:t>
                      </a:r>
                      <a:r>
                        <a:rPr lang="en-US" sz="1400" baseline="0" dirty="0" err="1" smtClean="0"/>
                        <a:t>organização</a:t>
                      </a:r>
                      <a:endParaRPr lang="en-US" sz="1400" dirty="0"/>
                    </a:p>
                  </a:txBody>
                  <a:tcPr/>
                </a:tc>
              </a:tr>
              <a:tr h="292277">
                <a:tc>
                  <a:txBody>
                    <a:bodyPr/>
                    <a:lstStyle/>
                    <a:p>
                      <a:pPr algn="ctr"/>
                      <a:r>
                        <a:rPr lang="en-US" sz="1400" dirty="0" smtClean="0"/>
                        <a:t>#</a:t>
                      </a:r>
                      <a:r>
                        <a:rPr lang="en-US" sz="1400" dirty="0" err="1" smtClean="0"/>
                        <a:t>média</a:t>
                      </a:r>
                      <a:r>
                        <a:rPr lang="en-US" sz="1400" dirty="0" smtClean="0"/>
                        <a:t> de </a:t>
                      </a:r>
                      <a:r>
                        <a:rPr lang="en-US" sz="1400" dirty="0" err="1" smtClean="0"/>
                        <a:t>patentes</a:t>
                      </a:r>
                      <a:endParaRPr lang="en-US" sz="1400" dirty="0"/>
                    </a:p>
                  </a:txBody>
                  <a:tcPr/>
                </a:tc>
                <a:tc>
                  <a:txBody>
                    <a:bodyPr/>
                    <a:lstStyle/>
                    <a:p>
                      <a:pPr algn="ctr"/>
                      <a:r>
                        <a:rPr lang="en-US" sz="1400" dirty="0" err="1" smtClean="0"/>
                        <a:t>Núm</a:t>
                      </a:r>
                      <a:r>
                        <a:rPr lang="en-US" sz="1400" dirty="0" smtClean="0"/>
                        <a:t>. </a:t>
                      </a:r>
                      <a:r>
                        <a:rPr lang="en-US" sz="1400" dirty="0" err="1" smtClean="0"/>
                        <a:t>Médio</a:t>
                      </a:r>
                      <a:r>
                        <a:rPr lang="en-US" sz="1400" dirty="0" smtClean="0"/>
                        <a:t> de </a:t>
                      </a:r>
                      <a:r>
                        <a:rPr lang="en-US" sz="1400" dirty="0" err="1" smtClean="0"/>
                        <a:t>patentes</a:t>
                      </a:r>
                      <a:r>
                        <a:rPr lang="en-US" sz="1400" dirty="0" smtClean="0"/>
                        <a:t> pro </a:t>
                      </a:r>
                      <a:r>
                        <a:rPr lang="en-US" sz="1400" dirty="0" err="1" smtClean="0"/>
                        <a:t>intervalo</a:t>
                      </a:r>
                      <a:r>
                        <a:rPr lang="en-US" sz="1400" baseline="0" dirty="0" smtClean="0"/>
                        <a:t> de tempo</a:t>
                      </a:r>
                      <a:endParaRPr lang="en-US" sz="1400" dirty="0"/>
                    </a:p>
                  </a:txBody>
                  <a:tcPr/>
                </a:tc>
              </a:tr>
              <a:tr h="292277">
                <a:tc>
                  <a:txBody>
                    <a:bodyPr/>
                    <a:lstStyle/>
                    <a:p>
                      <a:pPr algn="ctr"/>
                      <a:r>
                        <a:rPr lang="en-US" sz="1400" dirty="0" smtClean="0"/>
                        <a:t>#</a:t>
                      </a:r>
                      <a:r>
                        <a:rPr lang="en-US" sz="1400" dirty="0" err="1" smtClean="0"/>
                        <a:t>patentes</a:t>
                      </a:r>
                      <a:r>
                        <a:rPr lang="en-US" sz="1400" dirty="0" smtClean="0"/>
                        <a:t> </a:t>
                      </a:r>
                      <a:r>
                        <a:rPr lang="en-US" sz="1400" dirty="0" err="1" smtClean="0"/>
                        <a:t>em</a:t>
                      </a:r>
                      <a:r>
                        <a:rPr lang="en-US" sz="1400" dirty="0" smtClean="0"/>
                        <a:t> </a:t>
                      </a:r>
                      <a:r>
                        <a:rPr lang="en-US" sz="1400" dirty="0" err="1" smtClean="0"/>
                        <a:t>registo</a:t>
                      </a:r>
                      <a:endParaRPr lang="en-US" sz="14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err="1" smtClean="0"/>
                        <a:t>Núm</a:t>
                      </a:r>
                      <a:r>
                        <a:rPr lang="en-US" sz="1400" dirty="0" smtClean="0"/>
                        <a:t>. de </a:t>
                      </a:r>
                      <a:r>
                        <a:rPr lang="en-US" sz="1400" dirty="0" err="1" smtClean="0"/>
                        <a:t>patentes</a:t>
                      </a:r>
                      <a:r>
                        <a:rPr lang="en-US" sz="1400" dirty="0" smtClean="0"/>
                        <a:t> </a:t>
                      </a:r>
                      <a:r>
                        <a:rPr lang="en-US" sz="1400" dirty="0" err="1" smtClean="0"/>
                        <a:t>em</a:t>
                      </a:r>
                      <a:r>
                        <a:rPr lang="en-US" sz="1400" dirty="0" smtClean="0"/>
                        <a:t> </a:t>
                      </a:r>
                      <a:r>
                        <a:rPr lang="en-US" sz="1400" dirty="0" err="1" smtClean="0"/>
                        <a:t>fase</a:t>
                      </a:r>
                      <a:r>
                        <a:rPr lang="en-US" sz="1400" dirty="0" smtClean="0"/>
                        <a:t> de </a:t>
                      </a:r>
                      <a:r>
                        <a:rPr lang="en-US" sz="1400" dirty="0" err="1" smtClean="0"/>
                        <a:t>registo</a:t>
                      </a:r>
                      <a:endParaRPr lang="en-US" sz="1400" dirty="0"/>
                    </a:p>
                  </a:txBody>
                  <a:tcPr/>
                </a:tc>
              </a:tr>
              <a:tr h="292277">
                <a:tc>
                  <a:txBody>
                    <a:bodyPr/>
                    <a:lstStyle/>
                    <a:p>
                      <a:pPr algn="ctr"/>
                      <a:r>
                        <a:rPr lang="en-US" sz="1400" dirty="0" smtClean="0"/>
                        <a:t>%</a:t>
                      </a:r>
                      <a:r>
                        <a:rPr lang="en-US" sz="1400" dirty="0" err="1" smtClean="0"/>
                        <a:t>Investimento</a:t>
                      </a:r>
                      <a:r>
                        <a:rPr lang="en-US" sz="1400" dirty="0" smtClean="0"/>
                        <a:t> </a:t>
                      </a:r>
                      <a:r>
                        <a:rPr lang="en-US" sz="1400" dirty="0" err="1" smtClean="0"/>
                        <a:t>em</a:t>
                      </a:r>
                      <a:r>
                        <a:rPr lang="en-US" sz="1400" dirty="0" smtClean="0"/>
                        <a:t> I&amp;D</a:t>
                      </a:r>
                      <a:endParaRPr lang="en-US" sz="1400" dirty="0"/>
                    </a:p>
                  </a:txBody>
                  <a:tcPr/>
                </a:tc>
                <a:tc>
                  <a:txBody>
                    <a:bodyPr/>
                    <a:lstStyle/>
                    <a:p>
                      <a:pPr algn="ctr"/>
                      <a:r>
                        <a:rPr lang="en-US" sz="1400" dirty="0" smtClean="0"/>
                        <a:t>%</a:t>
                      </a:r>
                      <a:r>
                        <a:rPr lang="en-US" sz="1400" dirty="0" err="1" smtClean="0"/>
                        <a:t>investimento</a:t>
                      </a:r>
                      <a:r>
                        <a:rPr lang="en-US" sz="1400" dirty="0" smtClean="0"/>
                        <a:t> </a:t>
                      </a:r>
                      <a:r>
                        <a:rPr lang="en-US" sz="1400" dirty="0" err="1" smtClean="0"/>
                        <a:t>em</a:t>
                      </a:r>
                      <a:r>
                        <a:rPr lang="en-US" sz="1400" dirty="0" smtClean="0"/>
                        <a:t> I&amp;D </a:t>
                      </a:r>
                      <a:r>
                        <a:rPr lang="en-US" sz="1400" dirty="0" err="1" smtClean="0"/>
                        <a:t>relativamente</a:t>
                      </a:r>
                      <a:r>
                        <a:rPr lang="en-US" sz="1400" dirty="0" smtClean="0"/>
                        <a:t> ao total de </a:t>
                      </a:r>
                      <a:r>
                        <a:rPr lang="en-US" sz="1400" dirty="0" err="1" smtClean="0"/>
                        <a:t>investimentos</a:t>
                      </a:r>
                      <a:endParaRPr lang="en-US" sz="1400" dirty="0"/>
                    </a:p>
                  </a:txBody>
                  <a:tcPr/>
                </a:tc>
              </a:tr>
              <a:tr h="292277">
                <a:tc>
                  <a:txBody>
                    <a:bodyPr/>
                    <a:lstStyle/>
                    <a:p>
                      <a:pPr algn="ctr"/>
                      <a:r>
                        <a:rPr lang="en-US" sz="1400" dirty="0" smtClean="0"/>
                        <a:t>#</a:t>
                      </a:r>
                      <a:r>
                        <a:rPr lang="en-US" sz="1400" dirty="0" err="1" smtClean="0"/>
                        <a:t>protótipos</a:t>
                      </a:r>
                      <a:endParaRPr lang="en-US" sz="1400" dirty="0"/>
                    </a:p>
                  </a:txBody>
                  <a:tcPr/>
                </a:tc>
                <a:tc>
                  <a:txBody>
                    <a:bodyPr/>
                    <a:lstStyle/>
                    <a:p>
                      <a:pPr algn="ctr"/>
                      <a:r>
                        <a:rPr lang="en-US" sz="1400" dirty="0" err="1" smtClean="0"/>
                        <a:t>Núm</a:t>
                      </a:r>
                      <a:r>
                        <a:rPr lang="en-US" sz="1400" dirty="0" smtClean="0"/>
                        <a:t>. de </a:t>
                      </a:r>
                      <a:r>
                        <a:rPr lang="en-US" sz="1400" dirty="0" err="1" smtClean="0"/>
                        <a:t>protótipos</a:t>
                      </a:r>
                      <a:r>
                        <a:rPr lang="en-US" sz="1400" dirty="0" smtClean="0"/>
                        <a:t>  </a:t>
                      </a:r>
                      <a:r>
                        <a:rPr lang="en-US" sz="1400" dirty="0" err="1" smtClean="0"/>
                        <a:t>desenvolvidos</a:t>
                      </a:r>
                      <a:r>
                        <a:rPr lang="en-US" sz="1400" dirty="0" smtClean="0"/>
                        <a:t> </a:t>
                      </a:r>
                      <a:r>
                        <a:rPr lang="en-US" sz="1400" dirty="0" err="1" smtClean="0"/>
                        <a:t>na</a:t>
                      </a:r>
                      <a:r>
                        <a:rPr lang="en-US" sz="1400" dirty="0" smtClean="0"/>
                        <a:t> </a:t>
                      </a:r>
                      <a:r>
                        <a:rPr lang="en-US" sz="1400" dirty="0" err="1" smtClean="0"/>
                        <a:t>organização</a:t>
                      </a:r>
                      <a:endParaRPr lang="en-US" sz="1400" dirty="0"/>
                    </a:p>
                  </a:txBody>
                  <a:tcPr/>
                </a:tc>
              </a:tr>
              <a:tr h="292277">
                <a:tc>
                  <a:txBody>
                    <a:bodyPr/>
                    <a:lstStyle/>
                    <a:p>
                      <a:pPr algn="ctr"/>
                      <a:r>
                        <a:rPr lang="en-US" sz="1400" dirty="0" smtClean="0"/>
                        <a:t>#</a:t>
                      </a:r>
                      <a:r>
                        <a:rPr lang="en-US" sz="1400" dirty="0" err="1" smtClean="0"/>
                        <a:t>produtos</a:t>
                      </a:r>
                      <a:r>
                        <a:rPr lang="en-US" sz="1400" dirty="0" smtClean="0"/>
                        <a:t> e </a:t>
                      </a:r>
                      <a:r>
                        <a:rPr lang="en-US" sz="1400" dirty="0" err="1" smtClean="0"/>
                        <a:t>serviços</a:t>
                      </a:r>
                      <a:endParaRPr lang="en-US" sz="1400" dirty="0"/>
                    </a:p>
                  </a:txBody>
                  <a:tcPr/>
                </a:tc>
                <a:tc>
                  <a:txBody>
                    <a:bodyPr/>
                    <a:lstStyle/>
                    <a:p>
                      <a:pPr algn="ctr"/>
                      <a:r>
                        <a:rPr lang="en-US" sz="1400" dirty="0" err="1" smtClean="0"/>
                        <a:t>Núm</a:t>
                      </a:r>
                      <a:r>
                        <a:rPr lang="en-US" sz="1400" dirty="0" smtClean="0"/>
                        <a:t>. de </a:t>
                      </a:r>
                      <a:r>
                        <a:rPr lang="en-US" sz="1400" dirty="0" err="1" smtClean="0"/>
                        <a:t>novos</a:t>
                      </a:r>
                      <a:r>
                        <a:rPr lang="en-US" sz="1400" dirty="0" smtClean="0"/>
                        <a:t> </a:t>
                      </a:r>
                      <a:r>
                        <a:rPr lang="en-US" sz="1400" dirty="0" err="1" smtClean="0"/>
                        <a:t>produtos</a:t>
                      </a:r>
                      <a:r>
                        <a:rPr lang="en-US" sz="1400" dirty="0" smtClean="0"/>
                        <a:t> e </a:t>
                      </a:r>
                      <a:r>
                        <a:rPr lang="en-US" sz="1400" dirty="0" err="1" smtClean="0"/>
                        <a:t>serviços</a:t>
                      </a:r>
                      <a:r>
                        <a:rPr lang="en-US" sz="1400" dirty="0" smtClean="0"/>
                        <a:t> </a:t>
                      </a:r>
                      <a:r>
                        <a:rPr lang="en-US" sz="1400" dirty="0" err="1" smtClean="0"/>
                        <a:t>por</a:t>
                      </a:r>
                      <a:r>
                        <a:rPr lang="en-US" sz="1400" dirty="0" smtClean="0"/>
                        <a:t> </a:t>
                      </a:r>
                      <a:r>
                        <a:rPr lang="en-US" sz="1400" dirty="0" err="1" smtClean="0"/>
                        <a:t>intervalo</a:t>
                      </a:r>
                      <a:r>
                        <a:rPr lang="en-US" sz="1400" dirty="0" smtClean="0"/>
                        <a:t> de tempo</a:t>
                      </a:r>
                      <a:endParaRPr lang="en-US" sz="1400" dirty="0"/>
                    </a:p>
                  </a:txBody>
                  <a:tcPr/>
                </a:tc>
              </a:tr>
              <a:tr h="292277">
                <a:tc>
                  <a:txBody>
                    <a:bodyPr/>
                    <a:lstStyle/>
                    <a:p>
                      <a:pPr algn="ctr"/>
                      <a:r>
                        <a:rPr lang="en-US" sz="1400" dirty="0" smtClean="0"/>
                        <a:t>%</a:t>
                      </a:r>
                      <a:r>
                        <a:rPr lang="en-US" sz="1400" dirty="0" err="1" smtClean="0"/>
                        <a:t>índ</a:t>
                      </a:r>
                      <a:r>
                        <a:rPr lang="en-US" sz="1400" dirty="0" smtClean="0"/>
                        <a:t>. </a:t>
                      </a:r>
                      <a:r>
                        <a:rPr lang="en-US" sz="1400" dirty="0" err="1" smtClean="0"/>
                        <a:t>Inovação</a:t>
                      </a:r>
                      <a:endParaRPr lang="en-US" sz="1400" dirty="0"/>
                    </a:p>
                  </a:txBody>
                  <a:tcPr/>
                </a:tc>
                <a:tc>
                  <a:txBody>
                    <a:bodyPr/>
                    <a:lstStyle/>
                    <a:p>
                      <a:pPr algn="ctr"/>
                      <a:r>
                        <a:rPr lang="en-US" sz="1400" dirty="0" smtClean="0"/>
                        <a:t>% </a:t>
                      </a:r>
                      <a:r>
                        <a:rPr lang="en-US" sz="1400" dirty="0" err="1" smtClean="0"/>
                        <a:t>crescimento</a:t>
                      </a:r>
                      <a:r>
                        <a:rPr lang="en-US" sz="1400" dirty="0" smtClean="0"/>
                        <a:t> do </a:t>
                      </a:r>
                      <a:r>
                        <a:rPr lang="en-US" sz="1400" dirty="0" err="1" smtClean="0"/>
                        <a:t>número</a:t>
                      </a:r>
                      <a:r>
                        <a:rPr lang="en-US" sz="1400" dirty="0" smtClean="0"/>
                        <a:t> de </a:t>
                      </a:r>
                      <a:r>
                        <a:rPr lang="en-US" sz="1400" dirty="0" err="1" smtClean="0"/>
                        <a:t>inovações</a:t>
                      </a:r>
                      <a:r>
                        <a:rPr lang="en-US" sz="1400" dirty="0" smtClean="0"/>
                        <a:t> </a:t>
                      </a:r>
                      <a:r>
                        <a:rPr lang="en-US" sz="1400" dirty="0" err="1" smtClean="0"/>
                        <a:t>por</a:t>
                      </a:r>
                      <a:r>
                        <a:rPr lang="en-US" sz="1400" dirty="0" smtClean="0"/>
                        <a:t> </a:t>
                      </a:r>
                      <a:r>
                        <a:rPr lang="en-US" sz="1400" dirty="0" err="1" smtClean="0"/>
                        <a:t>período</a:t>
                      </a:r>
                      <a:r>
                        <a:rPr lang="en-US" sz="1400" baseline="0" dirty="0" smtClean="0"/>
                        <a:t> de tempo e ao </a:t>
                      </a:r>
                      <a:r>
                        <a:rPr lang="en-US" sz="1400" baseline="0" dirty="0" err="1" smtClean="0"/>
                        <a:t>longo</a:t>
                      </a:r>
                      <a:r>
                        <a:rPr lang="en-US" sz="1400" baseline="0" dirty="0" smtClean="0"/>
                        <a:t> do tempo</a:t>
                      </a:r>
                      <a:endParaRPr lang="en-US" sz="1400" dirty="0"/>
                    </a:p>
                  </a:txBody>
                  <a:tcPr/>
                </a:tc>
              </a:tr>
              <a:tr h="292277">
                <a:tc>
                  <a:txBody>
                    <a:bodyPr/>
                    <a:lstStyle/>
                    <a:p>
                      <a:pPr algn="ctr"/>
                      <a:r>
                        <a:rPr lang="en-US" sz="1400" dirty="0" smtClean="0"/>
                        <a:t>#</a:t>
                      </a:r>
                      <a:r>
                        <a:rPr lang="en-US" sz="1400" dirty="0" err="1" smtClean="0"/>
                        <a:t>publicações</a:t>
                      </a:r>
                      <a:endParaRPr lang="en-US" sz="1400" dirty="0"/>
                    </a:p>
                  </a:txBody>
                  <a:tcPr/>
                </a:tc>
                <a:tc>
                  <a:txBody>
                    <a:bodyPr/>
                    <a:lstStyle/>
                    <a:p>
                      <a:pPr algn="ctr"/>
                      <a:r>
                        <a:rPr lang="en-US" sz="1400" dirty="0" err="1" smtClean="0"/>
                        <a:t>Núm</a:t>
                      </a:r>
                      <a:r>
                        <a:rPr lang="en-US" sz="1400" dirty="0" smtClean="0"/>
                        <a:t>. </a:t>
                      </a:r>
                      <a:r>
                        <a:rPr lang="en-US" sz="1400" dirty="0" err="1" smtClean="0"/>
                        <a:t>livros</a:t>
                      </a:r>
                      <a:r>
                        <a:rPr lang="en-US" sz="1400" dirty="0" smtClean="0"/>
                        <a:t>, </a:t>
                      </a:r>
                      <a:r>
                        <a:rPr lang="en-US" sz="1400" dirty="0" err="1" smtClean="0"/>
                        <a:t>artigos</a:t>
                      </a:r>
                      <a:r>
                        <a:rPr lang="en-US" sz="1400" dirty="0" smtClean="0"/>
                        <a:t> etc. </a:t>
                      </a:r>
                      <a:r>
                        <a:rPr lang="en-US" sz="1400" dirty="0" err="1" smtClean="0"/>
                        <a:t>publicados</a:t>
                      </a:r>
                      <a:r>
                        <a:rPr lang="en-US" sz="1400" dirty="0" smtClean="0"/>
                        <a:t> </a:t>
                      </a:r>
                      <a:r>
                        <a:rPr lang="en-US" sz="1400" dirty="0" err="1" smtClean="0"/>
                        <a:t>pelos</a:t>
                      </a:r>
                      <a:r>
                        <a:rPr lang="en-US" sz="1400" dirty="0" smtClean="0"/>
                        <a:t> </a:t>
                      </a:r>
                      <a:r>
                        <a:rPr lang="en-US" sz="1400" dirty="0" err="1" smtClean="0"/>
                        <a:t>membros</a:t>
                      </a:r>
                      <a:r>
                        <a:rPr lang="en-US" sz="1400" dirty="0" smtClean="0"/>
                        <a:t> </a:t>
                      </a:r>
                      <a:r>
                        <a:rPr lang="en-US" sz="1400" dirty="0" err="1" smtClean="0"/>
                        <a:t>sobre</a:t>
                      </a:r>
                      <a:r>
                        <a:rPr lang="en-US" sz="1400" dirty="0" smtClean="0"/>
                        <a:t> as </a:t>
                      </a:r>
                      <a:r>
                        <a:rPr lang="en-US" sz="1400" dirty="0" err="1" smtClean="0"/>
                        <a:t>tarefas</a:t>
                      </a:r>
                      <a:r>
                        <a:rPr lang="en-US" sz="1400" baseline="0" dirty="0" smtClean="0"/>
                        <a:t> </a:t>
                      </a:r>
                      <a:r>
                        <a:rPr lang="en-US" sz="1400" baseline="0" dirty="0" err="1" smtClean="0"/>
                        <a:t>que</a:t>
                      </a:r>
                      <a:r>
                        <a:rPr lang="en-US" sz="1400" baseline="0" dirty="0" smtClean="0"/>
                        <a:t> </a:t>
                      </a:r>
                      <a:r>
                        <a:rPr lang="en-US" sz="1400" baseline="0" dirty="0" err="1" smtClean="0"/>
                        <a:t>realizam</a:t>
                      </a:r>
                      <a:r>
                        <a:rPr lang="en-US" sz="1400" baseline="0" dirty="0" smtClean="0"/>
                        <a:t> </a:t>
                      </a:r>
                      <a:r>
                        <a:rPr lang="en-US" sz="1400" baseline="0" dirty="0" err="1" smtClean="0"/>
                        <a:t>na</a:t>
                      </a:r>
                      <a:r>
                        <a:rPr lang="en-US" sz="1400" baseline="0" dirty="0" smtClean="0"/>
                        <a:t> </a:t>
                      </a:r>
                      <a:r>
                        <a:rPr lang="en-US" sz="1400" baseline="0" dirty="0" err="1" smtClean="0"/>
                        <a:t>organização</a:t>
                      </a:r>
                      <a:endParaRPr lang="en-US" sz="1400" dirty="0"/>
                    </a:p>
                  </a:txBody>
                  <a:tcPr/>
                </a:tc>
              </a:tr>
              <a:tr h="292277">
                <a:tc>
                  <a:txBody>
                    <a:bodyPr/>
                    <a:lstStyle/>
                    <a:p>
                      <a:pPr algn="ctr"/>
                      <a:r>
                        <a:rPr lang="en-US" sz="1400" dirty="0" smtClean="0"/>
                        <a:t>#</a:t>
                      </a:r>
                      <a:r>
                        <a:rPr lang="en-US" sz="1400" dirty="0" err="1" smtClean="0"/>
                        <a:t>comunicações</a:t>
                      </a:r>
                      <a:endParaRPr lang="en-US" sz="1400" dirty="0"/>
                    </a:p>
                  </a:txBody>
                  <a:tcPr/>
                </a:tc>
                <a:tc>
                  <a:txBody>
                    <a:bodyPr/>
                    <a:lstStyle/>
                    <a:p>
                      <a:pPr algn="ctr"/>
                      <a:r>
                        <a:rPr lang="en-US" sz="1400" dirty="0" err="1" smtClean="0"/>
                        <a:t>Núm</a:t>
                      </a:r>
                      <a:r>
                        <a:rPr lang="en-US" sz="1400" dirty="0" smtClean="0"/>
                        <a:t>. </a:t>
                      </a:r>
                      <a:r>
                        <a:rPr lang="en-US" sz="1400" dirty="0" err="1" smtClean="0"/>
                        <a:t>comunicações</a:t>
                      </a:r>
                      <a:r>
                        <a:rPr lang="en-US" sz="1400" dirty="0" smtClean="0"/>
                        <a:t> </a:t>
                      </a:r>
                      <a:r>
                        <a:rPr lang="en-US" sz="1400" dirty="0" err="1" smtClean="0"/>
                        <a:t>em</a:t>
                      </a:r>
                      <a:r>
                        <a:rPr lang="en-US" sz="1400" dirty="0" smtClean="0"/>
                        <a:t> </a:t>
                      </a:r>
                      <a:r>
                        <a:rPr lang="en-US" sz="1400" dirty="0" err="1" smtClean="0"/>
                        <a:t>conferências</a:t>
                      </a:r>
                      <a:r>
                        <a:rPr lang="en-US" sz="1400" dirty="0" smtClean="0"/>
                        <a:t>, workshops, </a:t>
                      </a:r>
                      <a:r>
                        <a:rPr lang="en-US" sz="1400" dirty="0" err="1" smtClean="0"/>
                        <a:t>congressos</a:t>
                      </a:r>
                      <a:r>
                        <a:rPr lang="en-US" sz="1400" dirty="0" smtClean="0"/>
                        <a:t>, </a:t>
                      </a:r>
                      <a:r>
                        <a:rPr lang="en-US" sz="1400" dirty="0" err="1" smtClean="0"/>
                        <a:t>feitas</a:t>
                      </a:r>
                      <a:r>
                        <a:rPr lang="en-US" sz="1400" dirty="0" smtClean="0"/>
                        <a:t> </a:t>
                      </a:r>
                      <a:r>
                        <a:rPr lang="en-US" sz="1400" dirty="0" err="1" smtClean="0"/>
                        <a:t>por</a:t>
                      </a:r>
                      <a:r>
                        <a:rPr lang="en-US" sz="1400" dirty="0" smtClean="0"/>
                        <a:t> </a:t>
                      </a:r>
                      <a:r>
                        <a:rPr lang="en-US" sz="1400" dirty="0" err="1" smtClean="0"/>
                        <a:t>membros</a:t>
                      </a:r>
                      <a:r>
                        <a:rPr lang="en-US" sz="1400" dirty="0" smtClean="0"/>
                        <a:t> da </a:t>
                      </a:r>
                      <a:r>
                        <a:rPr lang="en-US" sz="1400" dirty="0" err="1" smtClean="0"/>
                        <a:t>organização</a:t>
                      </a:r>
                      <a:endParaRPr lang="en-US" sz="1400" dirty="0"/>
                    </a:p>
                  </a:txBody>
                  <a:tcPr/>
                </a:tc>
              </a:tr>
            </a:tbl>
          </a:graphicData>
        </a:graphic>
      </p:graphicFrame>
      <p:sp>
        <p:nvSpPr>
          <p:cNvPr id="11" name="Título 1"/>
          <p:cNvSpPr txBox="1">
            <a:spLocks/>
          </p:cNvSpPr>
          <p:nvPr/>
        </p:nvSpPr>
        <p:spPr>
          <a:xfrm>
            <a:off x="500034" y="428604"/>
            <a:ext cx="7986714" cy="500066"/>
          </a:xfrm>
          <a:prstGeom prst="rect">
            <a:avLst/>
          </a:prstGeom>
        </p:spPr>
        <p:txBody>
          <a:bodyPr vert="horz" anchor="b">
            <a:noAutofit/>
          </a:bodyPr>
          <a:lstStyle/>
          <a:p>
            <a:pPr lvl="0">
              <a:spcBef>
                <a:spcPct val="0"/>
              </a:spcBef>
              <a:defRPr/>
            </a:pPr>
            <a:r>
              <a:rPr lang="pt-PT" sz="2800" b="1" dirty="0" smtClean="0">
                <a:solidFill>
                  <a:srgbClr val="0070C0"/>
                </a:solidFill>
                <a:effectLst>
                  <a:outerShdw blurRad="53975" dist="22860" dir="5400000" algn="tl" rotWithShape="0">
                    <a:srgbClr val="000000">
                      <a:alpha val="55000"/>
                    </a:srgbClr>
                  </a:outerShdw>
                </a:effectLst>
                <a:latin typeface="+mj-lt"/>
                <a:ea typeface="+mj-ea"/>
                <a:cs typeface="+mj-cs"/>
              </a:rPr>
              <a:t>10</a:t>
            </a:r>
            <a:r>
              <a:rPr kumimoji="0" lang="pt-PT" sz="2800" b="1" i="0" strike="noStrike" kern="1200" cap="none" spc="0" normalizeH="0" baseline="0" noProof="0" dirty="0" smtClean="0">
                <a:ln>
                  <a:noFill/>
                </a:ln>
                <a:solidFill>
                  <a:srgbClr val="0070C0"/>
                </a:solidFill>
                <a:effectLst>
                  <a:outerShdw blurRad="53975" dist="22860" dir="5400000" algn="tl" rotWithShape="0">
                    <a:srgbClr val="000000">
                      <a:alpha val="55000"/>
                    </a:srgbClr>
                  </a:outerShdw>
                </a:effectLst>
                <a:uLnTx/>
                <a:uFillTx/>
                <a:latin typeface="+mj-lt"/>
                <a:ea typeface="+mj-ea"/>
                <a:cs typeface="+mj-cs"/>
              </a:rPr>
              <a:t>. </a:t>
            </a:r>
            <a:r>
              <a:rPr lang="pt-PT" sz="2800" b="1" dirty="0" smtClean="0">
                <a:solidFill>
                  <a:srgbClr val="0070C0"/>
                </a:solidFill>
                <a:effectLst>
                  <a:outerShdw blurRad="53975" dist="22860" dir="5400000" algn="tl" rotWithShape="0">
                    <a:srgbClr val="000000">
                      <a:alpha val="55000"/>
                    </a:srgbClr>
                  </a:outerShdw>
                </a:effectLst>
              </a:rPr>
              <a:t>Gestão do Conhecimento </a:t>
            </a:r>
            <a:endParaRPr kumimoji="0" lang="pt-PT" sz="2800" b="1" i="0" strike="noStrike" kern="1200" cap="none" spc="0" normalizeH="0" baseline="0" noProof="0" dirty="0">
              <a:ln>
                <a:noFill/>
              </a:ln>
              <a:solidFill>
                <a:srgbClr val="0070C0"/>
              </a:solidFill>
              <a:effectLst>
                <a:outerShdw blurRad="53975" dist="22860" dir="5400000" algn="tl" rotWithShape="0">
                  <a:srgbClr val="000000">
                    <a:alpha val="55000"/>
                  </a:srgbClr>
                </a:outerShdw>
              </a:effectLst>
              <a:uLnTx/>
              <a:uFillTx/>
              <a:latin typeface="+mj-lt"/>
              <a:ea typeface="+mj-ea"/>
              <a:cs typeface="+mj-cs"/>
            </a:endParaRPr>
          </a:p>
        </p:txBody>
      </p:sp>
      <p:sp>
        <p:nvSpPr>
          <p:cNvPr id="14" name="Marcador de Posição do Rodapé 7"/>
          <p:cNvSpPr>
            <a:spLocks noGrp="1"/>
          </p:cNvSpPr>
          <p:nvPr>
            <p:ph type="ftr" sz="quarter" idx="11"/>
          </p:nvPr>
        </p:nvSpPr>
        <p:spPr>
          <a:xfrm>
            <a:off x="428596" y="6135709"/>
            <a:ext cx="4287420" cy="365125"/>
          </a:xfrm>
        </p:spPr>
        <p:txBody>
          <a:bodyPr/>
          <a:lstStyle/>
          <a:p>
            <a:r>
              <a:rPr lang="pt-PT" dirty="0" smtClean="0"/>
              <a:t>Sistemas de Informação II– Viriato M. </a:t>
            </a:r>
            <a:r>
              <a:rPr lang="pt-PT" dirty="0" err="1" smtClean="0"/>
              <a:t>Marques–DEIS</a:t>
            </a:r>
            <a:r>
              <a:rPr lang="pt-PT" dirty="0" smtClean="0"/>
              <a:t> / ISEC</a:t>
            </a:r>
            <a:endParaRPr lang="pt-PT"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Marcador de Posição do Número do Diapositivo 6"/>
          <p:cNvSpPr>
            <a:spLocks noGrp="1"/>
          </p:cNvSpPr>
          <p:nvPr>
            <p:ph type="sldNum" sz="quarter" idx="12"/>
          </p:nvPr>
        </p:nvSpPr>
        <p:spPr>
          <a:xfrm>
            <a:off x="8286776" y="6072206"/>
            <a:ext cx="457200" cy="365125"/>
          </a:xfrm>
        </p:spPr>
        <p:txBody>
          <a:bodyPr/>
          <a:lstStyle/>
          <a:p>
            <a:fld id="{CE287019-93E1-4EE6-AC17-0D901F7ADF48}" type="slidenum">
              <a:rPr lang="pt-PT" smtClean="0"/>
              <a:pPr/>
              <a:t>24</a:t>
            </a:fld>
            <a:endParaRPr lang="pt-PT" dirty="0"/>
          </a:p>
        </p:txBody>
      </p:sp>
      <p:cxnSp>
        <p:nvCxnSpPr>
          <p:cNvPr id="13" name="Conexão recta 12"/>
          <p:cNvCxnSpPr/>
          <p:nvPr/>
        </p:nvCxnSpPr>
        <p:spPr>
          <a:xfrm>
            <a:off x="642910" y="1000108"/>
            <a:ext cx="7929618" cy="1588"/>
          </a:xfrm>
          <a:prstGeom prst="line">
            <a:avLst/>
          </a:prstGeom>
          <a:ln w="25400" cap="rnd">
            <a:solidFill>
              <a:srgbClr val="0070C0"/>
            </a:solidFill>
          </a:ln>
        </p:spPr>
        <p:style>
          <a:lnRef idx="1">
            <a:schemeClr val="accent1"/>
          </a:lnRef>
          <a:fillRef idx="0">
            <a:schemeClr val="accent1"/>
          </a:fillRef>
          <a:effectRef idx="0">
            <a:schemeClr val="accent1"/>
          </a:effectRef>
          <a:fontRef idx="minor">
            <a:schemeClr val="tx1"/>
          </a:fontRef>
        </p:style>
      </p:cxnSp>
      <p:sp>
        <p:nvSpPr>
          <p:cNvPr id="9" name="CaixaDeTexto 8"/>
          <p:cNvSpPr txBox="1"/>
          <p:nvPr/>
        </p:nvSpPr>
        <p:spPr>
          <a:xfrm>
            <a:off x="500034" y="1124744"/>
            <a:ext cx="8072494" cy="4753609"/>
          </a:xfrm>
          <a:prstGeom prst="rect">
            <a:avLst/>
          </a:prstGeom>
          <a:noFill/>
        </p:spPr>
        <p:txBody>
          <a:bodyPr wrap="square" rtlCol="0">
            <a:spAutoFit/>
          </a:bodyPr>
          <a:lstStyle/>
          <a:p>
            <a:pPr marL="457200" indent="-457200" algn="just">
              <a:lnSpc>
                <a:spcPct val="120000"/>
              </a:lnSpc>
              <a:buClr>
                <a:schemeClr val="tx1"/>
              </a:buClr>
            </a:pPr>
            <a:r>
              <a:rPr lang="pt-PT" sz="2400" b="1" dirty="0" smtClean="0"/>
              <a:t>3. Modelos de Medição do Capital Intelectual</a:t>
            </a:r>
          </a:p>
          <a:p>
            <a:pPr marL="342900" lvl="1" indent="-342900" algn="just">
              <a:lnSpc>
                <a:spcPct val="110000"/>
              </a:lnSpc>
              <a:buClr>
                <a:srgbClr val="0070C0"/>
              </a:buClr>
              <a:buFont typeface="Wingdings" pitchFamily="2" charset="2"/>
              <a:buChar char="Ø"/>
              <a:tabLst>
                <a:tab pos="6178550" algn="l"/>
              </a:tabLst>
            </a:pPr>
            <a:r>
              <a:rPr lang="pt-PT" dirty="0" smtClean="0"/>
              <a:t>Os Activos de uma empresa podem dividir-se em:</a:t>
            </a:r>
          </a:p>
          <a:p>
            <a:pPr marL="800100" lvl="1" indent="-342900" algn="just">
              <a:lnSpc>
                <a:spcPct val="130000"/>
              </a:lnSpc>
              <a:buClr>
                <a:schemeClr val="accent1"/>
              </a:buClr>
              <a:buFont typeface="Verdana" pitchFamily="34" charset="0"/>
              <a:buChar char="●"/>
              <a:tabLst>
                <a:tab pos="6178550" algn="l"/>
              </a:tabLst>
            </a:pPr>
            <a:r>
              <a:rPr lang="pt-PT" sz="1600" b="1" dirty="0" smtClean="0"/>
              <a:t>Activos Tangíveis</a:t>
            </a:r>
          </a:p>
          <a:p>
            <a:pPr marL="1257300" lvl="2" indent="-342900" algn="just">
              <a:lnSpc>
                <a:spcPct val="110000"/>
              </a:lnSpc>
              <a:spcBef>
                <a:spcPts val="300"/>
              </a:spcBef>
              <a:buClr>
                <a:srgbClr val="0070C0"/>
              </a:buClr>
              <a:buFont typeface="Wingdings" pitchFamily="2" charset="2"/>
              <a:buChar char="§"/>
              <a:tabLst>
                <a:tab pos="6178550" algn="l"/>
              </a:tabLst>
            </a:pPr>
            <a:r>
              <a:rPr lang="pt-PT" sz="1400" dirty="0" smtClean="0"/>
              <a:t>Aqueles cuja identificação é possível porque têm um suporte físico;</a:t>
            </a:r>
          </a:p>
          <a:p>
            <a:pPr marL="1257300" lvl="2" indent="-342900" algn="just">
              <a:lnSpc>
                <a:spcPct val="110000"/>
              </a:lnSpc>
              <a:spcBef>
                <a:spcPts val="300"/>
              </a:spcBef>
              <a:buClr>
                <a:srgbClr val="0070C0"/>
              </a:buClr>
              <a:buFont typeface="Wingdings" pitchFamily="2" charset="2"/>
              <a:buChar char="§"/>
              <a:tabLst>
                <a:tab pos="6178550" algn="l"/>
              </a:tabLst>
            </a:pPr>
            <a:r>
              <a:rPr lang="pt-PT" sz="1400" dirty="0" smtClean="0"/>
              <a:t>São sujeitos à imputação sistemática da depreciação no decorrer da respectiva vida útil, sendo possível atribuir-lhes um valor, que normalmente é o que consta nos registos contabilísticos;</a:t>
            </a:r>
          </a:p>
          <a:p>
            <a:pPr marL="1257300" lvl="2" indent="-342900" algn="just">
              <a:lnSpc>
                <a:spcPct val="110000"/>
              </a:lnSpc>
              <a:spcBef>
                <a:spcPts val="300"/>
              </a:spcBef>
              <a:buClr>
                <a:srgbClr val="0070C0"/>
              </a:buClr>
              <a:buFont typeface="Wingdings" pitchFamily="2" charset="2"/>
              <a:buChar char="§"/>
              <a:tabLst>
                <a:tab pos="6178550" algn="l"/>
              </a:tabLst>
            </a:pPr>
            <a:r>
              <a:rPr lang="pt-PT" sz="1400" dirty="0" smtClean="0"/>
              <a:t>Entre outros, englobam os activos tangíveis: o capital, as infra-estruturas e os meios tecnológicos. (</a:t>
            </a:r>
            <a:r>
              <a:rPr lang="pt-PT" sz="1400" dirty="0" err="1" smtClean="0">
                <a:hlinkClick r:id="rId3"/>
              </a:rPr>
              <a:t>www.clubefiscal.pt</a:t>
            </a:r>
            <a:r>
              <a:rPr lang="pt-PT" sz="1400" dirty="0" smtClean="0"/>
              <a:t>) </a:t>
            </a:r>
          </a:p>
          <a:p>
            <a:pPr marL="800100" lvl="1" indent="-342900" algn="just">
              <a:lnSpc>
                <a:spcPct val="130000"/>
              </a:lnSpc>
              <a:buClr>
                <a:schemeClr val="accent1"/>
              </a:buClr>
              <a:buFont typeface="Verdana" pitchFamily="34" charset="0"/>
              <a:buChar char="●"/>
              <a:tabLst>
                <a:tab pos="6178550" algn="l"/>
              </a:tabLst>
            </a:pPr>
            <a:r>
              <a:rPr lang="pt-PT" sz="1600" b="1" dirty="0" smtClean="0"/>
              <a:t>Activos Intangíveis</a:t>
            </a:r>
          </a:p>
          <a:p>
            <a:pPr marL="1257300" lvl="2" indent="-342900" algn="just">
              <a:lnSpc>
                <a:spcPct val="110000"/>
              </a:lnSpc>
              <a:spcBef>
                <a:spcPts val="300"/>
              </a:spcBef>
              <a:buClr>
                <a:srgbClr val="0070C0"/>
              </a:buClr>
              <a:buFont typeface="Wingdings" pitchFamily="2" charset="2"/>
              <a:buChar char="§"/>
              <a:tabLst>
                <a:tab pos="6178550" algn="l"/>
              </a:tabLst>
            </a:pPr>
            <a:r>
              <a:rPr lang="pt-PT" sz="1400" dirty="0" smtClean="0"/>
              <a:t>Aqueles cuja identificação e respectiva mensuração é complexa pois não lhes está atribuída uma substância física e possuem, no que diz respeito a benefícios futuros, um elevado grau de incerteza; (</a:t>
            </a:r>
            <a:r>
              <a:rPr lang="pt-PT" sz="1400" dirty="0" err="1" smtClean="0">
                <a:hlinkClick r:id="rId3"/>
              </a:rPr>
              <a:t>www.clubefiscal.pt</a:t>
            </a:r>
            <a:r>
              <a:rPr lang="pt-PT" sz="1400" dirty="0" smtClean="0"/>
              <a:t>) </a:t>
            </a:r>
          </a:p>
          <a:p>
            <a:pPr marL="1257300" lvl="2" indent="-342900" algn="just">
              <a:lnSpc>
                <a:spcPct val="110000"/>
              </a:lnSpc>
              <a:spcBef>
                <a:spcPts val="300"/>
              </a:spcBef>
              <a:buClr>
                <a:srgbClr val="0070C0"/>
              </a:buClr>
              <a:buFont typeface="Wingdings" pitchFamily="2" charset="2"/>
              <a:buChar char="§"/>
              <a:tabLst>
                <a:tab pos="6178550" algn="l"/>
              </a:tabLst>
            </a:pPr>
            <a:r>
              <a:rPr lang="pt-PT" sz="1400" dirty="0" smtClean="0"/>
              <a:t>Englobam os activos intangíveis: o serviço mais eficiente de atendimento a clientes, a melhoria no processo de tomada de decisão, a estrutura organizacional, o capital humano (</a:t>
            </a:r>
            <a:r>
              <a:rPr lang="pt-PT" sz="1400" i="1" dirty="0" smtClean="0"/>
              <a:t>know-how</a:t>
            </a:r>
            <a:r>
              <a:rPr lang="pt-PT" sz="1400" dirty="0" smtClean="0"/>
              <a:t>), a rapidez de obtenção de informação e o modo de como esta é empregue (</a:t>
            </a:r>
            <a:r>
              <a:rPr lang="pt-PT" sz="1400" dirty="0" err="1" smtClean="0"/>
              <a:t>Gama,N</a:t>
            </a:r>
            <a:r>
              <a:rPr lang="pt-PT" sz="1400" dirty="0" smtClean="0"/>
              <a:t>., </a:t>
            </a:r>
            <a:r>
              <a:rPr lang="pt-PT" sz="1400" dirty="0" err="1" smtClean="0"/>
              <a:t>Silva,M</a:t>
            </a:r>
            <a:r>
              <a:rPr lang="pt-PT" sz="1400" dirty="0" smtClean="0"/>
              <a:t>., IST)</a:t>
            </a:r>
            <a:endParaRPr lang="pt-PT" b="1" dirty="0" smtClean="0"/>
          </a:p>
        </p:txBody>
      </p:sp>
      <p:sp>
        <p:nvSpPr>
          <p:cNvPr id="10" name="Título 1"/>
          <p:cNvSpPr txBox="1">
            <a:spLocks/>
          </p:cNvSpPr>
          <p:nvPr/>
        </p:nvSpPr>
        <p:spPr>
          <a:xfrm>
            <a:off x="500034" y="428604"/>
            <a:ext cx="7986714" cy="500066"/>
          </a:xfrm>
          <a:prstGeom prst="rect">
            <a:avLst/>
          </a:prstGeom>
        </p:spPr>
        <p:txBody>
          <a:bodyPr vert="horz" anchor="b">
            <a:noAutofit/>
          </a:bodyPr>
          <a:lstStyle/>
          <a:p>
            <a:pPr lvl="0">
              <a:spcBef>
                <a:spcPct val="0"/>
              </a:spcBef>
              <a:defRPr/>
            </a:pPr>
            <a:r>
              <a:rPr lang="pt-PT" sz="2800" b="1" dirty="0" smtClean="0">
                <a:solidFill>
                  <a:srgbClr val="0070C0"/>
                </a:solidFill>
                <a:effectLst>
                  <a:outerShdw blurRad="53975" dist="22860" dir="5400000" algn="tl" rotWithShape="0">
                    <a:srgbClr val="000000">
                      <a:alpha val="55000"/>
                    </a:srgbClr>
                  </a:outerShdw>
                </a:effectLst>
                <a:latin typeface="+mj-lt"/>
                <a:ea typeface="+mj-ea"/>
                <a:cs typeface="+mj-cs"/>
              </a:rPr>
              <a:t>10</a:t>
            </a:r>
            <a:r>
              <a:rPr kumimoji="0" lang="pt-PT" sz="2800" b="1" i="0" strike="noStrike" kern="1200" cap="none" spc="0" normalizeH="0" baseline="0" noProof="0" dirty="0" smtClean="0">
                <a:ln>
                  <a:noFill/>
                </a:ln>
                <a:solidFill>
                  <a:srgbClr val="0070C0"/>
                </a:solidFill>
                <a:effectLst>
                  <a:outerShdw blurRad="53975" dist="22860" dir="5400000" algn="tl" rotWithShape="0">
                    <a:srgbClr val="000000">
                      <a:alpha val="55000"/>
                    </a:srgbClr>
                  </a:outerShdw>
                </a:effectLst>
                <a:uLnTx/>
                <a:uFillTx/>
                <a:latin typeface="+mj-lt"/>
                <a:ea typeface="+mj-ea"/>
                <a:cs typeface="+mj-cs"/>
              </a:rPr>
              <a:t>. </a:t>
            </a:r>
            <a:r>
              <a:rPr lang="pt-PT" sz="2800" b="1" dirty="0" smtClean="0">
                <a:solidFill>
                  <a:srgbClr val="0070C0"/>
                </a:solidFill>
                <a:effectLst>
                  <a:outerShdw blurRad="53975" dist="22860" dir="5400000" algn="tl" rotWithShape="0">
                    <a:srgbClr val="000000">
                      <a:alpha val="55000"/>
                    </a:srgbClr>
                  </a:outerShdw>
                </a:effectLst>
              </a:rPr>
              <a:t>Gestão do Conhecimento </a:t>
            </a:r>
            <a:endParaRPr kumimoji="0" lang="pt-PT" sz="2800" b="1" i="0" strike="noStrike" kern="1200" cap="none" spc="0" normalizeH="0" baseline="0" noProof="0" dirty="0">
              <a:ln>
                <a:noFill/>
              </a:ln>
              <a:solidFill>
                <a:srgbClr val="0070C0"/>
              </a:solidFill>
              <a:effectLst>
                <a:outerShdw blurRad="53975" dist="22860" dir="5400000" algn="tl" rotWithShape="0">
                  <a:srgbClr val="000000">
                    <a:alpha val="55000"/>
                  </a:srgbClr>
                </a:outerShdw>
              </a:effectLst>
              <a:uLnTx/>
              <a:uFillTx/>
              <a:latin typeface="+mj-lt"/>
              <a:ea typeface="+mj-ea"/>
              <a:cs typeface="+mj-cs"/>
            </a:endParaRPr>
          </a:p>
        </p:txBody>
      </p:sp>
      <p:sp>
        <p:nvSpPr>
          <p:cNvPr id="7" name="Marcador de Posição do Rodapé 7"/>
          <p:cNvSpPr>
            <a:spLocks noGrp="1"/>
          </p:cNvSpPr>
          <p:nvPr>
            <p:ph type="ftr" sz="quarter" idx="11"/>
          </p:nvPr>
        </p:nvSpPr>
        <p:spPr>
          <a:xfrm>
            <a:off x="428596" y="6135709"/>
            <a:ext cx="4287420" cy="365125"/>
          </a:xfrm>
        </p:spPr>
        <p:txBody>
          <a:bodyPr/>
          <a:lstStyle/>
          <a:p>
            <a:r>
              <a:rPr lang="pt-PT" dirty="0" smtClean="0"/>
              <a:t>Sistemas de Informação II– Viriato M. </a:t>
            </a:r>
            <a:r>
              <a:rPr lang="pt-PT" dirty="0" err="1" smtClean="0"/>
              <a:t>Marques–DEIS</a:t>
            </a:r>
            <a:r>
              <a:rPr lang="pt-PT" dirty="0" smtClean="0"/>
              <a:t> / ISEC</a:t>
            </a:r>
            <a:endParaRPr lang="pt-PT"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Marcador de Posição do Número do Diapositivo 6"/>
          <p:cNvSpPr>
            <a:spLocks noGrp="1"/>
          </p:cNvSpPr>
          <p:nvPr>
            <p:ph type="sldNum" sz="quarter" idx="12"/>
          </p:nvPr>
        </p:nvSpPr>
        <p:spPr>
          <a:xfrm>
            <a:off x="8286776" y="6072206"/>
            <a:ext cx="457200" cy="365125"/>
          </a:xfrm>
        </p:spPr>
        <p:txBody>
          <a:bodyPr/>
          <a:lstStyle/>
          <a:p>
            <a:fld id="{CE287019-93E1-4EE6-AC17-0D901F7ADF48}" type="slidenum">
              <a:rPr lang="pt-PT" smtClean="0"/>
              <a:pPr/>
              <a:t>25</a:t>
            </a:fld>
            <a:endParaRPr lang="pt-PT" dirty="0"/>
          </a:p>
        </p:txBody>
      </p:sp>
      <p:cxnSp>
        <p:nvCxnSpPr>
          <p:cNvPr id="13" name="Conexão recta 12"/>
          <p:cNvCxnSpPr/>
          <p:nvPr/>
        </p:nvCxnSpPr>
        <p:spPr>
          <a:xfrm>
            <a:off x="642910" y="1000108"/>
            <a:ext cx="7929618" cy="1588"/>
          </a:xfrm>
          <a:prstGeom prst="line">
            <a:avLst/>
          </a:prstGeom>
          <a:ln w="25400" cap="rnd">
            <a:solidFill>
              <a:srgbClr val="0070C0"/>
            </a:solidFill>
          </a:ln>
        </p:spPr>
        <p:style>
          <a:lnRef idx="1">
            <a:schemeClr val="accent1"/>
          </a:lnRef>
          <a:fillRef idx="0">
            <a:schemeClr val="accent1"/>
          </a:fillRef>
          <a:effectRef idx="0">
            <a:schemeClr val="accent1"/>
          </a:effectRef>
          <a:fontRef idx="minor">
            <a:schemeClr val="tx1"/>
          </a:fontRef>
        </p:style>
      </p:cxnSp>
      <p:sp>
        <p:nvSpPr>
          <p:cNvPr id="9" name="CaixaDeTexto 8"/>
          <p:cNvSpPr txBox="1"/>
          <p:nvPr/>
        </p:nvSpPr>
        <p:spPr>
          <a:xfrm>
            <a:off x="500034" y="1124744"/>
            <a:ext cx="8072494" cy="461665"/>
          </a:xfrm>
          <a:prstGeom prst="rect">
            <a:avLst/>
          </a:prstGeom>
          <a:noFill/>
        </p:spPr>
        <p:txBody>
          <a:bodyPr wrap="square" rtlCol="0">
            <a:spAutoFit/>
          </a:bodyPr>
          <a:lstStyle/>
          <a:p>
            <a:pPr marL="457200" indent="-457200" algn="just">
              <a:lnSpc>
                <a:spcPct val="120000"/>
              </a:lnSpc>
              <a:buClr>
                <a:schemeClr val="tx1"/>
              </a:buClr>
            </a:pPr>
            <a:r>
              <a:rPr lang="pt-PT" sz="2000" b="1" dirty="0" smtClean="0"/>
              <a:t>3.1 Modelo de Monitorização dos Activos Intangíveis</a:t>
            </a:r>
          </a:p>
        </p:txBody>
      </p:sp>
      <p:sp>
        <p:nvSpPr>
          <p:cNvPr id="7" name="Título 1"/>
          <p:cNvSpPr txBox="1">
            <a:spLocks/>
          </p:cNvSpPr>
          <p:nvPr/>
        </p:nvSpPr>
        <p:spPr>
          <a:xfrm>
            <a:off x="500034" y="428604"/>
            <a:ext cx="7986714" cy="500066"/>
          </a:xfrm>
          <a:prstGeom prst="rect">
            <a:avLst/>
          </a:prstGeom>
        </p:spPr>
        <p:txBody>
          <a:bodyPr vert="horz" anchor="b">
            <a:noAutofit/>
          </a:bodyPr>
          <a:lstStyle/>
          <a:p>
            <a:pPr lvl="0">
              <a:spcBef>
                <a:spcPct val="0"/>
              </a:spcBef>
              <a:defRPr/>
            </a:pPr>
            <a:r>
              <a:rPr lang="pt-PT" sz="2800" b="1" dirty="0" smtClean="0">
                <a:solidFill>
                  <a:srgbClr val="0070C0"/>
                </a:solidFill>
                <a:effectLst>
                  <a:outerShdw blurRad="53975" dist="22860" dir="5400000" algn="tl" rotWithShape="0">
                    <a:srgbClr val="000000">
                      <a:alpha val="55000"/>
                    </a:srgbClr>
                  </a:outerShdw>
                </a:effectLst>
                <a:latin typeface="+mj-lt"/>
                <a:ea typeface="+mj-ea"/>
                <a:cs typeface="+mj-cs"/>
              </a:rPr>
              <a:t>10</a:t>
            </a:r>
            <a:r>
              <a:rPr kumimoji="0" lang="pt-PT" sz="2800" b="1" i="0" strike="noStrike" kern="1200" cap="none" spc="0" normalizeH="0" baseline="0" noProof="0" dirty="0" smtClean="0">
                <a:ln>
                  <a:noFill/>
                </a:ln>
                <a:solidFill>
                  <a:srgbClr val="0070C0"/>
                </a:solidFill>
                <a:effectLst>
                  <a:outerShdw blurRad="53975" dist="22860" dir="5400000" algn="tl" rotWithShape="0">
                    <a:srgbClr val="000000">
                      <a:alpha val="55000"/>
                    </a:srgbClr>
                  </a:outerShdw>
                </a:effectLst>
                <a:uLnTx/>
                <a:uFillTx/>
                <a:latin typeface="+mj-lt"/>
                <a:ea typeface="+mj-ea"/>
                <a:cs typeface="+mj-cs"/>
              </a:rPr>
              <a:t>. </a:t>
            </a:r>
            <a:r>
              <a:rPr lang="pt-PT" sz="2800" b="1" dirty="0" smtClean="0">
                <a:solidFill>
                  <a:srgbClr val="0070C0"/>
                </a:solidFill>
                <a:effectLst>
                  <a:outerShdw blurRad="53975" dist="22860" dir="5400000" algn="tl" rotWithShape="0">
                    <a:srgbClr val="000000">
                      <a:alpha val="55000"/>
                    </a:srgbClr>
                  </a:outerShdw>
                </a:effectLst>
              </a:rPr>
              <a:t>Gestão do Conhecimento </a:t>
            </a:r>
            <a:endParaRPr kumimoji="0" lang="pt-PT" sz="2800" b="1" i="0" strike="noStrike" kern="1200" cap="none" spc="0" normalizeH="0" baseline="0" noProof="0" dirty="0">
              <a:ln>
                <a:noFill/>
              </a:ln>
              <a:solidFill>
                <a:srgbClr val="0070C0"/>
              </a:solidFill>
              <a:effectLst>
                <a:outerShdw blurRad="53975" dist="22860" dir="5400000" algn="tl" rotWithShape="0">
                  <a:srgbClr val="000000">
                    <a:alpha val="55000"/>
                  </a:srgbClr>
                </a:outerShdw>
              </a:effectLst>
              <a:uLnTx/>
              <a:uFillTx/>
              <a:latin typeface="+mj-lt"/>
              <a:ea typeface="+mj-ea"/>
              <a:cs typeface="+mj-cs"/>
            </a:endParaRPr>
          </a:p>
        </p:txBody>
      </p:sp>
      <p:sp>
        <p:nvSpPr>
          <p:cNvPr id="10" name="Rectângulo 9"/>
          <p:cNvSpPr/>
          <p:nvPr/>
        </p:nvSpPr>
        <p:spPr>
          <a:xfrm>
            <a:off x="6280436" y="2276872"/>
            <a:ext cx="1368152"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VALOR</a:t>
            </a:r>
            <a:endParaRPr lang="en-US" dirty="0"/>
          </a:p>
        </p:txBody>
      </p:sp>
      <p:sp>
        <p:nvSpPr>
          <p:cNvPr id="14" name="CaixaDeTexto 13"/>
          <p:cNvSpPr txBox="1"/>
          <p:nvPr/>
        </p:nvSpPr>
        <p:spPr>
          <a:xfrm>
            <a:off x="506733" y="1559828"/>
            <a:ext cx="4680520" cy="3475823"/>
          </a:xfrm>
          <a:prstGeom prst="rect">
            <a:avLst/>
          </a:prstGeom>
          <a:noFill/>
        </p:spPr>
        <p:txBody>
          <a:bodyPr wrap="square" rtlCol="0">
            <a:spAutoFit/>
          </a:bodyPr>
          <a:lstStyle/>
          <a:p>
            <a:pPr marL="342900" lvl="1" indent="-342900" algn="just">
              <a:lnSpc>
                <a:spcPct val="110000"/>
              </a:lnSpc>
              <a:spcBef>
                <a:spcPts val="400"/>
              </a:spcBef>
              <a:buClr>
                <a:srgbClr val="0070C0"/>
              </a:buClr>
              <a:buFont typeface="Wingdings" pitchFamily="2" charset="2"/>
              <a:buChar char="Ø"/>
              <a:tabLst>
                <a:tab pos="6178550" algn="l"/>
              </a:tabLst>
            </a:pPr>
            <a:r>
              <a:rPr lang="pt-PT" sz="1600" dirty="0" smtClean="0"/>
              <a:t>As pessoas são o elemento chave da organização:</a:t>
            </a:r>
          </a:p>
          <a:p>
            <a:pPr marL="800100" lvl="1" indent="-342900" algn="just">
              <a:spcBef>
                <a:spcPts val="400"/>
              </a:spcBef>
              <a:buClr>
                <a:schemeClr val="accent1"/>
              </a:buClr>
              <a:buFont typeface="Verdana" pitchFamily="34" charset="0"/>
              <a:buChar char="●"/>
              <a:tabLst>
                <a:tab pos="6178550" algn="l"/>
              </a:tabLst>
            </a:pPr>
            <a:r>
              <a:rPr lang="pt-PT" sz="1400" b="1" dirty="0" smtClean="0"/>
              <a:t>Competências Individuais</a:t>
            </a:r>
            <a:r>
              <a:rPr lang="pt-PT" sz="1400" dirty="0" smtClean="0"/>
              <a:t>: valores, atitudes, experiência e formação</a:t>
            </a:r>
          </a:p>
          <a:p>
            <a:pPr marL="800100" lvl="1" indent="-342900" algn="just">
              <a:spcBef>
                <a:spcPts val="400"/>
              </a:spcBef>
              <a:buClr>
                <a:schemeClr val="accent1"/>
              </a:buClr>
              <a:buFont typeface="Verdana" pitchFamily="34" charset="0"/>
              <a:buChar char="●"/>
              <a:tabLst>
                <a:tab pos="6178550" algn="l"/>
              </a:tabLst>
            </a:pPr>
            <a:r>
              <a:rPr lang="pt-PT" sz="1400" b="1" dirty="0" smtClean="0"/>
              <a:t>Estrutura Interna</a:t>
            </a:r>
            <a:r>
              <a:rPr lang="pt-PT" sz="1400" dirty="0" smtClean="0"/>
              <a:t>: procedimentos, </a:t>
            </a:r>
            <a:r>
              <a:rPr lang="pt-PT" sz="1400" dirty="0" err="1" smtClean="0"/>
              <a:t>pa-tentes</a:t>
            </a:r>
            <a:r>
              <a:rPr lang="pt-PT" sz="1400" dirty="0" smtClean="0"/>
              <a:t>, </a:t>
            </a:r>
            <a:r>
              <a:rPr lang="pt-PT" sz="1400" dirty="0" err="1" smtClean="0"/>
              <a:t>TI’s</a:t>
            </a:r>
            <a:r>
              <a:rPr lang="pt-PT" sz="1400" dirty="0" smtClean="0"/>
              <a:t>, I&amp;D, cultura, processos de negócio</a:t>
            </a:r>
          </a:p>
          <a:p>
            <a:pPr marL="1257300" lvl="2" indent="-342900" algn="just">
              <a:spcBef>
                <a:spcPts val="400"/>
              </a:spcBef>
              <a:buClr>
                <a:srgbClr val="0070C0"/>
              </a:buClr>
              <a:buFont typeface="Wingdings" pitchFamily="2" charset="2"/>
              <a:buChar char="§"/>
              <a:tabLst>
                <a:tab pos="6178550" algn="l"/>
              </a:tabLst>
            </a:pPr>
            <a:r>
              <a:rPr lang="pt-PT" sz="1400" dirty="0" smtClean="0"/>
              <a:t>Ficam na organização mesmo que as pessoas a abandonem</a:t>
            </a:r>
          </a:p>
          <a:p>
            <a:pPr marL="800100" lvl="1" indent="-342900" algn="just">
              <a:spcBef>
                <a:spcPts val="400"/>
              </a:spcBef>
              <a:buClr>
                <a:schemeClr val="accent1"/>
              </a:buClr>
              <a:buFont typeface="Verdana" pitchFamily="34" charset="0"/>
              <a:buChar char="●"/>
              <a:tabLst>
                <a:tab pos="6178550" algn="l"/>
              </a:tabLst>
            </a:pPr>
            <a:r>
              <a:rPr lang="pt-PT" sz="1400" b="1" dirty="0" smtClean="0"/>
              <a:t>Estrutura Externa</a:t>
            </a:r>
            <a:r>
              <a:rPr lang="pt-PT" sz="1400" dirty="0" smtClean="0"/>
              <a:t>: relações com </a:t>
            </a:r>
            <a:r>
              <a:rPr lang="pt-PT" sz="1400" dirty="0" err="1" smtClean="0"/>
              <a:t>cli-entes</a:t>
            </a:r>
            <a:r>
              <a:rPr lang="pt-PT" sz="1400" dirty="0" smtClean="0"/>
              <a:t>, fornecedores e parceiros</a:t>
            </a:r>
          </a:p>
          <a:p>
            <a:pPr marL="1257300" lvl="2" indent="-342900" algn="just">
              <a:spcBef>
                <a:spcPts val="400"/>
              </a:spcBef>
              <a:buClr>
                <a:srgbClr val="0070C0"/>
              </a:buClr>
              <a:buFont typeface="Wingdings" pitchFamily="2" charset="2"/>
              <a:buChar char="§"/>
              <a:tabLst>
                <a:tab pos="6178550" algn="l"/>
              </a:tabLst>
            </a:pPr>
            <a:r>
              <a:rPr lang="pt-PT" sz="1400" dirty="0" smtClean="0"/>
              <a:t>Materializam-se no valor das </a:t>
            </a:r>
            <a:r>
              <a:rPr lang="pt-PT" sz="1400" dirty="0" err="1" smtClean="0"/>
              <a:t>mar-cas</a:t>
            </a:r>
            <a:r>
              <a:rPr lang="pt-PT" sz="1400" dirty="0" smtClean="0"/>
              <a:t>, imagem, carteira de clientes, acordos e alianças estratégicas</a:t>
            </a:r>
            <a:endParaRPr lang="en-US" sz="1400" dirty="0" err="1" smtClean="0"/>
          </a:p>
        </p:txBody>
      </p:sp>
      <p:sp>
        <p:nvSpPr>
          <p:cNvPr id="16" name="Rectângulo 15"/>
          <p:cNvSpPr/>
          <p:nvPr/>
        </p:nvSpPr>
        <p:spPr>
          <a:xfrm>
            <a:off x="5403277" y="2924944"/>
            <a:ext cx="1368152"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t>Activos</a:t>
            </a:r>
            <a:r>
              <a:rPr lang="en-US" sz="1400" dirty="0" smtClean="0"/>
              <a:t> </a:t>
            </a:r>
            <a:r>
              <a:rPr lang="en-US" sz="1400" dirty="0" err="1" smtClean="0"/>
              <a:t>Tangíveis</a:t>
            </a:r>
            <a:endParaRPr lang="en-US" sz="1400" dirty="0"/>
          </a:p>
        </p:txBody>
      </p:sp>
      <p:sp>
        <p:nvSpPr>
          <p:cNvPr id="17" name="Rectângulo 16"/>
          <p:cNvSpPr/>
          <p:nvPr/>
        </p:nvSpPr>
        <p:spPr>
          <a:xfrm>
            <a:off x="7131469" y="2924944"/>
            <a:ext cx="1368152"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t>Activos</a:t>
            </a:r>
            <a:r>
              <a:rPr lang="en-US" sz="1400" dirty="0" smtClean="0"/>
              <a:t> </a:t>
            </a:r>
            <a:r>
              <a:rPr lang="en-US" sz="1400" dirty="0" err="1" smtClean="0"/>
              <a:t>Intangíveis</a:t>
            </a:r>
            <a:endParaRPr lang="en-US" sz="1400" dirty="0"/>
          </a:p>
        </p:txBody>
      </p:sp>
      <p:sp>
        <p:nvSpPr>
          <p:cNvPr id="18" name="Rectângulo 17"/>
          <p:cNvSpPr/>
          <p:nvPr/>
        </p:nvSpPr>
        <p:spPr>
          <a:xfrm>
            <a:off x="7098650" y="3861048"/>
            <a:ext cx="1472979"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t>Estrutura</a:t>
            </a:r>
            <a:r>
              <a:rPr lang="en-US" sz="1400" dirty="0" smtClean="0"/>
              <a:t> </a:t>
            </a:r>
            <a:r>
              <a:rPr lang="en-US" sz="1400" dirty="0" err="1" smtClean="0"/>
              <a:t>Externa</a:t>
            </a:r>
            <a:endParaRPr lang="en-US" sz="1400" dirty="0"/>
          </a:p>
        </p:txBody>
      </p:sp>
      <p:sp>
        <p:nvSpPr>
          <p:cNvPr id="19" name="Rectângulo 18"/>
          <p:cNvSpPr/>
          <p:nvPr/>
        </p:nvSpPr>
        <p:spPr>
          <a:xfrm>
            <a:off x="5364088" y="3861048"/>
            <a:ext cx="1368152"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t>Estrutura</a:t>
            </a:r>
            <a:r>
              <a:rPr lang="en-US" sz="1400" dirty="0" smtClean="0"/>
              <a:t> </a:t>
            </a:r>
            <a:r>
              <a:rPr lang="en-US" sz="1400" dirty="0" err="1" smtClean="0"/>
              <a:t>Interna</a:t>
            </a:r>
            <a:endParaRPr lang="en-US" sz="1400" dirty="0"/>
          </a:p>
        </p:txBody>
      </p:sp>
      <p:sp>
        <p:nvSpPr>
          <p:cNvPr id="20" name="Rectângulo 19"/>
          <p:cNvSpPr/>
          <p:nvPr/>
        </p:nvSpPr>
        <p:spPr>
          <a:xfrm>
            <a:off x="6280436" y="4581128"/>
            <a:ext cx="1440160"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t>Competências</a:t>
            </a:r>
            <a:r>
              <a:rPr lang="en-US" sz="1400" dirty="0" smtClean="0"/>
              <a:t> </a:t>
            </a:r>
            <a:r>
              <a:rPr lang="en-US" sz="1400" dirty="0" err="1" smtClean="0"/>
              <a:t>Individuais</a:t>
            </a:r>
            <a:endParaRPr lang="en-US" sz="1400" dirty="0"/>
          </a:p>
        </p:txBody>
      </p:sp>
      <p:cxnSp>
        <p:nvCxnSpPr>
          <p:cNvPr id="22" name="Conexão recta 21"/>
          <p:cNvCxnSpPr>
            <a:stCxn id="16" idx="0"/>
            <a:endCxn id="10" idx="2"/>
          </p:cNvCxnSpPr>
          <p:nvPr/>
        </p:nvCxnSpPr>
        <p:spPr>
          <a:xfrm rot="5400000" flipH="1" flipV="1">
            <a:off x="6345912" y="2306345"/>
            <a:ext cx="360040" cy="877159"/>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Conexão recta 22"/>
          <p:cNvCxnSpPr>
            <a:stCxn id="17" idx="0"/>
            <a:endCxn id="10" idx="2"/>
          </p:cNvCxnSpPr>
          <p:nvPr/>
        </p:nvCxnSpPr>
        <p:spPr>
          <a:xfrm rot="16200000" flipV="1">
            <a:off x="7210009" y="2319407"/>
            <a:ext cx="360040" cy="851033"/>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Conexão recta 25"/>
          <p:cNvCxnSpPr>
            <a:stCxn id="19" idx="0"/>
            <a:endCxn id="17" idx="2"/>
          </p:cNvCxnSpPr>
          <p:nvPr/>
        </p:nvCxnSpPr>
        <p:spPr>
          <a:xfrm rot="5400000" flipH="1" flipV="1">
            <a:off x="6679826" y="2725330"/>
            <a:ext cx="504056" cy="1767381"/>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Conexão recta 28"/>
          <p:cNvCxnSpPr>
            <a:stCxn id="20" idx="0"/>
            <a:endCxn id="17" idx="2"/>
          </p:cNvCxnSpPr>
          <p:nvPr/>
        </p:nvCxnSpPr>
        <p:spPr>
          <a:xfrm rot="5400000" flipH="1" flipV="1">
            <a:off x="6795962" y="3561546"/>
            <a:ext cx="1224136" cy="815029"/>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Conexão recta 31"/>
          <p:cNvCxnSpPr>
            <a:stCxn id="18" idx="0"/>
            <a:endCxn id="17" idx="2"/>
          </p:cNvCxnSpPr>
          <p:nvPr/>
        </p:nvCxnSpPr>
        <p:spPr>
          <a:xfrm rot="16200000" flipV="1">
            <a:off x="7573315" y="3599222"/>
            <a:ext cx="504056" cy="19595"/>
          </a:xfrm>
          <a:prstGeom prst="line">
            <a:avLst/>
          </a:prstGeom>
        </p:spPr>
        <p:style>
          <a:lnRef idx="1">
            <a:schemeClr val="accent1"/>
          </a:lnRef>
          <a:fillRef idx="0">
            <a:schemeClr val="accent1"/>
          </a:fillRef>
          <a:effectRef idx="0">
            <a:schemeClr val="accent1"/>
          </a:effectRef>
          <a:fontRef idx="minor">
            <a:schemeClr val="tx1"/>
          </a:fontRef>
        </p:style>
      </p:cxnSp>
      <p:sp>
        <p:nvSpPr>
          <p:cNvPr id="38" name="CaixaDeTexto 37"/>
          <p:cNvSpPr txBox="1"/>
          <p:nvPr/>
        </p:nvSpPr>
        <p:spPr>
          <a:xfrm>
            <a:off x="611560" y="5229200"/>
            <a:ext cx="7920880" cy="634020"/>
          </a:xfrm>
          <a:prstGeom prst="rect">
            <a:avLst/>
          </a:prstGeom>
          <a:noFill/>
        </p:spPr>
        <p:txBody>
          <a:bodyPr wrap="square" rtlCol="0">
            <a:spAutoFit/>
          </a:bodyPr>
          <a:lstStyle/>
          <a:p>
            <a:pPr marL="342900" lvl="1" indent="-342900" algn="just">
              <a:lnSpc>
                <a:spcPct val="110000"/>
              </a:lnSpc>
              <a:spcBef>
                <a:spcPts val="400"/>
              </a:spcBef>
              <a:buClr>
                <a:srgbClr val="0070C0"/>
              </a:buClr>
              <a:buFont typeface="Wingdings" pitchFamily="2" charset="2"/>
              <a:buChar char="Ø"/>
              <a:tabLst>
                <a:tab pos="6178550" algn="l"/>
              </a:tabLst>
            </a:pPr>
            <a:r>
              <a:rPr lang="en-US" sz="1600" i="1" u="sng" dirty="0" err="1" smtClean="0"/>
              <a:t>Indicadores</a:t>
            </a:r>
            <a:r>
              <a:rPr lang="en-US" sz="1600" i="1" dirty="0" smtClean="0"/>
              <a:t>: </a:t>
            </a:r>
            <a:r>
              <a:rPr lang="en-US" sz="1600" dirty="0" err="1" smtClean="0"/>
              <a:t>devem</a:t>
            </a:r>
            <a:r>
              <a:rPr lang="en-US" sz="1600" dirty="0" smtClean="0"/>
              <a:t> </a:t>
            </a:r>
            <a:r>
              <a:rPr lang="en-US" sz="1600" dirty="0" err="1" smtClean="0"/>
              <a:t>reflectir</a:t>
            </a:r>
            <a:r>
              <a:rPr lang="en-US" sz="1600" dirty="0" smtClean="0"/>
              <a:t> o </a:t>
            </a:r>
            <a:r>
              <a:rPr lang="en-US" sz="1600" dirty="0" err="1" smtClean="0"/>
              <a:t>crescimento</a:t>
            </a:r>
            <a:r>
              <a:rPr lang="en-US" sz="1600" dirty="0" smtClean="0"/>
              <a:t>, </a:t>
            </a:r>
            <a:r>
              <a:rPr lang="en-US" sz="1600" dirty="0" err="1" smtClean="0"/>
              <a:t>renovação</a:t>
            </a:r>
            <a:r>
              <a:rPr lang="en-US" sz="1600" dirty="0" smtClean="0"/>
              <a:t>, </a:t>
            </a:r>
            <a:r>
              <a:rPr lang="en-US" sz="1600" dirty="0" err="1" smtClean="0"/>
              <a:t>eficiência</a:t>
            </a:r>
            <a:r>
              <a:rPr lang="en-US" sz="1600" dirty="0" smtClean="0"/>
              <a:t> e </a:t>
            </a:r>
            <a:r>
              <a:rPr lang="en-US" sz="1600" dirty="0" err="1" smtClean="0"/>
              <a:t>estabilidade</a:t>
            </a:r>
            <a:r>
              <a:rPr lang="en-US" sz="1600" dirty="0" smtClean="0"/>
              <a:t> de </a:t>
            </a:r>
            <a:r>
              <a:rPr lang="en-US" sz="1600" dirty="0" err="1" smtClean="0"/>
              <a:t>cada</a:t>
            </a:r>
            <a:r>
              <a:rPr lang="en-US" sz="1600" dirty="0" smtClean="0"/>
              <a:t> um dos </a:t>
            </a:r>
            <a:r>
              <a:rPr lang="en-US" sz="1600" dirty="0" err="1" smtClean="0"/>
              <a:t>grupos</a:t>
            </a:r>
            <a:r>
              <a:rPr lang="en-US" sz="1600" dirty="0" smtClean="0"/>
              <a:t> </a:t>
            </a:r>
            <a:r>
              <a:rPr lang="en-US" sz="1600" dirty="0" err="1" smtClean="0"/>
              <a:t>intangíveis</a:t>
            </a:r>
            <a:endParaRPr lang="en-US" sz="1600" dirty="0" smtClean="0"/>
          </a:p>
        </p:txBody>
      </p:sp>
      <p:sp>
        <p:nvSpPr>
          <p:cNvPr id="21" name="Marcador de Posição do Rodapé 7"/>
          <p:cNvSpPr>
            <a:spLocks noGrp="1"/>
          </p:cNvSpPr>
          <p:nvPr>
            <p:ph type="ftr" sz="quarter" idx="11"/>
          </p:nvPr>
        </p:nvSpPr>
        <p:spPr>
          <a:xfrm>
            <a:off x="428596" y="6135709"/>
            <a:ext cx="4287420" cy="365125"/>
          </a:xfrm>
        </p:spPr>
        <p:txBody>
          <a:bodyPr/>
          <a:lstStyle/>
          <a:p>
            <a:r>
              <a:rPr lang="pt-PT" dirty="0" smtClean="0"/>
              <a:t>Sistemas de Informação II– Viriato M. </a:t>
            </a:r>
            <a:r>
              <a:rPr lang="pt-PT" dirty="0" err="1" smtClean="0"/>
              <a:t>Marques–DEIS</a:t>
            </a:r>
            <a:r>
              <a:rPr lang="pt-PT" dirty="0" smtClean="0"/>
              <a:t> / ISEC</a:t>
            </a:r>
            <a:endParaRPr lang="pt-PT"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Marcador de Posição do Número do Diapositivo 6"/>
          <p:cNvSpPr>
            <a:spLocks noGrp="1"/>
          </p:cNvSpPr>
          <p:nvPr>
            <p:ph type="sldNum" sz="quarter" idx="12"/>
          </p:nvPr>
        </p:nvSpPr>
        <p:spPr>
          <a:xfrm>
            <a:off x="8286776" y="6072206"/>
            <a:ext cx="457200" cy="365125"/>
          </a:xfrm>
        </p:spPr>
        <p:txBody>
          <a:bodyPr/>
          <a:lstStyle/>
          <a:p>
            <a:fld id="{CE287019-93E1-4EE6-AC17-0D901F7ADF48}" type="slidenum">
              <a:rPr lang="pt-PT" smtClean="0"/>
              <a:pPr/>
              <a:t>26</a:t>
            </a:fld>
            <a:endParaRPr lang="pt-PT" dirty="0"/>
          </a:p>
        </p:txBody>
      </p:sp>
      <p:cxnSp>
        <p:nvCxnSpPr>
          <p:cNvPr id="13" name="Conexão recta 12"/>
          <p:cNvCxnSpPr/>
          <p:nvPr/>
        </p:nvCxnSpPr>
        <p:spPr>
          <a:xfrm>
            <a:off x="642910" y="1000108"/>
            <a:ext cx="7929618" cy="1588"/>
          </a:xfrm>
          <a:prstGeom prst="line">
            <a:avLst/>
          </a:prstGeom>
          <a:ln w="25400" cap="rnd">
            <a:solidFill>
              <a:srgbClr val="0070C0"/>
            </a:solidFill>
          </a:ln>
        </p:spPr>
        <p:style>
          <a:lnRef idx="1">
            <a:schemeClr val="accent1"/>
          </a:lnRef>
          <a:fillRef idx="0">
            <a:schemeClr val="accent1"/>
          </a:fillRef>
          <a:effectRef idx="0">
            <a:schemeClr val="accent1"/>
          </a:effectRef>
          <a:fontRef idx="minor">
            <a:schemeClr val="tx1"/>
          </a:fontRef>
        </p:style>
      </p:cxnSp>
      <p:sp>
        <p:nvSpPr>
          <p:cNvPr id="9" name="CaixaDeTexto 8"/>
          <p:cNvSpPr txBox="1"/>
          <p:nvPr/>
        </p:nvSpPr>
        <p:spPr>
          <a:xfrm>
            <a:off x="500034" y="1124744"/>
            <a:ext cx="8072494" cy="4747966"/>
          </a:xfrm>
          <a:prstGeom prst="rect">
            <a:avLst/>
          </a:prstGeom>
          <a:noFill/>
        </p:spPr>
        <p:txBody>
          <a:bodyPr wrap="square" rtlCol="0">
            <a:spAutoFit/>
          </a:bodyPr>
          <a:lstStyle/>
          <a:p>
            <a:pPr marL="457200" indent="-457200" algn="just">
              <a:lnSpc>
                <a:spcPct val="120000"/>
              </a:lnSpc>
              <a:buClr>
                <a:schemeClr val="tx1"/>
              </a:buClr>
            </a:pPr>
            <a:r>
              <a:rPr lang="pt-PT" sz="2000" b="1" dirty="0" smtClean="0"/>
              <a:t>3.2 Diagrama de Valor de </a:t>
            </a:r>
            <a:r>
              <a:rPr lang="pt-PT" sz="2000" b="1" dirty="0" err="1" smtClean="0"/>
              <a:t>Skandia</a:t>
            </a:r>
            <a:endParaRPr lang="pt-PT" sz="2000" b="1" dirty="0" smtClean="0"/>
          </a:p>
          <a:p>
            <a:pPr marL="342900" lvl="1" indent="-342900" algn="just">
              <a:lnSpc>
                <a:spcPct val="110000"/>
              </a:lnSpc>
              <a:spcBef>
                <a:spcPts val="400"/>
              </a:spcBef>
              <a:buClr>
                <a:srgbClr val="0070C0"/>
              </a:buClr>
              <a:buFont typeface="Wingdings" pitchFamily="2" charset="2"/>
              <a:buChar char="Ø"/>
              <a:tabLst>
                <a:tab pos="6178550" algn="l"/>
              </a:tabLst>
            </a:pPr>
            <a:r>
              <a:rPr lang="pt-PT" sz="1600" dirty="0" smtClean="0"/>
              <a:t>As pessoas são o elemento mais valioso da organização, agentes criadores de valor:</a:t>
            </a:r>
          </a:p>
          <a:p>
            <a:pPr marL="800100" lvl="1" indent="-342900" algn="just">
              <a:spcBef>
                <a:spcPts val="400"/>
              </a:spcBef>
              <a:buClr>
                <a:schemeClr val="accent1"/>
              </a:buClr>
              <a:buFont typeface="Verdana" pitchFamily="34" charset="0"/>
              <a:buChar char="●"/>
              <a:tabLst>
                <a:tab pos="6178550" algn="l"/>
              </a:tabLst>
            </a:pPr>
            <a:r>
              <a:rPr lang="pt-PT" sz="1400" b="1" dirty="0" smtClean="0"/>
              <a:t>Capital Humano</a:t>
            </a:r>
            <a:r>
              <a:rPr lang="pt-PT" sz="1400" dirty="0" smtClean="0"/>
              <a:t>: capacidades, competências, valores, atitudes</a:t>
            </a:r>
          </a:p>
          <a:p>
            <a:pPr marL="1257300" lvl="2" indent="-342900" algn="just">
              <a:spcBef>
                <a:spcPts val="400"/>
              </a:spcBef>
              <a:buClr>
                <a:srgbClr val="0070C0"/>
              </a:buClr>
              <a:buFont typeface="Wingdings" pitchFamily="2" charset="2"/>
              <a:buChar char="§"/>
              <a:tabLst>
                <a:tab pos="6178550" algn="l"/>
              </a:tabLst>
            </a:pPr>
            <a:r>
              <a:rPr lang="pt-PT" sz="1400" i="1" dirty="0" smtClean="0"/>
              <a:t>Indicadores:</a:t>
            </a:r>
            <a:r>
              <a:rPr lang="pt-PT" sz="1400" dirty="0" smtClean="0"/>
              <a:t> satisfação dos membros da organização, qualidade das relações de trabalho, participação na decisão e inovação </a:t>
            </a:r>
          </a:p>
          <a:p>
            <a:pPr marL="800100" lvl="1" indent="-342900" algn="just">
              <a:spcBef>
                <a:spcPts val="400"/>
              </a:spcBef>
              <a:buClr>
                <a:schemeClr val="accent1"/>
              </a:buClr>
              <a:buFont typeface="Verdana" pitchFamily="34" charset="0"/>
              <a:buChar char="●"/>
              <a:tabLst>
                <a:tab pos="6178550" algn="l"/>
              </a:tabLst>
            </a:pPr>
            <a:r>
              <a:rPr lang="pt-PT" sz="1400" b="1" dirty="0" smtClean="0"/>
              <a:t>Capital de Clientes</a:t>
            </a:r>
            <a:r>
              <a:rPr lang="pt-PT" sz="1400" dirty="0" smtClean="0"/>
              <a:t>: relações estabelecidas com os clientes e parceiros, imagem da empresa, carteira de clientes, marcas registadas, etc.</a:t>
            </a:r>
          </a:p>
          <a:p>
            <a:pPr marL="1257300" lvl="2" indent="-342900" algn="just">
              <a:spcBef>
                <a:spcPts val="400"/>
              </a:spcBef>
              <a:buClr>
                <a:srgbClr val="0070C0"/>
              </a:buClr>
              <a:buFont typeface="Wingdings" pitchFamily="2" charset="2"/>
              <a:buChar char="§"/>
              <a:tabLst>
                <a:tab pos="6178550" algn="l"/>
              </a:tabLst>
            </a:pPr>
            <a:r>
              <a:rPr lang="pt-PT" sz="1400" i="1" dirty="0" smtClean="0"/>
              <a:t>Indicadores: </a:t>
            </a:r>
            <a:r>
              <a:rPr lang="pt-PT" sz="1400" dirty="0" smtClean="0"/>
              <a:t>índices de satisfação de clientes</a:t>
            </a:r>
          </a:p>
          <a:p>
            <a:pPr marL="800100" lvl="1" indent="-342900" algn="just">
              <a:spcBef>
                <a:spcPts val="400"/>
              </a:spcBef>
              <a:buClr>
                <a:schemeClr val="accent1"/>
              </a:buClr>
              <a:buFont typeface="Verdana" pitchFamily="34" charset="0"/>
              <a:buChar char="●"/>
              <a:tabLst>
                <a:tab pos="6178550" algn="l"/>
              </a:tabLst>
            </a:pPr>
            <a:r>
              <a:rPr lang="pt-PT" sz="1400" b="1" dirty="0" smtClean="0"/>
              <a:t>Capital de Processos</a:t>
            </a:r>
            <a:r>
              <a:rPr lang="pt-PT" sz="1400" dirty="0" smtClean="0"/>
              <a:t>: interligação e estrutura dos processos de negócio, práticas e normas implementadas, </a:t>
            </a:r>
            <a:r>
              <a:rPr lang="pt-PT" sz="1400" dirty="0" err="1" smtClean="0"/>
              <a:t>TI’s</a:t>
            </a:r>
            <a:r>
              <a:rPr lang="pt-PT" sz="1400" dirty="0" smtClean="0"/>
              <a:t> que os integram</a:t>
            </a:r>
          </a:p>
          <a:p>
            <a:pPr marL="1257300" lvl="2" indent="-342900" algn="just">
              <a:spcBef>
                <a:spcPts val="400"/>
              </a:spcBef>
              <a:buClr>
                <a:srgbClr val="0070C0"/>
              </a:buClr>
              <a:buFont typeface="Wingdings" pitchFamily="2" charset="2"/>
              <a:buChar char="§"/>
              <a:tabLst>
                <a:tab pos="6178550" algn="l"/>
              </a:tabLst>
            </a:pPr>
            <a:r>
              <a:rPr lang="pt-PT" sz="1400" i="1" dirty="0" smtClean="0"/>
              <a:t>Indicadores: </a:t>
            </a:r>
            <a:r>
              <a:rPr lang="pt-PT" sz="1400" dirty="0" smtClean="0"/>
              <a:t>medem a eficiência dos processos que disponibilizam produtos ou serviços aos clientes</a:t>
            </a:r>
          </a:p>
          <a:p>
            <a:pPr marL="800100" lvl="1" indent="-342900" algn="just">
              <a:spcBef>
                <a:spcPts val="400"/>
              </a:spcBef>
              <a:buClr>
                <a:schemeClr val="accent1"/>
              </a:buClr>
              <a:buFont typeface="Verdana" pitchFamily="34" charset="0"/>
              <a:buChar char="●"/>
              <a:tabLst>
                <a:tab pos="6178550" algn="l"/>
              </a:tabLst>
            </a:pPr>
            <a:r>
              <a:rPr lang="pt-PT" sz="1400" b="1" dirty="0" smtClean="0"/>
              <a:t>Capital de I&amp;D: </a:t>
            </a:r>
            <a:r>
              <a:rPr lang="pt-PT" sz="1400" dirty="0" smtClean="0"/>
              <a:t>novos produtos ou serviços, processos de produção inovadores, novas competências</a:t>
            </a:r>
          </a:p>
          <a:p>
            <a:pPr marL="1257300" lvl="2" indent="-342900" algn="just">
              <a:spcBef>
                <a:spcPts val="400"/>
              </a:spcBef>
              <a:buClr>
                <a:srgbClr val="0070C0"/>
              </a:buClr>
              <a:buFont typeface="Wingdings" pitchFamily="2" charset="2"/>
              <a:buChar char="§"/>
              <a:tabLst>
                <a:tab pos="6178550" algn="l"/>
              </a:tabLst>
            </a:pPr>
            <a:r>
              <a:rPr lang="pt-PT" sz="1400" i="1" dirty="0" smtClean="0"/>
              <a:t>Indicadores: </a:t>
            </a:r>
            <a:r>
              <a:rPr lang="pt-PT" sz="1400" dirty="0" smtClean="0"/>
              <a:t>medem a capacidade da organização inovar e se adaptar</a:t>
            </a:r>
          </a:p>
          <a:p>
            <a:pPr marL="1257300" lvl="2" indent="-342900" algn="just">
              <a:spcBef>
                <a:spcPts val="400"/>
              </a:spcBef>
              <a:buClr>
                <a:srgbClr val="0070C0"/>
              </a:buClr>
              <a:buFont typeface="Wingdings" pitchFamily="2" charset="2"/>
              <a:buChar char="§"/>
              <a:tabLst>
                <a:tab pos="6178550" algn="l"/>
              </a:tabLst>
            </a:pPr>
            <a:r>
              <a:rPr lang="pt-PT" sz="1400" dirty="0" smtClean="0"/>
              <a:t>Este tipo de capital é menos visível no imediato mas o seu papel é essencial para a sustentabilidade e futuro da organização</a:t>
            </a:r>
            <a:endParaRPr lang="pt-PT" sz="2000" b="1" dirty="0" smtClean="0"/>
          </a:p>
        </p:txBody>
      </p:sp>
      <p:sp>
        <p:nvSpPr>
          <p:cNvPr id="7" name="Título 1"/>
          <p:cNvSpPr txBox="1">
            <a:spLocks/>
          </p:cNvSpPr>
          <p:nvPr/>
        </p:nvSpPr>
        <p:spPr>
          <a:xfrm>
            <a:off x="500034" y="428604"/>
            <a:ext cx="7986714" cy="500066"/>
          </a:xfrm>
          <a:prstGeom prst="rect">
            <a:avLst/>
          </a:prstGeom>
        </p:spPr>
        <p:txBody>
          <a:bodyPr vert="horz" anchor="b">
            <a:noAutofit/>
          </a:bodyPr>
          <a:lstStyle/>
          <a:p>
            <a:pPr lvl="0">
              <a:spcBef>
                <a:spcPct val="0"/>
              </a:spcBef>
              <a:defRPr/>
            </a:pPr>
            <a:r>
              <a:rPr lang="pt-PT" sz="2800" b="1" dirty="0" smtClean="0">
                <a:solidFill>
                  <a:srgbClr val="0070C0"/>
                </a:solidFill>
                <a:effectLst>
                  <a:outerShdw blurRad="53975" dist="22860" dir="5400000" algn="tl" rotWithShape="0">
                    <a:srgbClr val="000000">
                      <a:alpha val="55000"/>
                    </a:srgbClr>
                  </a:outerShdw>
                </a:effectLst>
                <a:latin typeface="+mj-lt"/>
                <a:ea typeface="+mj-ea"/>
                <a:cs typeface="+mj-cs"/>
              </a:rPr>
              <a:t>10</a:t>
            </a:r>
            <a:r>
              <a:rPr kumimoji="0" lang="pt-PT" sz="2800" b="1" i="0" strike="noStrike" kern="1200" cap="none" spc="0" normalizeH="0" baseline="0" noProof="0" dirty="0" smtClean="0">
                <a:ln>
                  <a:noFill/>
                </a:ln>
                <a:solidFill>
                  <a:srgbClr val="0070C0"/>
                </a:solidFill>
                <a:effectLst>
                  <a:outerShdw blurRad="53975" dist="22860" dir="5400000" algn="tl" rotWithShape="0">
                    <a:srgbClr val="000000">
                      <a:alpha val="55000"/>
                    </a:srgbClr>
                  </a:outerShdw>
                </a:effectLst>
                <a:uLnTx/>
                <a:uFillTx/>
                <a:latin typeface="+mj-lt"/>
                <a:ea typeface="+mj-ea"/>
                <a:cs typeface="+mj-cs"/>
              </a:rPr>
              <a:t>. </a:t>
            </a:r>
            <a:r>
              <a:rPr lang="pt-PT" sz="2800" b="1" dirty="0" smtClean="0">
                <a:solidFill>
                  <a:srgbClr val="0070C0"/>
                </a:solidFill>
                <a:effectLst>
                  <a:outerShdw blurRad="53975" dist="22860" dir="5400000" algn="tl" rotWithShape="0">
                    <a:srgbClr val="000000">
                      <a:alpha val="55000"/>
                    </a:srgbClr>
                  </a:outerShdw>
                </a:effectLst>
              </a:rPr>
              <a:t>Gestão do Conhecimento </a:t>
            </a:r>
            <a:endParaRPr kumimoji="0" lang="pt-PT" sz="2800" b="1" i="0" strike="noStrike" kern="1200" cap="none" spc="0" normalizeH="0" baseline="0" noProof="0" dirty="0">
              <a:ln>
                <a:noFill/>
              </a:ln>
              <a:solidFill>
                <a:srgbClr val="0070C0"/>
              </a:solidFill>
              <a:effectLst>
                <a:outerShdw blurRad="53975" dist="22860" dir="5400000" algn="tl" rotWithShape="0">
                  <a:srgbClr val="000000">
                    <a:alpha val="55000"/>
                  </a:srgbClr>
                </a:outerShdw>
              </a:effectLst>
              <a:uLnTx/>
              <a:uFillTx/>
              <a:latin typeface="+mj-lt"/>
              <a:ea typeface="+mj-ea"/>
              <a:cs typeface="+mj-cs"/>
            </a:endParaRPr>
          </a:p>
        </p:txBody>
      </p:sp>
      <p:sp>
        <p:nvSpPr>
          <p:cNvPr id="10" name="Marcador de Posição do Rodapé 7"/>
          <p:cNvSpPr>
            <a:spLocks noGrp="1"/>
          </p:cNvSpPr>
          <p:nvPr>
            <p:ph type="ftr" sz="quarter" idx="11"/>
          </p:nvPr>
        </p:nvSpPr>
        <p:spPr>
          <a:xfrm>
            <a:off x="428596" y="6135709"/>
            <a:ext cx="4287420" cy="365125"/>
          </a:xfrm>
        </p:spPr>
        <p:txBody>
          <a:bodyPr/>
          <a:lstStyle/>
          <a:p>
            <a:r>
              <a:rPr lang="pt-PT" dirty="0" smtClean="0"/>
              <a:t>Sistemas de Informação II– Viriato M. </a:t>
            </a:r>
            <a:r>
              <a:rPr lang="pt-PT" dirty="0" err="1" smtClean="0"/>
              <a:t>Marques–DEIS</a:t>
            </a:r>
            <a:r>
              <a:rPr lang="pt-PT" dirty="0" smtClean="0"/>
              <a:t> / ISEC</a:t>
            </a:r>
            <a:endParaRPr lang="pt-PT"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Marcador de Posição do Número do Diapositivo 6"/>
          <p:cNvSpPr>
            <a:spLocks noGrp="1"/>
          </p:cNvSpPr>
          <p:nvPr>
            <p:ph type="sldNum" sz="quarter" idx="12"/>
          </p:nvPr>
        </p:nvSpPr>
        <p:spPr>
          <a:xfrm>
            <a:off x="8286776" y="6072206"/>
            <a:ext cx="457200" cy="365125"/>
          </a:xfrm>
        </p:spPr>
        <p:txBody>
          <a:bodyPr/>
          <a:lstStyle/>
          <a:p>
            <a:fld id="{CE287019-93E1-4EE6-AC17-0D901F7ADF48}" type="slidenum">
              <a:rPr lang="pt-PT" smtClean="0"/>
              <a:pPr/>
              <a:t>27</a:t>
            </a:fld>
            <a:endParaRPr lang="pt-PT" dirty="0"/>
          </a:p>
        </p:txBody>
      </p:sp>
      <p:cxnSp>
        <p:nvCxnSpPr>
          <p:cNvPr id="13" name="Conexão recta 12"/>
          <p:cNvCxnSpPr/>
          <p:nvPr/>
        </p:nvCxnSpPr>
        <p:spPr>
          <a:xfrm>
            <a:off x="642910" y="1000108"/>
            <a:ext cx="7929618" cy="1588"/>
          </a:xfrm>
          <a:prstGeom prst="line">
            <a:avLst/>
          </a:prstGeom>
          <a:ln w="25400" cap="rnd">
            <a:solidFill>
              <a:srgbClr val="0070C0"/>
            </a:solidFill>
          </a:ln>
        </p:spPr>
        <p:style>
          <a:lnRef idx="1">
            <a:schemeClr val="accent1"/>
          </a:lnRef>
          <a:fillRef idx="0">
            <a:schemeClr val="accent1"/>
          </a:fillRef>
          <a:effectRef idx="0">
            <a:schemeClr val="accent1"/>
          </a:effectRef>
          <a:fontRef idx="minor">
            <a:schemeClr val="tx1"/>
          </a:fontRef>
        </p:style>
      </p:cxnSp>
      <p:sp>
        <p:nvSpPr>
          <p:cNvPr id="7" name="Título 1"/>
          <p:cNvSpPr txBox="1">
            <a:spLocks/>
          </p:cNvSpPr>
          <p:nvPr/>
        </p:nvSpPr>
        <p:spPr>
          <a:xfrm>
            <a:off x="500034" y="428604"/>
            <a:ext cx="7986714" cy="500066"/>
          </a:xfrm>
          <a:prstGeom prst="rect">
            <a:avLst/>
          </a:prstGeom>
        </p:spPr>
        <p:txBody>
          <a:bodyPr vert="horz" anchor="b">
            <a:noAutofit/>
          </a:bodyPr>
          <a:lstStyle/>
          <a:p>
            <a:pPr lvl="0">
              <a:spcBef>
                <a:spcPct val="0"/>
              </a:spcBef>
              <a:defRPr/>
            </a:pPr>
            <a:r>
              <a:rPr lang="pt-PT" sz="2800" b="1" dirty="0" smtClean="0">
                <a:solidFill>
                  <a:srgbClr val="0070C0"/>
                </a:solidFill>
                <a:effectLst>
                  <a:outerShdw blurRad="53975" dist="22860" dir="5400000" algn="tl" rotWithShape="0">
                    <a:srgbClr val="000000">
                      <a:alpha val="55000"/>
                    </a:srgbClr>
                  </a:outerShdw>
                </a:effectLst>
                <a:latin typeface="+mj-lt"/>
                <a:ea typeface="+mj-ea"/>
                <a:cs typeface="+mj-cs"/>
              </a:rPr>
              <a:t>10</a:t>
            </a:r>
            <a:r>
              <a:rPr kumimoji="0" lang="pt-PT" sz="2800" b="1" i="0" strike="noStrike" kern="1200" cap="none" spc="0" normalizeH="0" baseline="0" noProof="0" dirty="0" smtClean="0">
                <a:ln>
                  <a:noFill/>
                </a:ln>
                <a:solidFill>
                  <a:srgbClr val="0070C0"/>
                </a:solidFill>
                <a:effectLst>
                  <a:outerShdw blurRad="53975" dist="22860" dir="5400000" algn="tl" rotWithShape="0">
                    <a:srgbClr val="000000">
                      <a:alpha val="55000"/>
                    </a:srgbClr>
                  </a:outerShdw>
                </a:effectLst>
                <a:uLnTx/>
                <a:uFillTx/>
                <a:latin typeface="+mj-lt"/>
                <a:ea typeface="+mj-ea"/>
                <a:cs typeface="+mj-cs"/>
              </a:rPr>
              <a:t>. </a:t>
            </a:r>
            <a:r>
              <a:rPr lang="pt-PT" sz="2800" b="1" dirty="0" smtClean="0">
                <a:solidFill>
                  <a:srgbClr val="0070C0"/>
                </a:solidFill>
                <a:effectLst>
                  <a:outerShdw blurRad="53975" dist="22860" dir="5400000" algn="tl" rotWithShape="0">
                    <a:srgbClr val="000000">
                      <a:alpha val="55000"/>
                    </a:srgbClr>
                  </a:outerShdw>
                </a:effectLst>
              </a:rPr>
              <a:t>Gestão do Conhecimento </a:t>
            </a:r>
            <a:endParaRPr kumimoji="0" lang="pt-PT" sz="2800" b="1" i="0" strike="noStrike" kern="1200" cap="none" spc="0" normalizeH="0" baseline="0" noProof="0" dirty="0">
              <a:ln>
                <a:noFill/>
              </a:ln>
              <a:solidFill>
                <a:srgbClr val="0070C0"/>
              </a:solidFill>
              <a:effectLst>
                <a:outerShdw blurRad="53975" dist="22860" dir="5400000" algn="tl" rotWithShape="0">
                  <a:srgbClr val="000000">
                    <a:alpha val="55000"/>
                  </a:srgbClr>
                </a:outerShdw>
              </a:effectLst>
              <a:uLnTx/>
              <a:uFillTx/>
              <a:latin typeface="+mj-lt"/>
              <a:ea typeface="+mj-ea"/>
              <a:cs typeface="+mj-cs"/>
            </a:endParaRPr>
          </a:p>
        </p:txBody>
      </p:sp>
      <p:sp>
        <p:nvSpPr>
          <p:cNvPr id="10" name="Triângulo isósceles 9"/>
          <p:cNvSpPr/>
          <p:nvPr/>
        </p:nvSpPr>
        <p:spPr>
          <a:xfrm>
            <a:off x="1436467" y="1288516"/>
            <a:ext cx="6408712" cy="50405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Capital </a:t>
            </a:r>
            <a:r>
              <a:rPr lang="en-US" dirty="0" err="1" smtClean="0"/>
              <a:t>Financeiro</a:t>
            </a:r>
            <a:endParaRPr lang="en-US" dirty="0"/>
          </a:p>
        </p:txBody>
      </p:sp>
      <p:sp>
        <p:nvSpPr>
          <p:cNvPr id="11" name="Rectângulo 10"/>
          <p:cNvSpPr/>
          <p:nvPr/>
        </p:nvSpPr>
        <p:spPr>
          <a:xfrm>
            <a:off x="1403648" y="2636912"/>
            <a:ext cx="1656184"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Capital de </a:t>
            </a:r>
            <a:r>
              <a:rPr lang="en-US" dirty="0" err="1" smtClean="0"/>
              <a:t>Clientes</a:t>
            </a:r>
            <a:endParaRPr lang="en-US" dirty="0"/>
          </a:p>
        </p:txBody>
      </p:sp>
      <p:sp>
        <p:nvSpPr>
          <p:cNvPr id="14" name="Rectângulo 13"/>
          <p:cNvSpPr/>
          <p:nvPr/>
        </p:nvSpPr>
        <p:spPr>
          <a:xfrm>
            <a:off x="6228184" y="2636912"/>
            <a:ext cx="1656184"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Capital de </a:t>
            </a:r>
            <a:r>
              <a:rPr lang="en-US" dirty="0" err="1" smtClean="0"/>
              <a:t>Processos</a:t>
            </a:r>
            <a:endParaRPr lang="en-US" dirty="0"/>
          </a:p>
        </p:txBody>
      </p:sp>
      <p:sp>
        <p:nvSpPr>
          <p:cNvPr id="15" name="Seta com 4 sentidos 14"/>
          <p:cNvSpPr/>
          <p:nvPr/>
        </p:nvSpPr>
        <p:spPr>
          <a:xfrm>
            <a:off x="3360927" y="1877643"/>
            <a:ext cx="2553100" cy="2232248"/>
          </a:xfrm>
          <a:prstGeom prst="quad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t>Capital </a:t>
            </a:r>
            <a:r>
              <a:rPr lang="en-US" sz="1600" b="1" dirty="0" err="1" smtClean="0"/>
              <a:t>Humano</a:t>
            </a:r>
            <a:endParaRPr lang="en-US" sz="1600" b="1" dirty="0"/>
          </a:p>
        </p:txBody>
      </p:sp>
      <p:sp>
        <p:nvSpPr>
          <p:cNvPr id="16" name="Rectângulo 15"/>
          <p:cNvSpPr/>
          <p:nvPr/>
        </p:nvSpPr>
        <p:spPr>
          <a:xfrm>
            <a:off x="1403648" y="4221088"/>
            <a:ext cx="6480720"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Capital de I&amp;D</a:t>
            </a:r>
            <a:endParaRPr lang="en-US" dirty="0"/>
          </a:p>
        </p:txBody>
      </p:sp>
      <p:sp>
        <p:nvSpPr>
          <p:cNvPr id="17" name="Seta para cima e para baixo 16"/>
          <p:cNvSpPr/>
          <p:nvPr/>
        </p:nvSpPr>
        <p:spPr>
          <a:xfrm>
            <a:off x="2123728" y="1890706"/>
            <a:ext cx="216024" cy="648072"/>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eta para cima e para baixo 17"/>
          <p:cNvSpPr/>
          <p:nvPr/>
        </p:nvSpPr>
        <p:spPr>
          <a:xfrm>
            <a:off x="2123728" y="3356992"/>
            <a:ext cx="216024" cy="648072"/>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Seta para cima e para baixo 18"/>
          <p:cNvSpPr/>
          <p:nvPr/>
        </p:nvSpPr>
        <p:spPr>
          <a:xfrm>
            <a:off x="6948264" y="1916832"/>
            <a:ext cx="216024" cy="648072"/>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Seta para cima e para baixo 19"/>
          <p:cNvSpPr/>
          <p:nvPr/>
        </p:nvSpPr>
        <p:spPr>
          <a:xfrm>
            <a:off x="7020272" y="3356992"/>
            <a:ext cx="216024" cy="648072"/>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ângulo 20"/>
          <p:cNvSpPr/>
          <p:nvPr/>
        </p:nvSpPr>
        <p:spPr>
          <a:xfrm>
            <a:off x="1331640" y="1844824"/>
            <a:ext cx="6624736" cy="3024336"/>
          </a:xfrm>
          <a:prstGeom prst="rect">
            <a:avLst/>
          </a:prstGeom>
          <a:noFill/>
          <a:ln w="25400">
            <a:solidFill>
              <a:srgbClr val="0070C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ângulo 21"/>
          <p:cNvSpPr/>
          <p:nvPr/>
        </p:nvSpPr>
        <p:spPr>
          <a:xfrm>
            <a:off x="539552" y="5222505"/>
            <a:ext cx="8064896" cy="544316"/>
          </a:xfrm>
          <a:prstGeom prst="rect">
            <a:avLst/>
          </a:prstGeom>
        </p:spPr>
        <p:txBody>
          <a:bodyPr wrap="square">
            <a:spAutoFit/>
          </a:bodyPr>
          <a:lstStyle/>
          <a:p>
            <a:pPr marL="342900" lvl="1" indent="-342900" algn="just">
              <a:lnSpc>
                <a:spcPct val="110000"/>
              </a:lnSpc>
              <a:spcBef>
                <a:spcPts val="400"/>
              </a:spcBef>
              <a:buClr>
                <a:srgbClr val="0070C0"/>
              </a:buClr>
              <a:buFont typeface="Wingdings" pitchFamily="2" charset="2"/>
              <a:buChar char="Ø"/>
              <a:tabLst>
                <a:tab pos="6178550" algn="l"/>
              </a:tabLst>
            </a:pPr>
            <a:r>
              <a:rPr lang="pt-PT" sz="1400" dirty="0" smtClean="0"/>
              <a:t>O Diagrama de Valor de </a:t>
            </a:r>
            <a:r>
              <a:rPr lang="pt-PT" sz="1400" dirty="0" err="1" smtClean="0"/>
              <a:t>Skandia</a:t>
            </a:r>
            <a:r>
              <a:rPr lang="pt-PT" sz="1400" dirty="0" smtClean="0"/>
              <a:t> integra o </a:t>
            </a:r>
            <a:r>
              <a:rPr lang="pt-PT" sz="1400" u="sng" dirty="0" smtClean="0"/>
              <a:t>capital intelectual</a:t>
            </a:r>
            <a:r>
              <a:rPr lang="pt-PT" sz="1400" dirty="0" smtClean="0"/>
              <a:t> no capital financeiro; pretende assegurar a competitividade e rentabilidade da organização, no futuro.</a:t>
            </a:r>
          </a:p>
        </p:txBody>
      </p:sp>
      <p:cxnSp>
        <p:nvCxnSpPr>
          <p:cNvPr id="24" name="Conexão recta unidireccional 23"/>
          <p:cNvCxnSpPr/>
          <p:nvPr/>
        </p:nvCxnSpPr>
        <p:spPr>
          <a:xfrm rot="5400000" flipH="1" flipV="1">
            <a:off x="6065206" y="5084390"/>
            <a:ext cx="288032" cy="1588"/>
          </a:xfrm>
          <a:prstGeom prst="straightConnector1">
            <a:avLst/>
          </a:prstGeom>
          <a:ln w="25400">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23" name="Marcador de Posição do Rodapé 7"/>
          <p:cNvSpPr>
            <a:spLocks noGrp="1"/>
          </p:cNvSpPr>
          <p:nvPr>
            <p:ph type="ftr" sz="quarter" idx="11"/>
          </p:nvPr>
        </p:nvSpPr>
        <p:spPr>
          <a:xfrm>
            <a:off x="428596" y="6135709"/>
            <a:ext cx="4287420" cy="365125"/>
          </a:xfrm>
        </p:spPr>
        <p:txBody>
          <a:bodyPr/>
          <a:lstStyle/>
          <a:p>
            <a:r>
              <a:rPr lang="pt-PT" dirty="0" smtClean="0"/>
              <a:t>Sistemas de Informação II– Viriato M. </a:t>
            </a:r>
            <a:r>
              <a:rPr lang="pt-PT" dirty="0" err="1" smtClean="0"/>
              <a:t>Marques–DEIS</a:t>
            </a:r>
            <a:r>
              <a:rPr lang="pt-PT" dirty="0" smtClean="0"/>
              <a:t> / ISEC</a:t>
            </a:r>
            <a:endParaRPr lang="pt-PT"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Marcador de Posição do Número do Diapositivo 6"/>
          <p:cNvSpPr>
            <a:spLocks noGrp="1"/>
          </p:cNvSpPr>
          <p:nvPr>
            <p:ph type="sldNum" sz="quarter" idx="12"/>
          </p:nvPr>
        </p:nvSpPr>
        <p:spPr>
          <a:xfrm>
            <a:off x="8286776" y="6072206"/>
            <a:ext cx="457200" cy="365125"/>
          </a:xfrm>
        </p:spPr>
        <p:txBody>
          <a:bodyPr/>
          <a:lstStyle/>
          <a:p>
            <a:fld id="{CE287019-93E1-4EE6-AC17-0D901F7ADF48}" type="slidenum">
              <a:rPr lang="pt-PT" smtClean="0"/>
              <a:pPr/>
              <a:t>28</a:t>
            </a:fld>
            <a:endParaRPr lang="pt-PT" dirty="0"/>
          </a:p>
        </p:txBody>
      </p:sp>
      <p:cxnSp>
        <p:nvCxnSpPr>
          <p:cNvPr id="13" name="Conexão recta 12"/>
          <p:cNvCxnSpPr/>
          <p:nvPr/>
        </p:nvCxnSpPr>
        <p:spPr>
          <a:xfrm>
            <a:off x="642910" y="1000108"/>
            <a:ext cx="7929618" cy="1588"/>
          </a:xfrm>
          <a:prstGeom prst="line">
            <a:avLst/>
          </a:prstGeom>
          <a:ln w="25400" cap="rnd">
            <a:solidFill>
              <a:srgbClr val="0070C0"/>
            </a:solidFill>
          </a:ln>
        </p:spPr>
        <p:style>
          <a:lnRef idx="1">
            <a:schemeClr val="accent1"/>
          </a:lnRef>
          <a:fillRef idx="0">
            <a:schemeClr val="accent1"/>
          </a:fillRef>
          <a:effectRef idx="0">
            <a:schemeClr val="accent1"/>
          </a:effectRef>
          <a:fontRef idx="minor">
            <a:schemeClr val="tx1"/>
          </a:fontRef>
        </p:style>
      </p:cxnSp>
      <p:sp>
        <p:nvSpPr>
          <p:cNvPr id="7" name="Título 1"/>
          <p:cNvSpPr txBox="1">
            <a:spLocks/>
          </p:cNvSpPr>
          <p:nvPr/>
        </p:nvSpPr>
        <p:spPr>
          <a:xfrm>
            <a:off x="500034" y="428604"/>
            <a:ext cx="7986714" cy="500066"/>
          </a:xfrm>
          <a:prstGeom prst="rect">
            <a:avLst/>
          </a:prstGeom>
        </p:spPr>
        <p:txBody>
          <a:bodyPr vert="horz" anchor="b">
            <a:noAutofit/>
          </a:bodyPr>
          <a:lstStyle/>
          <a:p>
            <a:pPr lvl="0">
              <a:spcBef>
                <a:spcPct val="0"/>
              </a:spcBef>
              <a:defRPr/>
            </a:pPr>
            <a:r>
              <a:rPr lang="pt-PT" sz="2800" b="1" dirty="0" smtClean="0">
                <a:solidFill>
                  <a:srgbClr val="0070C0"/>
                </a:solidFill>
                <a:effectLst>
                  <a:outerShdw blurRad="53975" dist="22860" dir="5400000" algn="tl" rotWithShape="0">
                    <a:srgbClr val="000000">
                      <a:alpha val="55000"/>
                    </a:srgbClr>
                  </a:outerShdw>
                </a:effectLst>
                <a:latin typeface="+mj-lt"/>
                <a:ea typeface="+mj-ea"/>
                <a:cs typeface="+mj-cs"/>
              </a:rPr>
              <a:t>10</a:t>
            </a:r>
            <a:r>
              <a:rPr kumimoji="0" lang="pt-PT" sz="2800" b="1" i="0" strike="noStrike" kern="1200" cap="none" spc="0" normalizeH="0" baseline="0" noProof="0" dirty="0" smtClean="0">
                <a:ln>
                  <a:noFill/>
                </a:ln>
                <a:solidFill>
                  <a:srgbClr val="0070C0"/>
                </a:solidFill>
                <a:effectLst>
                  <a:outerShdw blurRad="53975" dist="22860" dir="5400000" algn="tl" rotWithShape="0">
                    <a:srgbClr val="000000">
                      <a:alpha val="55000"/>
                    </a:srgbClr>
                  </a:outerShdw>
                </a:effectLst>
                <a:uLnTx/>
                <a:uFillTx/>
                <a:latin typeface="+mj-lt"/>
                <a:ea typeface="+mj-ea"/>
                <a:cs typeface="+mj-cs"/>
              </a:rPr>
              <a:t>. </a:t>
            </a:r>
            <a:r>
              <a:rPr lang="pt-PT" sz="2800" b="1" dirty="0" smtClean="0">
                <a:solidFill>
                  <a:srgbClr val="0070C0"/>
                </a:solidFill>
                <a:effectLst>
                  <a:outerShdw blurRad="53975" dist="22860" dir="5400000" algn="tl" rotWithShape="0">
                    <a:srgbClr val="000000">
                      <a:alpha val="55000"/>
                    </a:srgbClr>
                  </a:outerShdw>
                </a:effectLst>
              </a:rPr>
              <a:t>Gestão do Conhecimento </a:t>
            </a:r>
            <a:endParaRPr kumimoji="0" lang="pt-PT" sz="2800" b="1" i="0" strike="noStrike" kern="1200" cap="none" spc="0" normalizeH="0" baseline="0" noProof="0" dirty="0">
              <a:ln>
                <a:noFill/>
              </a:ln>
              <a:solidFill>
                <a:srgbClr val="0070C0"/>
              </a:solidFill>
              <a:effectLst>
                <a:outerShdw blurRad="53975" dist="22860" dir="5400000" algn="tl" rotWithShape="0">
                  <a:srgbClr val="000000">
                    <a:alpha val="55000"/>
                  </a:srgbClr>
                </a:outerShdw>
              </a:effectLst>
              <a:uLnTx/>
              <a:uFillTx/>
              <a:latin typeface="+mj-lt"/>
              <a:ea typeface="+mj-ea"/>
              <a:cs typeface="+mj-cs"/>
            </a:endParaRPr>
          </a:p>
        </p:txBody>
      </p:sp>
      <p:sp>
        <p:nvSpPr>
          <p:cNvPr id="23" name="CaixaDeTexto 22"/>
          <p:cNvSpPr txBox="1"/>
          <p:nvPr/>
        </p:nvSpPr>
        <p:spPr>
          <a:xfrm>
            <a:off x="500034" y="1124744"/>
            <a:ext cx="8072494" cy="5020862"/>
          </a:xfrm>
          <a:prstGeom prst="rect">
            <a:avLst/>
          </a:prstGeom>
          <a:noFill/>
        </p:spPr>
        <p:txBody>
          <a:bodyPr wrap="square" rtlCol="0">
            <a:spAutoFit/>
          </a:bodyPr>
          <a:lstStyle/>
          <a:p>
            <a:pPr marL="457200" indent="-457200" algn="just">
              <a:lnSpc>
                <a:spcPct val="120000"/>
              </a:lnSpc>
              <a:buClr>
                <a:schemeClr val="tx1"/>
              </a:buClr>
            </a:pPr>
            <a:r>
              <a:rPr lang="pt-PT" sz="2000" b="1" dirty="0" smtClean="0"/>
              <a:t>3.3 </a:t>
            </a:r>
            <a:r>
              <a:rPr lang="pt-PT" sz="2000" b="1" dirty="0" err="1" smtClean="0"/>
              <a:t>Balanced</a:t>
            </a:r>
            <a:r>
              <a:rPr lang="pt-PT" sz="2000" b="1" dirty="0" smtClean="0"/>
              <a:t> </a:t>
            </a:r>
            <a:r>
              <a:rPr lang="pt-PT" sz="2000" b="1" dirty="0" err="1" smtClean="0"/>
              <a:t>Scorecards</a:t>
            </a:r>
            <a:endParaRPr lang="pt-PT" sz="2000" b="1" dirty="0" smtClean="0"/>
          </a:p>
          <a:p>
            <a:pPr marL="342900" lvl="1" indent="-342900" algn="just">
              <a:lnSpc>
                <a:spcPct val="110000"/>
              </a:lnSpc>
              <a:spcBef>
                <a:spcPts val="400"/>
              </a:spcBef>
              <a:buClr>
                <a:srgbClr val="0070C0"/>
              </a:buClr>
              <a:buFont typeface="Wingdings" pitchFamily="2" charset="2"/>
              <a:buChar char="Ø"/>
              <a:tabLst>
                <a:tab pos="6178550" algn="l"/>
              </a:tabLst>
            </a:pPr>
            <a:r>
              <a:rPr lang="pt-PT" sz="1600" dirty="0" smtClean="0"/>
              <a:t>Traduzido por Indicadores Balanceados</a:t>
            </a:r>
          </a:p>
          <a:p>
            <a:pPr marL="342900" lvl="1" indent="-342900" algn="just">
              <a:lnSpc>
                <a:spcPct val="110000"/>
              </a:lnSpc>
              <a:spcBef>
                <a:spcPts val="400"/>
              </a:spcBef>
              <a:buClr>
                <a:srgbClr val="0070C0"/>
              </a:buClr>
              <a:buFont typeface="Wingdings" pitchFamily="2" charset="2"/>
              <a:buChar char="Ø"/>
              <a:tabLst>
                <a:tab pos="6178550" algn="l"/>
              </a:tabLst>
            </a:pPr>
            <a:r>
              <a:rPr lang="pt-PT" sz="1600" dirty="0" smtClean="0"/>
              <a:t>Desenvolvida pelos professores da Harvard </a:t>
            </a:r>
            <a:r>
              <a:rPr lang="pt-PT" sz="1600" dirty="0" err="1" smtClean="0"/>
              <a:t>Business</a:t>
            </a:r>
            <a:r>
              <a:rPr lang="pt-PT" sz="1600" dirty="0" smtClean="0"/>
              <a:t> </a:t>
            </a:r>
            <a:r>
              <a:rPr lang="pt-PT" sz="1600" dirty="0" err="1" smtClean="0"/>
              <a:t>School</a:t>
            </a:r>
            <a:r>
              <a:rPr lang="pt-PT" sz="1600" dirty="0" smtClean="0"/>
              <a:t>, </a:t>
            </a:r>
            <a:r>
              <a:rPr lang="pt-PT" sz="1600" dirty="0" err="1" smtClean="0">
                <a:hlinkClick r:id="rId3" action="ppaction://hlinkfile"/>
              </a:rPr>
              <a:t>Robert</a:t>
            </a:r>
            <a:r>
              <a:rPr lang="pt-PT" sz="1600" dirty="0" smtClean="0">
                <a:hlinkClick r:id="rId3" action="ppaction://hlinkfile"/>
              </a:rPr>
              <a:t> </a:t>
            </a:r>
            <a:r>
              <a:rPr lang="pt-PT" sz="1600" dirty="0" err="1" smtClean="0">
                <a:hlinkClick r:id="rId3" action="ppaction://hlinkfile"/>
              </a:rPr>
              <a:t>Kaplan</a:t>
            </a:r>
            <a:r>
              <a:rPr lang="pt-PT" sz="1600" dirty="0" smtClean="0"/>
              <a:t> e </a:t>
            </a:r>
            <a:r>
              <a:rPr lang="pt-PT" sz="1600" dirty="0" smtClean="0">
                <a:hlinkClick r:id="rId4" action="ppaction://hlinkfile"/>
              </a:rPr>
              <a:t>David Norton</a:t>
            </a:r>
            <a:r>
              <a:rPr lang="pt-PT" sz="1600" dirty="0" smtClean="0"/>
              <a:t>, em 1992</a:t>
            </a:r>
          </a:p>
          <a:p>
            <a:pPr marL="342900" lvl="1" indent="-342900" algn="just">
              <a:lnSpc>
                <a:spcPct val="110000"/>
              </a:lnSpc>
              <a:spcBef>
                <a:spcPts val="400"/>
              </a:spcBef>
              <a:buClr>
                <a:srgbClr val="0070C0"/>
              </a:buClr>
              <a:buFont typeface="Wingdings" pitchFamily="2" charset="2"/>
              <a:buChar char="Ø"/>
              <a:tabLst>
                <a:tab pos="6178550" algn="l"/>
              </a:tabLst>
            </a:pPr>
            <a:r>
              <a:rPr lang="pt-PT" sz="1600" dirty="0" smtClean="0"/>
              <a:t>As organizações terão tanto mais sucesso quanto melhor gerirem e investirem nos seus bens intelectuais e conhecimento adquirido</a:t>
            </a:r>
          </a:p>
          <a:p>
            <a:pPr marL="342900" lvl="1" indent="-342900" algn="just">
              <a:lnSpc>
                <a:spcPct val="110000"/>
              </a:lnSpc>
              <a:spcBef>
                <a:spcPts val="400"/>
              </a:spcBef>
              <a:buClr>
                <a:srgbClr val="0070C0"/>
              </a:buClr>
              <a:buFont typeface="Wingdings" pitchFamily="2" charset="2"/>
              <a:buChar char="Ø"/>
              <a:tabLst>
                <a:tab pos="6178550" algn="l"/>
              </a:tabLst>
            </a:pPr>
            <a:r>
              <a:rPr lang="pt-PT" sz="1600" dirty="0" smtClean="0"/>
              <a:t>A produção em massa (produtos e serviços) deve ser substituída por uma produção diferenciada e de alta qualidade que respondam aos requisitos dos consumidores</a:t>
            </a:r>
          </a:p>
          <a:p>
            <a:pPr marL="342900" lvl="1" indent="-342900" algn="just">
              <a:lnSpc>
                <a:spcPct val="110000"/>
              </a:lnSpc>
              <a:spcBef>
                <a:spcPts val="400"/>
              </a:spcBef>
              <a:buClr>
                <a:srgbClr val="0070C0"/>
              </a:buClr>
              <a:buFont typeface="Wingdings" pitchFamily="2" charset="2"/>
              <a:buChar char="Ø"/>
              <a:tabLst>
                <a:tab pos="6178550" algn="l"/>
              </a:tabLst>
            </a:pPr>
            <a:r>
              <a:rPr lang="pt-PT" sz="1600" dirty="0" smtClean="0"/>
              <a:t>Este objectivo atinge-se por inovação, requalificação e </a:t>
            </a:r>
            <a:r>
              <a:rPr lang="pt-PT" sz="1600" dirty="0" err="1" smtClean="0"/>
              <a:t>TI’s</a:t>
            </a:r>
            <a:r>
              <a:rPr lang="pt-PT" sz="1600" dirty="0" smtClean="0"/>
              <a:t>, assentes num correspondente  alinhamento organizacional</a:t>
            </a:r>
          </a:p>
          <a:p>
            <a:pPr marL="342900" lvl="1" indent="-342900" algn="just">
              <a:lnSpc>
                <a:spcPct val="110000"/>
              </a:lnSpc>
              <a:spcBef>
                <a:spcPts val="400"/>
              </a:spcBef>
              <a:buClr>
                <a:srgbClr val="0070C0"/>
              </a:buClr>
              <a:buFont typeface="Wingdings" pitchFamily="2" charset="2"/>
              <a:buChar char="Ø"/>
              <a:tabLst>
                <a:tab pos="6178550" algn="l"/>
              </a:tabLst>
            </a:pPr>
            <a:r>
              <a:rPr lang="pt-PT" sz="1600" dirty="0" smtClean="0"/>
              <a:t>Links Úteis:</a:t>
            </a:r>
          </a:p>
          <a:p>
            <a:pPr marL="1257300" lvl="3" indent="-342900" algn="just">
              <a:lnSpc>
                <a:spcPct val="110000"/>
              </a:lnSpc>
              <a:spcBef>
                <a:spcPts val="400"/>
              </a:spcBef>
              <a:buClr>
                <a:schemeClr val="accent1"/>
              </a:buClr>
              <a:buFont typeface="Arial" pitchFamily="34" charset="0"/>
              <a:buChar char="•"/>
              <a:tabLst>
                <a:tab pos="6178550" algn="l"/>
              </a:tabLst>
            </a:pPr>
            <a:r>
              <a:rPr lang="pt-PT" sz="1200" dirty="0" smtClean="0">
                <a:hlinkClick r:id="rId5"/>
              </a:rPr>
              <a:t>http://www.strategy2act.com/</a:t>
            </a:r>
            <a:r>
              <a:rPr lang="pt-PT" sz="1200" dirty="0" smtClean="0"/>
              <a:t> </a:t>
            </a:r>
          </a:p>
          <a:p>
            <a:pPr marL="1257300" lvl="3" indent="-342900" algn="just">
              <a:lnSpc>
                <a:spcPct val="110000"/>
              </a:lnSpc>
              <a:spcBef>
                <a:spcPts val="400"/>
              </a:spcBef>
              <a:buClr>
                <a:schemeClr val="accent1"/>
              </a:buClr>
              <a:buFont typeface="Arial" pitchFamily="34" charset="0"/>
              <a:buChar char="•"/>
              <a:tabLst>
                <a:tab pos="6178550" algn="l"/>
              </a:tabLst>
            </a:pPr>
            <a:r>
              <a:rPr lang="pt-PT" sz="1200" dirty="0" smtClean="0">
                <a:hlinkClick r:id="rId6"/>
              </a:rPr>
              <a:t>http://www.balancedscorecard.org/</a:t>
            </a:r>
            <a:r>
              <a:rPr lang="pt-PT" sz="1200" dirty="0" smtClean="0"/>
              <a:t> </a:t>
            </a:r>
          </a:p>
          <a:p>
            <a:pPr marL="1257300" lvl="3" indent="-342900" algn="just">
              <a:lnSpc>
                <a:spcPct val="110000"/>
              </a:lnSpc>
              <a:spcBef>
                <a:spcPts val="400"/>
              </a:spcBef>
              <a:buClr>
                <a:schemeClr val="accent1"/>
              </a:buClr>
              <a:buFont typeface="Arial" pitchFamily="34" charset="0"/>
              <a:buChar char="•"/>
              <a:tabLst>
                <a:tab pos="6178550" algn="l"/>
              </a:tabLst>
            </a:pPr>
            <a:r>
              <a:rPr lang="pt-PT" sz="1200" dirty="0" smtClean="0">
                <a:hlinkClick r:id="rId7"/>
              </a:rPr>
              <a:t>http://pt.wikipedia.org/wiki/Balanced_scorecard</a:t>
            </a:r>
            <a:r>
              <a:rPr lang="pt-PT" sz="1200" dirty="0" smtClean="0"/>
              <a:t> </a:t>
            </a:r>
          </a:p>
          <a:p>
            <a:pPr marL="1257300" lvl="3" indent="-342900" algn="just">
              <a:lnSpc>
                <a:spcPct val="110000"/>
              </a:lnSpc>
              <a:spcBef>
                <a:spcPts val="400"/>
              </a:spcBef>
              <a:buClr>
                <a:schemeClr val="accent1"/>
              </a:buClr>
              <a:buFont typeface="Arial" pitchFamily="34" charset="0"/>
              <a:buChar char="•"/>
              <a:tabLst>
                <a:tab pos="6178550" algn="l"/>
              </a:tabLst>
            </a:pPr>
            <a:r>
              <a:rPr lang="pt-PT" sz="1200" dirty="0" smtClean="0">
                <a:hlinkClick r:id="rId8"/>
              </a:rPr>
              <a:t>http://www.youtube.com/watch?v=BEkP2LNp9zw</a:t>
            </a:r>
            <a:r>
              <a:rPr lang="pt-PT" sz="1200" dirty="0" smtClean="0"/>
              <a:t> </a:t>
            </a:r>
          </a:p>
          <a:p>
            <a:pPr marL="342900" lvl="1" indent="-342900" algn="just">
              <a:lnSpc>
                <a:spcPct val="110000"/>
              </a:lnSpc>
              <a:spcBef>
                <a:spcPts val="400"/>
              </a:spcBef>
              <a:buClr>
                <a:srgbClr val="0070C0"/>
              </a:buClr>
              <a:buFont typeface="Wingdings" pitchFamily="2" charset="2"/>
              <a:buChar char="Ø"/>
              <a:tabLst>
                <a:tab pos="6178550" algn="l"/>
              </a:tabLst>
            </a:pPr>
            <a:endParaRPr lang="pt-PT" sz="1200" dirty="0" smtClean="0"/>
          </a:p>
        </p:txBody>
      </p:sp>
      <p:sp>
        <p:nvSpPr>
          <p:cNvPr id="9" name="Marcador de Posição do Rodapé 7"/>
          <p:cNvSpPr>
            <a:spLocks noGrp="1"/>
          </p:cNvSpPr>
          <p:nvPr>
            <p:ph type="ftr" sz="quarter" idx="11"/>
          </p:nvPr>
        </p:nvSpPr>
        <p:spPr>
          <a:xfrm>
            <a:off x="428596" y="6135709"/>
            <a:ext cx="4287420" cy="365125"/>
          </a:xfrm>
        </p:spPr>
        <p:txBody>
          <a:bodyPr/>
          <a:lstStyle/>
          <a:p>
            <a:r>
              <a:rPr lang="pt-PT" dirty="0" smtClean="0"/>
              <a:t>Sistemas de Informação II– Viriato M. </a:t>
            </a:r>
            <a:r>
              <a:rPr lang="pt-PT" dirty="0" err="1" smtClean="0"/>
              <a:t>Marques–DEIS</a:t>
            </a:r>
            <a:r>
              <a:rPr lang="pt-PT" dirty="0" smtClean="0"/>
              <a:t> / ISEC</a:t>
            </a:r>
            <a:endParaRPr lang="pt-PT"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Marcador de Posição do Número do Diapositivo 6"/>
          <p:cNvSpPr>
            <a:spLocks noGrp="1"/>
          </p:cNvSpPr>
          <p:nvPr>
            <p:ph type="sldNum" sz="quarter" idx="12"/>
          </p:nvPr>
        </p:nvSpPr>
        <p:spPr>
          <a:xfrm>
            <a:off x="8286776" y="6072206"/>
            <a:ext cx="457200" cy="365125"/>
          </a:xfrm>
        </p:spPr>
        <p:txBody>
          <a:bodyPr/>
          <a:lstStyle/>
          <a:p>
            <a:fld id="{CE287019-93E1-4EE6-AC17-0D901F7ADF48}" type="slidenum">
              <a:rPr lang="pt-PT" smtClean="0"/>
              <a:pPr/>
              <a:t>29</a:t>
            </a:fld>
            <a:endParaRPr lang="pt-PT" dirty="0"/>
          </a:p>
        </p:txBody>
      </p:sp>
      <p:cxnSp>
        <p:nvCxnSpPr>
          <p:cNvPr id="13" name="Conexão recta 12"/>
          <p:cNvCxnSpPr/>
          <p:nvPr/>
        </p:nvCxnSpPr>
        <p:spPr>
          <a:xfrm>
            <a:off x="642910" y="1000108"/>
            <a:ext cx="7929618" cy="1588"/>
          </a:xfrm>
          <a:prstGeom prst="line">
            <a:avLst/>
          </a:prstGeom>
          <a:ln w="25400" cap="rnd">
            <a:solidFill>
              <a:srgbClr val="0070C0"/>
            </a:solidFill>
          </a:ln>
        </p:spPr>
        <p:style>
          <a:lnRef idx="1">
            <a:schemeClr val="accent1"/>
          </a:lnRef>
          <a:fillRef idx="0">
            <a:schemeClr val="accent1"/>
          </a:fillRef>
          <a:effectRef idx="0">
            <a:schemeClr val="accent1"/>
          </a:effectRef>
          <a:fontRef idx="minor">
            <a:schemeClr val="tx1"/>
          </a:fontRef>
        </p:style>
      </p:cxnSp>
      <p:sp>
        <p:nvSpPr>
          <p:cNvPr id="7" name="Título 1"/>
          <p:cNvSpPr txBox="1">
            <a:spLocks/>
          </p:cNvSpPr>
          <p:nvPr/>
        </p:nvSpPr>
        <p:spPr>
          <a:xfrm>
            <a:off x="500034" y="428604"/>
            <a:ext cx="7986714" cy="500066"/>
          </a:xfrm>
          <a:prstGeom prst="rect">
            <a:avLst/>
          </a:prstGeom>
        </p:spPr>
        <p:txBody>
          <a:bodyPr vert="horz" anchor="b">
            <a:noAutofit/>
          </a:bodyPr>
          <a:lstStyle/>
          <a:p>
            <a:pPr lvl="0">
              <a:spcBef>
                <a:spcPct val="0"/>
              </a:spcBef>
              <a:defRPr/>
            </a:pPr>
            <a:r>
              <a:rPr lang="pt-PT" sz="2800" b="1" dirty="0" smtClean="0">
                <a:solidFill>
                  <a:srgbClr val="0070C0"/>
                </a:solidFill>
                <a:effectLst>
                  <a:outerShdw blurRad="53975" dist="22860" dir="5400000" algn="tl" rotWithShape="0">
                    <a:srgbClr val="000000">
                      <a:alpha val="55000"/>
                    </a:srgbClr>
                  </a:outerShdw>
                </a:effectLst>
                <a:latin typeface="+mj-lt"/>
                <a:ea typeface="+mj-ea"/>
                <a:cs typeface="+mj-cs"/>
              </a:rPr>
              <a:t>10</a:t>
            </a:r>
            <a:r>
              <a:rPr kumimoji="0" lang="pt-PT" sz="2800" b="1" i="0" strike="noStrike" kern="1200" cap="none" spc="0" normalizeH="0" baseline="0" noProof="0" dirty="0" smtClean="0">
                <a:ln>
                  <a:noFill/>
                </a:ln>
                <a:solidFill>
                  <a:srgbClr val="0070C0"/>
                </a:solidFill>
                <a:effectLst>
                  <a:outerShdw blurRad="53975" dist="22860" dir="5400000" algn="tl" rotWithShape="0">
                    <a:srgbClr val="000000">
                      <a:alpha val="55000"/>
                    </a:srgbClr>
                  </a:outerShdw>
                </a:effectLst>
                <a:uLnTx/>
                <a:uFillTx/>
                <a:latin typeface="+mj-lt"/>
                <a:ea typeface="+mj-ea"/>
                <a:cs typeface="+mj-cs"/>
              </a:rPr>
              <a:t>. </a:t>
            </a:r>
            <a:r>
              <a:rPr lang="pt-PT" sz="2800" b="1" dirty="0" smtClean="0">
                <a:solidFill>
                  <a:srgbClr val="0070C0"/>
                </a:solidFill>
                <a:effectLst>
                  <a:outerShdw blurRad="53975" dist="22860" dir="5400000" algn="tl" rotWithShape="0">
                    <a:srgbClr val="000000">
                      <a:alpha val="55000"/>
                    </a:srgbClr>
                  </a:outerShdw>
                </a:effectLst>
              </a:rPr>
              <a:t>Gestão do Conhecimento </a:t>
            </a:r>
            <a:endParaRPr kumimoji="0" lang="pt-PT" sz="2800" b="1" i="0" strike="noStrike" kern="1200" cap="none" spc="0" normalizeH="0" baseline="0" noProof="0" dirty="0">
              <a:ln>
                <a:noFill/>
              </a:ln>
              <a:solidFill>
                <a:srgbClr val="0070C0"/>
              </a:solidFill>
              <a:effectLst>
                <a:outerShdw blurRad="53975" dist="22860" dir="5400000" algn="tl" rotWithShape="0">
                  <a:srgbClr val="000000">
                    <a:alpha val="55000"/>
                  </a:srgbClr>
                </a:outerShdw>
              </a:effectLst>
              <a:uLnTx/>
              <a:uFillTx/>
              <a:latin typeface="+mj-lt"/>
              <a:ea typeface="+mj-ea"/>
              <a:cs typeface="+mj-cs"/>
            </a:endParaRPr>
          </a:p>
        </p:txBody>
      </p:sp>
      <p:sp>
        <p:nvSpPr>
          <p:cNvPr id="9" name="Rectângulo 8"/>
          <p:cNvSpPr/>
          <p:nvPr/>
        </p:nvSpPr>
        <p:spPr>
          <a:xfrm>
            <a:off x="611560" y="1196752"/>
            <a:ext cx="7920880" cy="4736681"/>
          </a:xfrm>
          <a:prstGeom prst="rect">
            <a:avLst/>
          </a:prstGeom>
        </p:spPr>
        <p:txBody>
          <a:bodyPr wrap="square">
            <a:spAutoFit/>
          </a:bodyPr>
          <a:lstStyle/>
          <a:p>
            <a:pPr marL="342900" lvl="1" indent="-342900" algn="just">
              <a:lnSpc>
                <a:spcPct val="110000"/>
              </a:lnSpc>
              <a:spcBef>
                <a:spcPts val="400"/>
              </a:spcBef>
              <a:buClr>
                <a:srgbClr val="0070C0"/>
              </a:buClr>
              <a:buFont typeface="Wingdings" pitchFamily="2" charset="2"/>
              <a:buChar char="Ø"/>
              <a:tabLst>
                <a:tab pos="6178550" algn="l"/>
              </a:tabLst>
            </a:pPr>
            <a:r>
              <a:rPr lang="pt-PT" sz="1600" dirty="0" smtClean="0"/>
              <a:t>Gira em volta das seguintes </a:t>
            </a:r>
            <a:r>
              <a:rPr lang="pt-PT" sz="1600" b="1" dirty="0" smtClean="0"/>
              <a:t>4</a:t>
            </a:r>
            <a:r>
              <a:rPr lang="pt-PT" sz="1600" dirty="0" smtClean="0"/>
              <a:t> </a:t>
            </a:r>
            <a:r>
              <a:rPr lang="pt-PT" sz="1600" b="1" dirty="0" smtClean="0"/>
              <a:t>questões / visões</a:t>
            </a:r>
            <a:r>
              <a:rPr lang="pt-PT" sz="1600" dirty="0" smtClean="0"/>
              <a:t>:</a:t>
            </a:r>
          </a:p>
          <a:p>
            <a:pPr marL="800100" lvl="1" indent="-342900" algn="just">
              <a:lnSpc>
                <a:spcPct val="110000"/>
              </a:lnSpc>
              <a:spcBef>
                <a:spcPts val="400"/>
              </a:spcBef>
              <a:buClr>
                <a:schemeClr val="accent1"/>
              </a:buClr>
              <a:buFont typeface="Verdana" pitchFamily="34" charset="0"/>
              <a:buChar char="●"/>
              <a:tabLst>
                <a:tab pos="6178550" algn="l"/>
              </a:tabLst>
            </a:pPr>
            <a:r>
              <a:rPr lang="pt-PT" sz="1400" b="1" dirty="0" smtClean="0"/>
              <a:t>Perspectiva Financeira – </a:t>
            </a:r>
            <a:r>
              <a:rPr lang="pt-PT" sz="1400" dirty="0" smtClean="0"/>
              <a:t>Como é que aparecemos aos nossos accionistas?</a:t>
            </a:r>
          </a:p>
          <a:p>
            <a:pPr marL="800100" lvl="1" indent="-342900" algn="just">
              <a:lnSpc>
                <a:spcPct val="110000"/>
              </a:lnSpc>
              <a:spcBef>
                <a:spcPts val="400"/>
              </a:spcBef>
              <a:buClr>
                <a:schemeClr val="accent1"/>
              </a:buClr>
              <a:buFont typeface="Verdana" pitchFamily="34" charset="0"/>
              <a:buChar char="●"/>
              <a:tabLst>
                <a:tab pos="6178550" algn="l"/>
              </a:tabLst>
            </a:pPr>
            <a:r>
              <a:rPr lang="pt-PT" sz="1400" b="1" dirty="0" smtClean="0"/>
              <a:t>Perspectiva de Clientes – </a:t>
            </a:r>
            <a:r>
              <a:rPr lang="pt-PT" sz="1400" dirty="0" smtClean="0"/>
              <a:t>Como é que os clientes nos vêem?</a:t>
            </a:r>
          </a:p>
          <a:p>
            <a:pPr marL="800100" lvl="1" indent="-342900" algn="just">
              <a:lnSpc>
                <a:spcPct val="110000"/>
              </a:lnSpc>
              <a:spcBef>
                <a:spcPts val="400"/>
              </a:spcBef>
              <a:buClr>
                <a:schemeClr val="accent1"/>
              </a:buClr>
              <a:buFont typeface="Verdana" pitchFamily="34" charset="0"/>
              <a:buChar char="●"/>
              <a:tabLst>
                <a:tab pos="6178550" algn="l"/>
              </a:tabLst>
            </a:pPr>
            <a:r>
              <a:rPr lang="pt-PT" sz="1400" b="1" dirty="0" smtClean="0"/>
              <a:t>Perspectiva de Processos Internos – </a:t>
            </a:r>
            <a:r>
              <a:rPr lang="pt-PT" sz="1400" dirty="0" smtClean="0"/>
              <a:t>Em que temos de ser excelentes?</a:t>
            </a:r>
          </a:p>
          <a:p>
            <a:pPr marL="800100" lvl="1" indent="-342900" algn="just">
              <a:lnSpc>
                <a:spcPct val="110000"/>
              </a:lnSpc>
              <a:spcBef>
                <a:spcPts val="400"/>
              </a:spcBef>
              <a:buClr>
                <a:schemeClr val="accent1"/>
              </a:buClr>
              <a:buFont typeface="Verdana" pitchFamily="34" charset="0"/>
              <a:buChar char="●"/>
              <a:tabLst>
                <a:tab pos="6178550" algn="l"/>
              </a:tabLst>
            </a:pPr>
            <a:r>
              <a:rPr lang="pt-PT" sz="1400" b="1" dirty="0" smtClean="0"/>
              <a:t>Perspectiva de Aprendizagem e Crescimento – </a:t>
            </a:r>
            <a:r>
              <a:rPr lang="pt-PT" sz="1400" dirty="0" smtClean="0"/>
              <a:t>Como podemos melhorar e criar valor?</a:t>
            </a:r>
          </a:p>
          <a:p>
            <a:pPr marL="342900" lvl="1" indent="-342900" algn="just">
              <a:lnSpc>
                <a:spcPct val="110000"/>
              </a:lnSpc>
              <a:spcBef>
                <a:spcPts val="400"/>
              </a:spcBef>
              <a:buClr>
                <a:srgbClr val="0070C0"/>
              </a:buClr>
              <a:buFont typeface="Wingdings" pitchFamily="2" charset="2"/>
              <a:buChar char="Ø"/>
              <a:tabLst>
                <a:tab pos="6178550" algn="l"/>
              </a:tabLst>
            </a:pPr>
            <a:r>
              <a:rPr lang="pt-PT" sz="1600" dirty="0" smtClean="0"/>
              <a:t>A cada uma destas perspectivas está associado um </a:t>
            </a:r>
            <a:r>
              <a:rPr lang="pt-PT" sz="1600" dirty="0" err="1" smtClean="0"/>
              <a:t>scorecard</a:t>
            </a:r>
            <a:endParaRPr lang="pt-PT" sz="1600" dirty="0" smtClean="0"/>
          </a:p>
          <a:p>
            <a:pPr marL="342900" lvl="1" indent="-342900" algn="just">
              <a:lnSpc>
                <a:spcPct val="110000"/>
              </a:lnSpc>
              <a:spcBef>
                <a:spcPts val="400"/>
              </a:spcBef>
              <a:buClr>
                <a:srgbClr val="0070C0"/>
              </a:buClr>
              <a:buFont typeface="Wingdings" pitchFamily="2" charset="2"/>
              <a:buChar char="Ø"/>
              <a:tabLst>
                <a:tab pos="6178550" algn="l"/>
              </a:tabLst>
            </a:pPr>
            <a:r>
              <a:rPr lang="pt-PT" sz="1600" dirty="0" smtClean="0"/>
              <a:t>O elemento central dos </a:t>
            </a:r>
            <a:r>
              <a:rPr lang="pt-PT" sz="1600" dirty="0" err="1" smtClean="0"/>
              <a:t>scorecards</a:t>
            </a:r>
            <a:r>
              <a:rPr lang="pt-PT" sz="1600" dirty="0" smtClean="0"/>
              <a:t> é a Visão e Estratégia</a:t>
            </a:r>
          </a:p>
          <a:p>
            <a:pPr marL="342900" lvl="1" indent="-342900" algn="just">
              <a:lnSpc>
                <a:spcPct val="110000"/>
              </a:lnSpc>
              <a:spcBef>
                <a:spcPts val="400"/>
              </a:spcBef>
              <a:buClr>
                <a:srgbClr val="0070C0"/>
              </a:buClr>
              <a:buFont typeface="Wingdings" pitchFamily="2" charset="2"/>
              <a:buChar char="Ø"/>
              <a:tabLst>
                <a:tab pos="6178550" algn="l"/>
              </a:tabLst>
            </a:pPr>
            <a:r>
              <a:rPr lang="pt-PT" sz="1600" dirty="0" smtClean="0"/>
              <a:t>Mas além de um </a:t>
            </a:r>
            <a:r>
              <a:rPr lang="pt-PT" sz="1600" dirty="0" err="1" smtClean="0"/>
              <a:t>balanced</a:t>
            </a:r>
            <a:r>
              <a:rPr lang="pt-PT" sz="1600" dirty="0" smtClean="0"/>
              <a:t> </a:t>
            </a:r>
            <a:r>
              <a:rPr lang="pt-PT" sz="1600" dirty="0" err="1" smtClean="0"/>
              <a:t>scorecard</a:t>
            </a:r>
            <a:r>
              <a:rPr lang="pt-PT" sz="1600" dirty="0" smtClean="0"/>
              <a:t> “geral da organização”, podem (e devem) ser definidos </a:t>
            </a:r>
            <a:r>
              <a:rPr lang="pt-PT" sz="1600" dirty="0" err="1" smtClean="0"/>
              <a:t>balanced</a:t>
            </a:r>
            <a:r>
              <a:rPr lang="pt-PT" sz="1600" dirty="0" smtClean="0"/>
              <a:t> </a:t>
            </a:r>
            <a:r>
              <a:rPr lang="pt-PT" sz="1600" dirty="0" err="1" smtClean="0"/>
              <a:t>scorecards</a:t>
            </a:r>
            <a:r>
              <a:rPr lang="pt-PT" sz="1600" dirty="0" smtClean="0"/>
              <a:t> para as suas secções, departamentos, etc. numa perspectiva hierárquica </a:t>
            </a:r>
          </a:p>
          <a:p>
            <a:pPr marL="342900" lvl="1" indent="-342900" algn="just">
              <a:lnSpc>
                <a:spcPct val="110000"/>
              </a:lnSpc>
              <a:spcBef>
                <a:spcPts val="400"/>
              </a:spcBef>
              <a:buClr>
                <a:srgbClr val="0070C0"/>
              </a:buClr>
              <a:buFont typeface="Wingdings" pitchFamily="2" charset="2"/>
              <a:buChar char="Ø"/>
              <a:tabLst>
                <a:tab pos="6178550" algn="l"/>
              </a:tabLst>
            </a:pPr>
            <a:r>
              <a:rPr lang="pt-PT" sz="1600" dirty="0" smtClean="0"/>
              <a:t>Cada </a:t>
            </a:r>
            <a:r>
              <a:rPr lang="pt-PT" sz="1600" dirty="0" err="1" smtClean="0"/>
              <a:t>scorecard</a:t>
            </a:r>
            <a:r>
              <a:rPr lang="pt-PT" sz="1600" dirty="0" smtClean="0"/>
              <a:t> define e contém</a:t>
            </a:r>
          </a:p>
          <a:p>
            <a:pPr marL="800100" lvl="1" indent="-342900" algn="just">
              <a:lnSpc>
                <a:spcPct val="110000"/>
              </a:lnSpc>
              <a:spcBef>
                <a:spcPts val="400"/>
              </a:spcBef>
              <a:buClr>
                <a:schemeClr val="accent1"/>
              </a:buClr>
              <a:buFont typeface="Verdana" pitchFamily="34" charset="0"/>
              <a:buChar char="●"/>
              <a:tabLst>
                <a:tab pos="6178550" algn="l"/>
              </a:tabLst>
            </a:pPr>
            <a:r>
              <a:rPr lang="pt-PT" sz="1400" dirty="0" smtClean="0"/>
              <a:t>Os seus </a:t>
            </a:r>
            <a:r>
              <a:rPr lang="pt-PT" sz="1400" b="1" dirty="0" smtClean="0"/>
              <a:t>Objectivos Estratégicos</a:t>
            </a:r>
          </a:p>
          <a:p>
            <a:pPr marL="800100" lvl="1" indent="-342900" algn="just">
              <a:lnSpc>
                <a:spcPct val="110000"/>
              </a:lnSpc>
              <a:spcBef>
                <a:spcPts val="400"/>
              </a:spcBef>
              <a:buClr>
                <a:schemeClr val="accent1"/>
              </a:buClr>
              <a:buFont typeface="Verdana" pitchFamily="34" charset="0"/>
              <a:buChar char="●"/>
              <a:tabLst>
                <a:tab pos="6178550" algn="l"/>
              </a:tabLst>
            </a:pPr>
            <a:r>
              <a:rPr lang="pt-PT" sz="1400" dirty="0" smtClean="0"/>
              <a:t>A sua</a:t>
            </a:r>
            <a:r>
              <a:rPr lang="pt-PT" sz="1400" b="1" dirty="0" smtClean="0"/>
              <a:t> Meta</a:t>
            </a:r>
          </a:p>
          <a:p>
            <a:pPr marL="800100" lvl="1" indent="-342900" algn="just">
              <a:lnSpc>
                <a:spcPct val="110000"/>
              </a:lnSpc>
              <a:spcBef>
                <a:spcPts val="400"/>
              </a:spcBef>
              <a:buClr>
                <a:schemeClr val="accent1"/>
              </a:buClr>
              <a:buFont typeface="Verdana" pitchFamily="34" charset="0"/>
              <a:buChar char="●"/>
              <a:tabLst>
                <a:tab pos="6178550" algn="l"/>
              </a:tabLst>
            </a:pPr>
            <a:r>
              <a:rPr lang="pt-PT" sz="1400" dirty="0" smtClean="0"/>
              <a:t>Os seus </a:t>
            </a:r>
            <a:r>
              <a:rPr lang="pt-PT" sz="1400" b="1" dirty="0" smtClean="0"/>
              <a:t>Indicadores</a:t>
            </a:r>
          </a:p>
          <a:p>
            <a:pPr marL="800100" lvl="1" indent="-342900" algn="just">
              <a:lnSpc>
                <a:spcPct val="110000"/>
              </a:lnSpc>
              <a:spcBef>
                <a:spcPts val="400"/>
              </a:spcBef>
              <a:buClr>
                <a:schemeClr val="accent1"/>
              </a:buClr>
              <a:buFont typeface="Verdana" pitchFamily="34" charset="0"/>
              <a:buChar char="●"/>
              <a:tabLst>
                <a:tab pos="6178550" algn="l"/>
              </a:tabLst>
            </a:pPr>
            <a:r>
              <a:rPr lang="pt-PT" sz="1400" dirty="0" smtClean="0"/>
              <a:t>O </a:t>
            </a:r>
            <a:r>
              <a:rPr lang="pt-PT" sz="1400" b="1" dirty="0" smtClean="0"/>
              <a:t>Plano de Acção </a:t>
            </a:r>
            <a:r>
              <a:rPr lang="pt-PT" sz="1400" dirty="0" smtClean="0"/>
              <a:t>destinado a atingir a meta</a:t>
            </a:r>
          </a:p>
        </p:txBody>
      </p:sp>
      <p:sp>
        <p:nvSpPr>
          <p:cNvPr id="10" name="Marcador de Posição do Rodapé 7"/>
          <p:cNvSpPr>
            <a:spLocks noGrp="1"/>
          </p:cNvSpPr>
          <p:nvPr>
            <p:ph type="ftr" sz="quarter" idx="11"/>
          </p:nvPr>
        </p:nvSpPr>
        <p:spPr>
          <a:xfrm>
            <a:off x="428596" y="6135709"/>
            <a:ext cx="4287420" cy="365125"/>
          </a:xfrm>
        </p:spPr>
        <p:txBody>
          <a:bodyPr/>
          <a:lstStyle/>
          <a:p>
            <a:r>
              <a:rPr lang="pt-PT" dirty="0" smtClean="0"/>
              <a:t>Sistemas de Informação II– Viriato M. </a:t>
            </a:r>
            <a:r>
              <a:rPr lang="pt-PT" dirty="0" err="1" smtClean="0"/>
              <a:t>Marques–DEIS</a:t>
            </a:r>
            <a:r>
              <a:rPr lang="pt-PT" dirty="0" smtClean="0"/>
              <a:t> / ISEC</a:t>
            </a:r>
            <a:endParaRPr lang="pt-PT"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CaixaDeTexto 18"/>
          <p:cNvSpPr txBox="1"/>
          <p:nvPr/>
        </p:nvSpPr>
        <p:spPr>
          <a:xfrm>
            <a:off x="571472" y="1714488"/>
            <a:ext cx="1928826" cy="3500462"/>
          </a:xfrm>
          <a:prstGeom prst="rect">
            <a:avLst/>
          </a:prstGeom>
          <a:noFill/>
        </p:spPr>
        <p:txBody>
          <a:bodyPr wrap="square" rtlCol="0">
            <a:noAutofit/>
          </a:bodyPr>
          <a:lstStyle/>
          <a:p>
            <a:pPr marL="457200" indent="-457200" algn="just">
              <a:lnSpc>
                <a:spcPct val="120000"/>
              </a:lnSpc>
              <a:spcAft>
                <a:spcPts val="600"/>
              </a:spcAft>
              <a:buClr>
                <a:srgbClr val="0070C0"/>
              </a:buClr>
            </a:pPr>
            <a:endParaRPr lang="pt-PT" sz="2000" b="1" dirty="0" smtClean="0"/>
          </a:p>
        </p:txBody>
      </p:sp>
      <p:sp>
        <p:nvSpPr>
          <p:cNvPr id="12" name="Marcador de Posição do Número do Diapositivo 6"/>
          <p:cNvSpPr>
            <a:spLocks noGrp="1"/>
          </p:cNvSpPr>
          <p:nvPr>
            <p:ph type="sldNum" sz="quarter" idx="12"/>
          </p:nvPr>
        </p:nvSpPr>
        <p:spPr>
          <a:xfrm>
            <a:off x="8286776" y="6072206"/>
            <a:ext cx="457200" cy="365125"/>
          </a:xfrm>
        </p:spPr>
        <p:txBody>
          <a:bodyPr/>
          <a:lstStyle/>
          <a:p>
            <a:fld id="{CE287019-93E1-4EE6-AC17-0D901F7ADF48}" type="slidenum">
              <a:rPr lang="pt-PT" smtClean="0"/>
              <a:pPr/>
              <a:t>3</a:t>
            </a:fld>
            <a:endParaRPr lang="pt-PT" dirty="0"/>
          </a:p>
        </p:txBody>
      </p:sp>
      <p:cxnSp>
        <p:nvCxnSpPr>
          <p:cNvPr id="13" name="Conexão recta 12"/>
          <p:cNvCxnSpPr/>
          <p:nvPr/>
        </p:nvCxnSpPr>
        <p:spPr>
          <a:xfrm>
            <a:off x="642910" y="1000108"/>
            <a:ext cx="7929618" cy="1588"/>
          </a:xfrm>
          <a:prstGeom prst="line">
            <a:avLst/>
          </a:prstGeom>
          <a:ln w="25400" cap="rnd">
            <a:solidFill>
              <a:srgbClr val="0070C0"/>
            </a:solidFill>
          </a:ln>
        </p:spPr>
        <p:style>
          <a:lnRef idx="1">
            <a:schemeClr val="accent1"/>
          </a:lnRef>
          <a:fillRef idx="0">
            <a:schemeClr val="accent1"/>
          </a:fillRef>
          <a:effectRef idx="0">
            <a:schemeClr val="accent1"/>
          </a:effectRef>
          <a:fontRef idx="minor">
            <a:schemeClr val="tx1"/>
          </a:fontRef>
        </p:style>
      </p:cxnSp>
      <p:sp>
        <p:nvSpPr>
          <p:cNvPr id="9" name="CaixaDeTexto 8"/>
          <p:cNvSpPr txBox="1"/>
          <p:nvPr/>
        </p:nvSpPr>
        <p:spPr>
          <a:xfrm>
            <a:off x="500034" y="1079484"/>
            <a:ext cx="8072494" cy="4683333"/>
          </a:xfrm>
          <a:prstGeom prst="rect">
            <a:avLst/>
          </a:prstGeom>
          <a:noFill/>
        </p:spPr>
        <p:txBody>
          <a:bodyPr wrap="square" rtlCol="0">
            <a:spAutoFit/>
          </a:bodyPr>
          <a:lstStyle/>
          <a:p>
            <a:pPr marL="342900" lvl="1" indent="-342900" algn="just">
              <a:lnSpc>
                <a:spcPct val="110000"/>
              </a:lnSpc>
              <a:spcBef>
                <a:spcPts val="400"/>
              </a:spcBef>
              <a:buClr>
                <a:srgbClr val="0070C0"/>
              </a:buClr>
              <a:tabLst>
                <a:tab pos="6178550" algn="l"/>
              </a:tabLst>
            </a:pPr>
            <a:r>
              <a:rPr lang="pt-PT" sz="2000" b="1" dirty="0" smtClean="0"/>
              <a:t>1.3 Identidade Organizacional</a:t>
            </a:r>
          </a:p>
          <a:p>
            <a:pPr marL="342900" lvl="1" indent="-342900" algn="just">
              <a:lnSpc>
                <a:spcPct val="110000"/>
              </a:lnSpc>
              <a:spcBef>
                <a:spcPts val="400"/>
              </a:spcBef>
              <a:buClr>
                <a:srgbClr val="0070C0"/>
              </a:buClr>
              <a:buFont typeface="Wingdings" pitchFamily="2" charset="2"/>
              <a:buChar char="Ø"/>
              <a:tabLst>
                <a:tab pos="6178550" algn="l"/>
              </a:tabLst>
            </a:pPr>
            <a:r>
              <a:rPr lang="pt-PT" dirty="0" smtClean="0"/>
              <a:t>Para se poder afirmar no mercado, uma organização tem de possuir uma identidade própria</a:t>
            </a:r>
          </a:p>
          <a:p>
            <a:pPr marL="342900" lvl="1" indent="-342900" algn="just">
              <a:lnSpc>
                <a:spcPct val="110000"/>
              </a:lnSpc>
              <a:spcBef>
                <a:spcPts val="400"/>
              </a:spcBef>
              <a:buClr>
                <a:srgbClr val="0070C0"/>
              </a:buClr>
              <a:buFont typeface="Wingdings" pitchFamily="2" charset="2"/>
              <a:buChar char="Ø"/>
              <a:tabLst>
                <a:tab pos="6178550" algn="l"/>
              </a:tabLst>
            </a:pPr>
            <a:r>
              <a:rPr lang="pt-PT" dirty="0" smtClean="0"/>
              <a:t>Esta identidade assenta</a:t>
            </a:r>
          </a:p>
          <a:p>
            <a:pPr marL="800100" lvl="1" indent="-342900" algn="just">
              <a:lnSpc>
                <a:spcPct val="120000"/>
              </a:lnSpc>
              <a:spcBef>
                <a:spcPts val="400"/>
              </a:spcBef>
              <a:buClr>
                <a:schemeClr val="accent1"/>
              </a:buClr>
              <a:buFont typeface="Verdana" pitchFamily="34" charset="0"/>
              <a:buChar char="●"/>
              <a:tabLst>
                <a:tab pos="6178550" algn="l"/>
              </a:tabLst>
            </a:pPr>
            <a:r>
              <a:rPr lang="pt-PT" sz="1400" dirty="0" smtClean="0"/>
              <a:t>Na memória de experiências e modos de agir</a:t>
            </a:r>
          </a:p>
          <a:p>
            <a:pPr marL="800100" lvl="1" indent="-342900" algn="just">
              <a:lnSpc>
                <a:spcPct val="120000"/>
              </a:lnSpc>
              <a:spcBef>
                <a:spcPts val="400"/>
              </a:spcBef>
              <a:buClr>
                <a:schemeClr val="accent1"/>
              </a:buClr>
              <a:buFont typeface="Verdana" pitchFamily="34" charset="0"/>
              <a:buChar char="●"/>
              <a:tabLst>
                <a:tab pos="6178550" algn="l"/>
              </a:tabLst>
            </a:pPr>
            <a:r>
              <a:rPr lang="pt-PT" sz="1400" dirty="0" smtClean="0"/>
              <a:t>Finalidade, metas e objectivos</a:t>
            </a:r>
          </a:p>
          <a:p>
            <a:pPr marL="800100" lvl="1" indent="-342900" algn="just">
              <a:lnSpc>
                <a:spcPct val="120000"/>
              </a:lnSpc>
              <a:spcBef>
                <a:spcPts val="400"/>
              </a:spcBef>
              <a:buClr>
                <a:schemeClr val="accent1"/>
              </a:buClr>
              <a:buFont typeface="Verdana" pitchFamily="34" charset="0"/>
              <a:buChar char="●"/>
              <a:tabLst>
                <a:tab pos="6178550" algn="l"/>
              </a:tabLst>
            </a:pPr>
            <a:r>
              <a:rPr lang="pt-PT" sz="1400" dirty="0" smtClean="0"/>
              <a:t>Conjunto de acções permitidas aos seus membros, incluindo as desencorajadas e punidas</a:t>
            </a:r>
          </a:p>
          <a:p>
            <a:pPr marL="800100" lvl="1" indent="-342900" algn="just">
              <a:lnSpc>
                <a:spcPct val="120000"/>
              </a:lnSpc>
              <a:spcBef>
                <a:spcPts val="400"/>
              </a:spcBef>
              <a:buClr>
                <a:schemeClr val="accent1"/>
              </a:buClr>
              <a:buFont typeface="Verdana" pitchFamily="34" charset="0"/>
              <a:buChar char="●"/>
              <a:tabLst>
                <a:tab pos="6178550" algn="l"/>
              </a:tabLst>
            </a:pPr>
            <a:r>
              <a:rPr lang="pt-PT" sz="1400" dirty="0" smtClean="0"/>
              <a:t>Coordenação dos membros</a:t>
            </a:r>
          </a:p>
          <a:p>
            <a:pPr marL="800100" lvl="1" indent="-342900" algn="just">
              <a:lnSpc>
                <a:spcPct val="120000"/>
              </a:lnSpc>
              <a:spcBef>
                <a:spcPts val="400"/>
              </a:spcBef>
              <a:buClr>
                <a:schemeClr val="accent1"/>
              </a:buClr>
              <a:buFont typeface="Verdana" pitchFamily="34" charset="0"/>
              <a:buChar char="●"/>
              <a:tabLst>
                <a:tab pos="6178550" algn="l"/>
              </a:tabLst>
            </a:pPr>
            <a:r>
              <a:rPr lang="pt-PT" sz="1400" dirty="0" smtClean="0"/>
              <a:t>Reacções dos membros a alterações internas e/ou externas</a:t>
            </a:r>
          </a:p>
          <a:p>
            <a:pPr marL="800100" lvl="1" indent="-342900" algn="just">
              <a:lnSpc>
                <a:spcPct val="120000"/>
              </a:lnSpc>
              <a:spcBef>
                <a:spcPts val="400"/>
              </a:spcBef>
              <a:buClr>
                <a:schemeClr val="accent1"/>
              </a:buClr>
              <a:buFont typeface="Verdana" pitchFamily="34" charset="0"/>
              <a:buChar char="●"/>
              <a:tabLst>
                <a:tab pos="6178550" algn="l"/>
              </a:tabLst>
            </a:pPr>
            <a:r>
              <a:rPr lang="pt-PT" sz="1400" dirty="0" smtClean="0"/>
              <a:t>Interacção com clientes e fornecedores</a:t>
            </a:r>
          </a:p>
          <a:p>
            <a:pPr marL="342900" lvl="1" indent="-342900" algn="just">
              <a:lnSpc>
                <a:spcPct val="110000"/>
              </a:lnSpc>
              <a:spcBef>
                <a:spcPts val="400"/>
              </a:spcBef>
              <a:buClr>
                <a:srgbClr val="0070C0"/>
              </a:buClr>
              <a:buFont typeface="Wingdings" pitchFamily="2" charset="2"/>
              <a:buChar char="Ø"/>
              <a:tabLst>
                <a:tab pos="6178550" algn="l"/>
              </a:tabLst>
            </a:pPr>
            <a:r>
              <a:rPr lang="pt-PT" dirty="0" smtClean="0"/>
              <a:t>Frequentemente este conhecimento reside nos gestores de topo</a:t>
            </a:r>
          </a:p>
          <a:p>
            <a:pPr marL="342900" lvl="1" indent="-342900" algn="just">
              <a:lnSpc>
                <a:spcPct val="110000"/>
              </a:lnSpc>
              <a:spcBef>
                <a:spcPts val="400"/>
              </a:spcBef>
              <a:buClr>
                <a:srgbClr val="0070C0"/>
              </a:buClr>
              <a:buFont typeface="Wingdings" pitchFamily="2" charset="2"/>
              <a:buChar char="Ø"/>
              <a:tabLst>
                <a:tab pos="6178550" algn="l"/>
              </a:tabLst>
            </a:pPr>
            <a:r>
              <a:rPr lang="pt-PT" dirty="0" smtClean="0"/>
              <a:t>Os restantes membros são fonte de conflituosidade, não de criatividade…</a:t>
            </a:r>
          </a:p>
        </p:txBody>
      </p:sp>
      <p:sp>
        <p:nvSpPr>
          <p:cNvPr id="10" name="Título 1"/>
          <p:cNvSpPr txBox="1">
            <a:spLocks/>
          </p:cNvSpPr>
          <p:nvPr/>
        </p:nvSpPr>
        <p:spPr>
          <a:xfrm>
            <a:off x="500034" y="428604"/>
            <a:ext cx="7986714" cy="500066"/>
          </a:xfrm>
          <a:prstGeom prst="rect">
            <a:avLst/>
          </a:prstGeom>
        </p:spPr>
        <p:txBody>
          <a:bodyPr vert="horz" anchor="b">
            <a:noAutofit/>
          </a:bodyPr>
          <a:lstStyle/>
          <a:p>
            <a:pPr lvl="0">
              <a:spcBef>
                <a:spcPct val="0"/>
              </a:spcBef>
              <a:defRPr/>
            </a:pPr>
            <a:r>
              <a:rPr lang="pt-PT" sz="2800" b="1" dirty="0" smtClean="0">
                <a:solidFill>
                  <a:srgbClr val="0070C0"/>
                </a:solidFill>
                <a:effectLst>
                  <a:outerShdw blurRad="53975" dist="22860" dir="5400000" algn="tl" rotWithShape="0">
                    <a:srgbClr val="000000">
                      <a:alpha val="55000"/>
                    </a:srgbClr>
                  </a:outerShdw>
                </a:effectLst>
                <a:latin typeface="+mj-lt"/>
                <a:ea typeface="+mj-ea"/>
                <a:cs typeface="+mj-cs"/>
              </a:rPr>
              <a:t>10</a:t>
            </a:r>
            <a:r>
              <a:rPr kumimoji="0" lang="pt-PT" sz="2800" b="1" i="0" strike="noStrike" kern="1200" cap="none" spc="0" normalizeH="0" baseline="0" noProof="0" dirty="0" smtClean="0">
                <a:ln>
                  <a:noFill/>
                </a:ln>
                <a:solidFill>
                  <a:srgbClr val="0070C0"/>
                </a:solidFill>
                <a:effectLst>
                  <a:outerShdw blurRad="53975" dist="22860" dir="5400000" algn="tl" rotWithShape="0">
                    <a:srgbClr val="000000">
                      <a:alpha val="55000"/>
                    </a:srgbClr>
                  </a:outerShdw>
                </a:effectLst>
                <a:uLnTx/>
                <a:uFillTx/>
                <a:latin typeface="+mj-lt"/>
                <a:ea typeface="+mj-ea"/>
                <a:cs typeface="+mj-cs"/>
              </a:rPr>
              <a:t>. </a:t>
            </a:r>
            <a:r>
              <a:rPr lang="pt-PT" sz="2800" b="1" dirty="0" smtClean="0">
                <a:solidFill>
                  <a:srgbClr val="0070C0"/>
                </a:solidFill>
                <a:effectLst>
                  <a:outerShdw blurRad="53975" dist="22860" dir="5400000" algn="tl" rotWithShape="0">
                    <a:srgbClr val="000000">
                      <a:alpha val="55000"/>
                    </a:srgbClr>
                  </a:outerShdw>
                </a:effectLst>
              </a:rPr>
              <a:t>Gestão do Conhecimento </a:t>
            </a:r>
            <a:endParaRPr kumimoji="0" lang="pt-PT" sz="2800" b="1" i="0" strike="noStrike" kern="1200" cap="none" spc="0" normalizeH="0" baseline="0" noProof="0" dirty="0">
              <a:ln>
                <a:noFill/>
              </a:ln>
              <a:solidFill>
                <a:srgbClr val="0070C0"/>
              </a:solidFill>
              <a:effectLst>
                <a:outerShdw blurRad="53975" dist="22860" dir="5400000" algn="tl" rotWithShape="0">
                  <a:srgbClr val="000000">
                    <a:alpha val="55000"/>
                  </a:srgbClr>
                </a:outerShdw>
              </a:effectLst>
              <a:uLnTx/>
              <a:uFillTx/>
              <a:latin typeface="+mj-lt"/>
              <a:ea typeface="+mj-ea"/>
              <a:cs typeface="+mj-cs"/>
            </a:endParaRPr>
          </a:p>
        </p:txBody>
      </p:sp>
      <p:sp>
        <p:nvSpPr>
          <p:cNvPr id="11" name="Marcador de Posição do Rodapé 7"/>
          <p:cNvSpPr>
            <a:spLocks noGrp="1"/>
          </p:cNvSpPr>
          <p:nvPr>
            <p:ph type="ftr" sz="quarter" idx="11"/>
          </p:nvPr>
        </p:nvSpPr>
        <p:spPr>
          <a:xfrm>
            <a:off x="428596" y="6135709"/>
            <a:ext cx="4287420" cy="365125"/>
          </a:xfrm>
        </p:spPr>
        <p:txBody>
          <a:bodyPr/>
          <a:lstStyle/>
          <a:p>
            <a:r>
              <a:rPr lang="pt-PT" dirty="0" smtClean="0"/>
              <a:t>Sistemas de Informação II– Viriato M. </a:t>
            </a:r>
            <a:r>
              <a:rPr lang="pt-PT" dirty="0" err="1" smtClean="0"/>
              <a:t>Marques–DEIS</a:t>
            </a:r>
            <a:r>
              <a:rPr lang="pt-PT" dirty="0" smtClean="0"/>
              <a:t> / ISEC</a:t>
            </a:r>
            <a:endParaRPr lang="pt-PT"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Marcador de Posição do Número do Diapositivo 6"/>
          <p:cNvSpPr>
            <a:spLocks noGrp="1"/>
          </p:cNvSpPr>
          <p:nvPr>
            <p:ph type="sldNum" sz="quarter" idx="12"/>
          </p:nvPr>
        </p:nvSpPr>
        <p:spPr>
          <a:xfrm>
            <a:off x="8286776" y="6072206"/>
            <a:ext cx="457200" cy="365125"/>
          </a:xfrm>
        </p:spPr>
        <p:txBody>
          <a:bodyPr/>
          <a:lstStyle/>
          <a:p>
            <a:fld id="{CE287019-93E1-4EE6-AC17-0D901F7ADF48}" type="slidenum">
              <a:rPr lang="pt-PT" smtClean="0"/>
              <a:pPr/>
              <a:t>30</a:t>
            </a:fld>
            <a:endParaRPr lang="pt-PT" dirty="0"/>
          </a:p>
        </p:txBody>
      </p:sp>
      <p:cxnSp>
        <p:nvCxnSpPr>
          <p:cNvPr id="13" name="Conexão recta 12"/>
          <p:cNvCxnSpPr/>
          <p:nvPr/>
        </p:nvCxnSpPr>
        <p:spPr>
          <a:xfrm>
            <a:off x="642910" y="1000108"/>
            <a:ext cx="7929618" cy="1588"/>
          </a:xfrm>
          <a:prstGeom prst="line">
            <a:avLst/>
          </a:prstGeom>
          <a:ln w="25400" cap="rnd">
            <a:solidFill>
              <a:srgbClr val="0070C0"/>
            </a:solidFill>
          </a:ln>
        </p:spPr>
        <p:style>
          <a:lnRef idx="1">
            <a:schemeClr val="accent1"/>
          </a:lnRef>
          <a:fillRef idx="0">
            <a:schemeClr val="accent1"/>
          </a:fillRef>
          <a:effectRef idx="0">
            <a:schemeClr val="accent1"/>
          </a:effectRef>
          <a:fontRef idx="minor">
            <a:schemeClr val="tx1"/>
          </a:fontRef>
        </p:style>
      </p:cxnSp>
      <p:sp>
        <p:nvSpPr>
          <p:cNvPr id="7" name="Título 1"/>
          <p:cNvSpPr txBox="1">
            <a:spLocks/>
          </p:cNvSpPr>
          <p:nvPr/>
        </p:nvSpPr>
        <p:spPr>
          <a:xfrm>
            <a:off x="500034" y="428604"/>
            <a:ext cx="7986714" cy="500066"/>
          </a:xfrm>
          <a:prstGeom prst="rect">
            <a:avLst/>
          </a:prstGeom>
        </p:spPr>
        <p:txBody>
          <a:bodyPr vert="horz" anchor="b">
            <a:noAutofit/>
          </a:bodyPr>
          <a:lstStyle/>
          <a:p>
            <a:pPr lvl="0">
              <a:spcBef>
                <a:spcPct val="0"/>
              </a:spcBef>
              <a:defRPr/>
            </a:pPr>
            <a:r>
              <a:rPr lang="pt-PT" sz="2800" b="1" dirty="0" smtClean="0">
                <a:solidFill>
                  <a:srgbClr val="0070C0"/>
                </a:solidFill>
                <a:effectLst>
                  <a:outerShdw blurRad="53975" dist="22860" dir="5400000" algn="tl" rotWithShape="0">
                    <a:srgbClr val="000000">
                      <a:alpha val="55000"/>
                    </a:srgbClr>
                  </a:outerShdw>
                </a:effectLst>
                <a:latin typeface="+mj-lt"/>
                <a:ea typeface="+mj-ea"/>
                <a:cs typeface="+mj-cs"/>
              </a:rPr>
              <a:t>10</a:t>
            </a:r>
            <a:r>
              <a:rPr kumimoji="0" lang="pt-PT" sz="2800" b="1" i="0" strike="noStrike" kern="1200" cap="none" spc="0" normalizeH="0" baseline="0" noProof="0" dirty="0" smtClean="0">
                <a:ln>
                  <a:noFill/>
                </a:ln>
                <a:solidFill>
                  <a:srgbClr val="0070C0"/>
                </a:solidFill>
                <a:effectLst>
                  <a:outerShdw blurRad="53975" dist="22860" dir="5400000" algn="tl" rotWithShape="0">
                    <a:srgbClr val="000000">
                      <a:alpha val="55000"/>
                    </a:srgbClr>
                  </a:outerShdw>
                </a:effectLst>
                <a:uLnTx/>
                <a:uFillTx/>
                <a:latin typeface="+mj-lt"/>
                <a:ea typeface="+mj-ea"/>
                <a:cs typeface="+mj-cs"/>
              </a:rPr>
              <a:t>. </a:t>
            </a:r>
            <a:r>
              <a:rPr lang="pt-PT" sz="2800" b="1" dirty="0" smtClean="0">
                <a:solidFill>
                  <a:srgbClr val="0070C0"/>
                </a:solidFill>
                <a:effectLst>
                  <a:outerShdw blurRad="53975" dist="22860" dir="5400000" algn="tl" rotWithShape="0">
                    <a:srgbClr val="000000">
                      <a:alpha val="55000"/>
                    </a:srgbClr>
                  </a:outerShdw>
                </a:effectLst>
              </a:rPr>
              <a:t>Gestão do Conhecimento </a:t>
            </a:r>
            <a:endParaRPr kumimoji="0" lang="pt-PT" sz="2800" b="1" i="0" strike="noStrike" kern="1200" cap="none" spc="0" normalizeH="0" baseline="0" noProof="0" dirty="0">
              <a:ln>
                <a:noFill/>
              </a:ln>
              <a:solidFill>
                <a:srgbClr val="0070C0"/>
              </a:solidFill>
              <a:effectLst>
                <a:outerShdw blurRad="53975" dist="22860" dir="5400000" algn="tl" rotWithShape="0">
                  <a:srgbClr val="000000">
                    <a:alpha val="55000"/>
                  </a:srgbClr>
                </a:outerShdw>
              </a:effectLst>
              <a:uLnTx/>
              <a:uFillTx/>
              <a:latin typeface="+mj-lt"/>
              <a:ea typeface="+mj-ea"/>
              <a:cs typeface="+mj-cs"/>
            </a:endParaRPr>
          </a:p>
        </p:txBody>
      </p:sp>
      <p:sp>
        <p:nvSpPr>
          <p:cNvPr id="9" name="Rectângulo 8"/>
          <p:cNvSpPr/>
          <p:nvPr/>
        </p:nvSpPr>
        <p:spPr>
          <a:xfrm>
            <a:off x="611560" y="1196752"/>
            <a:ext cx="7920880" cy="4851585"/>
          </a:xfrm>
          <a:prstGeom prst="rect">
            <a:avLst/>
          </a:prstGeom>
        </p:spPr>
        <p:txBody>
          <a:bodyPr wrap="square">
            <a:spAutoFit/>
          </a:bodyPr>
          <a:lstStyle/>
          <a:p>
            <a:pPr marL="342900" lvl="1" indent="-342900" algn="just">
              <a:lnSpc>
                <a:spcPct val="110000"/>
              </a:lnSpc>
              <a:spcBef>
                <a:spcPts val="400"/>
              </a:spcBef>
              <a:buClr>
                <a:srgbClr val="0070C0"/>
              </a:buClr>
              <a:buFont typeface="Wingdings" pitchFamily="2" charset="2"/>
              <a:buChar char="Ø"/>
              <a:tabLst>
                <a:tab pos="6178550" algn="l"/>
              </a:tabLst>
            </a:pPr>
            <a:r>
              <a:rPr lang="en-US" sz="1400" b="1" dirty="0" smtClean="0"/>
              <a:t>The Financial Perspective</a:t>
            </a:r>
          </a:p>
          <a:p>
            <a:pPr marL="342900" lvl="1" indent="-342900" algn="just">
              <a:lnSpc>
                <a:spcPct val="110000"/>
              </a:lnSpc>
              <a:spcBef>
                <a:spcPts val="400"/>
              </a:spcBef>
              <a:buClr>
                <a:srgbClr val="0070C0"/>
              </a:buClr>
              <a:buFont typeface="Wingdings" pitchFamily="2" charset="2"/>
              <a:buChar char="Ø"/>
              <a:tabLst>
                <a:tab pos="6178550" algn="l"/>
              </a:tabLst>
            </a:pPr>
            <a:r>
              <a:rPr lang="en-US" sz="1400" dirty="0" smtClean="0"/>
              <a:t>Kaplan and Norton do not disregard the traditional need for financial data. Timely and accurate funding data will always be a priority, and managers will do whatever necessary to provide it. In fact, often there is more than enough handling and processing of financial data. With the implementation of a corporate database, it is hoped that more of the processing can be centralized and automated. But the point is that the current emphasis on financials leads to the "unbalanced" situation with regard to other perspectives.  There is perhaps a need to include additional financial-related data, such as risk assessment and cost-benefit data, in this category.</a:t>
            </a:r>
          </a:p>
          <a:p>
            <a:pPr marL="342900" lvl="1" indent="-342900" algn="just">
              <a:lnSpc>
                <a:spcPct val="110000"/>
              </a:lnSpc>
              <a:spcBef>
                <a:spcPts val="400"/>
              </a:spcBef>
              <a:buClr>
                <a:srgbClr val="0070C0"/>
              </a:buClr>
              <a:buFont typeface="Wingdings" pitchFamily="2" charset="2"/>
              <a:buChar char="Ø"/>
              <a:tabLst>
                <a:tab pos="6178550" algn="l"/>
              </a:tabLst>
            </a:pPr>
            <a:endParaRPr lang="en-US" sz="1400" b="1" dirty="0" smtClean="0"/>
          </a:p>
          <a:p>
            <a:pPr marL="342900" lvl="1" indent="-342900" algn="just">
              <a:lnSpc>
                <a:spcPct val="110000"/>
              </a:lnSpc>
              <a:spcBef>
                <a:spcPts val="400"/>
              </a:spcBef>
              <a:buClr>
                <a:srgbClr val="0070C0"/>
              </a:buClr>
              <a:buFont typeface="Wingdings" pitchFamily="2" charset="2"/>
              <a:buChar char="Ø"/>
              <a:tabLst>
                <a:tab pos="6178550" algn="l"/>
              </a:tabLst>
            </a:pPr>
            <a:r>
              <a:rPr lang="en-US" sz="1400" b="1" dirty="0" smtClean="0"/>
              <a:t>The Customer Perspective</a:t>
            </a:r>
          </a:p>
          <a:p>
            <a:pPr marL="342900" lvl="1" indent="-342900" algn="just">
              <a:lnSpc>
                <a:spcPct val="110000"/>
              </a:lnSpc>
              <a:spcBef>
                <a:spcPts val="400"/>
              </a:spcBef>
              <a:buClr>
                <a:srgbClr val="0070C0"/>
              </a:buClr>
              <a:buFont typeface="Wingdings" pitchFamily="2" charset="2"/>
              <a:buChar char="Ø"/>
              <a:tabLst>
                <a:tab pos="6178550" algn="l"/>
              </a:tabLst>
            </a:pPr>
            <a:r>
              <a:rPr lang="en-US" sz="1400" dirty="0" smtClean="0"/>
              <a:t>Recent management philosophy has shown an increasing realization of the importance of customer focus and customer satisfaction in any business. These are leading indicators: if customers are not satisfied, they will eventually find other suppliers that will meet their needs. Poor performance from this perspective is thus a leading indicator of future decline, even though the current financial picture may look good.</a:t>
            </a:r>
          </a:p>
          <a:p>
            <a:pPr marL="342900" lvl="1" indent="-342900" algn="just">
              <a:lnSpc>
                <a:spcPct val="110000"/>
              </a:lnSpc>
              <a:spcBef>
                <a:spcPts val="400"/>
              </a:spcBef>
              <a:buClr>
                <a:srgbClr val="0070C0"/>
              </a:buClr>
              <a:buFont typeface="Wingdings" pitchFamily="2" charset="2"/>
              <a:buChar char="Ø"/>
              <a:tabLst>
                <a:tab pos="6178550" algn="l"/>
              </a:tabLst>
            </a:pPr>
            <a:endParaRPr lang="en-US" sz="1400" dirty="0" smtClean="0"/>
          </a:p>
        </p:txBody>
      </p:sp>
      <p:sp>
        <p:nvSpPr>
          <p:cNvPr id="10" name="Marcador de Posição do Rodapé 7"/>
          <p:cNvSpPr>
            <a:spLocks noGrp="1"/>
          </p:cNvSpPr>
          <p:nvPr>
            <p:ph type="ftr" sz="quarter" idx="11"/>
          </p:nvPr>
        </p:nvSpPr>
        <p:spPr>
          <a:xfrm>
            <a:off x="428596" y="6135709"/>
            <a:ext cx="4287420" cy="365125"/>
          </a:xfrm>
        </p:spPr>
        <p:txBody>
          <a:bodyPr/>
          <a:lstStyle/>
          <a:p>
            <a:r>
              <a:rPr lang="pt-PT" dirty="0" smtClean="0"/>
              <a:t>Sistemas de Informação II– Viriato M. </a:t>
            </a:r>
            <a:r>
              <a:rPr lang="pt-PT" dirty="0" err="1" smtClean="0"/>
              <a:t>Marques–DEIS</a:t>
            </a:r>
            <a:r>
              <a:rPr lang="pt-PT" dirty="0" smtClean="0"/>
              <a:t> / ISEC</a:t>
            </a:r>
            <a:endParaRPr lang="pt-PT"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Marcador de Posição do Número do Diapositivo 6"/>
          <p:cNvSpPr>
            <a:spLocks noGrp="1"/>
          </p:cNvSpPr>
          <p:nvPr>
            <p:ph type="sldNum" sz="quarter" idx="12"/>
          </p:nvPr>
        </p:nvSpPr>
        <p:spPr>
          <a:xfrm>
            <a:off x="8286776" y="6072206"/>
            <a:ext cx="457200" cy="365125"/>
          </a:xfrm>
        </p:spPr>
        <p:txBody>
          <a:bodyPr/>
          <a:lstStyle/>
          <a:p>
            <a:fld id="{CE287019-93E1-4EE6-AC17-0D901F7ADF48}" type="slidenum">
              <a:rPr lang="pt-PT" smtClean="0"/>
              <a:pPr/>
              <a:t>31</a:t>
            </a:fld>
            <a:endParaRPr lang="pt-PT" dirty="0"/>
          </a:p>
        </p:txBody>
      </p:sp>
      <p:cxnSp>
        <p:nvCxnSpPr>
          <p:cNvPr id="13" name="Conexão recta 12"/>
          <p:cNvCxnSpPr/>
          <p:nvPr/>
        </p:nvCxnSpPr>
        <p:spPr>
          <a:xfrm>
            <a:off x="642910" y="1000108"/>
            <a:ext cx="7929618" cy="1588"/>
          </a:xfrm>
          <a:prstGeom prst="line">
            <a:avLst/>
          </a:prstGeom>
          <a:ln w="25400" cap="rnd">
            <a:solidFill>
              <a:srgbClr val="0070C0"/>
            </a:solidFill>
          </a:ln>
        </p:spPr>
        <p:style>
          <a:lnRef idx="1">
            <a:schemeClr val="accent1"/>
          </a:lnRef>
          <a:fillRef idx="0">
            <a:schemeClr val="accent1"/>
          </a:fillRef>
          <a:effectRef idx="0">
            <a:schemeClr val="accent1"/>
          </a:effectRef>
          <a:fontRef idx="minor">
            <a:schemeClr val="tx1"/>
          </a:fontRef>
        </p:style>
      </p:cxnSp>
      <p:sp>
        <p:nvSpPr>
          <p:cNvPr id="7" name="Título 1"/>
          <p:cNvSpPr txBox="1">
            <a:spLocks/>
          </p:cNvSpPr>
          <p:nvPr/>
        </p:nvSpPr>
        <p:spPr>
          <a:xfrm>
            <a:off x="500034" y="428604"/>
            <a:ext cx="7986714" cy="500066"/>
          </a:xfrm>
          <a:prstGeom prst="rect">
            <a:avLst/>
          </a:prstGeom>
        </p:spPr>
        <p:txBody>
          <a:bodyPr vert="horz" anchor="b">
            <a:noAutofit/>
          </a:bodyPr>
          <a:lstStyle/>
          <a:p>
            <a:pPr lvl="0">
              <a:spcBef>
                <a:spcPct val="0"/>
              </a:spcBef>
              <a:defRPr/>
            </a:pPr>
            <a:r>
              <a:rPr lang="pt-PT" sz="2800" b="1" dirty="0" smtClean="0">
                <a:solidFill>
                  <a:srgbClr val="0070C0"/>
                </a:solidFill>
                <a:effectLst>
                  <a:outerShdw blurRad="53975" dist="22860" dir="5400000" algn="tl" rotWithShape="0">
                    <a:srgbClr val="000000">
                      <a:alpha val="55000"/>
                    </a:srgbClr>
                  </a:outerShdw>
                </a:effectLst>
                <a:latin typeface="+mj-lt"/>
                <a:ea typeface="+mj-ea"/>
                <a:cs typeface="+mj-cs"/>
              </a:rPr>
              <a:t>10</a:t>
            </a:r>
            <a:r>
              <a:rPr kumimoji="0" lang="pt-PT" sz="2800" b="1" i="0" strike="noStrike" kern="1200" cap="none" spc="0" normalizeH="0" baseline="0" noProof="0" dirty="0" smtClean="0">
                <a:ln>
                  <a:noFill/>
                </a:ln>
                <a:solidFill>
                  <a:srgbClr val="0070C0"/>
                </a:solidFill>
                <a:effectLst>
                  <a:outerShdw blurRad="53975" dist="22860" dir="5400000" algn="tl" rotWithShape="0">
                    <a:srgbClr val="000000">
                      <a:alpha val="55000"/>
                    </a:srgbClr>
                  </a:outerShdw>
                </a:effectLst>
                <a:uLnTx/>
                <a:uFillTx/>
                <a:latin typeface="+mj-lt"/>
                <a:ea typeface="+mj-ea"/>
                <a:cs typeface="+mj-cs"/>
              </a:rPr>
              <a:t>. </a:t>
            </a:r>
            <a:r>
              <a:rPr lang="pt-PT" sz="2800" b="1" dirty="0" smtClean="0">
                <a:solidFill>
                  <a:srgbClr val="0070C0"/>
                </a:solidFill>
                <a:effectLst>
                  <a:outerShdw blurRad="53975" dist="22860" dir="5400000" algn="tl" rotWithShape="0">
                    <a:srgbClr val="000000">
                      <a:alpha val="55000"/>
                    </a:srgbClr>
                  </a:outerShdw>
                </a:effectLst>
              </a:rPr>
              <a:t>Gestão do Conhecimento </a:t>
            </a:r>
            <a:endParaRPr kumimoji="0" lang="pt-PT" sz="2800" b="1" i="0" strike="noStrike" kern="1200" cap="none" spc="0" normalizeH="0" baseline="0" noProof="0" dirty="0">
              <a:ln>
                <a:noFill/>
              </a:ln>
              <a:solidFill>
                <a:srgbClr val="0070C0"/>
              </a:solidFill>
              <a:effectLst>
                <a:outerShdw blurRad="53975" dist="22860" dir="5400000" algn="tl" rotWithShape="0">
                  <a:srgbClr val="000000">
                    <a:alpha val="55000"/>
                  </a:srgbClr>
                </a:outerShdw>
              </a:effectLst>
              <a:uLnTx/>
              <a:uFillTx/>
              <a:latin typeface="+mj-lt"/>
              <a:ea typeface="+mj-ea"/>
              <a:cs typeface="+mj-cs"/>
            </a:endParaRPr>
          </a:p>
        </p:txBody>
      </p:sp>
      <p:sp>
        <p:nvSpPr>
          <p:cNvPr id="9" name="Rectângulo 8"/>
          <p:cNvSpPr/>
          <p:nvPr/>
        </p:nvSpPr>
        <p:spPr>
          <a:xfrm>
            <a:off x="611560" y="1196752"/>
            <a:ext cx="7920880" cy="5819029"/>
          </a:xfrm>
          <a:prstGeom prst="rect">
            <a:avLst/>
          </a:prstGeom>
        </p:spPr>
        <p:txBody>
          <a:bodyPr wrap="square">
            <a:spAutoFit/>
          </a:bodyPr>
          <a:lstStyle/>
          <a:p>
            <a:pPr marL="342900" lvl="1" indent="-342900" algn="just">
              <a:lnSpc>
                <a:spcPct val="110000"/>
              </a:lnSpc>
              <a:spcBef>
                <a:spcPts val="400"/>
              </a:spcBef>
              <a:buClr>
                <a:srgbClr val="0070C0"/>
              </a:buClr>
              <a:buFont typeface="Wingdings" pitchFamily="2" charset="2"/>
              <a:buChar char="Ø"/>
              <a:tabLst>
                <a:tab pos="6178550" algn="l"/>
              </a:tabLst>
            </a:pPr>
            <a:r>
              <a:rPr lang="en-US" sz="1400" dirty="0" smtClean="0"/>
              <a:t>In developing metrics for satisfaction, customers should be analyzed in terms of kinds of customers and the kinds of processes for which we are providing a product or service to those customer groups.</a:t>
            </a:r>
          </a:p>
          <a:p>
            <a:pPr marL="342900" lvl="1" indent="-342900" algn="just">
              <a:lnSpc>
                <a:spcPct val="110000"/>
              </a:lnSpc>
              <a:spcBef>
                <a:spcPts val="400"/>
              </a:spcBef>
              <a:buClr>
                <a:srgbClr val="0070C0"/>
              </a:buClr>
              <a:buFont typeface="Wingdings" pitchFamily="2" charset="2"/>
              <a:buChar char="Ø"/>
              <a:tabLst>
                <a:tab pos="6178550" algn="l"/>
              </a:tabLst>
            </a:pPr>
            <a:endParaRPr lang="en-US" sz="1400" b="1" dirty="0" smtClean="0"/>
          </a:p>
          <a:p>
            <a:pPr marL="342900" lvl="1" indent="-342900" algn="just">
              <a:lnSpc>
                <a:spcPct val="110000"/>
              </a:lnSpc>
              <a:spcBef>
                <a:spcPts val="400"/>
              </a:spcBef>
              <a:buClr>
                <a:srgbClr val="0070C0"/>
              </a:buClr>
              <a:buFont typeface="Wingdings" pitchFamily="2" charset="2"/>
              <a:buChar char="Ø"/>
              <a:tabLst>
                <a:tab pos="6178550" algn="l"/>
              </a:tabLst>
            </a:pPr>
            <a:r>
              <a:rPr lang="en-US" sz="1400" b="1" dirty="0" smtClean="0"/>
              <a:t>The Business Process Perspective</a:t>
            </a:r>
          </a:p>
          <a:p>
            <a:pPr marL="342900" lvl="1" indent="-342900" algn="just">
              <a:lnSpc>
                <a:spcPct val="110000"/>
              </a:lnSpc>
              <a:spcBef>
                <a:spcPts val="400"/>
              </a:spcBef>
              <a:buClr>
                <a:srgbClr val="0070C0"/>
              </a:buClr>
              <a:buFont typeface="Wingdings" pitchFamily="2" charset="2"/>
              <a:buChar char="Ø"/>
              <a:tabLst>
                <a:tab pos="6178550" algn="l"/>
              </a:tabLst>
            </a:pPr>
            <a:r>
              <a:rPr lang="en-US" sz="1400" dirty="0" smtClean="0"/>
              <a:t>This perspective refers to internal business processes. Metrics based on this perspective allow the managers to know how well their business is running, and whether its products and services conform to customer requirements (the mission). These metrics have to be carefully designed by those who know these processes most intimately; with our unique missions these are not something that can be developed by outside consultants.</a:t>
            </a:r>
          </a:p>
          <a:p>
            <a:pPr marL="342900" lvl="1" indent="-342900" algn="just">
              <a:lnSpc>
                <a:spcPct val="110000"/>
              </a:lnSpc>
              <a:spcBef>
                <a:spcPts val="400"/>
              </a:spcBef>
              <a:buClr>
                <a:srgbClr val="0070C0"/>
              </a:buClr>
              <a:buFont typeface="Wingdings" pitchFamily="2" charset="2"/>
              <a:buChar char="Ø"/>
              <a:tabLst>
                <a:tab pos="6178550" algn="l"/>
              </a:tabLst>
            </a:pPr>
            <a:endParaRPr lang="en-US" sz="1400" dirty="0" smtClean="0"/>
          </a:p>
          <a:p>
            <a:pPr marL="342900" lvl="1" indent="-342900" algn="just">
              <a:lnSpc>
                <a:spcPct val="110000"/>
              </a:lnSpc>
              <a:spcBef>
                <a:spcPts val="400"/>
              </a:spcBef>
              <a:buClr>
                <a:srgbClr val="0070C0"/>
              </a:buClr>
              <a:buFont typeface="Wingdings" pitchFamily="2" charset="2"/>
              <a:buChar char="Ø"/>
              <a:tabLst>
                <a:tab pos="6178550" algn="l"/>
              </a:tabLst>
            </a:pPr>
            <a:r>
              <a:rPr lang="en-US" sz="1400" b="1" dirty="0" smtClean="0"/>
              <a:t>The Learning &amp; Growth Perspective</a:t>
            </a:r>
          </a:p>
          <a:p>
            <a:pPr marL="342900" lvl="1" indent="-342900" algn="just">
              <a:lnSpc>
                <a:spcPct val="110000"/>
              </a:lnSpc>
              <a:spcBef>
                <a:spcPts val="400"/>
              </a:spcBef>
              <a:buClr>
                <a:srgbClr val="0070C0"/>
              </a:buClr>
              <a:buFont typeface="Wingdings" pitchFamily="2" charset="2"/>
              <a:buChar char="Ø"/>
              <a:tabLst>
                <a:tab pos="6178550" algn="l"/>
              </a:tabLst>
            </a:pPr>
            <a:r>
              <a:rPr lang="en-US" sz="1400" dirty="0" smtClean="0"/>
              <a:t>This perspective includes employee training and corporate cultural attitudes related to both individual and corporate self-improvement. In a knowledge-worker organization, people -- the only repository of knowledge -- are the main resource. In the current climate of rapid technological change, it is becoming necessary for knowledge workers to be in a continuous learning mode. </a:t>
            </a:r>
          </a:p>
          <a:p>
            <a:pPr marL="342900" lvl="1" indent="-342900" algn="just">
              <a:lnSpc>
                <a:spcPct val="110000"/>
              </a:lnSpc>
              <a:spcBef>
                <a:spcPts val="400"/>
              </a:spcBef>
              <a:buClr>
                <a:srgbClr val="0070C0"/>
              </a:buClr>
              <a:buFont typeface="Wingdings" pitchFamily="2" charset="2"/>
              <a:buChar char="Ø"/>
              <a:tabLst>
                <a:tab pos="6178550" algn="l"/>
              </a:tabLst>
            </a:pPr>
            <a:endParaRPr lang="en-US" sz="1400" dirty="0" smtClean="0"/>
          </a:p>
          <a:p>
            <a:pPr marL="342900" lvl="1" indent="-342900" algn="just">
              <a:lnSpc>
                <a:spcPct val="110000"/>
              </a:lnSpc>
              <a:spcBef>
                <a:spcPts val="400"/>
              </a:spcBef>
              <a:buClr>
                <a:srgbClr val="0070C0"/>
              </a:buClr>
              <a:buFont typeface="Wingdings" pitchFamily="2" charset="2"/>
              <a:buChar char="Ø"/>
              <a:tabLst>
                <a:tab pos="6178550" algn="l"/>
              </a:tabLst>
            </a:pPr>
            <a:endParaRPr lang="en-US" sz="1400" b="1" dirty="0" smtClean="0"/>
          </a:p>
          <a:p>
            <a:pPr marL="342900" lvl="1" indent="-342900" algn="just">
              <a:lnSpc>
                <a:spcPct val="110000"/>
              </a:lnSpc>
              <a:spcBef>
                <a:spcPts val="400"/>
              </a:spcBef>
              <a:buClr>
                <a:srgbClr val="0070C0"/>
              </a:buClr>
              <a:buFont typeface="Wingdings" pitchFamily="2" charset="2"/>
              <a:buChar char="Ø"/>
              <a:tabLst>
                <a:tab pos="6178550" algn="l"/>
              </a:tabLst>
            </a:pPr>
            <a:endParaRPr lang="en-US" sz="1400" dirty="0" smtClean="0"/>
          </a:p>
          <a:p>
            <a:pPr marL="342900" lvl="1" indent="-342900" algn="just">
              <a:lnSpc>
                <a:spcPct val="110000"/>
              </a:lnSpc>
              <a:spcBef>
                <a:spcPts val="400"/>
              </a:spcBef>
              <a:buClr>
                <a:srgbClr val="0070C0"/>
              </a:buClr>
              <a:buFont typeface="Wingdings" pitchFamily="2" charset="2"/>
              <a:buChar char="Ø"/>
              <a:tabLst>
                <a:tab pos="6178550" algn="l"/>
              </a:tabLst>
            </a:pPr>
            <a:endParaRPr lang="pt-PT" sz="1400" dirty="0" smtClean="0"/>
          </a:p>
        </p:txBody>
      </p:sp>
      <p:sp>
        <p:nvSpPr>
          <p:cNvPr id="10" name="Marcador de Posição do Rodapé 7"/>
          <p:cNvSpPr>
            <a:spLocks noGrp="1"/>
          </p:cNvSpPr>
          <p:nvPr>
            <p:ph type="ftr" sz="quarter" idx="11"/>
          </p:nvPr>
        </p:nvSpPr>
        <p:spPr>
          <a:xfrm>
            <a:off x="428596" y="6135709"/>
            <a:ext cx="4287420" cy="365125"/>
          </a:xfrm>
        </p:spPr>
        <p:txBody>
          <a:bodyPr/>
          <a:lstStyle/>
          <a:p>
            <a:r>
              <a:rPr lang="pt-PT" dirty="0" smtClean="0"/>
              <a:t>Sistemas de Informação II– Viriato M. </a:t>
            </a:r>
            <a:r>
              <a:rPr lang="pt-PT" dirty="0" err="1" smtClean="0"/>
              <a:t>Marques–DEIS</a:t>
            </a:r>
            <a:r>
              <a:rPr lang="pt-PT" dirty="0" smtClean="0"/>
              <a:t> / ISEC</a:t>
            </a:r>
            <a:endParaRPr lang="pt-PT"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Marcador de Posição do Número do Diapositivo 6"/>
          <p:cNvSpPr>
            <a:spLocks noGrp="1"/>
          </p:cNvSpPr>
          <p:nvPr>
            <p:ph type="sldNum" sz="quarter" idx="12"/>
          </p:nvPr>
        </p:nvSpPr>
        <p:spPr>
          <a:xfrm>
            <a:off x="8286776" y="6072206"/>
            <a:ext cx="457200" cy="365125"/>
          </a:xfrm>
        </p:spPr>
        <p:txBody>
          <a:bodyPr/>
          <a:lstStyle/>
          <a:p>
            <a:fld id="{CE287019-93E1-4EE6-AC17-0D901F7ADF48}" type="slidenum">
              <a:rPr lang="pt-PT" smtClean="0"/>
              <a:pPr/>
              <a:t>32</a:t>
            </a:fld>
            <a:endParaRPr lang="pt-PT" dirty="0"/>
          </a:p>
        </p:txBody>
      </p:sp>
      <p:cxnSp>
        <p:nvCxnSpPr>
          <p:cNvPr id="13" name="Conexão recta 12"/>
          <p:cNvCxnSpPr/>
          <p:nvPr/>
        </p:nvCxnSpPr>
        <p:spPr>
          <a:xfrm>
            <a:off x="642910" y="1000108"/>
            <a:ext cx="7929618" cy="1588"/>
          </a:xfrm>
          <a:prstGeom prst="line">
            <a:avLst/>
          </a:prstGeom>
          <a:ln w="25400" cap="rnd">
            <a:solidFill>
              <a:srgbClr val="0070C0"/>
            </a:solidFill>
          </a:ln>
        </p:spPr>
        <p:style>
          <a:lnRef idx="1">
            <a:schemeClr val="accent1"/>
          </a:lnRef>
          <a:fillRef idx="0">
            <a:schemeClr val="accent1"/>
          </a:fillRef>
          <a:effectRef idx="0">
            <a:schemeClr val="accent1"/>
          </a:effectRef>
          <a:fontRef idx="minor">
            <a:schemeClr val="tx1"/>
          </a:fontRef>
        </p:style>
      </p:cxnSp>
      <p:sp>
        <p:nvSpPr>
          <p:cNvPr id="7" name="Título 1"/>
          <p:cNvSpPr txBox="1">
            <a:spLocks/>
          </p:cNvSpPr>
          <p:nvPr/>
        </p:nvSpPr>
        <p:spPr>
          <a:xfrm>
            <a:off x="500034" y="428604"/>
            <a:ext cx="7986714" cy="500066"/>
          </a:xfrm>
          <a:prstGeom prst="rect">
            <a:avLst/>
          </a:prstGeom>
        </p:spPr>
        <p:txBody>
          <a:bodyPr vert="horz" anchor="b">
            <a:noAutofit/>
          </a:bodyPr>
          <a:lstStyle/>
          <a:p>
            <a:pPr lvl="0">
              <a:spcBef>
                <a:spcPct val="0"/>
              </a:spcBef>
              <a:defRPr/>
            </a:pPr>
            <a:r>
              <a:rPr lang="pt-PT" sz="2800" b="1" dirty="0" smtClean="0">
                <a:solidFill>
                  <a:srgbClr val="0070C0"/>
                </a:solidFill>
                <a:effectLst>
                  <a:outerShdw blurRad="53975" dist="22860" dir="5400000" algn="tl" rotWithShape="0">
                    <a:srgbClr val="000000">
                      <a:alpha val="55000"/>
                    </a:srgbClr>
                  </a:outerShdw>
                </a:effectLst>
                <a:latin typeface="+mj-lt"/>
                <a:ea typeface="+mj-ea"/>
                <a:cs typeface="+mj-cs"/>
              </a:rPr>
              <a:t>10</a:t>
            </a:r>
            <a:r>
              <a:rPr kumimoji="0" lang="pt-PT" sz="2800" b="1" i="0" strike="noStrike" kern="1200" cap="none" spc="0" normalizeH="0" baseline="0" noProof="0" dirty="0" smtClean="0">
                <a:ln>
                  <a:noFill/>
                </a:ln>
                <a:solidFill>
                  <a:srgbClr val="0070C0"/>
                </a:solidFill>
                <a:effectLst>
                  <a:outerShdw blurRad="53975" dist="22860" dir="5400000" algn="tl" rotWithShape="0">
                    <a:srgbClr val="000000">
                      <a:alpha val="55000"/>
                    </a:srgbClr>
                  </a:outerShdw>
                </a:effectLst>
                <a:uLnTx/>
                <a:uFillTx/>
                <a:latin typeface="+mj-lt"/>
                <a:ea typeface="+mj-ea"/>
                <a:cs typeface="+mj-cs"/>
              </a:rPr>
              <a:t>. </a:t>
            </a:r>
            <a:r>
              <a:rPr lang="pt-PT" sz="2800" b="1" dirty="0" smtClean="0">
                <a:solidFill>
                  <a:srgbClr val="0070C0"/>
                </a:solidFill>
                <a:effectLst>
                  <a:outerShdw blurRad="53975" dist="22860" dir="5400000" algn="tl" rotWithShape="0">
                    <a:srgbClr val="000000">
                      <a:alpha val="55000"/>
                    </a:srgbClr>
                  </a:outerShdw>
                </a:effectLst>
              </a:rPr>
              <a:t>Gestão do Conhecimento </a:t>
            </a:r>
            <a:endParaRPr kumimoji="0" lang="pt-PT" sz="2800" b="1" i="0" strike="noStrike" kern="1200" cap="none" spc="0" normalizeH="0" baseline="0" noProof="0" dirty="0">
              <a:ln>
                <a:noFill/>
              </a:ln>
              <a:solidFill>
                <a:srgbClr val="0070C0"/>
              </a:solidFill>
              <a:effectLst>
                <a:outerShdw blurRad="53975" dist="22860" dir="5400000" algn="tl" rotWithShape="0">
                  <a:srgbClr val="000000">
                    <a:alpha val="55000"/>
                  </a:srgbClr>
                </a:outerShdw>
              </a:effectLst>
              <a:uLnTx/>
              <a:uFillTx/>
              <a:latin typeface="+mj-lt"/>
              <a:ea typeface="+mj-ea"/>
              <a:cs typeface="+mj-cs"/>
            </a:endParaRPr>
          </a:p>
        </p:txBody>
      </p:sp>
      <p:sp>
        <p:nvSpPr>
          <p:cNvPr id="9" name="Rectângulo 8"/>
          <p:cNvSpPr/>
          <p:nvPr/>
        </p:nvSpPr>
        <p:spPr>
          <a:xfrm>
            <a:off x="611560" y="1196752"/>
            <a:ext cx="7920880" cy="3141373"/>
          </a:xfrm>
          <a:prstGeom prst="rect">
            <a:avLst/>
          </a:prstGeom>
        </p:spPr>
        <p:txBody>
          <a:bodyPr wrap="square">
            <a:spAutoFit/>
          </a:bodyPr>
          <a:lstStyle/>
          <a:p>
            <a:pPr marL="342900" lvl="1" indent="-342900" algn="just">
              <a:lnSpc>
                <a:spcPct val="110000"/>
              </a:lnSpc>
              <a:spcBef>
                <a:spcPts val="400"/>
              </a:spcBef>
              <a:buClr>
                <a:srgbClr val="0070C0"/>
              </a:buClr>
              <a:buFont typeface="Wingdings" pitchFamily="2" charset="2"/>
              <a:buChar char="Ø"/>
              <a:tabLst>
                <a:tab pos="6178550" algn="l"/>
              </a:tabLst>
            </a:pPr>
            <a:r>
              <a:rPr lang="en-US" sz="1400" dirty="0" smtClean="0"/>
              <a:t>Metrics can be put into place to guide managers in focusing training funds where they can help the most. In any case, learning and growth constitute the essential foundation for success of any knowledge-worker organization.</a:t>
            </a:r>
          </a:p>
          <a:p>
            <a:pPr marL="342900" lvl="1" indent="-342900" algn="just">
              <a:lnSpc>
                <a:spcPct val="110000"/>
              </a:lnSpc>
              <a:spcBef>
                <a:spcPts val="400"/>
              </a:spcBef>
              <a:buClr>
                <a:srgbClr val="0070C0"/>
              </a:buClr>
              <a:buFont typeface="Wingdings" pitchFamily="2" charset="2"/>
              <a:buChar char="Ø"/>
              <a:tabLst>
                <a:tab pos="6178550" algn="l"/>
              </a:tabLst>
            </a:pPr>
            <a:r>
              <a:rPr lang="en-US" sz="1400" dirty="0" smtClean="0"/>
              <a:t>Kaplan and Norton emphasize that 'learning' is more than 'training'; it also includes things like mentors and tutors within the organization, as well as that ease of communication among workers that allows them to readily get help on a problem when it is needed. It also includes technological tools; what the </a:t>
            </a:r>
            <a:r>
              <a:rPr lang="en-US" sz="1400" dirty="0" err="1" smtClean="0"/>
              <a:t>Baldrige</a:t>
            </a:r>
            <a:r>
              <a:rPr lang="en-US" sz="1400" dirty="0" smtClean="0"/>
              <a:t> criteria call "high performance work systems.“</a:t>
            </a:r>
          </a:p>
          <a:p>
            <a:pPr marL="342900" lvl="1" indent="-342900" algn="just">
              <a:lnSpc>
                <a:spcPct val="110000"/>
              </a:lnSpc>
              <a:spcBef>
                <a:spcPts val="400"/>
              </a:spcBef>
              <a:buClr>
                <a:srgbClr val="0070C0"/>
              </a:buClr>
              <a:buFont typeface="Wingdings" pitchFamily="2" charset="2"/>
              <a:buChar char="Ø"/>
              <a:tabLst>
                <a:tab pos="6178550" algn="l"/>
              </a:tabLst>
            </a:pPr>
            <a:endParaRPr lang="en-US" sz="1400" dirty="0" smtClean="0"/>
          </a:p>
          <a:p>
            <a:pPr marL="342900" lvl="1" indent="-342900" algn="just">
              <a:lnSpc>
                <a:spcPct val="110000"/>
              </a:lnSpc>
              <a:spcBef>
                <a:spcPts val="400"/>
              </a:spcBef>
              <a:buClr>
                <a:srgbClr val="0070C0"/>
              </a:buClr>
              <a:buFont typeface="Wingdings" pitchFamily="2" charset="2"/>
              <a:buChar char="Ø"/>
              <a:tabLst>
                <a:tab pos="6178550" algn="l"/>
              </a:tabLst>
            </a:pPr>
            <a:r>
              <a:rPr lang="pt-PT" sz="1400" dirty="0" smtClean="0">
                <a:hlinkClick r:id="rId3"/>
              </a:rPr>
              <a:t>http://www.balancedscorecard.org/BSCResources/AbouttheBalancedScorecard/tabid/55/Default.aspx</a:t>
            </a:r>
            <a:r>
              <a:rPr lang="pt-PT" sz="1400" dirty="0" smtClean="0"/>
              <a:t> </a:t>
            </a:r>
          </a:p>
          <a:p>
            <a:pPr marL="342900" lvl="1" indent="-342900" algn="just">
              <a:lnSpc>
                <a:spcPct val="110000"/>
              </a:lnSpc>
              <a:spcBef>
                <a:spcPts val="400"/>
              </a:spcBef>
              <a:buClr>
                <a:srgbClr val="0070C0"/>
              </a:buClr>
              <a:buFont typeface="Wingdings" pitchFamily="2" charset="2"/>
              <a:buChar char="Ø"/>
              <a:tabLst>
                <a:tab pos="6178550" algn="l"/>
              </a:tabLst>
            </a:pPr>
            <a:endParaRPr lang="en-US" sz="1400" dirty="0" smtClean="0"/>
          </a:p>
        </p:txBody>
      </p:sp>
      <p:pic>
        <p:nvPicPr>
          <p:cNvPr id="1026" name="Picture 2"/>
          <p:cNvPicPr>
            <a:picLocks noChangeAspect="1" noChangeArrowheads="1"/>
          </p:cNvPicPr>
          <p:nvPr/>
        </p:nvPicPr>
        <p:blipFill>
          <a:blip r:embed="rId4" cstate="print"/>
          <a:srcRect/>
          <a:stretch>
            <a:fillRect/>
          </a:stretch>
        </p:blipFill>
        <p:spPr bwMode="auto">
          <a:xfrm>
            <a:off x="735821" y="4371528"/>
            <a:ext cx="7737674" cy="1268331"/>
          </a:xfrm>
          <a:prstGeom prst="rect">
            <a:avLst/>
          </a:prstGeom>
          <a:noFill/>
          <a:ln w="9525">
            <a:noFill/>
            <a:miter lim="800000"/>
            <a:headEnd/>
            <a:tailEnd/>
          </a:ln>
        </p:spPr>
      </p:pic>
      <p:sp>
        <p:nvSpPr>
          <p:cNvPr id="10" name="Marcador de Posição do Rodapé 7"/>
          <p:cNvSpPr>
            <a:spLocks noGrp="1"/>
          </p:cNvSpPr>
          <p:nvPr>
            <p:ph type="ftr" sz="quarter" idx="11"/>
          </p:nvPr>
        </p:nvSpPr>
        <p:spPr>
          <a:xfrm>
            <a:off x="428596" y="6135709"/>
            <a:ext cx="4287420" cy="365125"/>
          </a:xfrm>
        </p:spPr>
        <p:txBody>
          <a:bodyPr/>
          <a:lstStyle/>
          <a:p>
            <a:r>
              <a:rPr lang="pt-PT" dirty="0" smtClean="0"/>
              <a:t>Sistemas de Informação II– Viriato M. </a:t>
            </a:r>
            <a:r>
              <a:rPr lang="pt-PT" dirty="0" err="1" smtClean="0"/>
              <a:t>Marques–DEIS</a:t>
            </a:r>
            <a:r>
              <a:rPr lang="pt-PT" dirty="0" smtClean="0"/>
              <a:t> / ISEC</a:t>
            </a:r>
            <a:endParaRPr lang="pt-PT"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Marcador de Posição do Número do Diapositivo 6"/>
          <p:cNvSpPr>
            <a:spLocks noGrp="1"/>
          </p:cNvSpPr>
          <p:nvPr>
            <p:ph type="sldNum" sz="quarter" idx="12"/>
          </p:nvPr>
        </p:nvSpPr>
        <p:spPr>
          <a:xfrm>
            <a:off x="8286776" y="6072206"/>
            <a:ext cx="457200" cy="365125"/>
          </a:xfrm>
        </p:spPr>
        <p:txBody>
          <a:bodyPr/>
          <a:lstStyle/>
          <a:p>
            <a:fld id="{CE287019-93E1-4EE6-AC17-0D901F7ADF48}" type="slidenum">
              <a:rPr lang="pt-PT" smtClean="0"/>
              <a:pPr/>
              <a:t>33</a:t>
            </a:fld>
            <a:endParaRPr lang="pt-PT" dirty="0"/>
          </a:p>
        </p:txBody>
      </p:sp>
      <p:cxnSp>
        <p:nvCxnSpPr>
          <p:cNvPr id="13" name="Conexão recta 12"/>
          <p:cNvCxnSpPr/>
          <p:nvPr/>
        </p:nvCxnSpPr>
        <p:spPr>
          <a:xfrm>
            <a:off x="642910" y="1000108"/>
            <a:ext cx="7929618" cy="1588"/>
          </a:xfrm>
          <a:prstGeom prst="line">
            <a:avLst/>
          </a:prstGeom>
          <a:ln w="25400" cap="rnd">
            <a:solidFill>
              <a:srgbClr val="0070C0"/>
            </a:solidFill>
          </a:ln>
        </p:spPr>
        <p:style>
          <a:lnRef idx="1">
            <a:schemeClr val="accent1"/>
          </a:lnRef>
          <a:fillRef idx="0">
            <a:schemeClr val="accent1"/>
          </a:fillRef>
          <a:effectRef idx="0">
            <a:schemeClr val="accent1"/>
          </a:effectRef>
          <a:fontRef idx="minor">
            <a:schemeClr val="tx1"/>
          </a:fontRef>
        </p:style>
      </p:cxnSp>
      <p:sp>
        <p:nvSpPr>
          <p:cNvPr id="7" name="Título 1"/>
          <p:cNvSpPr txBox="1">
            <a:spLocks/>
          </p:cNvSpPr>
          <p:nvPr/>
        </p:nvSpPr>
        <p:spPr>
          <a:xfrm>
            <a:off x="500034" y="428604"/>
            <a:ext cx="7986714" cy="500066"/>
          </a:xfrm>
          <a:prstGeom prst="rect">
            <a:avLst/>
          </a:prstGeom>
        </p:spPr>
        <p:txBody>
          <a:bodyPr vert="horz" anchor="b">
            <a:noAutofit/>
          </a:bodyPr>
          <a:lstStyle/>
          <a:p>
            <a:pPr lvl="0">
              <a:spcBef>
                <a:spcPct val="0"/>
              </a:spcBef>
              <a:defRPr/>
            </a:pPr>
            <a:r>
              <a:rPr lang="pt-PT" sz="2800" b="1" dirty="0" smtClean="0">
                <a:solidFill>
                  <a:srgbClr val="0070C0"/>
                </a:solidFill>
                <a:effectLst>
                  <a:outerShdw blurRad="53975" dist="22860" dir="5400000" algn="tl" rotWithShape="0">
                    <a:srgbClr val="000000">
                      <a:alpha val="55000"/>
                    </a:srgbClr>
                  </a:outerShdw>
                </a:effectLst>
                <a:latin typeface="+mj-lt"/>
                <a:ea typeface="+mj-ea"/>
                <a:cs typeface="+mj-cs"/>
              </a:rPr>
              <a:t>10</a:t>
            </a:r>
            <a:r>
              <a:rPr kumimoji="0" lang="pt-PT" sz="2800" b="1" i="0" strike="noStrike" kern="1200" cap="none" spc="0" normalizeH="0" baseline="0" noProof="0" dirty="0" smtClean="0">
                <a:ln>
                  <a:noFill/>
                </a:ln>
                <a:solidFill>
                  <a:srgbClr val="0070C0"/>
                </a:solidFill>
                <a:effectLst>
                  <a:outerShdw blurRad="53975" dist="22860" dir="5400000" algn="tl" rotWithShape="0">
                    <a:srgbClr val="000000">
                      <a:alpha val="55000"/>
                    </a:srgbClr>
                  </a:outerShdw>
                </a:effectLst>
                <a:uLnTx/>
                <a:uFillTx/>
                <a:latin typeface="+mj-lt"/>
                <a:ea typeface="+mj-ea"/>
                <a:cs typeface="+mj-cs"/>
              </a:rPr>
              <a:t>. </a:t>
            </a:r>
            <a:r>
              <a:rPr lang="pt-PT" sz="2800" b="1" dirty="0" smtClean="0">
                <a:solidFill>
                  <a:srgbClr val="0070C0"/>
                </a:solidFill>
                <a:effectLst>
                  <a:outerShdw blurRad="53975" dist="22860" dir="5400000" algn="tl" rotWithShape="0">
                    <a:srgbClr val="000000">
                      <a:alpha val="55000"/>
                    </a:srgbClr>
                  </a:outerShdw>
                </a:effectLst>
              </a:rPr>
              <a:t>Gestão do Conhecimento </a:t>
            </a:r>
            <a:endParaRPr kumimoji="0" lang="pt-PT" sz="2800" b="1" i="0" strike="noStrike" kern="1200" cap="none" spc="0" normalizeH="0" baseline="0" noProof="0" dirty="0">
              <a:ln>
                <a:noFill/>
              </a:ln>
              <a:solidFill>
                <a:srgbClr val="0070C0"/>
              </a:solidFill>
              <a:effectLst>
                <a:outerShdw blurRad="53975" dist="22860" dir="5400000" algn="tl" rotWithShape="0">
                  <a:srgbClr val="000000">
                    <a:alpha val="55000"/>
                  </a:srgbClr>
                </a:outerShdw>
              </a:effectLst>
              <a:uLnTx/>
              <a:uFillTx/>
              <a:latin typeface="+mj-lt"/>
              <a:ea typeface="+mj-ea"/>
              <a:cs typeface="+mj-cs"/>
            </a:endParaRPr>
          </a:p>
        </p:txBody>
      </p:sp>
      <p:sp>
        <p:nvSpPr>
          <p:cNvPr id="9" name="CaixaDeTexto 8"/>
          <p:cNvSpPr txBox="1"/>
          <p:nvPr/>
        </p:nvSpPr>
        <p:spPr>
          <a:xfrm>
            <a:off x="539552" y="1124744"/>
            <a:ext cx="7992888" cy="4589974"/>
          </a:xfrm>
          <a:prstGeom prst="rect">
            <a:avLst/>
          </a:prstGeom>
          <a:noFill/>
        </p:spPr>
        <p:txBody>
          <a:bodyPr wrap="square" rtlCol="0">
            <a:spAutoFit/>
          </a:bodyPr>
          <a:lstStyle/>
          <a:p>
            <a:pPr marL="342900" lvl="1" indent="-342900" algn="just">
              <a:lnSpc>
                <a:spcPct val="110000"/>
              </a:lnSpc>
              <a:spcBef>
                <a:spcPts val="400"/>
              </a:spcBef>
              <a:buClr>
                <a:srgbClr val="0070C0"/>
              </a:buClr>
              <a:buFont typeface="Wingdings" pitchFamily="2" charset="2"/>
              <a:buChar char="Ø"/>
              <a:tabLst>
                <a:tab pos="6178550" algn="l"/>
              </a:tabLst>
            </a:pPr>
            <a:r>
              <a:rPr lang="pt-PT" sz="1600" dirty="0" smtClean="0"/>
              <a:t>Componentes de um BSC</a:t>
            </a:r>
          </a:p>
          <a:p>
            <a:pPr marL="800100" lvl="1" indent="-342900" algn="just">
              <a:spcBef>
                <a:spcPts val="400"/>
              </a:spcBef>
              <a:buClr>
                <a:schemeClr val="accent1"/>
              </a:buClr>
              <a:buFont typeface="Verdana" pitchFamily="34" charset="0"/>
              <a:buChar char="●"/>
              <a:tabLst>
                <a:tab pos="6178550" algn="l"/>
              </a:tabLst>
            </a:pPr>
            <a:r>
              <a:rPr lang="pt-PT" sz="1400" b="1" dirty="0" smtClean="0"/>
              <a:t>Mapa estratégico</a:t>
            </a:r>
            <a:r>
              <a:rPr lang="pt-PT" sz="1400" dirty="0" smtClean="0"/>
              <a:t>: descreve a estratégia da empresa (ou secção) através de objectivos relacionados entre si e distribuídos nas quatro perspectivas</a:t>
            </a:r>
          </a:p>
          <a:p>
            <a:pPr marL="800100" lvl="1" indent="-342900" algn="just">
              <a:spcBef>
                <a:spcPts val="400"/>
              </a:spcBef>
              <a:buClr>
                <a:schemeClr val="accent1"/>
              </a:buClr>
              <a:buFont typeface="Verdana" pitchFamily="34" charset="0"/>
              <a:buChar char="●"/>
              <a:tabLst>
                <a:tab pos="6178550" algn="l"/>
              </a:tabLst>
            </a:pPr>
            <a:r>
              <a:rPr lang="pt-PT" sz="1400" b="1" dirty="0" smtClean="0"/>
              <a:t>Objectivo estratégico</a:t>
            </a:r>
            <a:r>
              <a:rPr lang="pt-PT" sz="1400" dirty="0" smtClean="0"/>
              <a:t>: o que deve ser alcançado e o que é crítico para o sucesso da organização</a:t>
            </a:r>
          </a:p>
          <a:p>
            <a:pPr marL="800100" lvl="1" indent="-342900" algn="just">
              <a:spcBef>
                <a:spcPts val="400"/>
              </a:spcBef>
              <a:buClr>
                <a:schemeClr val="accent1"/>
              </a:buClr>
              <a:buFont typeface="Verdana" pitchFamily="34" charset="0"/>
              <a:buChar char="●"/>
              <a:tabLst>
                <a:tab pos="6178550" algn="l"/>
              </a:tabLst>
            </a:pPr>
            <a:r>
              <a:rPr lang="pt-PT" sz="1400" b="1" dirty="0" smtClean="0"/>
              <a:t>Indicadores</a:t>
            </a:r>
            <a:r>
              <a:rPr lang="pt-PT" sz="1400" dirty="0" smtClean="0"/>
              <a:t>: como será medido e acompanhado o sucesso do alcance do objectivo. Qualquer indicador deve cumprir os seguintes requisitos: </a:t>
            </a:r>
          </a:p>
          <a:p>
            <a:pPr marL="1257300" lvl="2" indent="-342900" algn="just">
              <a:spcBef>
                <a:spcPts val="400"/>
              </a:spcBef>
              <a:buClr>
                <a:srgbClr val="0070C0"/>
              </a:buClr>
              <a:buFont typeface="Wingdings" pitchFamily="2" charset="2"/>
              <a:buChar char="§"/>
              <a:tabLst>
                <a:tab pos="6178550" algn="l"/>
              </a:tabLst>
            </a:pPr>
            <a:r>
              <a:rPr lang="pt-PT" sz="1400" dirty="0" smtClean="0"/>
              <a:t>Ser claro e transmitir informação confiável sobre o evento a analisar;</a:t>
            </a:r>
          </a:p>
          <a:p>
            <a:pPr marL="1257300" lvl="2" indent="-342900" algn="just">
              <a:spcBef>
                <a:spcPts val="400"/>
              </a:spcBef>
              <a:buClr>
                <a:srgbClr val="0070C0"/>
              </a:buClr>
              <a:buFont typeface="Wingdings" pitchFamily="2" charset="2"/>
              <a:buChar char="§"/>
              <a:tabLst>
                <a:tab pos="6178550" algn="l"/>
              </a:tabLst>
            </a:pPr>
            <a:r>
              <a:rPr lang="pt-PT" sz="1400" dirty="0" smtClean="0"/>
              <a:t>Fácil de obter, mediante o acesso intuitivo a uma aplicação informática;</a:t>
            </a:r>
          </a:p>
          <a:p>
            <a:pPr marL="1257300" lvl="2" indent="-342900" algn="just">
              <a:spcBef>
                <a:spcPts val="400"/>
              </a:spcBef>
              <a:buClr>
                <a:srgbClr val="0070C0"/>
              </a:buClr>
              <a:buFont typeface="Wingdings" pitchFamily="2" charset="2"/>
              <a:buChar char="§"/>
              <a:tabLst>
                <a:tab pos="6178550" algn="l"/>
              </a:tabLst>
            </a:pPr>
            <a:r>
              <a:rPr lang="pt-PT" sz="1400" dirty="0" smtClean="0"/>
              <a:t>Coerente com os fins estabelecidos, com a Visão e Missão da organização, medindo e controlando os resultados alcançados;</a:t>
            </a:r>
          </a:p>
          <a:p>
            <a:pPr marL="1257300" lvl="2" indent="-342900" algn="just">
              <a:spcBef>
                <a:spcPts val="400"/>
              </a:spcBef>
              <a:buClr>
                <a:srgbClr val="0070C0"/>
              </a:buClr>
              <a:buFont typeface="Wingdings" pitchFamily="2" charset="2"/>
              <a:buChar char="§"/>
              <a:tabLst>
                <a:tab pos="6178550" algn="l"/>
              </a:tabLst>
            </a:pPr>
            <a:r>
              <a:rPr lang="pt-PT" sz="1400" dirty="0" smtClean="0"/>
              <a:t>Adequado e oportuno, estando disponível para a tomada de decisão;</a:t>
            </a:r>
          </a:p>
          <a:p>
            <a:pPr marL="1257300" lvl="2" indent="-342900" algn="just">
              <a:spcBef>
                <a:spcPts val="400"/>
              </a:spcBef>
              <a:buClr>
                <a:srgbClr val="0070C0"/>
              </a:buClr>
              <a:buFont typeface="Wingdings" pitchFamily="2" charset="2"/>
              <a:buChar char="§"/>
              <a:tabLst>
                <a:tab pos="6178550" algn="l"/>
              </a:tabLst>
            </a:pPr>
            <a:r>
              <a:rPr lang="pt-PT" sz="1400" dirty="0" smtClean="0"/>
              <a:t>Ter uma unidade de medida: números absolutos (n.º), percentagens (taxas de crescimento, pesos) (%), dias, horas, euros, ...;</a:t>
            </a:r>
          </a:p>
          <a:p>
            <a:pPr marL="1257300" lvl="2" indent="-342900" algn="just">
              <a:spcBef>
                <a:spcPts val="400"/>
              </a:spcBef>
              <a:buClr>
                <a:srgbClr val="0070C0"/>
              </a:buClr>
              <a:buFont typeface="Wingdings" pitchFamily="2" charset="2"/>
              <a:buChar char="§"/>
              <a:tabLst>
                <a:tab pos="6178550" algn="l"/>
              </a:tabLst>
            </a:pPr>
            <a:r>
              <a:rPr lang="pt-PT" sz="1400" dirty="0" smtClean="0"/>
              <a:t>Ter um responsável designado capaz de actuar sobre os indicadores.</a:t>
            </a:r>
          </a:p>
          <a:p>
            <a:pPr marL="800100" lvl="1" indent="-342900" algn="just">
              <a:spcBef>
                <a:spcPts val="400"/>
              </a:spcBef>
              <a:buClr>
                <a:schemeClr val="accent1"/>
              </a:buClr>
              <a:buFont typeface="Verdana" pitchFamily="34" charset="0"/>
              <a:buChar char="●"/>
              <a:tabLst>
                <a:tab pos="6178550" algn="l"/>
              </a:tabLst>
            </a:pPr>
            <a:r>
              <a:rPr lang="pt-PT" sz="1400" b="1" dirty="0" smtClean="0"/>
              <a:t>Meta</a:t>
            </a:r>
            <a:r>
              <a:rPr lang="pt-PT" sz="1400" dirty="0" smtClean="0"/>
              <a:t>: O nível de desempenho ou a taxa de melhoria necessários</a:t>
            </a:r>
          </a:p>
          <a:p>
            <a:pPr marL="800100" lvl="1" indent="-342900" algn="just">
              <a:spcBef>
                <a:spcPts val="400"/>
              </a:spcBef>
              <a:buClr>
                <a:schemeClr val="accent1"/>
              </a:buClr>
              <a:buFont typeface="Verdana" pitchFamily="34" charset="0"/>
              <a:buChar char="●"/>
              <a:tabLst>
                <a:tab pos="6178550" algn="l"/>
              </a:tabLst>
            </a:pPr>
            <a:r>
              <a:rPr lang="pt-PT" sz="1400" b="1" dirty="0" smtClean="0"/>
              <a:t>Plano de Acção</a:t>
            </a:r>
            <a:r>
              <a:rPr lang="pt-PT" sz="1400" dirty="0" smtClean="0"/>
              <a:t>: programas de </a:t>
            </a:r>
            <a:r>
              <a:rPr lang="pt-PT" sz="1400" dirty="0" err="1" smtClean="0"/>
              <a:t>acção-chave</a:t>
            </a:r>
            <a:r>
              <a:rPr lang="pt-PT" sz="1400" dirty="0" smtClean="0"/>
              <a:t> necessários para se alcançar os objectivos.</a:t>
            </a:r>
            <a:endParaRPr lang="en-US" sz="1400" dirty="0" err="1" smtClean="0"/>
          </a:p>
        </p:txBody>
      </p:sp>
      <p:sp>
        <p:nvSpPr>
          <p:cNvPr id="10" name="Marcador de Posição do Rodapé 7"/>
          <p:cNvSpPr>
            <a:spLocks noGrp="1"/>
          </p:cNvSpPr>
          <p:nvPr>
            <p:ph type="ftr" sz="quarter" idx="11"/>
          </p:nvPr>
        </p:nvSpPr>
        <p:spPr>
          <a:xfrm>
            <a:off x="428596" y="6135709"/>
            <a:ext cx="4287420" cy="365125"/>
          </a:xfrm>
        </p:spPr>
        <p:txBody>
          <a:bodyPr/>
          <a:lstStyle/>
          <a:p>
            <a:r>
              <a:rPr lang="pt-PT" dirty="0" smtClean="0"/>
              <a:t>Sistemas de Informação II– Viriato M. </a:t>
            </a:r>
            <a:r>
              <a:rPr lang="pt-PT" dirty="0" err="1" smtClean="0"/>
              <a:t>Marques–DEIS</a:t>
            </a:r>
            <a:r>
              <a:rPr lang="pt-PT" dirty="0" smtClean="0"/>
              <a:t> / ISEC</a:t>
            </a:r>
            <a:endParaRPr lang="pt-PT"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Marcador de Posição do Número do Diapositivo 6"/>
          <p:cNvSpPr>
            <a:spLocks noGrp="1"/>
          </p:cNvSpPr>
          <p:nvPr>
            <p:ph type="sldNum" sz="quarter" idx="12"/>
          </p:nvPr>
        </p:nvSpPr>
        <p:spPr>
          <a:xfrm>
            <a:off x="8286776" y="6072206"/>
            <a:ext cx="457200" cy="365125"/>
          </a:xfrm>
        </p:spPr>
        <p:txBody>
          <a:bodyPr/>
          <a:lstStyle/>
          <a:p>
            <a:fld id="{CE287019-93E1-4EE6-AC17-0D901F7ADF48}" type="slidenum">
              <a:rPr lang="pt-PT" smtClean="0"/>
              <a:pPr/>
              <a:t>34</a:t>
            </a:fld>
            <a:endParaRPr lang="pt-PT" dirty="0"/>
          </a:p>
        </p:txBody>
      </p:sp>
      <p:cxnSp>
        <p:nvCxnSpPr>
          <p:cNvPr id="13" name="Conexão recta 12"/>
          <p:cNvCxnSpPr/>
          <p:nvPr/>
        </p:nvCxnSpPr>
        <p:spPr>
          <a:xfrm>
            <a:off x="642910" y="1000108"/>
            <a:ext cx="7929618" cy="1588"/>
          </a:xfrm>
          <a:prstGeom prst="line">
            <a:avLst/>
          </a:prstGeom>
          <a:ln w="25400" cap="rnd">
            <a:solidFill>
              <a:srgbClr val="0070C0"/>
            </a:solidFill>
          </a:ln>
        </p:spPr>
        <p:style>
          <a:lnRef idx="1">
            <a:schemeClr val="accent1"/>
          </a:lnRef>
          <a:fillRef idx="0">
            <a:schemeClr val="accent1"/>
          </a:fillRef>
          <a:effectRef idx="0">
            <a:schemeClr val="accent1"/>
          </a:effectRef>
          <a:fontRef idx="minor">
            <a:schemeClr val="tx1"/>
          </a:fontRef>
        </p:style>
      </p:cxnSp>
      <p:sp>
        <p:nvSpPr>
          <p:cNvPr id="7" name="Título 1"/>
          <p:cNvSpPr txBox="1">
            <a:spLocks/>
          </p:cNvSpPr>
          <p:nvPr/>
        </p:nvSpPr>
        <p:spPr>
          <a:xfrm>
            <a:off x="500034" y="428604"/>
            <a:ext cx="7986714" cy="500066"/>
          </a:xfrm>
          <a:prstGeom prst="rect">
            <a:avLst/>
          </a:prstGeom>
        </p:spPr>
        <p:txBody>
          <a:bodyPr vert="horz" anchor="b">
            <a:noAutofit/>
          </a:bodyPr>
          <a:lstStyle/>
          <a:p>
            <a:pPr lvl="0">
              <a:spcBef>
                <a:spcPct val="0"/>
              </a:spcBef>
              <a:defRPr/>
            </a:pPr>
            <a:r>
              <a:rPr lang="pt-PT" sz="2800" b="1" dirty="0" smtClean="0">
                <a:solidFill>
                  <a:srgbClr val="0070C0"/>
                </a:solidFill>
                <a:effectLst>
                  <a:outerShdw blurRad="53975" dist="22860" dir="5400000" algn="tl" rotWithShape="0">
                    <a:srgbClr val="000000">
                      <a:alpha val="55000"/>
                    </a:srgbClr>
                  </a:outerShdw>
                </a:effectLst>
                <a:latin typeface="+mj-lt"/>
                <a:ea typeface="+mj-ea"/>
                <a:cs typeface="+mj-cs"/>
              </a:rPr>
              <a:t>10</a:t>
            </a:r>
            <a:r>
              <a:rPr kumimoji="0" lang="pt-PT" sz="2800" b="1" i="0" strike="noStrike" kern="1200" cap="none" spc="0" normalizeH="0" baseline="0" noProof="0" dirty="0" smtClean="0">
                <a:ln>
                  <a:noFill/>
                </a:ln>
                <a:solidFill>
                  <a:srgbClr val="0070C0"/>
                </a:solidFill>
                <a:effectLst>
                  <a:outerShdw blurRad="53975" dist="22860" dir="5400000" algn="tl" rotWithShape="0">
                    <a:srgbClr val="000000">
                      <a:alpha val="55000"/>
                    </a:srgbClr>
                  </a:outerShdw>
                </a:effectLst>
                <a:uLnTx/>
                <a:uFillTx/>
                <a:latin typeface="+mj-lt"/>
                <a:ea typeface="+mj-ea"/>
                <a:cs typeface="+mj-cs"/>
              </a:rPr>
              <a:t>. </a:t>
            </a:r>
            <a:r>
              <a:rPr lang="pt-PT" sz="2800" b="1" dirty="0" smtClean="0">
                <a:solidFill>
                  <a:srgbClr val="0070C0"/>
                </a:solidFill>
                <a:effectLst>
                  <a:outerShdw blurRad="53975" dist="22860" dir="5400000" algn="tl" rotWithShape="0">
                    <a:srgbClr val="000000">
                      <a:alpha val="55000"/>
                    </a:srgbClr>
                  </a:outerShdw>
                </a:effectLst>
              </a:rPr>
              <a:t>Gestão do Conhecimento </a:t>
            </a:r>
            <a:endParaRPr kumimoji="0" lang="pt-PT" sz="2800" b="1" i="0" strike="noStrike" kern="1200" cap="none" spc="0" normalizeH="0" baseline="0" noProof="0" dirty="0">
              <a:ln>
                <a:noFill/>
              </a:ln>
              <a:solidFill>
                <a:srgbClr val="0070C0"/>
              </a:solidFill>
              <a:effectLst>
                <a:outerShdw blurRad="53975" dist="22860" dir="5400000" algn="tl" rotWithShape="0">
                  <a:srgbClr val="000000">
                    <a:alpha val="55000"/>
                  </a:srgbClr>
                </a:outerShdw>
              </a:effectLst>
              <a:uLnTx/>
              <a:uFillTx/>
              <a:latin typeface="+mj-lt"/>
              <a:ea typeface="+mj-ea"/>
              <a:cs typeface="+mj-cs"/>
            </a:endParaRPr>
          </a:p>
        </p:txBody>
      </p:sp>
      <p:pic>
        <p:nvPicPr>
          <p:cNvPr id="2050" name="Picture 2" descr="http://www.12manage.com/images/figure_bsc.jpg"/>
          <p:cNvPicPr>
            <a:picLocks noChangeAspect="1" noChangeArrowheads="1"/>
          </p:cNvPicPr>
          <p:nvPr/>
        </p:nvPicPr>
        <p:blipFill>
          <a:blip r:embed="rId3" cstate="print"/>
          <a:srcRect/>
          <a:stretch>
            <a:fillRect/>
          </a:stretch>
        </p:blipFill>
        <p:spPr bwMode="auto">
          <a:xfrm>
            <a:off x="2941942" y="1268759"/>
            <a:ext cx="5616624" cy="4445125"/>
          </a:xfrm>
          <a:prstGeom prst="rect">
            <a:avLst/>
          </a:prstGeom>
          <a:noFill/>
        </p:spPr>
      </p:pic>
      <p:sp>
        <p:nvSpPr>
          <p:cNvPr id="9" name="CaixaDeTexto 8"/>
          <p:cNvSpPr txBox="1"/>
          <p:nvPr/>
        </p:nvSpPr>
        <p:spPr>
          <a:xfrm>
            <a:off x="611560" y="1184012"/>
            <a:ext cx="2088232" cy="3167342"/>
          </a:xfrm>
          <a:prstGeom prst="rect">
            <a:avLst/>
          </a:prstGeom>
          <a:noFill/>
        </p:spPr>
        <p:txBody>
          <a:bodyPr wrap="square" rtlCol="0">
            <a:spAutoFit/>
          </a:bodyPr>
          <a:lstStyle/>
          <a:p>
            <a:pPr>
              <a:lnSpc>
                <a:spcPct val="120000"/>
              </a:lnSpc>
              <a:buClr>
                <a:srgbClr val="0070C0"/>
              </a:buClr>
            </a:pPr>
            <a:r>
              <a:rPr lang="en-US" sz="1400" dirty="0" smtClean="0"/>
              <a:t>Adapted from Robert S. Kaplan and David P. Norton</a:t>
            </a:r>
          </a:p>
          <a:p>
            <a:pPr>
              <a:lnSpc>
                <a:spcPct val="120000"/>
              </a:lnSpc>
              <a:buClr>
                <a:srgbClr val="0070C0"/>
              </a:buClr>
            </a:pPr>
            <a:r>
              <a:rPr lang="en-US" sz="1400" dirty="0" smtClean="0"/>
              <a:t>“Using the Balanced Scorecard as a Strategic Management System,” </a:t>
            </a:r>
          </a:p>
          <a:p>
            <a:pPr>
              <a:lnSpc>
                <a:spcPct val="120000"/>
              </a:lnSpc>
              <a:buClr>
                <a:srgbClr val="0070C0"/>
              </a:buClr>
            </a:pPr>
            <a:r>
              <a:rPr lang="en-US" sz="1400" dirty="0" smtClean="0"/>
              <a:t>Harvard Business Review (January-February 1996): 76</a:t>
            </a:r>
            <a:br>
              <a:rPr lang="en-US" sz="1400" dirty="0" smtClean="0"/>
            </a:br>
            <a:endParaRPr lang="en-US" sz="1400" dirty="0" smtClean="0"/>
          </a:p>
        </p:txBody>
      </p:sp>
      <p:sp>
        <p:nvSpPr>
          <p:cNvPr id="10" name="Marcador de Posição do Rodapé 7"/>
          <p:cNvSpPr>
            <a:spLocks noGrp="1"/>
          </p:cNvSpPr>
          <p:nvPr>
            <p:ph type="ftr" sz="quarter" idx="11"/>
          </p:nvPr>
        </p:nvSpPr>
        <p:spPr>
          <a:xfrm>
            <a:off x="428596" y="6135709"/>
            <a:ext cx="4287420" cy="365125"/>
          </a:xfrm>
        </p:spPr>
        <p:txBody>
          <a:bodyPr/>
          <a:lstStyle/>
          <a:p>
            <a:r>
              <a:rPr lang="pt-PT" dirty="0" smtClean="0"/>
              <a:t>Sistemas de Informação II– Viriato M. </a:t>
            </a:r>
            <a:r>
              <a:rPr lang="pt-PT" dirty="0" err="1" smtClean="0"/>
              <a:t>Marques–DEIS</a:t>
            </a:r>
            <a:r>
              <a:rPr lang="pt-PT" dirty="0" smtClean="0"/>
              <a:t> / ISEC</a:t>
            </a:r>
            <a:endParaRPr lang="pt-PT"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Marcador de Posição do Número do Diapositivo 6"/>
          <p:cNvSpPr>
            <a:spLocks noGrp="1"/>
          </p:cNvSpPr>
          <p:nvPr>
            <p:ph type="sldNum" sz="quarter" idx="12"/>
          </p:nvPr>
        </p:nvSpPr>
        <p:spPr>
          <a:xfrm>
            <a:off x="8286776" y="6072206"/>
            <a:ext cx="457200" cy="365125"/>
          </a:xfrm>
        </p:spPr>
        <p:txBody>
          <a:bodyPr/>
          <a:lstStyle/>
          <a:p>
            <a:fld id="{CE287019-93E1-4EE6-AC17-0D901F7ADF48}" type="slidenum">
              <a:rPr lang="pt-PT" smtClean="0"/>
              <a:pPr/>
              <a:t>35</a:t>
            </a:fld>
            <a:endParaRPr lang="pt-PT" dirty="0"/>
          </a:p>
        </p:txBody>
      </p:sp>
      <p:cxnSp>
        <p:nvCxnSpPr>
          <p:cNvPr id="13" name="Conexão recta 12"/>
          <p:cNvCxnSpPr/>
          <p:nvPr/>
        </p:nvCxnSpPr>
        <p:spPr>
          <a:xfrm>
            <a:off x="642910" y="1000108"/>
            <a:ext cx="7929618" cy="1588"/>
          </a:xfrm>
          <a:prstGeom prst="line">
            <a:avLst/>
          </a:prstGeom>
          <a:ln w="25400" cap="rnd">
            <a:solidFill>
              <a:srgbClr val="0070C0"/>
            </a:solidFill>
          </a:ln>
        </p:spPr>
        <p:style>
          <a:lnRef idx="1">
            <a:schemeClr val="accent1"/>
          </a:lnRef>
          <a:fillRef idx="0">
            <a:schemeClr val="accent1"/>
          </a:fillRef>
          <a:effectRef idx="0">
            <a:schemeClr val="accent1"/>
          </a:effectRef>
          <a:fontRef idx="minor">
            <a:schemeClr val="tx1"/>
          </a:fontRef>
        </p:style>
      </p:cxnSp>
      <p:sp>
        <p:nvSpPr>
          <p:cNvPr id="7" name="Título 1"/>
          <p:cNvSpPr txBox="1">
            <a:spLocks/>
          </p:cNvSpPr>
          <p:nvPr/>
        </p:nvSpPr>
        <p:spPr>
          <a:xfrm>
            <a:off x="500034" y="428604"/>
            <a:ext cx="7986714" cy="500066"/>
          </a:xfrm>
          <a:prstGeom prst="rect">
            <a:avLst/>
          </a:prstGeom>
        </p:spPr>
        <p:txBody>
          <a:bodyPr vert="horz" anchor="b">
            <a:noAutofit/>
          </a:bodyPr>
          <a:lstStyle/>
          <a:p>
            <a:pPr lvl="0">
              <a:spcBef>
                <a:spcPct val="0"/>
              </a:spcBef>
              <a:defRPr/>
            </a:pPr>
            <a:r>
              <a:rPr lang="pt-PT" sz="2800" b="1" dirty="0" smtClean="0">
                <a:solidFill>
                  <a:srgbClr val="0070C0"/>
                </a:solidFill>
                <a:effectLst>
                  <a:outerShdw blurRad="53975" dist="22860" dir="5400000" algn="tl" rotWithShape="0">
                    <a:srgbClr val="000000">
                      <a:alpha val="55000"/>
                    </a:srgbClr>
                  </a:outerShdw>
                </a:effectLst>
                <a:latin typeface="+mj-lt"/>
                <a:ea typeface="+mj-ea"/>
                <a:cs typeface="+mj-cs"/>
              </a:rPr>
              <a:t>10</a:t>
            </a:r>
            <a:r>
              <a:rPr kumimoji="0" lang="pt-PT" sz="2800" b="1" i="0" strike="noStrike" kern="1200" cap="none" spc="0" normalizeH="0" baseline="0" noProof="0" dirty="0" smtClean="0">
                <a:ln>
                  <a:noFill/>
                </a:ln>
                <a:solidFill>
                  <a:srgbClr val="0070C0"/>
                </a:solidFill>
                <a:effectLst>
                  <a:outerShdw blurRad="53975" dist="22860" dir="5400000" algn="tl" rotWithShape="0">
                    <a:srgbClr val="000000">
                      <a:alpha val="55000"/>
                    </a:srgbClr>
                  </a:outerShdw>
                </a:effectLst>
                <a:uLnTx/>
                <a:uFillTx/>
                <a:latin typeface="+mj-lt"/>
                <a:ea typeface="+mj-ea"/>
                <a:cs typeface="+mj-cs"/>
              </a:rPr>
              <a:t>. </a:t>
            </a:r>
            <a:r>
              <a:rPr lang="pt-PT" sz="2800" b="1" dirty="0" smtClean="0">
                <a:solidFill>
                  <a:srgbClr val="0070C0"/>
                </a:solidFill>
                <a:effectLst>
                  <a:outerShdw blurRad="53975" dist="22860" dir="5400000" algn="tl" rotWithShape="0">
                    <a:srgbClr val="000000">
                      <a:alpha val="55000"/>
                    </a:srgbClr>
                  </a:outerShdw>
                </a:effectLst>
              </a:rPr>
              <a:t>Gestão do Conhecimento </a:t>
            </a:r>
            <a:endParaRPr kumimoji="0" lang="pt-PT" sz="2800" b="1" i="0" strike="noStrike" kern="1200" cap="none" spc="0" normalizeH="0" baseline="0" noProof="0" dirty="0">
              <a:ln>
                <a:noFill/>
              </a:ln>
              <a:solidFill>
                <a:srgbClr val="0070C0"/>
              </a:solidFill>
              <a:effectLst>
                <a:outerShdw blurRad="53975" dist="22860" dir="5400000" algn="tl" rotWithShape="0">
                  <a:srgbClr val="000000">
                    <a:alpha val="55000"/>
                  </a:srgbClr>
                </a:outerShdw>
              </a:effectLst>
              <a:uLnTx/>
              <a:uFillTx/>
              <a:latin typeface="+mj-lt"/>
              <a:ea typeface="+mj-ea"/>
              <a:cs typeface="+mj-cs"/>
            </a:endParaRPr>
          </a:p>
        </p:txBody>
      </p:sp>
      <p:sp>
        <p:nvSpPr>
          <p:cNvPr id="9" name="CaixaDeTexto 8"/>
          <p:cNvSpPr txBox="1"/>
          <p:nvPr/>
        </p:nvSpPr>
        <p:spPr>
          <a:xfrm>
            <a:off x="539552" y="1124744"/>
            <a:ext cx="7992888" cy="3833870"/>
          </a:xfrm>
          <a:prstGeom prst="rect">
            <a:avLst/>
          </a:prstGeom>
          <a:noFill/>
        </p:spPr>
        <p:txBody>
          <a:bodyPr wrap="square" rtlCol="0">
            <a:spAutoFit/>
          </a:bodyPr>
          <a:lstStyle/>
          <a:p>
            <a:pPr marL="342900" lvl="1" indent="-342900" algn="just">
              <a:lnSpc>
                <a:spcPct val="110000"/>
              </a:lnSpc>
              <a:spcBef>
                <a:spcPts val="400"/>
              </a:spcBef>
              <a:buClr>
                <a:srgbClr val="0070C0"/>
              </a:buClr>
              <a:buFont typeface="Wingdings" pitchFamily="2" charset="2"/>
              <a:buChar char="Ø"/>
              <a:tabLst>
                <a:tab pos="6178550" algn="l"/>
              </a:tabLst>
            </a:pPr>
            <a:r>
              <a:rPr lang="pt-PT" dirty="0" smtClean="0"/>
              <a:t>BSC e </a:t>
            </a:r>
            <a:r>
              <a:rPr lang="pt-PT" dirty="0" err="1" smtClean="0"/>
              <a:t>KPIs</a:t>
            </a:r>
            <a:r>
              <a:rPr lang="pt-PT" dirty="0" smtClean="0"/>
              <a:t> (</a:t>
            </a:r>
            <a:r>
              <a:rPr lang="pt-PT" dirty="0" err="1" smtClean="0"/>
              <a:t>Key</a:t>
            </a:r>
            <a:r>
              <a:rPr lang="pt-PT" dirty="0" smtClean="0"/>
              <a:t> Performance </a:t>
            </a:r>
            <a:r>
              <a:rPr lang="pt-PT" dirty="0" err="1" smtClean="0"/>
              <a:t>Indicators</a:t>
            </a:r>
            <a:r>
              <a:rPr lang="pt-PT" dirty="0" smtClean="0"/>
              <a:t>)</a:t>
            </a:r>
          </a:p>
          <a:p>
            <a:pPr marL="800100" lvl="1" indent="-342900" algn="just">
              <a:spcBef>
                <a:spcPts val="400"/>
              </a:spcBef>
              <a:buClr>
                <a:schemeClr val="accent1"/>
              </a:buClr>
              <a:buFont typeface="Verdana" pitchFamily="34" charset="0"/>
              <a:buChar char="●"/>
              <a:tabLst>
                <a:tab pos="6178550" algn="l"/>
              </a:tabLst>
            </a:pPr>
            <a:r>
              <a:rPr lang="pt-PT" sz="1600" b="1" dirty="0" err="1" smtClean="0"/>
              <a:t>KPIs</a:t>
            </a:r>
            <a:r>
              <a:rPr lang="pt-PT" sz="1600" b="1" dirty="0" smtClean="0"/>
              <a:t> </a:t>
            </a:r>
            <a:r>
              <a:rPr lang="pt-PT" sz="1600" dirty="0" smtClean="0"/>
              <a:t>e</a:t>
            </a:r>
            <a:r>
              <a:rPr lang="pt-PT" sz="1600" b="1" dirty="0" smtClean="0"/>
              <a:t> BSC </a:t>
            </a:r>
            <a:r>
              <a:rPr lang="pt-PT" sz="1600" dirty="0" smtClean="0"/>
              <a:t>são ambos meios e medidas de performance de um negócio</a:t>
            </a:r>
          </a:p>
          <a:p>
            <a:pPr marL="800100" lvl="1" indent="-342900" algn="just">
              <a:spcBef>
                <a:spcPts val="400"/>
              </a:spcBef>
              <a:buClr>
                <a:schemeClr val="accent1"/>
              </a:buClr>
              <a:buFont typeface="Verdana" pitchFamily="34" charset="0"/>
              <a:buChar char="●"/>
              <a:tabLst>
                <a:tab pos="6178550" algn="l"/>
              </a:tabLst>
            </a:pPr>
            <a:r>
              <a:rPr lang="pt-PT" sz="1600" dirty="0" smtClean="0"/>
              <a:t>Os </a:t>
            </a:r>
            <a:r>
              <a:rPr lang="pt-PT" sz="1600" dirty="0" err="1" smtClean="0"/>
              <a:t>KPIs</a:t>
            </a:r>
            <a:r>
              <a:rPr lang="pt-PT" sz="1600" dirty="0" smtClean="0"/>
              <a:t> podem ser vistos como parte de um BSC, porque:</a:t>
            </a:r>
          </a:p>
          <a:p>
            <a:pPr marL="1257300" lvl="2" indent="-342900" algn="just">
              <a:spcBef>
                <a:spcPts val="400"/>
              </a:spcBef>
              <a:buClr>
                <a:srgbClr val="0070C0"/>
              </a:buClr>
              <a:buFont typeface="Wingdings" pitchFamily="2" charset="2"/>
              <a:buChar char="§"/>
              <a:tabLst>
                <a:tab pos="6178550" algn="l"/>
              </a:tabLst>
            </a:pPr>
            <a:r>
              <a:rPr lang="pt-PT" sz="1600" dirty="0" smtClean="0"/>
              <a:t>Um </a:t>
            </a:r>
            <a:r>
              <a:rPr lang="pt-PT" sz="1600" dirty="0" err="1" smtClean="0"/>
              <a:t>scorecard</a:t>
            </a:r>
            <a:r>
              <a:rPr lang="pt-PT" sz="1600" dirty="0" smtClean="0"/>
              <a:t> inclui indicadores</a:t>
            </a:r>
          </a:p>
          <a:p>
            <a:pPr marL="1257300" lvl="2" indent="-342900" algn="just">
              <a:spcBef>
                <a:spcPts val="400"/>
              </a:spcBef>
              <a:buClr>
                <a:srgbClr val="0070C0"/>
              </a:buClr>
              <a:buFont typeface="Wingdings" pitchFamily="2" charset="2"/>
              <a:buChar char="§"/>
              <a:tabLst>
                <a:tab pos="6178550" algn="l"/>
              </a:tabLst>
            </a:pPr>
            <a:r>
              <a:rPr lang="pt-PT" sz="1400" dirty="0" smtClean="0"/>
              <a:t>Esses indicadores são, na sua maior parte ou totalidade, indicadores críticos do negócio, i.e. </a:t>
            </a:r>
            <a:r>
              <a:rPr lang="pt-PT" sz="1400" dirty="0" err="1" smtClean="0"/>
              <a:t>KPI’s</a:t>
            </a:r>
            <a:endParaRPr lang="pt-PT" sz="1400" dirty="0" smtClean="0"/>
          </a:p>
          <a:p>
            <a:pPr marL="800100" lvl="1" indent="-342900" algn="just">
              <a:spcBef>
                <a:spcPts val="400"/>
              </a:spcBef>
              <a:buClr>
                <a:schemeClr val="accent1"/>
              </a:buClr>
              <a:buFont typeface="Verdana" pitchFamily="34" charset="0"/>
              <a:buChar char="●"/>
              <a:tabLst>
                <a:tab pos="6178550" algn="l"/>
              </a:tabLst>
            </a:pPr>
            <a:r>
              <a:rPr lang="pt-PT" sz="1400" dirty="0" smtClean="0"/>
              <a:t>Mas um BSC balanceia-os, porque:</a:t>
            </a:r>
          </a:p>
          <a:p>
            <a:pPr marL="1257300" lvl="2" indent="-342900" algn="just">
              <a:spcBef>
                <a:spcPts val="400"/>
              </a:spcBef>
              <a:buClr>
                <a:srgbClr val="0070C0"/>
              </a:buClr>
              <a:buFont typeface="Wingdings" pitchFamily="2" charset="2"/>
              <a:buChar char="§"/>
              <a:tabLst>
                <a:tab pos="6178550" algn="l"/>
              </a:tabLst>
            </a:pPr>
            <a:r>
              <a:rPr lang="pt-PT" sz="1400" dirty="0" smtClean="0"/>
              <a:t>Confere a mesma importância a 4 tipos de indicadores, evitando o </a:t>
            </a:r>
            <a:r>
              <a:rPr lang="pt-PT" sz="1400" i="1" dirty="0" err="1" smtClean="0"/>
              <a:t>focus</a:t>
            </a:r>
            <a:r>
              <a:rPr lang="pt-PT" sz="1400" i="1" dirty="0" smtClean="0"/>
              <a:t> </a:t>
            </a:r>
            <a:r>
              <a:rPr lang="pt-PT" sz="1400" dirty="0" smtClean="0"/>
              <a:t>nos financeiros</a:t>
            </a:r>
          </a:p>
          <a:p>
            <a:pPr marL="1257300" lvl="2" indent="-342900" algn="just">
              <a:spcBef>
                <a:spcPts val="400"/>
              </a:spcBef>
              <a:buClr>
                <a:srgbClr val="0070C0"/>
              </a:buClr>
              <a:buFont typeface="Wingdings" pitchFamily="2" charset="2"/>
              <a:buChar char="§"/>
              <a:tabLst>
                <a:tab pos="6178550" algn="l"/>
              </a:tabLst>
            </a:pPr>
            <a:r>
              <a:rPr lang="pt-PT" sz="1400" dirty="0" smtClean="0"/>
              <a:t>Integra-os dentro de uma mesma visão estratégica</a:t>
            </a:r>
          </a:p>
          <a:p>
            <a:pPr marL="1257300" lvl="2" indent="-342900" algn="just">
              <a:spcBef>
                <a:spcPts val="400"/>
              </a:spcBef>
              <a:buClr>
                <a:srgbClr val="0070C0"/>
              </a:buClr>
              <a:buFont typeface="Wingdings" pitchFamily="2" charset="2"/>
              <a:buChar char="§"/>
              <a:tabLst>
                <a:tab pos="6178550" algn="l"/>
              </a:tabLst>
            </a:pPr>
            <a:endParaRPr lang="pt-PT" sz="1400" dirty="0" smtClean="0"/>
          </a:p>
          <a:p>
            <a:pPr marL="800100" lvl="1" indent="-342900" algn="just">
              <a:spcBef>
                <a:spcPts val="400"/>
              </a:spcBef>
              <a:buClr>
                <a:schemeClr val="accent1"/>
              </a:buClr>
              <a:buFont typeface="Verdana" pitchFamily="34" charset="0"/>
              <a:buChar char="●"/>
              <a:tabLst>
                <a:tab pos="6178550" algn="l"/>
              </a:tabLst>
            </a:pPr>
            <a:endParaRPr lang="pt-PT" sz="1400" dirty="0" smtClean="0"/>
          </a:p>
          <a:p>
            <a:pPr marL="800100" lvl="1" indent="-342900" algn="just">
              <a:spcBef>
                <a:spcPts val="400"/>
              </a:spcBef>
              <a:buClr>
                <a:schemeClr val="accent1"/>
              </a:buClr>
              <a:buFont typeface="Verdana" pitchFamily="34" charset="0"/>
              <a:buChar char="●"/>
              <a:tabLst>
                <a:tab pos="6178550" algn="l"/>
              </a:tabLst>
            </a:pPr>
            <a:endParaRPr lang="en-US" sz="1400" dirty="0" err="1" smtClean="0"/>
          </a:p>
        </p:txBody>
      </p:sp>
      <p:pic>
        <p:nvPicPr>
          <p:cNvPr id="10" name="Imagem 9" descr="Balanced Scorecard Concept includes 4 basic perspectives">
            <a:hlinkClick r:id="rId3"/>
          </p:cNvPr>
          <p:cNvPicPr/>
          <p:nvPr/>
        </p:nvPicPr>
        <p:blipFill>
          <a:blip r:embed="rId4" cstate="print"/>
          <a:srcRect/>
          <a:stretch>
            <a:fillRect/>
          </a:stretch>
        </p:blipFill>
        <p:spPr bwMode="auto">
          <a:xfrm>
            <a:off x="6300192" y="4306159"/>
            <a:ext cx="2281436" cy="1432570"/>
          </a:xfrm>
          <a:prstGeom prst="rect">
            <a:avLst/>
          </a:prstGeom>
          <a:noFill/>
          <a:ln w="9525">
            <a:noFill/>
            <a:miter lim="800000"/>
            <a:headEnd/>
            <a:tailEnd/>
          </a:ln>
        </p:spPr>
      </p:pic>
      <p:sp>
        <p:nvSpPr>
          <p:cNvPr id="11" name="CaixaDeTexto 10"/>
          <p:cNvSpPr txBox="1"/>
          <p:nvPr/>
        </p:nvSpPr>
        <p:spPr>
          <a:xfrm>
            <a:off x="683568" y="4214718"/>
            <a:ext cx="5256584" cy="1398460"/>
          </a:xfrm>
          <a:prstGeom prst="rect">
            <a:avLst/>
          </a:prstGeom>
          <a:noFill/>
        </p:spPr>
        <p:txBody>
          <a:bodyPr wrap="square" rtlCol="0">
            <a:spAutoFit/>
          </a:bodyPr>
          <a:lstStyle/>
          <a:p>
            <a:pPr algn="just">
              <a:lnSpc>
                <a:spcPct val="120000"/>
              </a:lnSpc>
              <a:buClr>
                <a:srgbClr val="0070C0"/>
              </a:buClr>
            </a:pPr>
            <a:r>
              <a:rPr lang="pt-PT" sz="1200" i="1" dirty="0" smtClean="0"/>
              <a:t>Balance </a:t>
            </a:r>
            <a:r>
              <a:rPr lang="pt-PT" sz="1200" i="1" dirty="0" err="1" smtClean="0"/>
              <a:t>your</a:t>
            </a:r>
            <a:r>
              <a:rPr lang="pt-PT" sz="1200" i="1" dirty="0" smtClean="0"/>
              <a:t> </a:t>
            </a:r>
            <a:r>
              <a:rPr lang="pt-PT" sz="1200" i="1" dirty="0" err="1" smtClean="0"/>
              <a:t>business</a:t>
            </a:r>
            <a:r>
              <a:rPr lang="pt-PT" sz="1200" i="1" dirty="0" smtClean="0"/>
              <a:t> </a:t>
            </a:r>
            <a:r>
              <a:rPr lang="pt-PT" sz="1200" i="1" dirty="0" err="1" smtClean="0"/>
              <a:t>activities</a:t>
            </a:r>
            <a:r>
              <a:rPr lang="pt-PT" sz="1200" i="1" dirty="0" smtClean="0"/>
              <a:t> </a:t>
            </a:r>
            <a:r>
              <a:rPr lang="pt-PT" sz="1200" i="1" dirty="0" err="1" smtClean="0"/>
              <a:t>by</a:t>
            </a:r>
            <a:r>
              <a:rPr lang="pt-PT" sz="1200" i="1" dirty="0" smtClean="0"/>
              <a:t> </a:t>
            </a:r>
            <a:r>
              <a:rPr lang="pt-PT" sz="1200" i="1" dirty="0" err="1" smtClean="0"/>
              <a:t>using</a:t>
            </a:r>
            <a:r>
              <a:rPr lang="pt-PT" sz="1200" i="1" dirty="0" smtClean="0"/>
              <a:t> </a:t>
            </a:r>
            <a:r>
              <a:rPr lang="pt-PT" sz="1200" i="1" dirty="0" err="1" smtClean="0"/>
              <a:t>not</a:t>
            </a:r>
            <a:r>
              <a:rPr lang="pt-PT" sz="1200" i="1" dirty="0" smtClean="0"/>
              <a:t> </a:t>
            </a:r>
            <a:r>
              <a:rPr lang="pt-PT" sz="1200" i="1" dirty="0" err="1" smtClean="0"/>
              <a:t>only</a:t>
            </a:r>
            <a:r>
              <a:rPr lang="pt-PT" sz="1200" i="1" dirty="0" smtClean="0"/>
              <a:t> financial </a:t>
            </a:r>
            <a:r>
              <a:rPr lang="pt-PT" sz="1200" i="1" dirty="0" err="1" smtClean="0"/>
              <a:t>measures</a:t>
            </a:r>
            <a:r>
              <a:rPr lang="pt-PT" sz="1200" i="1" dirty="0" smtClean="0"/>
              <a:t>, </a:t>
            </a:r>
            <a:r>
              <a:rPr lang="pt-PT" sz="1200" i="1" dirty="0" err="1" smtClean="0"/>
              <a:t>but</a:t>
            </a:r>
            <a:r>
              <a:rPr lang="pt-PT" sz="1200" i="1" dirty="0" smtClean="0"/>
              <a:t> </a:t>
            </a:r>
            <a:r>
              <a:rPr lang="pt-PT" sz="1200" i="1" dirty="0" err="1" smtClean="0"/>
              <a:t>also</a:t>
            </a:r>
            <a:r>
              <a:rPr lang="pt-PT" sz="1200" i="1" dirty="0" smtClean="0"/>
              <a:t> </a:t>
            </a:r>
            <a:r>
              <a:rPr lang="pt-PT" sz="1200" i="1" dirty="0" err="1" smtClean="0"/>
              <a:t>with</a:t>
            </a:r>
            <a:r>
              <a:rPr lang="pt-PT" sz="1200" i="1" dirty="0" smtClean="0"/>
              <a:t> marketing, </a:t>
            </a:r>
            <a:r>
              <a:rPr lang="pt-PT" sz="1200" i="1" dirty="0" err="1" smtClean="0"/>
              <a:t>process</a:t>
            </a:r>
            <a:r>
              <a:rPr lang="pt-PT" sz="1200" i="1" dirty="0" smtClean="0"/>
              <a:t> </a:t>
            </a:r>
            <a:r>
              <a:rPr lang="pt-PT" sz="1200" i="1" dirty="0" err="1" smtClean="0"/>
              <a:t>and</a:t>
            </a:r>
            <a:r>
              <a:rPr lang="pt-PT" sz="1200" i="1" dirty="0" smtClean="0"/>
              <a:t> </a:t>
            </a:r>
            <a:r>
              <a:rPr lang="pt-PT" sz="1200" i="1" dirty="0" err="1" smtClean="0"/>
              <a:t>human</a:t>
            </a:r>
            <a:r>
              <a:rPr lang="pt-PT" sz="1200" i="1" dirty="0" smtClean="0"/>
              <a:t> </a:t>
            </a:r>
            <a:r>
              <a:rPr lang="pt-PT" sz="1200" i="1" dirty="0" err="1" smtClean="0"/>
              <a:t>resources</a:t>
            </a:r>
            <a:r>
              <a:rPr lang="pt-PT" sz="1200" i="1" dirty="0" smtClean="0"/>
              <a:t>. </a:t>
            </a:r>
            <a:r>
              <a:rPr lang="pt-PT" sz="1200" i="1" dirty="0" err="1" smtClean="0"/>
              <a:t>The</a:t>
            </a:r>
            <a:r>
              <a:rPr lang="pt-PT" sz="1200" i="1" dirty="0" smtClean="0"/>
              <a:t> </a:t>
            </a:r>
            <a:r>
              <a:rPr lang="pt-PT" sz="1200" i="1" dirty="0" err="1" smtClean="0"/>
              <a:t>Balanced</a:t>
            </a:r>
            <a:r>
              <a:rPr lang="pt-PT" sz="1200" i="1" dirty="0" smtClean="0"/>
              <a:t> </a:t>
            </a:r>
            <a:r>
              <a:rPr lang="pt-PT" sz="1200" i="1" dirty="0" err="1" smtClean="0"/>
              <a:t>Scorecard</a:t>
            </a:r>
            <a:r>
              <a:rPr lang="pt-PT" sz="1200" i="1" dirty="0" smtClean="0"/>
              <a:t> </a:t>
            </a:r>
            <a:r>
              <a:rPr lang="pt-PT" sz="1200" i="1" dirty="0" err="1" smtClean="0"/>
              <a:t>concept</a:t>
            </a:r>
            <a:r>
              <a:rPr lang="pt-PT" sz="1200" i="1" dirty="0" smtClean="0"/>
              <a:t> </a:t>
            </a:r>
            <a:r>
              <a:rPr lang="pt-PT" sz="1200" i="1" dirty="0" err="1" smtClean="0"/>
              <a:t>focuses</a:t>
            </a:r>
            <a:r>
              <a:rPr lang="pt-PT" sz="1200" i="1" dirty="0" smtClean="0"/>
              <a:t> </a:t>
            </a:r>
            <a:r>
              <a:rPr lang="pt-PT" sz="1200" i="1" dirty="0" err="1" smtClean="0"/>
              <a:t>on</a:t>
            </a:r>
            <a:r>
              <a:rPr lang="pt-PT" sz="1200" i="1" dirty="0" smtClean="0"/>
              <a:t> </a:t>
            </a:r>
            <a:r>
              <a:rPr lang="pt-PT" sz="1200" i="1" dirty="0" err="1" smtClean="0"/>
              <a:t>an</a:t>
            </a:r>
            <a:r>
              <a:rPr lang="pt-PT" sz="1200" i="1" dirty="0" smtClean="0"/>
              <a:t> </a:t>
            </a:r>
            <a:r>
              <a:rPr lang="pt-PT" sz="1200" i="1" dirty="0" err="1" smtClean="0"/>
              <a:t>organization’s</a:t>
            </a:r>
            <a:r>
              <a:rPr lang="pt-PT" sz="1200" i="1" dirty="0" smtClean="0"/>
              <a:t> </a:t>
            </a:r>
            <a:r>
              <a:rPr lang="pt-PT" sz="1200" i="1" dirty="0" err="1" smtClean="0"/>
              <a:t>strategy</a:t>
            </a:r>
            <a:r>
              <a:rPr lang="pt-PT" sz="1200" i="1" dirty="0" smtClean="0"/>
              <a:t> </a:t>
            </a:r>
            <a:r>
              <a:rPr lang="pt-PT" sz="1200" i="1" dirty="0" err="1" smtClean="0"/>
              <a:t>from</a:t>
            </a:r>
            <a:r>
              <a:rPr lang="pt-PT" sz="1200" i="1" dirty="0" smtClean="0"/>
              <a:t> </a:t>
            </a:r>
            <a:r>
              <a:rPr lang="pt-PT" sz="1200" i="1" dirty="0" err="1" smtClean="0"/>
              <a:t>four</a:t>
            </a:r>
            <a:r>
              <a:rPr lang="pt-PT" sz="1200" i="1" dirty="0" smtClean="0"/>
              <a:t> </a:t>
            </a:r>
            <a:r>
              <a:rPr lang="pt-PT" sz="1200" i="1" dirty="0" err="1" smtClean="0"/>
              <a:t>different</a:t>
            </a:r>
            <a:r>
              <a:rPr lang="pt-PT" sz="1200" i="1" dirty="0" smtClean="0"/>
              <a:t> </a:t>
            </a:r>
            <a:r>
              <a:rPr lang="pt-PT" sz="1200" i="1" dirty="0" err="1" smtClean="0"/>
              <a:t>points</a:t>
            </a:r>
            <a:r>
              <a:rPr lang="pt-PT" sz="1200" i="1" dirty="0" smtClean="0"/>
              <a:t> of </a:t>
            </a:r>
            <a:r>
              <a:rPr lang="pt-PT" sz="1200" i="1" dirty="0" err="1" smtClean="0"/>
              <a:t>view</a:t>
            </a:r>
            <a:r>
              <a:rPr lang="pt-PT" sz="1200" i="1" dirty="0" smtClean="0"/>
              <a:t> </a:t>
            </a:r>
            <a:r>
              <a:rPr lang="pt-PT" sz="1200" i="1" dirty="0" err="1" smtClean="0"/>
              <a:t>or</a:t>
            </a:r>
            <a:r>
              <a:rPr lang="pt-PT" sz="1200" i="1" dirty="0" smtClean="0"/>
              <a:t> perspectives, </a:t>
            </a:r>
            <a:r>
              <a:rPr lang="pt-PT" sz="1200" i="1" dirty="0" err="1" smtClean="0"/>
              <a:t>with</a:t>
            </a:r>
            <a:r>
              <a:rPr lang="pt-PT" sz="1200" i="1" dirty="0" smtClean="0"/>
              <a:t> </a:t>
            </a:r>
            <a:r>
              <a:rPr lang="pt-PT" sz="1200" i="1" dirty="0" err="1" smtClean="0"/>
              <a:t>each</a:t>
            </a:r>
            <a:r>
              <a:rPr lang="pt-PT" sz="1200" i="1" dirty="0" smtClean="0"/>
              <a:t> of </a:t>
            </a:r>
            <a:r>
              <a:rPr lang="pt-PT" sz="1200" i="1" dirty="0" err="1" smtClean="0"/>
              <a:t>them</a:t>
            </a:r>
            <a:r>
              <a:rPr lang="pt-PT" sz="1200" i="1" dirty="0" smtClean="0"/>
              <a:t> </a:t>
            </a:r>
            <a:r>
              <a:rPr lang="pt-PT" sz="1200" i="1" dirty="0" err="1" smtClean="0"/>
              <a:t>potentially</a:t>
            </a:r>
            <a:r>
              <a:rPr lang="pt-PT" sz="1200" i="1" dirty="0" smtClean="0"/>
              <a:t> </a:t>
            </a:r>
            <a:r>
              <a:rPr lang="pt-PT" sz="1200" i="1" dirty="0" err="1" smtClean="0"/>
              <a:t>containing</a:t>
            </a:r>
            <a:r>
              <a:rPr lang="pt-PT" sz="1200" i="1" dirty="0" smtClean="0"/>
              <a:t> </a:t>
            </a:r>
            <a:r>
              <a:rPr lang="pt-PT" sz="1200" i="1" dirty="0" err="1" smtClean="0"/>
              <a:t>its</a:t>
            </a:r>
            <a:r>
              <a:rPr lang="pt-PT" sz="1200" i="1" dirty="0" smtClean="0"/>
              <a:t> </a:t>
            </a:r>
            <a:r>
              <a:rPr lang="pt-PT" sz="1200" i="1" dirty="0" err="1" smtClean="0"/>
              <a:t>own</a:t>
            </a:r>
            <a:r>
              <a:rPr lang="pt-PT" sz="1200" i="1" dirty="0" smtClean="0"/>
              <a:t> </a:t>
            </a:r>
            <a:r>
              <a:rPr lang="pt-PT" sz="1200" i="1" dirty="0" err="1" smtClean="0"/>
              <a:t>sub-perspectives</a:t>
            </a:r>
            <a:r>
              <a:rPr lang="pt-PT" sz="1200" i="1" dirty="0" smtClean="0"/>
              <a:t> </a:t>
            </a:r>
            <a:r>
              <a:rPr lang="pt-PT" sz="1200" i="1" dirty="0" err="1" smtClean="0"/>
              <a:t>and</a:t>
            </a:r>
            <a:r>
              <a:rPr lang="pt-PT" sz="1200" i="1" dirty="0" smtClean="0"/>
              <a:t> </a:t>
            </a:r>
            <a:r>
              <a:rPr lang="pt-PT" sz="1200" i="1" dirty="0" err="1" smtClean="0"/>
              <a:t>exact</a:t>
            </a:r>
            <a:r>
              <a:rPr lang="pt-PT" sz="1200" i="1" dirty="0" smtClean="0"/>
              <a:t> </a:t>
            </a:r>
            <a:r>
              <a:rPr lang="pt-PT" sz="1200" i="1" dirty="0" err="1" smtClean="0"/>
              <a:t>goals</a:t>
            </a:r>
            <a:r>
              <a:rPr lang="pt-PT" sz="1200" i="1" dirty="0" smtClean="0"/>
              <a:t> </a:t>
            </a:r>
          </a:p>
        </p:txBody>
      </p:sp>
      <p:sp>
        <p:nvSpPr>
          <p:cNvPr id="14" name="Marcador de Posição do Rodapé 7"/>
          <p:cNvSpPr>
            <a:spLocks noGrp="1"/>
          </p:cNvSpPr>
          <p:nvPr>
            <p:ph type="ftr" sz="quarter" idx="11"/>
          </p:nvPr>
        </p:nvSpPr>
        <p:spPr>
          <a:xfrm>
            <a:off x="428596" y="6135709"/>
            <a:ext cx="4287420" cy="365125"/>
          </a:xfrm>
        </p:spPr>
        <p:txBody>
          <a:bodyPr/>
          <a:lstStyle/>
          <a:p>
            <a:r>
              <a:rPr lang="pt-PT" dirty="0" smtClean="0"/>
              <a:t>Sistemas de Informação II– Viriato M. </a:t>
            </a:r>
            <a:r>
              <a:rPr lang="pt-PT" dirty="0" err="1" smtClean="0"/>
              <a:t>Marques–DEIS</a:t>
            </a:r>
            <a:r>
              <a:rPr lang="pt-PT" dirty="0" smtClean="0"/>
              <a:t> / ISEC</a:t>
            </a:r>
            <a:endParaRPr lang="pt-PT"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Marcador de Posição do Número do Diapositivo 6"/>
          <p:cNvSpPr>
            <a:spLocks noGrp="1"/>
          </p:cNvSpPr>
          <p:nvPr>
            <p:ph type="sldNum" sz="quarter" idx="12"/>
          </p:nvPr>
        </p:nvSpPr>
        <p:spPr>
          <a:xfrm>
            <a:off x="8286776" y="6072206"/>
            <a:ext cx="457200" cy="365125"/>
          </a:xfrm>
        </p:spPr>
        <p:txBody>
          <a:bodyPr/>
          <a:lstStyle/>
          <a:p>
            <a:fld id="{CE287019-93E1-4EE6-AC17-0D901F7ADF48}" type="slidenum">
              <a:rPr lang="pt-PT" smtClean="0"/>
              <a:pPr/>
              <a:t>36</a:t>
            </a:fld>
            <a:endParaRPr lang="pt-PT" dirty="0"/>
          </a:p>
        </p:txBody>
      </p:sp>
      <p:cxnSp>
        <p:nvCxnSpPr>
          <p:cNvPr id="13" name="Conexão recta 12"/>
          <p:cNvCxnSpPr/>
          <p:nvPr/>
        </p:nvCxnSpPr>
        <p:spPr>
          <a:xfrm>
            <a:off x="642910" y="1000108"/>
            <a:ext cx="7929618" cy="1588"/>
          </a:xfrm>
          <a:prstGeom prst="line">
            <a:avLst/>
          </a:prstGeom>
          <a:ln w="25400" cap="rnd">
            <a:solidFill>
              <a:srgbClr val="0070C0"/>
            </a:solidFill>
          </a:ln>
        </p:spPr>
        <p:style>
          <a:lnRef idx="1">
            <a:schemeClr val="accent1"/>
          </a:lnRef>
          <a:fillRef idx="0">
            <a:schemeClr val="accent1"/>
          </a:fillRef>
          <a:effectRef idx="0">
            <a:schemeClr val="accent1"/>
          </a:effectRef>
          <a:fontRef idx="minor">
            <a:schemeClr val="tx1"/>
          </a:fontRef>
        </p:style>
      </p:cxnSp>
      <p:sp>
        <p:nvSpPr>
          <p:cNvPr id="7" name="Título 1"/>
          <p:cNvSpPr txBox="1">
            <a:spLocks/>
          </p:cNvSpPr>
          <p:nvPr/>
        </p:nvSpPr>
        <p:spPr>
          <a:xfrm>
            <a:off x="500034" y="428604"/>
            <a:ext cx="7986714" cy="500066"/>
          </a:xfrm>
          <a:prstGeom prst="rect">
            <a:avLst/>
          </a:prstGeom>
        </p:spPr>
        <p:txBody>
          <a:bodyPr vert="horz" anchor="b">
            <a:noAutofit/>
          </a:bodyPr>
          <a:lstStyle/>
          <a:p>
            <a:pPr lvl="0">
              <a:spcBef>
                <a:spcPct val="0"/>
              </a:spcBef>
              <a:defRPr/>
            </a:pPr>
            <a:r>
              <a:rPr lang="pt-PT" sz="2800" b="1" dirty="0" smtClean="0">
                <a:solidFill>
                  <a:srgbClr val="0070C0"/>
                </a:solidFill>
                <a:effectLst>
                  <a:outerShdw blurRad="53975" dist="22860" dir="5400000" algn="tl" rotWithShape="0">
                    <a:srgbClr val="000000">
                      <a:alpha val="55000"/>
                    </a:srgbClr>
                  </a:outerShdw>
                </a:effectLst>
                <a:latin typeface="+mj-lt"/>
                <a:ea typeface="+mj-ea"/>
                <a:cs typeface="+mj-cs"/>
              </a:rPr>
              <a:t>10</a:t>
            </a:r>
            <a:r>
              <a:rPr kumimoji="0" lang="pt-PT" sz="2800" b="1" i="0" strike="noStrike" kern="1200" cap="none" spc="0" normalizeH="0" baseline="0" noProof="0" dirty="0" smtClean="0">
                <a:ln>
                  <a:noFill/>
                </a:ln>
                <a:solidFill>
                  <a:srgbClr val="0070C0"/>
                </a:solidFill>
                <a:effectLst>
                  <a:outerShdw blurRad="53975" dist="22860" dir="5400000" algn="tl" rotWithShape="0">
                    <a:srgbClr val="000000">
                      <a:alpha val="55000"/>
                    </a:srgbClr>
                  </a:outerShdw>
                </a:effectLst>
                <a:uLnTx/>
                <a:uFillTx/>
                <a:latin typeface="+mj-lt"/>
                <a:ea typeface="+mj-ea"/>
                <a:cs typeface="+mj-cs"/>
              </a:rPr>
              <a:t>. </a:t>
            </a:r>
            <a:r>
              <a:rPr lang="pt-PT" sz="2800" b="1" dirty="0" smtClean="0">
                <a:solidFill>
                  <a:srgbClr val="0070C0"/>
                </a:solidFill>
                <a:effectLst>
                  <a:outerShdw blurRad="53975" dist="22860" dir="5400000" algn="tl" rotWithShape="0">
                    <a:srgbClr val="000000">
                      <a:alpha val="55000"/>
                    </a:srgbClr>
                  </a:outerShdw>
                </a:effectLst>
              </a:rPr>
              <a:t>Gestão do Conhecimento </a:t>
            </a:r>
            <a:endParaRPr kumimoji="0" lang="pt-PT" sz="2800" b="1" i="0" strike="noStrike" kern="1200" cap="none" spc="0" normalizeH="0" baseline="0" noProof="0" dirty="0">
              <a:ln>
                <a:noFill/>
              </a:ln>
              <a:solidFill>
                <a:srgbClr val="0070C0"/>
              </a:solidFill>
              <a:effectLst>
                <a:outerShdw blurRad="53975" dist="22860" dir="5400000" algn="tl" rotWithShape="0">
                  <a:srgbClr val="000000">
                    <a:alpha val="55000"/>
                  </a:srgbClr>
                </a:outerShdw>
              </a:effectLst>
              <a:uLnTx/>
              <a:uFillTx/>
              <a:latin typeface="+mj-lt"/>
              <a:ea typeface="+mj-ea"/>
              <a:cs typeface="+mj-cs"/>
            </a:endParaRPr>
          </a:p>
        </p:txBody>
      </p:sp>
      <p:sp>
        <p:nvSpPr>
          <p:cNvPr id="9" name="CaixaDeTexto 8"/>
          <p:cNvSpPr txBox="1"/>
          <p:nvPr/>
        </p:nvSpPr>
        <p:spPr>
          <a:xfrm>
            <a:off x="539552" y="1124744"/>
            <a:ext cx="7992888" cy="2182136"/>
          </a:xfrm>
          <a:prstGeom prst="rect">
            <a:avLst/>
          </a:prstGeom>
          <a:noFill/>
        </p:spPr>
        <p:txBody>
          <a:bodyPr wrap="square" rtlCol="0">
            <a:spAutoFit/>
          </a:bodyPr>
          <a:lstStyle/>
          <a:p>
            <a:pPr marL="342900" lvl="1" indent="-342900" algn="just">
              <a:lnSpc>
                <a:spcPct val="110000"/>
              </a:lnSpc>
              <a:spcBef>
                <a:spcPts val="400"/>
              </a:spcBef>
              <a:buClr>
                <a:srgbClr val="0070C0"/>
              </a:buClr>
              <a:buFont typeface="Wingdings" pitchFamily="2" charset="2"/>
              <a:buChar char="Ø"/>
              <a:tabLst>
                <a:tab pos="6178550" algn="l"/>
              </a:tabLst>
            </a:pPr>
            <a:r>
              <a:rPr lang="en-US" dirty="0" smtClean="0"/>
              <a:t>Balanced Scorecard Process</a:t>
            </a:r>
          </a:p>
          <a:p>
            <a:pPr marL="800100" lvl="1" indent="-342900" algn="just">
              <a:spcBef>
                <a:spcPts val="400"/>
              </a:spcBef>
              <a:buClr>
                <a:schemeClr val="accent1"/>
              </a:buClr>
              <a:buFont typeface="Verdana" pitchFamily="34" charset="0"/>
              <a:buChar char="●"/>
              <a:tabLst>
                <a:tab pos="6178550" algn="l"/>
              </a:tabLst>
            </a:pPr>
            <a:r>
              <a:rPr lang="en-US" sz="1600" dirty="0" err="1" smtClean="0"/>
              <a:t>Identificar</a:t>
            </a:r>
            <a:r>
              <a:rPr lang="en-US" sz="1600" dirty="0" smtClean="0"/>
              <a:t> as </a:t>
            </a:r>
            <a:r>
              <a:rPr lang="en-US" sz="1600" dirty="0" err="1" smtClean="0"/>
              <a:t>metas</a:t>
            </a:r>
            <a:r>
              <a:rPr lang="en-US" sz="1600" dirty="0" smtClean="0"/>
              <a:t> e </a:t>
            </a:r>
            <a:r>
              <a:rPr lang="en-US" sz="1600" dirty="0" err="1" smtClean="0"/>
              <a:t>medidas</a:t>
            </a:r>
            <a:r>
              <a:rPr lang="en-US" sz="1600" dirty="0" smtClean="0"/>
              <a:t> </a:t>
            </a:r>
            <a:r>
              <a:rPr lang="en-US" sz="1600" dirty="0" err="1" smtClean="0"/>
              <a:t>financeiras</a:t>
            </a:r>
            <a:endParaRPr lang="en-US" sz="1600" dirty="0" smtClean="0"/>
          </a:p>
          <a:p>
            <a:pPr marL="800100" lvl="1" indent="-342900" algn="just">
              <a:spcBef>
                <a:spcPts val="400"/>
              </a:spcBef>
              <a:buClr>
                <a:schemeClr val="accent1"/>
              </a:buClr>
              <a:buFont typeface="Verdana" pitchFamily="34" charset="0"/>
              <a:buChar char="●"/>
              <a:tabLst>
                <a:tab pos="6178550" algn="l"/>
              </a:tabLst>
            </a:pPr>
            <a:r>
              <a:rPr lang="en-US" sz="1600" dirty="0" err="1" smtClean="0"/>
              <a:t>Identificar</a:t>
            </a:r>
            <a:r>
              <a:rPr lang="en-US" sz="1600" dirty="0" smtClean="0"/>
              <a:t> as </a:t>
            </a:r>
            <a:r>
              <a:rPr lang="en-US" sz="1600" dirty="0" err="1" smtClean="0"/>
              <a:t>medidas</a:t>
            </a:r>
            <a:r>
              <a:rPr lang="en-US" sz="1600" dirty="0" smtClean="0"/>
              <a:t> de </a:t>
            </a:r>
            <a:r>
              <a:rPr lang="en-US" sz="1600" dirty="0" err="1" smtClean="0"/>
              <a:t>satistação</a:t>
            </a:r>
            <a:r>
              <a:rPr lang="en-US" sz="1600" dirty="0" smtClean="0"/>
              <a:t> dos </a:t>
            </a:r>
            <a:r>
              <a:rPr lang="en-US" sz="1600" dirty="0" err="1" smtClean="0"/>
              <a:t>clientes</a:t>
            </a:r>
            <a:endParaRPr lang="en-US" sz="1600" dirty="0" smtClean="0"/>
          </a:p>
          <a:p>
            <a:pPr marL="800100" lvl="1" indent="-342900" algn="just">
              <a:spcBef>
                <a:spcPts val="400"/>
              </a:spcBef>
              <a:buClr>
                <a:schemeClr val="accent1"/>
              </a:buClr>
              <a:buFont typeface="Verdana" pitchFamily="34" charset="0"/>
              <a:buChar char="●"/>
              <a:tabLst>
                <a:tab pos="6178550" algn="l"/>
              </a:tabLst>
            </a:pPr>
            <a:r>
              <a:rPr lang="en-US" sz="1600" dirty="0" err="1" smtClean="0"/>
              <a:t>Identificar</a:t>
            </a:r>
            <a:r>
              <a:rPr lang="en-US" sz="1600" dirty="0" smtClean="0"/>
              <a:t> as </a:t>
            </a:r>
            <a:r>
              <a:rPr lang="en-US" sz="1600" dirty="0" err="1" smtClean="0"/>
              <a:t>medidas</a:t>
            </a:r>
            <a:r>
              <a:rPr lang="en-US" sz="1600" dirty="0" smtClean="0"/>
              <a:t> de </a:t>
            </a:r>
            <a:r>
              <a:rPr lang="en-US" sz="1600" dirty="0" err="1" smtClean="0"/>
              <a:t>rapidez</a:t>
            </a:r>
            <a:r>
              <a:rPr lang="en-US" sz="1600" dirty="0" smtClean="0"/>
              <a:t>, </a:t>
            </a:r>
            <a:r>
              <a:rPr lang="en-US" sz="1600" dirty="0" err="1" smtClean="0"/>
              <a:t>qualidade</a:t>
            </a:r>
            <a:r>
              <a:rPr lang="en-US" sz="1600" dirty="0" smtClean="0"/>
              <a:t> e </a:t>
            </a:r>
            <a:r>
              <a:rPr lang="en-US" sz="1600" dirty="0" err="1" smtClean="0"/>
              <a:t>custo</a:t>
            </a:r>
            <a:endParaRPr lang="en-US" sz="1600" dirty="0" smtClean="0"/>
          </a:p>
          <a:p>
            <a:pPr marL="800100" lvl="1" indent="-342900" algn="just">
              <a:spcBef>
                <a:spcPts val="400"/>
              </a:spcBef>
              <a:buClr>
                <a:schemeClr val="accent1"/>
              </a:buClr>
              <a:buFont typeface="Verdana" pitchFamily="34" charset="0"/>
              <a:buChar char="●"/>
              <a:tabLst>
                <a:tab pos="6178550" algn="l"/>
              </a:tabLst>
            </a:pPr>
            <a:r>
              <a:rPr lang="en-US" sz="1600" dirty="0" err="1" smtClean="0"/>
              <a:t>Identificar</a:t>
            </a:r>
            <a:r>
              <a:rPr lang="en-US" sz="1600" dirty="0" smtClean="0"/>
              <a:t> as </a:t>
            </a:r>
            <a:r>
              <a:rPr lang="en-US" sz="1600" dirty="0" err="1" smtClean="0"/>
              <a:t>metas</a:t>
            </a:r>
            <a:r>
              <a:rPr lang="en-US" sz="1600" dirty="0" smtClean="0"/>
              <a:t> de </a:t>
            </a:r>
            <a:r>
              <a:rPr lang="en-US" sz="1600" dirty="0" err="1" smtClean="0"/>
              <a:t>investigação</a:t>
            </a:r>
            <a:r>
              <a:rPr lang="en-US" sz="1600" dirty="0" smtClean="0"/>
              <a:t> e </a:t>
            </a:r>
            <a:r>
              <a:rPr lang="en-US" sz="1600" dirty="0" err="1" smtClean="0"/>
              <a:t>desenvolvimento</a:t>
            </a:r>
            <a:endParaRPr lang="en-US" sz="1600" dirty="0" smtClean="0"/>
          </a:p>
          <a:p>
            <a:pPr marL="800100" lvl="1" indent="-342900" algn="just">
              <a:spcBef>
                <a:spcPts val="400"/>
              </a:spcBef>
              <a:buClr>
                <a:schemeClr val="accent1"/>
              </a:buClr>
              <a:buFont typeface="Verdana" pitchFamily="34" charset="0"/>
              <a:buChar char="●"/>
              <a:tabLst>
                <a:tab pos="6178550" algn="l"/>
              </a:tabLst>
            </a:pPr>
            <a:r>
              <a:rPr lang="en-US" sz="1600" dirty="0" err="1" smtClean="0"/>
              <a:t>Medir</a:t>
            </a:r>
            <a:r>
              <a:rPr lang="en-US" sz="1600" dirty="0" smtClean="0"/>
              <a:t> e </a:t>
            </a:r>
            <a:r>
              <a:rPr lang="en-US" sz="1600" dirty="0" err="1" smtClean="0"/>
              <a:t>monitorizar</a:t>
            </a:r>
            <a:r>
              <a:rPr lang="en-US" sz="1600" dirty="0" smtClean="0"/>
              <a:t> o </a:t>
            </a:r>
            <a:r>
              <a:rPr lang="en-US" sz="1600" dirty="0" err="1" smtClean="0"/>
              <a:t>processo</a:t>
            </a:r>
            <a:endParaRPr lang="en-US" sz="1600" dirty="0" smtClean="0"/>
          </a:p>
          <a:p>
            <a:pPr marL="800100" lvl="1" indent="-342900" algn="just">
              <a:spcBef>
                <a:spcPts val="400"/>
              </a:spcBef>
              <a:buClr>
                <a:schemeClr val="accent1"/>
              </a:buClr>
              <a:buFont typeface="Verdana" pitchFamily="34" charset="0"/>
              <a:buChar char="●"/>
              <a:tabLst>
                <a:tab pos="6178550" algn="l"/>
              </a:tabLst>
            </a:pPr>
            <a:r>
              <a:rPr lang="en-US" sz="1600" dirty="0" err="1" smtClean="0"/>
              <a:t>Recompensar</a:t>
            </a:r>
            <a:r>
              <a:rPr lang="en-US" sz="1600" dirty="0" smtClean="0"/>
              <a:t> </a:t>
            </a:r>
            <a:r>
              <a:rPr lang="en-US" sz="1600" dirty="0" err="1" smtClean="0"/>
              <a:t>os</a:t>
            </a:r>
            <a:r>
              <a:rPr lang="en-US" sz="1600" dirty="0" smtClean="0"/>
              <a:t> </a:t>
            </a:r>
            <a:r>
              <a:rPr lang="en-US" sz="1600" dirty="0" err="1" smtClean="0"/>
              <a:t>membros</a:t>
            </a:r>
            <a:r>
              <a:rPr lang="en-US" sz="1600" dirty="0" smtClean="0"/>
              <a:t> de </a:t>
            </a:r>
            <a:r>
              <a:rPr lang="en-US" sz="1600" dirty="0" err="1" smtClean="0"/>
              <a:t>acordo</a:t>
            </a:r>
            <a:r>
              <a:rPr lang="en-US" sz="1600" dirty="0" smtClean="0"/>
              <a:t> com </a:t>
            </a:r>
            <a:r>
              <a:rPr lang="en-US" sz="1600" dirty="0" err="1" smtClean="0"/>
              <a:t>os</a:t>
            </a:r>
            <a:r>
              <a:rPr lang="en-US" sz="1600" dirty="0" smtClean="0"/>
              <a:t> </a:t>
            </a:r>
            <a:r>
              <a:rPr lang="en-US" sz="1600" dirty="0" err="1" smtClean="0"/>
              <a:t>valores</a:t>
            </a:r>
            <a:r>
              <a:rPr lang="en-US" sz="1600" dirty="0" smtClean="0"/>
              <a:t> dos KPI’s</a:t>
            </a:r>
          </a:p>
        </p:txBody>
      </p:sp>
      <p:sp>
        <p:nvSpPr>
          <p:cNvPr id="14" name="Rectângulo 13"/>
          <p:cNvSpPr/>
          <p:nvPr/>
        </p:nvSpPr>
        <p:spPr>
          <a:xfrm>
            <a:off x="1043608" y="3553271"/>
            <a:ext cx="3665042" cy="307777"/>
          </a:xfrm>
          <a:prstGeom prst="rect">
            <a:avLst/>
          </a:prstGeom>
        </p:spPr>
        <p:txBody>
          <a:bodyPr wrap="none">
            <a:spAutoFit/>
          </a:bodyPr>
          <a:lstStyle/>
          <a:p>
            <a:r>
              <a:rPr lang="en-US" sz="1400" dirty="0" smtClean="0">
                <a:hlinkClick r:id="rId3"/>
              </a:rPr>
              <a:t>http://www.qimacros.com/index.html</a:t>
            </a:r>
            <a:r>
              <a:rPr lang="en-US" sz="1400" dirty="0" smtClean="0"/>
              <a:t> </a:t>
            </a:r>
            <a:endParaRPr lang="en-US" sz="1400" dirty="0"/>
          </a:p>
        </p:txBody>
      </p:sp>
      <p:pic>
        <p:nvPicPr>
          <p:cNvPr id="5122" name="Picture 2" descr="http://www.qimacros.com/qimacrosdisk.jpg"/>
          <p:cNvPicPr>
            <a:picLocks noChangeAspect="1" noChangeArrowheads="1"/>
          </p:cNvPicPr>
          <p:nvPr/>
        </p:nvPicPr>
        <p:blipFill>
          <a:blip r:embed="rId4" cstate="print"/>
          <a:srcRect/>
          <a:stretch>
            <a:fillRect/>
          </a:stretch>
        </p:blipFill>
        <p:spPr bwMode="auto">
          <a:xfrm>
            <a:off x="6646118" y="3573016"/>
            <a:ext cx="1886322" cy="1886322"/>
          </a:xfrm>
          <a:prstGeom prst="rect">
            <a:avLst/>
          </a:prstGeom>
          <a:noFill/>
        </p:spPr>
      </p:pic>
      <p:sp>
        <p:nvSpPr>
          <p:cNvPr id="10" name="Marcador de Posição do Rodapé 7"/>
          <p:cNvSpPr>
            <a:spLocks noGrp="1"/>
          </p:cNvSpPr>
          <p:nvPr>
            <p:ph type="ftr" sz="quarter" idx="11"/>
          </p:nvPr>
        </p:nvSpPr>
        <p:spPr>
          <a:xfrm>
            <a:off x="428596" y="6135709"/>
            <a:ext cx="4287420" cy="365125"/>
          </a:xfrm>
        </p:spPr>
        <p:txBody>
          <a:bodyPr/>
          <a:lstStyle/>
          <a:p>
            <a:r>
              <a:rPr lang="pt-PT" dirty="0" smtClean="0"/>
              <a:t>Sistemas de Informação II– Viriato M. </a:t>
            </a:r>
            <a:r>
              <a:rPr lang="pt-PT" dirty="0" err="1" smtClean="0"/>
              <a:t>Marques–DEIS</a:t>
            </a:r>
            <a:r>
              <a:rPr lang="pt-PT" dirty="0" smtClean="0"/>
              <a:t> / ISEC</a:t>
            </a:r>
            <a:endParaRPr lang="pt-PT"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Marcador de Posição do Número do Diapositivo 6"/>
          <p:cNvSpPr>
            <a:spLocks noGrp="1"/>
          </p:cNvSpPr>
          <p:nvPr>
            <p:ph type="sldNum" sz="quarter" idx="12"/>
          </p:nvPr>
        </p:nvSpPr>
        <p:spPr>
          <a:xfrm>
            <a:off x="8286776" y="6072206"/>
            <a:ext cx="457200" cy="365125"/>
          </a:xfrm>
        </p:spPr>
        <p:txBody>
          <a:bodyPr/>
          <a:lstStyle/>
          <a:p>
            <a:fld id="{CE287019-93E1-4EE6-AC17-0D901F7ADF48}" type="slidenum">
              <a:rPr lang="pt-PT" smtClean="0"/>
              <a:pPr/>
              <a:t>37</a:t>
            </a:fld>
            <a:endParaRPr lang="pt-PT" dirty="0"/>
          </a:p>
        </p:txBody>
      </p:sp>
      <p:cxnSp>
        <p:nvCxnSpPr>
          <p:cNvPr id="13" name="Conexão recta 12"/>
          <p:cNvCxnSpPr/>
          <p:nvPr/>
        </p:nvCxnSpPr>
        <p:spPr>
          <a:xfrm>
            <a:off x="642910" y="1000108"/>
            <a:ext cx="7929618" cy="1588"/>
          </a:xfrm>
          <a:prstGeom prst="line">
            <a:avLst/>
          </a:prstGeom>
          <a:ln w="25400" cap="rnd">
            <a:solidFill>
              <a:srgbClr val="0070C0"/>
            </a:solidFill>
          </a:ln>
        </p:spPr>
        <p:style>
          <a:lnRef idx="1">
            <a:schemeClr val="accent1"/>
          </a:lnRef>
          <a:fillRef idx="0">
            <a:schemeClr val="accent1"/>
          </a:fillRef>
          <a:effectRef idx="0">
            <a:schemeClr val="accent1"/>
          </a:effectRef>
          <a:fontRef idx="minor">
            <a:schemeClr val="tx1"/>
          </a:fontRef>
        </p:style>
      </p:cxnSp>
      <p:sp>
        <p:nvSpPr>
          <p:cNvPr id="7" name="Título 1"/>
          <p:cNvSpPr txBox="1">
            <a:spLocks/>
          </p:cNvSpPr>
          <p:nvPr/>
        </p:nvSpPr>
        <p:spPr>
          <a:xfrm>
            <a:off x="500034" y="428604"/>
            <a:ext cx="7986714" cy="500066"/>
          </a:xfrm>
          <a:prstGeom prst="rect">
            <a:avLst/>
          </a:prstGeom>
        </p:spPr>
        <p:txBody>
          <a:bodyPr vert="horz" anchor="b">
            <a:noAutofit/>
          </a:bodyPr>
          <a:lstStyle/>
          <a:p>
            <a:pPr lvl="0">
              <a:spcBef>
                <a:spcPct val="0"/>
              </a:spcBef>
              <a:defRPr/>
            </a:pPr>
            <a:r>
              <a:rPr lang="pt-PT" sz="2800" b="1" dirty="0" smtClean="0">
                <a:solidFill>
                  <a:srgbClr val="0070C0"/>
                </a:solidFill>
                <a:effectLst>
                  <a:outerShdw blurRad="53975" dist="22860" dir="5400000" algn="tl" rotWithShape="0">
                    <a:srgbClr val="000000">
                      <a:alpha val="55000"/>
                    </a:srgbClr>
                  </a:outerShdw>
                </a:effectLst>
                <a:latin typeface="+mj-lt"/>
                <a:ea typeface="+mj-ea"/>
                <a:cs typeface="+mj-cs"/>
              </a:rPr>
              <a:t>10</a:t>
            </a:r>
            <a:r>
              <a:rPr kumimoji="0" lang="pt-PT" sz="2800" b="1" i="0" strike="noStrike" kern="1200" cap="none" spc="0" normalizeH="0" baseline="0" noProof="0" dirty="0" smtClean="0">
                <a:ln>
                  <a:noFill/>
                </a:ln>
                <a:solidFill>
                  <a:srgbClr val="0070C0"/>
                </a:solidFill>
                <a:effectLst>
                  <a:outerShdw blurRad="53975" dist="22860" dir="5400000" algn="tl" rotWithShape="0">
                    <a:srgbClr val="000000">
                      <a:alpha val="55000"/>
                    </a:srgbClr>
                  </a:outerShdw>
                </a:effectLst>
                <a:uLnTx/>
                <a:uFillTx/>
                <a:latin typeface="+mj-lt"/>
                <a:ea typeface="+mj-ea"/>
                <a:cs typeface="+mj-cs"/>
              </a:rPr>
              <a:t>. </a:t>
            </a:r>
            <a:r>
              <a:rPr lang="pt-PT" sz="2800" b="1" dirty="0" smtClean="0">
                <a:solidFill>
                  <a:srgbClr val="0070C0"/>
                </a:solidFill>
                <a:effectLst>
                  <a:outerShdw blurRad="53975" dist="22860" dir="5400000" algn="tl" rotWithShape="0">
                    <a:srgbClr val="000000">
                      <a:alpha val="55000"/>
                    </a:srgbClr>
                  </a:outerShdw>
                </a:effectLst>
              </a:rPr>
              <a:t>Gestão do Conhecimento </a:t>
            </a:r>
            <a:endParaRPr kumimoji="0" lang="pt-PT" sz="2800" b="1" i="0" strike="noStrike" kern="1200" cap="none" spc="0" normalizeH="0" baseline="0" noProof="0" dirty="0">
              <a:ln>
                <a:noFill/>
              </a:ln>
              <a:solidFill>
                <a:srgbClr val="0070C0"/>
              </a:solidFill>
              <a:effectLst>
                <a:outerShdw blurRad="53975" dist="22860" dir="5400000" algn="tl" rotWithShape="0">
                  <a:srgbClr val="000000">
                    <a:alpha val="55000"/>
                  </a:srgbClr>
                </a:outerShdw>
              </a:effectLst>
              <a:uLnTx/>
              <a:uFillTx/>
              <a:latin typeface="+mj-lt"/>
              <a:ea typeface="+mj-ea"/>
              <a:cs typeface="+mj-cs"/>
            </a:endParaRPr>
          </a:p>
        </p:txBody>
      </p:sp>
      <p:graphicFrame>
        <p:nvGraphicFramePr>
          <p:cNvPr id="11" name="Tabela 10"/>
          <p:cNvGraphicFramePr>
            <a:graphicFrameLocks noGrp="1"/>
          </p:cNvGraphicFramePr>
          <p:nvPr/>
        </p:nvGraphicFramePr>
        <p:xfrm>
          <a:off x="611559" y="1196752"/>
          <a:ext cx="7992887" cy="4608512"/>
        </p:xfrm>
        <a:graphic>
          <a:graphicData uri="http://schemas.openxmlformats.org/drawingml/2006/table">
            <a:tbl>
              <a:tblPr/>
              <a:tblGrid>
                <a:gridCol w="1141841"/>
                <a:gridCol w="1141841"/>
                <a:gridCol w="1141841"/>
                <a:gridCol w="1141841"/>
                <a:gridCol w="1141841"/>
                <a:gridCol w="1141841"/>
                <a:gridCol w="1141841"/>
              </a:tblGrid>
              <a:tr h="438906">
                <a:tc>
                  <a:txBody>
                    <a:bodyPr/>
                    <a:lstStyle/>
                    <a:p>
                      <a:pPr algn="ctr" fontAlgn="b"/>
                      <a:r>
                        <a:rPr lang="pt-PT" sz="1200" b="1" i="0" u="none" strike="noStrike" dirty="0" err="1">
                          <a:solidFill>
                            <a:srgbClr val="FF0000"/>
                          </a:solidFill>
                          <a:latin typeface="Arial"/>
                        </a:rPr>
                        <a:t>Balanced</a:t>
                      </a:r>
                      <a:r>
                        <a:rPr lang="pt-PT" sz="1200" b="1" i="0" u="none" strike="noStrike" dirty="0">
                          <a:solidFill>
                            <a:srgbClr val="FF0000"/>
                          </a:solidFill>
                          <a:latin typeface="Arial"/>
                        </a:rPr>
                        <a:t> </a:t>
                      </a:r>
                      <a:r>
                        <a:rPr lang="pt-PT" sz="1200" b="1" i="0" u="none" strike="noStrike" dirty="0" err="1">
                          <a:solidFill>
                            <a:srgbClr val="FF0000"/>
                          </a:solidFill>
                          <a:latin typeface="Arial"/>
                        </a:rPr>
                        <a:t>Scorecard</a:t>
                      </a:r>
                      <a:endParaRPr lang="pt-PT" sz="1200" b="1" i="0" u="none" strike="noStrike" dirty="0">
                        <a:solidFill>
                          <a:srgbClr val="FF0000"/>
                        </a:solidFill>
                        <a:latin typeface="Arial"/>
                      </a:endParaRPr>
                    </a:p>
                  </a:txBody>
                  <a:tcPr marL="7965" marR="7965" marT="79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pt-PT" sz="800" b="1" i="0" u="none" strike="noStrike">
                          <a:solidFill>
                            <a:srgbClr val="000000"/>
                          </a:solidFill>
                          <a:latin typeface="Arial"/>
                        </a:rPr>
                        <a:t>Short Term</a:t>
                      </a:r>
                    </a:p>
                  </a:txBody>
                  <a:tcPr marL="7965" marR="7965" marT="79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pt-PT" sz="800" b="1" i="0" u="none" strike="noStrike">
                          <a:solidFill>
                            <a:srgbClr val="000000"/>
                          </a:solidFill>
                          <a:latin typeface="Arial"/>
                        </a:rPr>
                        <a:t>Measures</a:t>
                      </a:r>
                    </a:p>
                  </a:txBody>
                  <a:tcPr marL="7965" marR="7965" marT="79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pt-PT" sz="800" b="1" i="0" u="none" strike="noStrike">
                          <a:solidFill>
                            <a:srgbClr val="000000"/>
                          </a:solidFill>
                          <a:latin typeface="Arial"/>
                        </a:rPr>
                        <a:t>Hospitals</a:t>
                      </a:r>
                    </a:p>
                  </a:txBody>
                  <a:tcPr marL="7965" marR="7965" marT="79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pt-PT" sz="800" b="1" i="0" u="none" strike="noStrike">
                          <a:solidFill>
                            <a:srgbClr val="000000"/>
                          </a:solidFill>
                          <a:latin typeface="Arial"/>
                        </a:rPr>
                        <a:t>Service Industries</a:t>
                      </a:r>
                    </a:p>
                  </a:txBody>
                  <a:tcPr marL="7965" marR="7965" marT="79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pt-PT" sz="800" b="1" i="0" u="none" strike="noStrike">
                          <a:solidFill>
                            <a:srgbClr val="000000"/>
                          </a:solidFill>
                          <a:latin typeface="Arial"/>
                        </a:rPr>
                        <a:t>Manufacturing </a:t>
                      </a:r>
                    </a:p>
                  </a:txBody>
                  <a:tcPr marL="7965" marR="7965" marT="79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pt-PT" sz="800" b="1" i="0" u="none" strike="noStrike">
                          <a:solidFill>
                            <a:srgbClr val="000000"/>
                          </a:solidFill>
                          <a:latin typeface="Arial"/>
                        </a:rPr>
                        <a:t>Information Technologies</a:t>
                      </a:r>
                    </a:p>
                  </a:txBody>
                  <a:tcPr marL="7965" marR="7965" marT="79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679259">
                <a:tc rowSpan="7">
                  <a:txBody>
                    <a:bodyPr/>
                    <a:lstStyle/>
                    <a:p>
                      <a:pPr algn="ctr" fontAlgn="ctr"/>
                      <a:r>
                        <a:rPr lang="pt-PT" sz="1000" b="1" i="0" u="none" strike="noStrike" dirty="0">
                          <a:solidFill>
                            <a:srgbClr val="000000"/>
                          </a:solidFill>
                          <a:latin typeface="Arial"/>
                        </a:rPr>
                        <a:t>Financial</a:t>
                      </a:r>
                    </a:p>
                  </a:txBody>
                  <a:tcPr marL="7965" marR="7965" marT="79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rowSpan="3">
                  <a:txBody>
                    <a:bodyPr/>
                    <a:lstStyle/>
                    <a:p>
                      <a:pPr algn="l" fontAlgn="ctr"/>
                      <a:r>
                        <a:rPr lang="pt-PT" sz="1000" b="0" i="0" u="none" strike="noStrike" dirty="0" err="1">
                          <a:solidFill>
                            <a:srgbClr val="000000"/>
                          </a:solidFill>
                          <a:latin typeface="Arial"/>
                        </a:rPr>
                        <a:t>Increase</a:t>
                      </a:r>
                      <a:r>
                        <a:rPr lang="pt-PT" sz="1000" b="0" i="0" u="none" strike="noStrike" dirty="0">
                          <a:solidFill>
                            <a:srgbClr val="000000"/>
                          </a:solidFill>
                          <a:latin typeface="Arial"/>
                        </a:rPr>
                        <a:t> </a:t>
                      </a:r>
                      <a:r>
                        <a:rPr lang="pt-PT" sz="1000" b="0" i="0" u="none" strike="noStrike" dirty="0" err="1">
                          <a:solidFill>
                            <a:srgbClr val="000000"/>
                          </a:solidFill>
                          <a:latin typeface="Arial"/>
                        </a:rPr>
                        <a:t>Revenue</a:t>
                      </a:r>
                      <a:endParaRPr lang="pt-PT" sz="1000" b="0" i="0" u="none" strike="noStrike" dirty="0">
                        <a:solidFill>
                          <a:srgbClr val="000000"/>
                        </a:solidFill>
                        <a:latin typeface="Arial"/>
                      </a:endParaRPr>
                    </a:p>
                  </a:txBody>
                  <a:tcPr marL="7965" marR="7965" marT="79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b"/>
                      <a:r>
                        <a:rPr lang="en-US" sz="1000" b="1" i="0" u="none" strike="noStrike">
                          <a:solidFill>
                            <a:srgbClr val="000000"/>
                          </a:solidFill>
                          <a:latin typeface="Arial"/>
                        </a:rPr>
                        <a:t>Innovation:</a:t>
                      </a:r>
                      <a:r>
                        <a:rPr lang="en-US" sz="1000" b="0" i="0" u="none" strike="noStrike">
                          <a:solidFill>
                            <a:srgbClr val="000000"/>
                          </a:solidFill>
                          <a:latin typeface="Arial"/>
                        </a:rPr>
                        <a:t> % of revenues from products less than 3 years old</a:t>
                      </a:r>
                      <a:endParaRPr lang="en-US" sz="1000" b="1" i="0" u="none" strike="noStrike">
                        <a:solidFill>
                          <a:srgbClr val="000000"/>
                        </a:solidFill>
                        <a:latin typeface="Arial"/>
                      </a:endParaRPr>
                    </a:p>
                  </a:txBody>
                  <a:tcPr marL="7965" marR="7965" marT="79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b"/>
                      <a:r>
                        <a:rPr lang="en-US" sz="1000" b="1" i="0" u="none" strike="noStrike">
                          <a:solidFill>
                            <a:srgbClr val="000000"/>
                          </a:solidFill>
                          <a:latin typeface="Arial"/>
                        </a:rPr>
                        <a:t>Innovation:</a:t>
                      </a:r>
                      <a:r>
                        <a:rPr lang="en-US" sz="1000" b="0" i="0" u="none" strike="noStrike">
                          <a:solidFill>
                            <a:srgbClr val="000000"/>
                          </a:solidFill>
                          <a:latin typeface="Arial"/>
                        </a:rPr>
                        <a:t> % of revenues from products less than 3 years old</a:t>
                      </a:r>
                      <a:endParaRPr lang="en-US" sz="1000" b="1" i="0" u="none" strike="noStrike">
                        <a:solidFill>
                          <a:srgbClr val="000000"/>
                        </a:solidFill>
                        <a:latin typeface="Arial"/>
                      </a:endParaRPr>
                    </a:p>
                  </a:txBody>
                  <a:tcPr marL="7965" marR="7965" marT="79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b"/>
                      <a:r>
                        <a:rPr lang="en-US" sz="1000" b="1" i="0" u="none" strike="noStrike">
                          <a:solidFill>
                            <a:srgbClr val="000000"/>
                          </a:solidFill>
                          <a:latin typeface="Arial"/>
                        </a:rPr>
                        <a:t>Innovation:</a:t>
                      </a:r>
                      <a:r>
                        <a:rPr lang="en-US" sz="1000" b="0" i="0" u="none" strike="noStrike">
                          <a:solidFill>
                            <a:srgbClr val="000000"/>
                          </a:solidFill>
                          <a:latin typeface="Arial"/>
                        </a:rPr>
                        <a:t> % of revenues from products less than 3 years old</a:t>
                      </a:r>
                      <a:endParaRPr lang="en-US" sz="1000" b="1" i="0" u="none" strike="noStrike">
                        <a:solidFill>
                          <a:srgbClr val="000000"/>
                        </a:solidFill>
                        <a:latin typeface="Arial"/>
                      </a:endParaRPr>
                    </a:p>
                  </a:txBody>
                  <a:tcPr marL="7965" marR="7965" marT="79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b"/>
                      <a:r>
                        <a:rPr lang="en-US" sz="1000" b="1" i="0" u="none" strike="noStrike">
                          <a:solidFill>
                            <a:srgbClr val="000000"/>
                          </a:solidFill>
                          <a:latin typeface="Arial"/>
                        </a:rPr>
                        <a:t>Innovation:</a:t>
                      </a:r>
                      <a:r>
                        <a:rPr lang="en-US" sz="1000" b="0" i="0" u="none" strike="noStrike">
                          <a:solidFill>
                            <a:srgbClr val="000000"/>
                          </a:solidFill>
                          <a:latin typeface="Arial"/>
                        </a:rPr>
                        <a:t> % of revenues from products less than 3 years old</a:t>
                      </a:r>
                      <a:endParaRPr lang="en-US" sz="1000" b="1" i="0" u="none" strike="noStrike">
                        <a:solidFill>
                          <a:srgbClr val="000000"/>
                        </a:solidFill>
                        <a:latin typeface="Arial"/>
                      </a:endParaRPr>
                    </a:p>
                  </a:txBody>
                  <a:tcPr marL="7965" marR="7965" marT="79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b"/>
                      <a:r>
                        <a:rPr lang="en-US" sz="1000" b="1" i="0" u="none" strike="noStrike">
                          <a:solidFill>
                            <a:srgbClr val="000000"/>
                          </a:solidFill>
                          <a:latin typeface="Arial"/>
                        </a:rPr>
                        <a:t>Innovation:</a:t>
                      </a:r>
                      <a:r>
                        <a:rPr lang="en-US" sz="1000" b="0" i="0" u="none" strike="noStrike">
                          <a:solidFill>
                            <a:srgbClr val="000000"/>
                          </a:solidFill>
                          <a:latin typeface="Arial"/>
                        </a:rPr>
                        <a:t> % of revenues from products less than 3 years old</a:t>
                      </a:r>
                      <a:endParaRPr lang="en-US" sz="1000" b="1" i="0" u="none" strike="noStrike">
                        <a:solidFill>
                          <a:srgbClr val="000000"/>
                        </a:solidFill>
                        <a:latin typeface="Arial"/>
                      </a:endParaRPr>
                    </a:p>
                  </a:txBody>
                  <a:tcPr marL="7965" marR="7965" marT="79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r>
              <a:tr h="512057">
                <a:tc vMerge="1">
                  <a:txBody>
                    <a:bodyPr/>
                    <a:lstStyle/>
                    <a:p>
                      <a:endParaRPr lang="en-US"/>
                    </a:p>
                  </a:txBody>
                  <a:tcPr/>
                </a:tc>
                <a:tc vMerge="1">
                  <a:txBody>
                    <a:bodyPr/>
                    <a:lstStyle/>
                    <a:p>
                      <a:endParaRPr lang="en-US"/>
                    </a:p>
                  </a:txBody>
                  <a:tcPr/>
                </a:tc>
                <a:tc>
                  <a:txBody>
                    <a:bodyPr/>
                    <a:lstStyle/>
                    <a:p>
                      <a:pPr algn="l" fontAlgn="b"/>
                      <a:r>
                        <a:rPr lang="en-US" sz="1000" b="1" i="0" u="none" strike="noStrike" dirty="0">
                          <a:solidFill>
                            <a:srgbClr val="000000"/>
                          </a:solidFill>
                          <a:latin typeface="Arial"/>
                        </a:rPr>
                        <a:t>Customer Intimacy: </a:t>
                      </a:r>
                      <a:r>
                        <a:rPr lang="en-US" sz="1000" b="0" i="0" u="none" strike="noStrike" dirty="0">
                          <a:solidFill>
                            <a:srgbClr val="000000"/>
                          </a:solidFill>
                          <a:latin typeface="Arial"/>
                        </a:rPr>
                        <a:t>Share of wallet</a:t>
                      </a:r>
                      <a:endParaRPr lang="en-US" sz="1000" b="1" i="0" u="none" strike="noStrike" dirty="0">
                        <a:solidFill>
                          <a:srgbClr val="000000"/>
                        </a:solidFill>
                        <a:latin typeface="Arial"/>
                      </a:endParaRPr>
                    </a:p>
                  </a:txBody>
                  <a:tcPr marL="7965" marR="7965" marT="79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b"/>
                      <a:r>
                        <a:rPr lang="en-US" sz="1000" b="1" i="0" u="none" strike="noStrike">
                          <a:solidFill>
                            <a:srgbClr val="000000"/>
                          </a:solidFill>
                          <a:latin typeface="Arial"/>
                        </a:rPr>
                        <a:t>Customer Intimacy: </a:t>
                      </a:r>
                      <a:r>
                        <a:rPr lang="en-US" sz="1000" b="0" i="0" u="none" strike="noStrike">
                          <a:solidFill>
                            <a:srgbClr val="000000"/>
                          </a:solidFill>
                          <a:latin typeface="Arial"/>
                        </a:rPr>
                        <a:t>Share of wallet</a:t>
                      </a:r>
                      <a:endParaRPr lang="en-US" sz="1000" b="1" i="0" u="none" strike="noStrike">
                        <a:solidFill>
                          <a:srgbClr val="000000"/>
                        </a:solidFill>
                        <a:latin typeface="Arial"/>
                      </a:endParaRPr>
                    </a:p>
                  </a:txBody>
                  <a:tcPr marL="7965" marR="7965" marT="79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b"/>
                      <a:r>
                        <a:rPr lang="en-US" sz="1000" b="1" i="0" u="none" strike="noStrike">
                          <a:solidFill>
                            <a:srgbClr val="000000"/>
                          </a:solidFill>
                          <a:latin typeface="Arial"/>
                        </a:rPr>
                        <a:t>Customer Intimacy: </a:t>
                      </a:r>
                      <a:r>
                        <a:rPr lang="en-US" sz="1000" b="0" i="0" u="none" strike="noStrike">
                          <a:solidFill>
                            <a:srgbClr val="000000"/>
                          </a:solidFill>
                          <a:latin typeface="Arial"/>
                        </a:rPr>
                        <a:t>Share of wallet</a:t>
                      </a:r>
                      <a:endParaRPr lang="en-US" sz="1000" b="1" i="0" u="none" strike="noStrike">
                        <a:solidFill>
                          <a:srgbClr val="000000"/>
                        </a:solidFill>
                        <a:latin typeface="Arial"/>
                      </a:endParaRPr>
                    </a:p>
                  </a:txBody>
                  <a:tcPr marL="7965" marR="7965" marT="79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b"/>
                      <a:r>
                        <a:rPr lang="en-US" sz="1000" b="1" i="0" u="none" strike="noStrike">
                          <a:solidFill>
                            <a:srgbClr val="000000"/>
                          </a:solidFill>
                          <a:latin typeface="Arial"/>
                        </a:rPr>
                        <a:t>Customer Intimacy: </a:t>
                      </a:r>
                      <a:r>
                        <a:rPr lang="en-US" sz="1000" b="0" i="0" u="none" strike="noStrike">
                          <a:solidFill>
                            <a:srgbClr val="000000"/>
                          </a:solidFill>
                          <a:latin typeface="Arial"/>
                        </a:rPr>
                        <a:t>Share of wallet</a:t>
                      </a:r>
                      <a:endParaRPr lang="en-US" sz="1000" b="1" i="0" u="none" strike="noStrike">
                        <a:solidFill>
                          <a:srgbClr val="000000"/>
                        </a:solidFill>
                        <a:latin typeface="Arial"/>
                      </a:endParaRPr>
                    </a:p>
                  </a:txBody>
                  <a:tcPr marL="7965" marR="7965" marT="79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b"/>
                      <a:r>
                        <a:rPr lang="en-US" sz="1000" b="1" i="0" u="none" strike="noStrike">
                          <a:solidFill>
                            <a:srgbClr val="000000"/>
                          </a:solidFill>
                          <a:latin typeface="Arial"/>
                        </a:rPr>
                        <a:t>Customer Intimacy: </a:t>
                      </a:r>
                      <a:r>
                        <a:rPr lang="en-US" sz="1000" b="0" i="0" u="none" strike="noStrike">
                          <a:solidFill>
                            <a:srgbClr val="000000"/>
                          </a:solidFill>
                          <a:latin typeface="Arial"/>
                        </a:rPr>
                        <a:t>Share of wallet</a:t>
                      </a:r>
                      <a:endParaRPr lang="en-US" sz="1000" b="1" i="0" u="none" strike="noStrike">
                        <a:solidFill>
                          <a:srgbClr val="000000"/>
                        </a:solidFill>
                        <a:latin typeface="Arial"/>
                      </a:endParaRPr>
                    </a:p>
                  </a:txBody>
                  <a:tcPr marL="7965" marR="7965" marT="79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r>
              <a:tr h="512057">
                <a:tc vMerge="1">
                  <a:txBody>
                    <a:bodyPr/>
                    <a:lstStyle/>
                    <a:p>
                      <a:endParaRPr lang="en-US"/>
                    </a:p>
                  </a:txBody>
                  <a:tcPr/>
                </a:tc>
                <a:tc vMerge="1">
                  <a:txBody>
                    <a:bodyPr/>
                    <a:lstStyle/>
                    <a:p>
                      <a:endParaRPr lang="en-US"/>
                    </a:p>
                  </a:txBody>
                  <a:tcPr/>
                </a:tc>
                <a:tc>
                  <a:txBody>
                    <a:bodyPr/>
                    <a:lstStyle/>
                    <a:p>
                      <a:pPr algn="l" fontAlgn="b"/>
                      <a:r>
                        <a:rPr lang="pt-PT" sz="1000" b="1" i="0" u="none" strike="noStrike" dirty="0" err="1">
                          <a:solidFill>
                            <a:srgbClr val="000000"/>
                          </a:solidFill>
                          <a:latin typeface="Arial"/>
                        </a:rPr>
                        <a:t>Operational</a:t>
                      </a:r>
                      <a:r>
                        <a:rPr lang="pt-PT" sz="1000" b="1" i="0" u="none" strike="noStrike" dirty="0">
                          <a:solidFill>
                            <a:srgbClr val="000000"/>
                          </a:solidFill>
                          <a:latin typeface="Arial"/>
                        </a:rPr>
                        <a:t> </a:t>
                      </a:r>
                      <a:r>
                        <a:rPr lang="pt-PT" sz="1000" b="1" i="0" u="none" strike="noStrike" dirty="0" err="1">
                          <a:solidFill>
                            <a:srgbClr val="000000"/>
                          </a:solidFill>
                          <a:latin typeface="Arial"/>
                        </a:rPr>
                        <a:t>Efficiency</a:t>
                      </a:r>
                      <a:r>
                        <a:rPr lang="pt-PT" sz="1000" b="1" i="0" u="none" strike="noStrike" dirty="0">
                          <a:solidFill>
                            <a:srgbClr val="000000"/>
                          </a:solidFill>
                          <a:latin typeface="Arial"/>
                        </a:rPr>
                        <a:t>: </a:t>
                      </a:r>
                      <a:r>
                        <a:rPr lang="pt-PT" sz="1000" b="0" i="0" u="none" strike="noStrike" dirty="0">
                          <a:solidFill>
                            <a:srgbClr val="000000"/>
                          </a:solidFill>
                          <a:latin typeface="Arial"/>
                        </a:rPr>
                        <a:t>ROI, ROE</a:t>
                      </a:r>
                      <a:endParaRPr lang="pt-PT" sz="1000" b="1" i="0" u="none" strike="noStrike" dirty="0">
                        <a:solidFill>
                          <a:srgbClr val="000000"/>
                        </a:solidFill>
                        <a:latin typeface="Arial"/>
                      </a:endParaRPr>
                    </a:p>
                  </a:txBody>
                  <a:tcPr marL="7965" marR="7965" marT="79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b"/>
                      <a:r>
                        <a:rPr lang="pt-PT" sz="1000" b="1" i="0" u="none" strike="noStrike">
                          <a:solidFill>
                            <a:srgbClr val="000000"/>
                          </a:solidFill>
                          <a:latin typeface="Arial"/>
                        </a:rPr>
                        <a:t>Operational Efficiency: </a:t>
                      </a:r>
                      <a:r>
                        <a:rPr lang="pt-PT" sz="1000" b="0" i="0" u="none" strike="noStrike">
                          <a:solidFill>
                            <a:srgbClr val="000000"/>
                          </a:solidFill>
                          <a:latin typeface="Arial"/>
                        </a:rPr>
                        <a:t>ROI, ROE</a:t>
                      </a:r>
                      <a:endParaRPr lang="pt-PT" sz="1000" b="1" i="0" u="none" strike="noStrike">
                        <a:solidFill>
                          <a:srgbClr val="000000"/>
                        </a:solidFill>
                        <a:latin typeface="Arial"/>
                      </a:endParaRPr>
                    </a:p>
                  </a:txBody>
                  <a:tcPr marL="7965" marR="7965" marT="79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b"/>
                      <a:r>
                        <a:rPr lang="pt-PT" sz="1000" b="1" i="0" u="none" strike="noStrike">
                          <a:solidFill>
                            <a:srgbClr val="000000"/>
                          </a:solidFill>
                          <a:latin typeface="Arial"/>
                        </a:rPr>
                        <a:t>Operational Efficiency: </a:t>
                      </a:r>
                      <a:r>
                        <a:rPr lang="pt-PT" sz="1000" b="0" i="0" u="none" strike="noStrike">
                          <a:solidFill>
                            <a:srgbClr val="000000"/>
                          </a:solidFill>
                          <a:latin typeface="Arial"/>
                        </a:rPr>
                        <a:t>ROI, ROE</a:t>
                      </a:r>
                      <a:endParaRPr lang="pt-PT" sz="1000" b="1" i="0" u="none" strike="noStrike">
                        <a:solidFill>
                          <a:srgbClr val="000000"/>
                        </a:solidFill>
                        <a:latin typeface="Arial"/>
                      </a:endParaRPr>
                    </a:p>
                  </a:txBody>
                  <a:tcPr marL="7965" marR="7965" marT="79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b"/>
                      <a:r>
                        <a:rPr lang="pt-PT" sz="1000" b="1" i="0" u="none" strike="noStrike">
                          <a:solidFill>
                            <a:srgbClr val="000000"/>
                          </a:solidFill>
                          <a:latin typeface="Arial"/>
                        </a:rPr>
                        <a:t>Operational Efficiency: </a:t>
                      </a:r>
                      <a:r>
                        <a:rPr lang="pt-PT" sz="1000" b="0" i="0" u="none" strike="noStrike">
                          <a:solidFill>
                            <a:srgbClr val="000000"/>
                          </a:solidFill>
                          <a:latin typeface="Arial"/>
                        </a:rPr>
                        <a:t>ROI, ROE</a:t>
                      </a:r>
                      <a:endParaRPr lang="pt-PT" sz="1000" b="1" i="0" u="none" strike="noStrike">
                        <a:solidFill>
                          <a:srgbClr val="000000"/>
                        </a:solidFill>
                        <a:latin typeface="Arial"/>
                      </a:endParaRPr>
                    </a:p>
                  </a:txBody>
                  <a:tcPr marL="7965" marR="7965" marT="79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b"/>
                      <a:r>
                        <a:rPr lang="pt-PT" sz="1000" b="1" i="0" u="none" strike="noStrike">
                          <a:solidFill>
                            <a:srgbClr val="000000"/>
                          </a:solidFill>
                          <a:latin typeface="Arial"/>
                        </a:rPr>
                        <a:t>Operational Efficiency: </a:t>
                      </a:r>
                      <a:r>
                        <a:rPr lang="pt-PT" sz="1000" b="0" i="0" u="none" strike="noStrike">
                          <a:solidFill>
                            <a:srgbClr val="000000"/>
                          </a:solidFill>
                          <a:latin typeface="Arial"/>
                        </a:rPr>
                        <a:t>ROI, ROE</a:t>
                      </a:r>
                      <a:endParaRPr lang="pt-PT" sz="1000" b="1" i="0" u="none" strike="noStrike">
                        <a:solidFill>
                          <a:srgbClr val="000000"/>
                        </a:solidFill>
                        <a:latin typeface="Arial"/>
                      </a:endParaRPr>
                    </a:p>
                  </a:txBody>
                  <a:tcPr marL="7965" marR="7965" marT="79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r>
              <a:tr h="209003">
                <a:tc vMerge="1">
                  <a:txBody>
                    <a:bodyPr/>
                    <a:lstStyle/>
                    <a:p>
                      <a:endParaRPr lang="en-US"/>
                    </a:p>
                  </a:txBody>
                  <a:tcPr/>
                </a:tc>
                <a:tc rowSpan="2">
                  <a:txBody>
                    <a:bodyPr/>
                    <a:lstStyle/>
                    <a:p>
                      <a:pPr algn="l" fontAlgn="ctr"/>
                      <a:r>
                        <a:rPr lang="pt-PT" sz="1000" b="0" i="0" u="none" strike="noStrike">
                          <a:solidFill>
                            <a:srgbClr val="000000"/>
                          </a:solidFill>
                          <a:latin typeface="Arial"/>
                        </a:rPr>
                        <a:t>Increase Customers</a:t>
                      </a:r>
                    </a:p>
                  </a:txBody>
                  <a:tcPr marL="7965" marR="7965" marT="79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rowSpan="2">
                  <a:txBody>
                    <a:bodyPr/>
                    <a:lstStyle/>
                    <a:p>
                      <a:pPr algn="l" fontAlgn="ctr"/>
                      <a:r>
                        <a:rPr lang="pt-PT" sz="1000" b="0" i="0" u="none" strike="noStrike">
                          <a:solidFill>
                            <a:srgbClr val="000000"/>
                          </a:solidFill>
                          <a:latin typeface="Arial"/>
                        </a:rPr>
                        <a:t>Number of Customers</a:t>
                      </a:r>
                    </a:p>
                  </a:txBody>
                  <a:tcPr marL="7965" marR="7965" marT="79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ctr"/>
                      <a:r>
                        <a:rPr lang="pt-PT" sz="1000" b="0" i="0" u="none" strike="noStrike">
                          <a:solidFill>
                            <a:srgbClr val="000000"/>
                          </a:solidFill>
                          <a:latin typeface="Arial"/>
                        </a:rPr>
                        <a:t># of Patients</a:t>
                      </a:r>
                    </a:p>
                  </a:txBody>
                  <a:tcPr marL="7965" marR="7965" marT="79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ctr"/>
                      <a:r>
                        <a:rPr lang="pt-PT" sz="1000" b="0" i="0" u="none" strike="noStrike">
                          <a:solidFill>
                            <a:srgbClr val="000000"/>
                          </a:solidFill>
                          <a:latin typeface="Arial"/>
                        </a:rPr>
                        <a:t># of Customers</a:t>
                      </a:r>
                    </a:p>
                  </a:txBody>
                  <a:tcPr marL="7965" marR="7965" marT="79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ctr"/>
                      <a:r>
                        <a:rPr lang="pt-PT" sz="1000" b="0" i="0" u="none" strike="noStrike">
                          <a:solidFill>
                            <a:srgbClr val="000000"/>
                          </a:solidFill>
                          <a:latin typeface="Arial"/>
                        </a:rPr>
                        <a:t># of Customers</a:t>
                      </a:r>
                    </a:p>
                  </a:txBody>
                  <a:tcPr marL="7965" marR="7965" marT="79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ctr"/>
                      <a:r>
                        <a:rPr lang="pt-PT" sz="1000" b="0" i="0" u="none" strike="noStrike">
                          <a:solidFill>
                            <a:srgbClr val="000000"/>
                          </a:solidFill>
                          <a:latin typeface="Arial"/>
                        </a:rPr>
                        <a:t># of Customers</a:t>
                      </a:r>
                    </a:p>
                  </a:txBody>
                  <a:tcPr marL="7965" marR="7965" marT="79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r>
              <a:tr h="209003">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l" fontAlgn="ctr"/>
                      <a:r>
                        <a:rPr lang="pt-PT" sz="1000" b="0" i="0" u="none" strike="noStrike" dirty="0" err="1">
                          <a:solidFill>
                            <a:srgbClr val="000000"/>
                          </a:solidFill>
                          <a:latin typeface="Arial"/>
                        </a:rPr>
                        <a:t>Occupancy</a:t>
                      </a:r>
                      <a:r>
                        <a:rPr lang="pt-PT" sz="1000" b="0" i="0" u="none" strike="noStrike" dirty="0">
                          <a:solidFill>
                            <a:srgbClr val="000000"/>
                          </a:solidFill>
                          <a:latin typeface="Arial"/>
                        </a:rPr>
                        <a:t> rates</a:t>
                      </a:r>
                    </a:p>
                  </a:txBody>
                  <a:tcPr marL="7965" marR="7965" marT="79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ctr"/>
                      <a:r>
                        <a:rPr lang="pt-PT" sz="1000" b="0" i="0" u="none" strike="noStrike">
                          <a:solidFill>
                            <a:srgbClr val="000000"/>
                          </a:solidFill>
                          <a:latin typeface="Arial"/>
                        </a:rPr>
                        <a:t>Occupancy Rates</a:t>
                      </a:r>
                    </a:p>
                  </a:txBody>
                  <a:tcPr marL="7965" marR="7965" marT="79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ctr"/>
                      <a:r>
                        <a:rPr lang="pt-PT" sz="1000" b="0" i="0" u="none" strike="noStrike">
                          <a:solidFill>
                            <a:srgbClr val="000000"/>
                          </a:solidFill>
                          <a:latin typeface="Arial"/>
                        </a:rPr>
                        <a:t>Plant Capacity</a:t>
                      </a:r>
                    </a:p>
                  </a:txBody>
                  <a:tcPr marL="7965" marR="7965" marT="79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ctr"/>
                      <a:r>
                        <a:rPr lang="pt-PT" sz="1000" b="0" i="0" u="none" strike="noStrike">
                          <a:solidFill>
                            <a:srgbClr val="000000"/>
                          </a:solidFill>
                          <a:latin typeface="Arial"/>
                        </a:rPr>
                        <a:t>Plant Capacity</a:t>
                      </a:r>
                    </a:p>
                  </a:txBody>
                  <a:tcPr marL="7965" marR="7965" marT="79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r>
              <a:tr h="512057">
                <a:tc vMerge="1">
                  <a:txBody>
                    <a:bodyPr/>
                    <a:lstStyle/>
                    <a:p>
                      <a:endParaRPr lang="en-US"/>
                    </a:p>
                  </a:txBody>
                  <a:tcPr/>
                </a:tc>
                <a:tc>
                  <a:txBody>
                    <a:bodyPr/>
                    <a:lstStyle/>
                    <a:p>
                      <a:pPr algn="l" fontAlgn="ctr"/>
                      <a:r>
                        <a:rPr lang="pt-PT" sz="1000" b="0" i="0" u="none" strike="noStrike">
                          <a:solidFill>
                            <a:srgbClr val="000000"/>
                          </a:solidFill>
                          <a:latin typeface="Arial"/>
                        </a:rPr>
                        <a:t>Increase Order Size</a:t>
                      </a:r>
                    </a:p>
                  </a:txBody>
                  <a:tcPr marL="7965" marR="7965" marT="79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ctr"/>
                      <a:r>
                        <a:rPr lang="pt-PT" sz="1000" b="0" i="0" u="none" strike="noStrike">
                          <a:solidFill>
                            <a:srgbClr val="000000"/>
                          </a:solidFill>
                          <a:latin typeface="Arial"/>
                        </a:rPr>
                        <a:t>Average Purchase</a:t>
                      </a:r>
                    </a:p>
                  </a:txBody>
                  <a:tcPr marL="7965" marR="7965" marT="79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ctr"/>
                      <a:r>
                        <a:rPr lang="en-US" sz="1000" b="0" i="0" u="none" strike="noStrike" dirty="0">
                          <a:solidFill>
                            <a:srgbClr val="000000"/>
                          </a:solidFill>
                          <a:latin typeface="Arial"/>
                        </a:rPr>
                        <a:t>Average Value of an admission</a:t>
                      </a:r>
                    </a:p>
                  </a:txBody>
                  <a:tcPr marL="7965" marR="7965" marT="79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ctr"/>
                      <a:r>
                        <a:rPr lang="pt-PT" sz="1000" b="0" i="0" u="none" strike="noStrike">
                          <a:solidFill>
                            <a:srgbClr val="000000"/>
                          </a:solidFill>
                          <a:latin typeface="Arial"/>
                        </a:rPr>
                        <a:t>Average Purchase</a:t>
                      </a:r>
                    </a:p>
                  </a:txBody>
                  <a:tcPr marL="7965" marR="7965" marT="79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ctr"/>
                      <a:r>
                        <a:rPr lang="pt-PT" sz="1000" b="0" i="0" u="none" strike="noStrike">
                          <a:solidFill>
                            <a:srgbClr val="000000"/>
                          </a:solidFill>
                          <a:latin typeface="Arial"/>
                        </a:rPr>
                        <a:t>Average Purchase</a:t>
                      </a:r>
                    </a:p>
                  </a:txBody>
                  <a:tcPr marL="7965" marR="7965" marT="79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ctr"/>
                      <a:r>
                        <a:rPr lang="pt-PT" sz="1000" b="0" i="0" u="none" strike="noStrike">
                          <a:solidFill>
                            <a:srgbClr val="000000"/>
                          </a:solidFill>
                          <a:latin typeface="Arial"/>
                        </a:rPr>
                        <a:t>Project or Enhancement Purchase</a:t>
                      </a:r>
                    </a:p>
                  </a:txBody>
                  <a:tcPr marL="7965" marR="7965" marT="79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r>
              <a:tr h="679259">
                <a:tc vMerge="1">
                  <a:txBody>
                    <a:bodyPr/>
                    <a:lstStyle/>
                    <a:p>
                      <a:endParaRPr lang="en-US"/>
                    </a:p>
                  </a:txBody>
                  <a:tcPr/>
                </a:tc>
                <a:tc>
                  <a:txBody>
                    <a:bodyPr/>
                    <a:lstStyle/>
                    <a:p>
                      <a:pPr algn="l" fontAlgn="ctr"/>
                      <a:r>
                        <a:rPr lang="pt-PT" sz="1000" b="0" i="0" u="none" strike="noStrike">
                          <a:solidFill>
                            <a:srgbClr val="000000"/>
                          </a:solidFill>
                          <a:latin typeface="Arial"/>
                        </a:rPr>
                        <a:t>Increase Frequency</a:t>
                      </a:r>
                    </a:p>
                  </a:txBody>
                  <a:tcPr marL="7965" marR="7965" marT="79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ctr"/>
                      <a:r>
                        <a:rPr lang="en-US" sz="1000" b="0" i="0" u="none" strike="noStrike">
                          <a:solidFill>
                            <a:srgbClr val="000000"/>
                          </a:solidFill>
                          <a:latin typeface="Arial"/>
                        </a:rPr>
                        <a:t>Frequency of purchase Lifetime value of a customer</a:t>
                      </a:r>
                    </a:p>
                  </a:txBody>
                  <a:tcPr marL="7965" marR="7965" marT="79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ctr"/>
                      <a:r>
                        <a:rPr lang="en-US" sz="1000" b="0" i="0" u="none" strike="noStrike">
                          <a:solidFill>
                            <a:srgbClr val="000000"/>
                          </a:solidFill>
                          <a:latin typeface="Arial"/>
                        </a:rPr>
                        <a:t>Frequency of Physician Referred admission</a:t>
                      </a:r>
                    </a:p>
                  </a:txBody>
                  <a:tcPr marL="7965" marR="7965" marT="79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ctr"/>
                      <a:r>
                        <a:rPr lang="en-US" sz="1000" b="0" i="0" u="none" strike="noStrike" dirty="0">
                          <a:solidFill>
                            <a:srgbClr val="000000"/>
                          </a:solidFill>
                          <a:latin typeface="Arial"/>
                        </a:rPr>
                        <a:t>Frequency of purchase Lifetime value of a customer</a:t>
                      </a:r>
                    </a:p>
                  </a:txBody>
                  <a:tcPr marL="7965" marR="7965" marT="79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ctr"/>
                      <a:r>
                        <a:rPr lang="en-US" sz="1000" b="0" i="0" u="none" strike="noStrike">
                          <a:solidFill>
                            <a:srgbClr val="000000"/>
                          </a:solidFill>
                          <a:latin typeface="Arial"/>
                        </a:rPr>
                        <a:t>Frequency of purchase Lifetime value of a customer</a:t>
                      </a:r>
                    </a:p>
                  </a:txBody>
                  <a:tcPr marL="7965" marR="7965" marT="79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ctr"/>
                      <a:r>
                        <a:rPr lang="en-US" sz="1000" b="0" i="0" u="none" strike="noStrike">
                          <a:solidFill>
                            <a:srgbClr val="000000"/>
                          </a:solidFill>
                          <a:latin typeface="Arial"/>
                        </a:rPr>
                        <a:t>Frequency of purchase Lifetime value of a customer</a:t>
                      </a:r>
                    </a:p>
                  </a:txBody>
                  <a:tcPr marL="7965" marR="7965" marT="79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r>
              <a:tr h="512057">
                <a:tc rowSpan="2">
                  <a:txBody>
                    <a:bodyPr/>
                    <a:lstStyle/>
                    <a:p>
                      <a:pPr algn="ctr" fontAlgn="ctr"/>
                      <a:r>
                        <a:rPr lang="pt-PT" sz="1000" b="1" i="0" u="none" strike="noStrike" dirty="0" err="1">
                          <a:solidFill>
                            <a:srgbClr val="000000"/>
                          </a:solidFill>
                          <a:latin typeface="Arial"/>
                        </a:rPr>
                        <a:t>Customer</a:t>
                      </a:r>
                      <a:r>
                        <a:rPr lang="pt-PT" sz="1000" b="1" i="0" u="none" strike="noStrike" dirty="0">
                          <a:solidFill>
                            <a:srgbClr val="000000"/>
                          </a:solidFill>
                          <a:latin typeface="Arial"/>
                        </a:rPr>
                        <a:t> </a:t>
                      </a:r>
                      <a:r>
                        <a:rPr lang="pt-PT" sz="1000" b="1" i="0" u="none" strike="noStrike" dirty="0" err="1">
                          <a:solidFill>
                            <a:srgbClr val="000000"/>
                          </a:solidFill>
                          <a:latin typeface="Arial"/>
                        </a:rPr>
                        <a:t>Satisfaction</a:t>
                      </a:r>
                      <a:endParaRPr lang="pt-PT" sz="1000" b="1" i="0" u="none" strike="noStrike" dirty="0">
                        <a:solidFill>
                          <a:srgbClr val="000000"/>
                        </a:solidFill>
                        <a:latin typeface="Arial"/>
                      </a:endParaRPr>
                    </a:p>
                  </a:txBody>
                  <a:tcPr marL="7965" marR="7965" marT="79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CFF"/>
                    </a:solidFill>
                  </a:tcPr>
                </a:tc>
                <a:tc>
                  <a:txBody>
                    <a:bodyPr/>
                    <a:lstStyle/>
                    <a:p>
                      <a:pPr algn="l" fontAlgn="ctr"/>
                      <a:r>
                        <a:rPr lang="pt-PT" sz="1000" b="0" i="0" u="none" strike="noStrike">
                          <a:solidFill>
                            <a:srgbClr val="000000"/>
                          </a:solidFill>
                          <a:latin typeface="Arial"/>
                        </a:rPr>
                        <a:t>Increase Satisfaction</a:t>
                      </a:r>
                    </a:p>
                  </a:txBody>
                  <a:tcPr marL="7965" marR="7965" marT="79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CFF"/>
                    </a:solidFill>
                  </a:tcPr>
                </a:tc>
                <a:tc>
                  <a:txBody>
                    <a:bodyPr/>
                    <a:lstStyle/>
                    <a:p>
                      <a:pPr algn="l" fontAlgn="ctr"/>
                      <a:r>
                        <a:rPr lang="pt-PT" sz="1000" b="0" i="0" u="none" strike="noStrike">
                          <a:solidFill>
                            <a:srgbClr val="000000"/>
                          </a:solidFill>
                          <a:latin typeface="Arial"/>
                        </a:rPr>
                        <a:t>Customer Satisfaction Surveys</a:t>
                      </a:r>
                    </a:p>
                  </a:txBody>
                  <a:tcPr marL="7965" marR="7965" marT="79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CFF"/>
                    </a:solidFill>
                  </a:tcPr>
                </a:tc>
                <a:tc>
                  <a:txBody>
                    <a:bodyPr/>
                    <a:lstStyle/>
                    <a:p>
                      <a:pPr algn="l" fontAlgn="ctr"/>
                      <a:r>
                        <a:rPr lang="pt-PT" sz="1000" b="0" i="0" u="none" strike="noStrike">
                          <a:solidFill>
                            <a:srgbClr val="000000"/>
                          </a:solidFill>
                          <a:latin typeface="Arial"/>
                        </a:rPr>
                        <a:t>Customer Satisfaction Surveys</a:t>
                      </a:r>
                    </a:p>
                  </a:txBody>
                  <a:tcPr marL="7965" marR="7965" marT="79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CFF"/>
                    </a:solidFill>
                  </a:tcPr>
                </a:tc>
                <a:tc>
                  <a:txBody>
                    <a:bodyPr/>
                    <a:lstStyle/>
                    <a:p>
                      <a:pPr algn="l" fontAlgn="ctr"/>
                      <a:r>
                        <a:rPr lang="pt-PT" sz="1000" b="0" i="0" u="none" strike="noStrike" dirty="0" err="1">
                          <a:solidFill>
                            <a:srgbClr val="000000"/>
                          </a:solidFill>
                          <a:latin typeface="Arial"/>
                        </a:rPr>
                        <a:t>Customer</a:t>
                      </a:r>
                      <a:r>
                        <a:rPr lang="pt-PT" sz="1000" b="0" i="0" u="none" strike="noStrike" dirty="0">
                          <a:solidFill>
                            <a:srgbClr val="000000"/>
                          </a:solidFill>
                          <a:latin typeface="Arial"/>
                        </a:rPr>
                        <a:t> </a:t>
                      </a:r>
                      <a:r>
                        <a:rPr lang="pt-PT" sz="1000" b="0" i="0" u="none" strike="noStrike" dirty="0" err="1">
                          <a:solidFill>
                            <a:srgbClr val="000000"/>
                          </a:solidFill>
                          <a:latin typeface="Arial"/>
                        </a:rPr>
                        <a:t>Satisfaction</a:t>
                      </a:r>
                      <a:r>
                        <a:rPr lang="pt-PT" sz="1000" b="0" i="0" u="none" strike="noStrike" dirty="0">
                          <a:solidFill>
                            <a:srgbClr val="000000"/>
                          </a:solidFill>
                          <a:latin typeface="Arial"/>
                        </a:rPr>
                        <a:t> </a:t>
                      </a:r>
                      <a:r>
                        <a:rPr lang="pt-PT" sz="1000" b="0" i="0" u="none" strike="noStrike" dirty="0" err="1">
                          <a:solidFill>
                            <a:srgbClr val="000000"/>
                          </a:solidFill>
                          <a:latin typeface="Arial"/>
                        </a:rPr>
                        <a:t>Surveys</a:t>
                      </a:r>
                      <a:endParaRPr lang="pt-PT" sz="1000" b="0" i="0" u="none" strike="noStrike" dirty="0">
                        <a:solidFill>
                          <a:srgbClr val="000000"/>
                        </a:solidFill>
                        <a:latin typeface="Arial"/>
                      </a:endParaRPr>
                    </a:p>
                  </a:txBody>
                  <a:tcPr marL="7965" marR="7965" marT="79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CFF"/>
                    </a:solidFill>
                  </a:tcPr>
                </a:tc>
                <a:tc>
                  <a:txBody>
                    <a:bodyPr/>
                    <a:lstStyle/>
                    <a:p>
                      <a:pPr algn="l" fontAlgn="ctr"/>
                      <a:r>
                        <a:rPr lang="pt-PT" sz="1000" b="0" i="0" u="none" strike="noStrike" dirty="0" err="1">
                          <a:solidFill>
                            <a:srgbClr val="000000"/>
                          </a:solidFill>
                          <a:latin typeface="Arial"/>
                        </a:rPr>
                        <a:t>Customer</a:t>
                      </a:r>
                      <a:r>
                        <a:rPr lang="pt-PT" sz="1000" b="0" i="0" u="none" strike="noStrike" dirty="0">
                          <a:solidFill>
                            <a:srgbClr val="000000"/>
                          </a:solidFill>
                          <a:latin typeface="Arial"/>
                        </a:rPr>
                        <a:t> </a:t>
                      </a:r>
                      <a:r>
                        <a:rPr lang="pt-PT" sz="1000" b="0" i="0" u="none" strike="noStrike" dirty="0" err="1">
                          <a:solidFill>
                            <a:srgbClr val="000000"/>
                          </a:solidFill>
                          <a:latin typeface="Arial"/>
                        </a:rPr>
                        <a:t>Satisfaction</a:t>
                      </a:r>
                      <a:r>
                        <a:rPr lang="pt-PT" sz="1000" b="0" i="0" u="none" strike="noStrike" dirty="0">
                          <a:solidFill>
                            <a:srgbClr val="000000"/>
                          </a:solidFill>
                          <a:latin typeface="Arial"/>
                        </a:rPr>
                        <a:t> </a:t>
                      </a:r>
                      <a:r>
                        <a:rPr lang="pt-PT" sz="1000" b="0" i="0" u="none" strike="noStrike" dirty="0" err="1">
                          <a:solidFill>
                            <a:srgbClr val="000000"/>
                          </a:solidFill>
                          <a:latin typeface="Arial"/>
                        </a:rPr>
                        <a:t>Surveys</a:t>
                      </a:r>
                      <a:endParaRPr lang="pt-PT" sz="1000" b="0" i="0" u="none" strike="noStrike" dirty="0">
                        <a:solidFill>
                          <a:srgbClr val="000000"/>
                        </a:solidFill>
                        <a:latin typeface="Arial"/>
                      </a:endParaRPr>
                    </a:p>
                  </a:txBody>
                  <a:tcPr marL="7965" marR="7965" marT="79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CFF"/>
                    </a:solidFill>
                  </a:tcPr>
                </a:tc>
                <a:tc>
                  <a:txBody>
                    <a:bodyPr/>
                    <a:lstStyle/>
                    <a:p>
                      <a:pPr algn="l" fontAlgn="ctr"/>
                      <a:r>
                        <a:rPr lang="pt-PT" sz="1000" b="0" i="0" u="none" strike="noStrike">
                          <a:solidFill>
                            <a:srgbClr val="000000"/>
                          </a:solidFill>
                          <a:latin typeface="Arial"/>
                        </a:rPr>
                        <a:t>Customer Satisfaction Surveys</a:t>
                      </a:r>
                    </a:p>
                  </a:txBody>
                  <a:tcPr marL="7965" marR="7965" marT="79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CFF"/>
                    </a:solidFill>
                  </a:tcPr>
                </a:tc>
              </a:tr>
              <a:tr h="344854">
                <a:tc vMerge="1">
                  <a:txBody>
                    <a:bodyPr/>
                    <a:lstStyle/>
                    <a:p>
                      <a:endParaRPr lang="en-US"/>
                    </a:p>
                  </a:txBody>
                  <a:tcPr/>
                </a:tc>
                <a:tc>
                  <a:txBody>
                    <a:bodyPr/>
                    <a:lstStyle/>
                    <a:p>
                      <a:pPr algn="l" fontAlgn="ctr"/>
                      <a:r>
                        <a:rPr lang="pt-PT" sz="1000" b="0" i="0" u="none" strike="noStrike">
                          <a:solidFill>
                            <a:srgbClr val="000000"/>
                          </a:solidFill>
                          <a:latin typeface="Arial"/>
                        </a:rPr>
                        <a:t>Increase Referals</a:t>
                      </a:r>
                    </a:p>
                  </a:txBody>
                  <a:tcPr marL="7965" marR="7965" marT="79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CFF"/>
                    </a:solidFill>
                  </a:tcPr>
                </a:tc>
                <a:tc>
                  <a:txBody>
                    <a:bodyPr/>
                    <a:lstStyle/>
                    <a:p>
                      <a:pPr algn="l" fontAlgn="ctr"/>
                      <a:r>
                        <a:rPr lang="pt-PT" sz="1000" b="0" i="0" u="none" strike="noStrike">
                          <a:solidFill>
                            <a:srgbClr val="000000"/>
                          </a:solidFill>
                          <a:latin typeface="Arial"/>
                        </a:rPr>
                        <a:t>Frequency of referal</a:t>
                      </a:r>
                    </a:p>
                  </a:txBody>
                  <a:tcPr marL="7965" marR="7965" marT="79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CFF"/>
                    </a:solidFill>
                  </a:tcPr>
                </a:tc>
                <a:tc>
                  <a:txBody>
                    <a:bodyPr/>
                    <a:lstStyle/>
                    <a:p>
                      <a:pPr algn="l" fontAlgn="ctr"/>
                      <a:r>
                        <a:rPr lang="pt-PT" sz="1000" b="0" i="0" u="none" strike="noStrike">
                          <a:solidFill>
                            <a:srgbClr val="000000"/>
                          </a:solidFill>
                          <a:latin typeface="Arial"/>
                        </a:rPr>
                        <a:t>Frequency of referals</a:t>
                      </a:r>
                    </a:p>
                  </a:txBody>
                  <a:tcPr marL="7965" marR="7965" marT="79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CFF"/>
                    </a:solidFill>
                  </a:tcPr>
                </a:tc>
                <a:tc>
                  <a:txBody>
                    <a:bodyPr/>
                    <a:lstStyle/>
                    <a:p>
                      <a:pPr algn="l" fontAlgn="ctr"/>
                      <a:r>
                        <a:rPr lang="pt-PT" sz="1000" b="0" i="0" u="none" strike="noStrike">
                          <a:solidFill>
                            <a:srgbClr val="000000"/>
                          </a:solidFill>
                          <a:latin typeface="Arial"/>
                        </a:rPr>
                        <a:t>Frequency of referal</a:t>
                      </a:r>
                    </a:p>
                  </a:txBody>
                  <a:tcPr marL="7965" marR="7965" marT="79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CFF"/>
                    </a:solidFill>
                  </a:tcPr>
                </a:tc>
                <a:tc>
                  <a:txBody>
                    <a:bodyPr/>
                    <a:lstStyle/>
                    <a:p>
                      <a:pPr algn="l" fontAlgn="ctr"/>
                      <a:r>
                        <a:rPr lang="pt-PT" sz="1000" b="0" i="0" u="none" strike="noStrike" dirty="0" err="1">
                          <a:solidFill>
                            <a:srgbClr val="000000"/>
                          </a:solidFill>
                          <a:latin typeface="Arial"/>
                        </a:rPr>
                        <a:t>Frequency</a:t>
                      </a:r>
                      <a:r>
                        <a:rPr lang="pt-PT" sz="1000" b="0" i="0" u="none" strike="noStrike" dirty="0">
                          <a:solidFill>
                            <a:srgbClr val="000000"/>
                          </a:solidFill>
                          <a:latin typeface="Arial"/>
                        </a:rPr>
                        <a:t> of </a:t>
                      </a:r>
                      <a:r>
                        <a:rPr lang="pt-PT" sz="1000" b="0" i="0" u="none" strike="noStrike" dirty="0" err="1">
                          <a:solidFill>
                            <a:srgbClr val="000000"/>
                          </a:solidFill>
                          <a:latin typeface="Arial"/>
                        </a:rPr>
                        <a:t>referal</a:t>
                      </a:r>
                      <a:endParaRPr lang="pt-PT" sz="1000" b="0" i="0" u="none" strike="noStrike" dirty="0">
                        <a:solidFill>
                          <a:srgbClr val="000000"/>
                        </a:solidFill>
                        <a:latin typeface="Arial"/>
                      </a:endParaRPr>
                    </a:p>
                  </a:txBody>
                  <a:tcPr marL="7965" marR="7965" marT="79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CFF"/>
                    </a:solidFill>
                  </a:tcPr>
                </a:tc>
                <a:tc>
                  <a:txBody>
                    <a:bodyPr/>
                    <a:lstStyle/>
                    <a:p>
                      <a:pPr algn="l" fontAlgn="ctr"/>
                      <a:r>
                        <a:rPr lang="pt-PT" sz="1000" b="0" i="0" u="none" strike="noStrike" dirty="0" err="1">
                          <a:solidFill>
                            <a:srgbClr val="000000"/>
                          </a:solidFill>
                          <a:latin typeface="Arial"/>
                        </a:rPr>
                        <a:t>Frequency</a:t>
                      </a:r>
                      <a:r>
                        <a:rPr lang="pt-PT" sz="1000" b="0" i="0" u="none" strike="noStrike" dirty="0">
                          <a:solidFill>
                            <a:srgbClr val="000000"/>
                          </a:solidFill>
                          <a:latin typeface="Arial"/>
                        </a:rPr>
                        <a:t> of </a:t>
                      </a:r>
                      <a:r>
                        <a:rPr lang="pt-PT" sz="1000" b="0" i="0" u="none" strike="noStrike" dirty="0" err="1">
                          <a:solidFill>
                            <a:srgbClr val="000000"/>
                          </a:solidFill>
                          <a:latin typeface="Arial"/>
                        </a:rPr>
                        <a:t>referal</a:t>
                      </a:r>
                      <a:endParaRPr lang="pt-PT" sz="1000" b="0" i="0" u="none" strike="noStrike" dirty="0">
                        <a:solidFill>
                          <a:srgbClr val="000000"/>
                        </a:solidFill>
                        <a:latin typeface="Arial"/>
                      </a:endParaRPr>
                    </a:p>
                  </a:txBody>
                  <a:tcPr marL="7965" marR="7965" marT="79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CFF"/>
                    </a:solidFill>
                  </a:tcPr>
                </a:tc>
              </a:tr>
            </a:tbl>
          </a:graphicData>
        </a:graphic>
      </p:graphicFrame>
      <p:sp>
        <p:nvSpPr>
          <p:cNvPr id="9" name="Marcador de Posição do Rodapé 7"/>
          <p:cNvSpPr>
            <a:spLocks noGrp="1"/>
          </p:cNvSpPr>
          <p:nvPr>
            <p:ph type="ftr" sz="quarter" idx="11"/>
          </p:nvPr>
        </p:nvSpPr>
        <p:spPr>
          <a:xfrm>
            <a:off x="428596" y="6135709"/>
            <a:ext cx="4287420" cy="365125"/>
          </a:xfrm>
        </p:spPr>
        <p:txBody>
          <a:bodyPr/>
          <a:lstStyle/>
          <a:p>
            <a:r>
              <a:rPr lang="pt-PT" dirty="0" smtClean="0"/>
              <a:t>Sistemas de Informação II– Viriato M. </a:t>
            </a:r>
            <a:r>
              <a:rPr lang="pt-PT" dirty="0" err="1" smtClean="0"/>
              <a:t>Marques–DEIS</a:t>
            </a:r>
            <a:r>
              <a:rPr lang="pt-PT" dirty="0" smtClean="0"/>
              <a:t> / ISEC</a:t>
            </a:r>
            <a:endParaRPr lang="pt-PT"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Marcador de Posição do Número do Diapositivo 6"/>
          <p:cNvSpPr>
            <a:spLocks noGrp="1"/>
          </p:cNvSpPr>
          <p:nvPr>
            <p:ph type="sldNum" sz="quarter" idx="12"/>
          </p:nvPr>
        </p:nvSpPr>
        <p:spPr>
          <a:xfrm>
            <a:off x="8286776" y="6072206"/>
            <a:ext cx="457200" cy="365125"/>
          </a:xfrm>
        </p:spPr>
        <p:txBody>
          <a:bodyPr/>
          <a:lstStyle/>
          <a:p>
            <a:fld id="{CE287019-93E1-4EE6-AC17-0D901F7ADF48}" type="slidenum">
              <a:rPr lang="pt-PT" smtClean="0"/>
              <a:pPr/>
              <a:t>38</a:t>
            </a:fld>
            <a:endParaRPr lang="pt-PT" dirty="0"/>
          </a:p>
        </p:txBody>
      </p:sp>
      <p:cxnSp>
        <p:nvCxnSpPr>
          <p:cNvPr id="13" name="Conexão recta 12"/>
          <p:cNvCxnSpPr/>
          <p:nvPr/>
        </p:nvCxnSpPr>
        <p:spPr>
          <a:xfrm>
            <a:off x="642910" y="1000108"/>
            <a:ext cx="7929618" cy="1588"/>
          </a:xfrm>
          <a:prstGeom prst="line">
            <a:avLst/>
          </a:prstGeom>
          <a:ln w="25400" cap="rnd">
            <a:solidFill>
              <a:srgbClr val="0070C0"/>
            </a:solidFill>
          </a:ln>
        </p:spPr>
        <p:style>
          <a:lnRef idx="1">
            <a:schemeClr val="accent1"/>
          </a:lnRef>
          <a:fillRef idx="0">
            <a:schemeClr val="accent1"/>
          </a:fillRef>
          <a:effectRef idx="0">
            <a:schemeClr val="accent1"/>
          </a:effectRef>
          <a:fontRef idx="minor">
            <a:schemeClr val="tx1"/>
          </a:fontRef>
        </p:style>
      </p:cxnSp>
      <p:sp>
        <p:nvSpPr>
          <p:cNvPr id="7" name="Título 1"/>
          <p:cNvSpPr txBox="1">
            <a:spLocks/>
          </p:cNvSpPr>
          <p:nvPr/>
        </p:nvSpPr>
        <p:spPr>
          <a:xfrm>
            <a:off x="500034" y="428604"/>
            <a:ext cx="7986714" cy="500066"/>
          </a:xfrm>
          <a:prstGeom prst="rect">
            <a:avLst/>
          </a:prstGeom>
        </p:spPr>
        <p:txBody>
          <a:bodyPr vert="horz" anchor="b">
            <a:noAutofit/>
          </a:bodyPr>
          <a:lstStyle/>
          <a:p>
            <a:pPr lvl="0">
              <a:spcBef>
                <a:spcPct val="0"/>
              </a:spcBef>
              <a:defRPr/>
            </a:pPr>
            <a:r>
              <a:rPr lang="pt-PT" sz="2800" b="1" dirty="0" smtClean="0">
                <a:solidFill>
                  <a:srgbClr val="0070C0"/>
                </a:solidFill>
                <a:effectLst>
                  <a:outerShdw blurRad="53975" dist="22860" dir="5400000" algn="tl" rotWithShape="0">
                    <a:srgbClr val="000000">
                      <a:alpha val="55000"/>
                    </a:srgbClr>
                  </a:outerShdw>
                </a:effectLst>
                <a:latin typeface="+mj-lt"/>
                <a:ea typeface="+mj-ea"/>
                <a:cs typeface="+mj-cs"/>
              </a:rPr>
              <a:t>10</a:t>
            </a:r>
            <a:r>
              <a:rPr kumimoji="0" lang="pt-PT" sz="2800" b="1" i="0" strike="noStrike" kern="1200" cap="none" spc="0" normalizeH="0" baseline="0" noProof="0" dirty="0" smtClean="0">
                <a:ln>
                  <a:noFill/>
                </a:ln>
                <a:solidFill>
                  <a:srgbClr val="0070C0"/>
                </a:solidFill>
                <a:effectLst>
                  <a:outerShdw blurRad="53975" dist="22860" dir="5400000" algn="tl" rotWithShape="0">
                    <a:srgbClr val="000000">
                      <a:alpha val="55000"/>
                    </a:srgbClr>
                  </a:outerShdw>
                </a:effectLst>
                <a:uLnTx/>
                <a:uFillTx/>
                <a:latin typeface="+mj-lt"/>
                <a:ea typeface="+mj-ea"/>
                <a:cs typeface="+mj-cs"/>
              </a:rPr>
              <a:t>. </a:t>
            </a:r>
            <a:r>
              <a:rPr lang="pt-PT" sz="2800" b="1" dirty="0" smtClean="0">
                <a:solidFill>
                  <a:srgbClr val="0070C0"/>
                </a:solidFill>
                <a:effectLst>
                  <a:outerShdw blurRad="53975" dist="22860" dir="5400000" algn="tl" rotWithShape="0">
                    <a:srgbClr val="000000">
                      <a:alpha val="55000"/>
                    </a:srgbClr>
                  </a:outerShdw>
                </a:effectLst>
              </a:rPr>
              <a:t>Gestão do Conhecimento </a:t>
            </a:r>
            <a:endParaRPr kumimoji="0" lang="pt-PT" sz="2800" b="1" i="0" strike="noStrike" kern="1200" cap="none" spc="0" normalizeH="0" baseline="0" noProof="0" dirty="0">
              <a:ln>
                <a:noFill/>
              </a:ln>
              <a:solidFill>
                <a:srgbClr val="0070C0"/>
              </a:solidFill>
              <a:effectLst>
                <a:outerShdw blurRad="53975" dist="22860" dir="5400000" algn="tl" rotWithShape="0">
                  <a:srgbClr val="000000">
                    <a:alpha val="55000"/>
                  </a:srgbClr>
                </a:outerShdw>
              </a:effectLst>
              <a:uLnTx/>
              <a:uFillTx/>
              <a:latin typeface="+mj-lt"/>
              <a:ea typeface="+mj-ea"/>
              <a:cs typeface="+mj-cs"/>
            </a:endParaRPr>
          </a:p>
        </p:txBody>
      </p:sp>
      <p:graphicFrame>
        <p:nvGraphicFramePr>
          <p:cNvPr id="11" name="Tabela 10"/>
          <p:cNvGraphicFramePr>
            <a:graphicFrameLocks noGrp="1"/>
          </p:cNvGraphicFramePr>
          <p:nvPr/>
        </p:nvGraphicFramePr>
        <p:xfrm>
          <a:off x="624622" y="1072495"/>
          <a:ext cx="7920878" cy="4780537"/>
        </p:xfrm>
        <a:graphic>
          <a:graphicData uri="http://schemas.openxmlformats.org/drawingml/2006/table">
            <a:tbl>
              <a:tblPr/>
              <a:tblGrid>
                <a:gridCol w="1131554"/>
                <a:gridCol w="1131554"/>
                <a:gridCol w="1131554"/>
                <a:gridCol w="1131554"/>
                <a:gridCol w="1131554"/>
                <a:gridCol w="1131554"/>
                <a:gridCol w="1131554"/>
              </a:tblGrid>
              <a:tr h="343906">
                <a:tc>
                  <a:txBody>
                    <a:bodyPr/>
                    <a:lstStyle/>
                    <a:p>
                      <a:pPr algn="ctr" fontAlgn="b"/>
                      <a:r>
                        <a:rPr lang="pt-PT" sz="1200" b="1" i="0" u="none" strike="noStrike" dirty="0" err="1">
                          <a:solidFill>
                            <a:srgbClr val="FF0000"/>
                          </a:solidFill>
                          <a:latin typeface="Arial"/>
                        </a:rPr>
                        <a:t>Balanced</a:t>
                      </a:r>
                      <a:r>
                        <a:rPr lang="pt-PT" sz="1200" b="1" i="0" u="none" strike="noStrike" dirty="0">
                          <a:solidFill>
                            <a:srgbClr val="FF0000"/>
                          </a:solidFill>
                          <a:latin typeface="Arial"/>
                        </a:rPr>
                        <a:t> </a:t>
                      </a:r>
                      <a:r>
                        <a:rPr lang="pt-PT" sz="1200" b="1" i="0" u="none" strike="noStrike" dirty="0" err="1">
                          <a:solidFill>
                            <a:srgbClr val="FF0000"/>
                          </a:solidFill>
                          <a:latin typeface="Arial"/>
                        </a:rPr>
                        <a:t>Scorecard</a:t>
                      </a:r>
                      <a:endParaRPr lang="pt-PT" sz="1200" b="1" i="0" u="none" strike="noStrike" dirty="0">
                        <a:solidFill>
                          <a:srgbClr val="FF0000"/>
                        </a:solidFill>
                        <a:latin typeface="Arial"/>
                      </a:endParaRP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pt-PT" sz="1000" b="1" i="0" u="none" strike="noStrike" dirty="0" err="1">
                          <a:solidFill>
                            <a:srgbClr val="000000"/>
                          </a:solidFill>
                          <a:latin typeface="Arial"/>
                        </a:rPr>
                        <a:t>Short</a:t>
                      </a:r>
                      <a:r>
                        <a:rPr lang="pt-PT" sz="1000" b="1" i="0" u="none" strike="noStrike" dirty="0">
                          <a:solidFill>
                            <a:srgbClr val="000000"/>
                          </a:solidFill>
                          <a:latin typeface="Arial"/>
                        </a:rPr>
                        <a:t> </a:t>
                      </a:r>
                      <a:r>
                        <a:rPr lang="pt-PT" sz="1000" b="1" i="0" u="none" strike="noStrike" dirty="0" err="1">
                          <a:solidFill>
                            <a:srgbClr val="000000"/>
                          </a:solidFill>
                          <a:latin typeface="Arial"/>
                        </a:rPr>
                        <a:t>Term</a:t>
                      </a:r>
                      <a:endParaRPr lang="pt-PT" sz="1000" b="1" i="0" u="none" strike="noStrike" dirty="0">
                        <a:solidFill>
                          <a:srgbClr val="000000"/>
                        </a:solidFill>
                        <a:latin typeface="Arial"/>
                      </a:endParaRP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pt-PT" sz="1000" b="1" i="0" u="none" strike="noStrike" dirty="0" err="1">
                          <a:solidFill>
                            <a:srgbClr val="000000"/>
                          </a:solidFill>
                          <a:latin typeface="Arial"/>
                        </a:rPr>
                        <a:t>Measures</a:t>
                      </a:r>
                      <a:endParaRPr lang="pt-PT" sz="1000" b="1" i="0" u="none" strike="noStrike" dirty="0">
                        <a:solidFill>
                          <a:srgbClr val="000000"/>
                        </a:solidFill>
                        <a:latin typeface="Arial"/>
                      </a:endParaRP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pt-PT" sz="1000" b="1" i="0" u="none" strike="noStrike" dirty="0" err="1">
                          <a:solidFill>
                            <a:srgbClr val="000000"/>
                          </a:solidFill>
                          <a:latin typeface="Arial"/>
                        </a:rPr>
                        <a:t>Hospitals</a:t>
                      </a:r>
                      <a:endParaRPr lang="pt-PT" sz="1000" b="1" i="0" u="none" strike="noStrike" dirty="0">
                        <a:solidFill>
                          <a:srgbClr val="000000"/>
                        </a:solidFill>
                        <a:latin typeface="Arial"/>
                      </a:endParaRP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pt-PT" sz="1000" b="1" i="0" u="none" strike="noStrike" dirty="0" err="1">
                          <a:solidFill>
                            <a:srgbClr val="000000"/>
                          </a:solidFill>
                          <a:latin typeface="Arial"/>
                        </a:rPr>
                        <a:t>Service</a:t>
                      </a:r>
                      <a:r>
                        <a:rPr lang="pt-PT" sz="1000" b="1" i="0" u="none" strike="noStrike" dirty="0">
                          <a:solidFill>
                            <a:srgbClr val="000000"/>
                          </a:solidFill>
                          <a:latin typeface="Arial"/>
                        </a:rPr>
                        <a:t> Industries</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pt-PT" sz="1000" b="1" i="0" u="none" strike="noStrike" dirty="0" err="1">
                          <a:solidFill>
                            <a:srgbClr val="000000"/>
                          </a:solidFill>
                          <a:latin typeface="Arial"/>
                        </a:rPr>
                        <a:t>Manufacturing</a:t>
                      </a:r>
                      <a:r>
                        <a:rPr lang="pt-PT" sz="1000" b="1" i="0" u="none" strike="noStrike" dirty="0">
                          <a:solidFill>
                            <a:srgbClr val="000000"/>
                          </a:solidFill>
                          <a:latin typeface="Arial"/>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pt-PT" sz="1000" b="1" i="0" u="none" strike="noStrike" dirty="0" err="1">
                          <a:solidFill>
                            <a:srgbClr val="000000"/>
                          </a:solidFill>
                          <a:latin typeface="Arial"/>
                        </a:rPr>
                        <a:t>Information</a:t>
                      </a:r>
                      <a:r>
                        <a:rPr lang="pt-PT" sz="1000" b="1" i="0" u="none" strike="noStrike" dirty="0">
                          <a:solidFill>
                            <a:srgbClr val="000000"/>
                          </a:solidFill>
                          <a:latin typeface="Arial"/>
                        </a:rPr>
                        <a:t> Technologies</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439054">
                <a:tc rowSpan="5">
                  <a:txBody>
                    <a:bodyPr/>
                    <a:lstStyle/>
                    <a:p>
                      <a:pPr algn="ctr" fontAlgn="ctr"/>
                      <a:r>
                        <a:rPr lang="pt-PT" sz="900" b="1" i="0" u="none" strike="noStrike" dirty="0" err="1">
                          <a:solidFill>
                            <a:srgbClr val="000000"/>
                          </a:solidFill>
                          <a:latin typeface="Arial"/>
                        </a:rPr>
                        <a:t>Learning</a:t>
                      </a:r>
                      <a:r>
                        <a:rPr lang="pt-PT" sz="900" b="1" i="0" u="none" strike="noStrike" dirty="0">
                          <a:solidFill>
                            <a:srgbClr val="000000"/>
                          </a:solidFill>
                          <a:latin typeface="Arial"/>
                        </a:rPr>
                        <a:t> </a:t>
                      </a:r>
                      <a:r>
                        <a:rPr lang="pt-PT" sz="900" b="1" i="0" u="none" strike="noStrike" dirty="0" err="1">
                          <a:solidFill>
                            <a:srgbClr val="000000"/>
                          </a:solidFill>
                          <a:latin typeface="Arial"/>
                        </a:rPr>
                        <a:t>and</a:t>
                      </a:r>
                      <a:r>
                        <a:rPr lang="pt-PT" sz="900" b="1" i="0" u="none" strike="noStrike" dirty="0">
                          <a:solidFill>
                            <a:srgbClr val="000000"/>
                          </a:solidFill>
                          <a:latin typeface="Arial"/>
                        </a:rPr>
                        <a:t> </a:t>
                      </a:r>
                      <a:r>
                        <a:rPr lang="pt-PT" sz="900" b="1" i="0" u="none" strike="noStrike" dirty="0" err="1">
                          <a:solidFill>
                            <a:srgbClr val="000000"/>
                          </a:solidFill>
                          <a:latin typeface="Arial"/>
                        </a:rPr>
                        <a:t>Growth</a:t>
                      </a:r>
                      <a:endParaRPr lang="pt-PT" sz="900" b="1" i="0" u="none" strike="noStrike" dirty="0">
                        <a:solidFill>
                          <a:srgbClr val="000000"/>
                        </a:solidFill>
                        <a:latin typeface="Arial"/>
                      </a:endParaRPr>
                    </a:p>
                  </a:txBody>
                  <a:tcPr marL="6158" marR="6158" marT="61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rowSpan="5">
                  <a:txBody>
                    <a:bodyPr/>
                    <a:lstStyle/>
                    <a:p>
                      <a:pPr algn="l" fontAlgn="ctr"/>
                      <a:r>
                        <a:rPr lang="pt-PT" sz="900" b="0" i="0" u="none" strike="noStrike" dirty="0" err="1">
                          <a:solidFill>
                            <a:srgbClr val="000000"/>
                          </a:solidFill>
                          <a:latin typeface="Arial"/>
                        </a:rPr>
                        <a:t>Increase</a:t>
                      </a:r>
                      <a:r>
                        <a:rPr lang="pt-PT" sz="900" b="0" i="0" u="none" strike="noStrike" dirty="0">
                          <a:solidFill>
                            <a:srgbClr val="000000"/>
                          </a:solidFill>
                          <a:latin typeface="Arial"/>
                        </a:rPr>
                        <a:t> Core </a:t>
                      </a:r>
                      <a:r>
                        <a:rPr lang="pt-PT" sz="900" b="0" i="0" u="none" strike="noStrike" dirty="0" err="1">
                          <a:solidFill>
                            <a:srgbClr val="000000"/>
                          </a:solidFill>
                          <a:latin typeface="Arial"/>
                        </a:rPr>
                        <a:t>Skills</a:t>
                      </a:r>
                      <a:endParaRPr lang="pt-PT" sz="900" b="0" i="0" u="none" strike="noStrike" dirty="0">
                        <a:solidFill>
                          <a:srgbClr val="000000"/>
                        </a:solidFill>
                        <a:latin typeface="Arial"/>
                      </a:endParaRPr>
                    </a:p>
                  </a:txBody>
                  <a:tcPr marL="6158" marR="6158" marT="61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ctr"/>
                      <a:r>
                        <a:rPr lang="en-US" sz="800" b="1" i="0" u="none" strike="noStrike" dirty="0">
                          <a:solidFill>
                            <a:srgbClr val="000000"/>
                          </a:solidFill>
                          <a:latin typeface="Arial"/>
                        </a:rPr>
                        <a:t>Innovation: </a:t>
                      </a:r>
                      <a:r>
                        <a:rPr lang="en-US" sz="800" b="0" i="0" u="none" strike="noStrike" dirty="0">
                          <a:solidFill>
                            <a:srgbClr val="000000"/>
                          </a:solidFill>
                          <a:latin typeface="Arial"/>
                        </a:rPr>
                        <a:t>Conferences and Tradeshows attended</a:t>
                      </a:r>
                      <a:endParaRPr lang="en-US" sz="800" b="1" i="0" u="none" strike="noStrike" dirty="0">
                        <a:solidFill>
                          <a:srgbClr val="000000"/>
                        </a:solidFill>
                        <a:latin typeface="Arial"/>
                      </a:endParaRPr>
                    </a:p>
                  </a:txBody>
                  <a:tcPr marL="6158" marR="6158" marT="61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ctr"/>
                      <a:r>
                        <a:rPr lang="en-US" sz="800" b="1" i="0" u="none" strike="noStrike" dirty="0">
                          <a:solidFill>
                            <a:srgbClr val="000000"/>
                          </a:solidFill>
                          <a:latin typeface="Arial"/>
                        </a:rPr>
                        <a:t>Innovation: </a:t>
                      </a:r>
                      <a:r>
                        <a:rPr lang="en-US" sz="800" b="0" i="0" u="none" strike="noStrike" dirty="0">
                          <a:solidFill>
                            <a:srgbClr val="000000"/>
                          </a:solidFill>
                          <a:latin typeface="Arial"/>
                        </a:rPr>
                        <a:t>Conferences and Tradeshows attended</a:t>
                      </a:r>
                      <a:endParaRPr lang="en-US" sz="800" b="1" i="0" u="none" strike="noStrike" dirty="0">
                        <a:solidFill>
                          <a:srgbClr val="000000"/>
                        </a:solidFill>
                        <a:latin typeface="Arial"/>
                      </a:endParaRPr>
                    </a:p>
                  </a:txBody>
                  <a:tcPr marL="6158" marR="6158" marT="61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ctr"/>
                      <a:r>
                        <a:rPr lang="en-US" sz="800" b="1" i="0" u="none" strike="noStrike">
                          <a:solidFill>
                            <a:srgbClr val="000000"/>
                          </a:solidFill>
                          <a:latin typeface="Arial"/>
                        </a:rPr>
                        <a:t>Innovation: </a:t>
                      </a:r>
                      <a:r>
                        <a:rPr lang="en-US" sz="800" b="0" i="0" u="none" strike="noStrike">
                          <a:solidFill>
                            <a:srgbClr val="000000"/>
                          </a:solidFill>
                          <a:latin typeface="Arial"/>
                        </a:rPr>
                        <a:t>Conferences and Tradeshows attended</a:t>
                      </a:r>
                      <a:endParaRPr lang="en-US" sz="800" b="1" i="0" u="none" strike="noStrike">
                        <a:solidFill>
                          <a:srgbClr val="000000"/>
                        </a:solidFill>
                        <a:latin typeface="Arial"/>
                      </a:endParaRPr>
                    </a:p>
                  </a:txBody>
                  <a:tcPr marL="6158" marR="6158" marT="61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ctr"/>
                      <a:r>
                        <a:rPr lang="en-US" sz="800" b="1" i="0" u="none" strike="noStrike">
                          <a:solidFill>
                            <a:srgbClr val="000000"/>
                          </a:solidFill>
                          <a:latin typeface="Arial"/>
                        </a:rPr>
                        <a:t>Innovation: </a:t>
                      </a:r>
                      <a:r>
                        <a:rPr lang="en-US" sz="800" b="0" i="0" u="none" strike="noStrike">
                          <a:solidFill>
                            <a:srgbClr val="000000"/>
                          </a:solidFill>
                          <a:latin typeface="Arial"/>
                        </a:rPr>
                        <a:t>Conferences and Tradeshows attended</a:t>
                      </a:r>
                      <a:endParaRPr lang="en-US" sz="800" b="1" i="0" u="none" strike="noStrike">
                        <a:solidFill>
                          <a:srgbClr val="000000"/>
                        </a:solidFill>
                        <a:latin typeface="Arial"/>
                      </a:endParaRPr>
                    </a:p>
                  </a:txBody>
                  <a:tcPr marL="6158" marR="6158" marT="61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ctr"/>
                      <a:r>
                        <a:rPr lang="en-US" sz="800" b="1" i="0" u="none" strike="noStrike">
                          <a:solidFill>
                            <a:srgbClr val="000000"/>
                          </a:solidFill>
                          <a:latin typeface="Arial"/>
                        </a:rPr>
                        <a:t>Innovation: </a:t>
                      </a:r>
                      <a:r>
                        <a:rPr lang="en-US" sz="800" b="0" i="0" u="none" strike="noStrike">
                          <a:solidFill>
                            <a:srgbClr val="000000"/>
                          </a:solidFill>
                          <a:latin typeface="Arial"/>
                        </a:rPr>
                        <a:t>Conferences and Tradeshows attended</a:t>
                      </a:r>
                      <a:endParaRPr lang="en-US" sz="800" b="1" i="0" u="none" strike="noStrike">
                        <a:solidFill>
                          <a:srgbClr val="000000"/>
                        </a:solidFill>
                        <a:latin typeface="Arial"/>
                      </a:endParaRPr>
                    </a:p>
                  </a:txBody>
                  <a:tcPr marL="6158" marR="6158" marT="61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r>
              <a:tr h="213070">
                <a:tc vMerge="1">
                  <a:txBody>
                    <a:bodyPr/>
                    <a:lstStyle/>
                    <a:p>
                      <a:endParaRPr lang="en-US"/>
                    </a:p>
                  </a:txBody>
                  <a:tcPr/>
                </a:tc>
                <a:tc vMerge="1">
                  <a:txBody>
                    <a:bodyPr/>
                    <a:lstStyle/>
                    <a:p>
                      <a:endParaRPr lang="en-US"/>
                    </a:p>
                  </a:txBody>
                  <a:tcPr/>
                </a:tc>
                <a:tc>
                  <a:txBody>
                    <a:bodyPr/>
                    <a:lstStyle/>
                    <a:p>
                      <a:pPr algn="l" fontAlgn="ctr"/>
                      <a:r>
                        <a:rPr lang="pt-PT" sz="800" b="1" i="0" u="none" strike="noStrike">
                          <a:solidFill>
                            <a:srgbClr val="000000"/>
                          </a:solidFill>
                          <a:latin typeface="Arial"/>
                        </a:rPr>
                        <a:t>Customer Intimacy:</a:t>
                      </a:r>
                    </a:p>
                  </a:txBody>
                  <a:tcPr marL="6158" marR="6158" marT="61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ctr"/>
                      <a:r>
                        <a:rPr lang="pt-PT" sz="800" b="1" i="0" u="none" strike="noStrike" dirty="0" err="1">
                          <a:solidFill>
                            <a:srgbClr val="000000"/>
                          </a:solidFill>
                          <a:latin typeface="Arial"/>
                        </a:rPr>
                        <a:t>Customer</a:t>
                      </a:r>
                      <a:r>
                        <a:rPr lang="pt-PT" sz="800" b="1" i="0" u="none" strike="noStrike" dirty="0">
                          <a:solidFill>
                            <a:srgbClr val="000000"/>
                          </a:solidFill>
                          <a:latin typeface="Arial"/>
                        </a:rPr>
                        <a:t> </a:t>
                      </a:r>
                      <a:r>
                        <a:rPr lang="pt-PT" sz="800" b="1" i="0" u="none" strike="noStrike" dirty="0" err="1">
                          <a:solidFill>
                            <a:srgbClr val="000000"/>
                          </a:solidFill>
                          <a:latin typeface="Arial"/>
                        </a:rPr>
                        <a:t>Intimacy</a:t>
                      </a:r>
                      <a:r>
                        <a:rPr lang="pt-PT" sz="800" b="1" i="0" u="none" strike="noStrike" dirty="0">
                          <a:solidFill>
                            <a:srgbClr val="000000"/>
                          </a:solidFill>
                          <a:latin typeface="Arial"/>
                        </a:rPr>
                        <a:t>:</a:t>
                      </a:r>
                    </a:p>
                  </a:txBody>
                  <a:tcPr marL="6158" marR="6158" marT="61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ctr"/>
                      <a:r>
                        <a:rPr lang="pt-PT" sz="800" b="1" i="0" u="none" strike="noStrike">
                          <a:solidFill>
                            <a:srgbClr val="000000"/>
                          </a:solidFill>
                          <a:latin typeface="Arial"/>
                        </a:rPr>
                        <a:t>Customer Intimacy:</a:t>
                      </a:r>
                    </a:p>
                  </a:txBody>
                  <a:tcPr marL="6158" marR="6158" marT="61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ctr"/>
                      <a:r>
                        <a:rPr lang="pt-PT" sz="800" b="1" i="0" u="none" strike="noStrike">
                          <a:solidFill>
                            <a:srgbClr val="000000"/>
                          </a:solidFill>
                          <a:latin typeface="Arial"/>
                        </a:rPr>
                        <a:t>Customer Intimacy:</a:t>
                      </a:r>
                    </a:p>
                  </a:txBody>
                  <a:tcPr marL="6158" marR="6158" marT="61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ctr"/>
                      <a:r>
                        <a:rPr lang="pt-PT" sz="800" b="1" i="0" u="none" strike="noStrike">
                          <a:solidFill>
                            <a:srgbClr val="000000"/>
                          </a:solidFill>
                          <a:latin typeface="Arial"/>
                        </a:rPr>
                        <a:t>Customer Intimacy:</a:t>
                      </a:r>
                    </a:p>
                  </a:txBody>
                  <a:tcPr marL="6158" marR="6158" marT="61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r>
              <a:tr h="213070">
                <a:tc vMerge="1">
                  <a:txBody>
                    <a:bodyPr/>
                    <a:lstStyle/>
                    <a:p>
                      <a:endParaRPr lang="en-US"/>
                    </a:p>
                  </a:txBody>
                  <a:tcPr/>
                </a:tc>
                <a:tc vMerge="1">
                  <a:txBody>
                    <a:bodyPr/>
                    <a:lstStyle/>
                    <a:p>
                      <a:endParaRPr lang="en-US"/>
                    </a:p>
                  </a:txBody>
                  <a:tcPr/>
                </a:tc>
                <a:tc>
                  <a:txBody>
                    <a:bodyPr/>
                    <a:lstStyle/>
                    <a:p>
                      <a:pPr algn="l" fontAlgn="ctr"/>
                      <a:r>
                        <a:rPr lang="pt-PT" sz="800" b="0" i="0" u="none" strike="noStrike" dirty="0" err="1">
                          <a:solidFill>
                            <a:srgbClr val="000000"/>
                          </a:solidFill>
                          <a:latin typeface="Arial"/>
                        </a:rPr>
                        <a:t>Relationship</a:t>
                      </a:r>
                      <a:r>
                        <a:rPr lang="pt-PT" sz="800" b="0" i="0" u="none" strike="noStrike" dirty="0">
                          <a:solidFill>
                            <a:srgbClr val="000000"/>
                          </a:solidFill>
                          <a:latin typeface="Arial"/>
                        </a:rPr>
                        <a:t> </a:t>
                      </a:r>
                      <a:r>
                        <a:rPr lang="pt-PT" sz="800" b="0" i="0" u="none" strike="noStrike" dirty="0" err="1">
                          <a:solidFill>
                            <a:srgbClr val="000000"/>
                          </a:solidFill>
                          <a:latin typeface="Arial"/>
                        </a:rPr>
                        <a:t>Training</a:t>
                      </a:r>
                      <a:endParaRPr lang="pt-PT" sz="800" b="0" i="0" u="none" strike="noStrike" dirty="0">
                        <a:solidFill>
                          <a:srgbClr val="000000"/>
                        </a:solidFill>
                        <a:latin typeface="Arial"/>
                      </a:endParaRPr>
                    </a:p>
                  </a:txBody>
                  <a:tcPr marL="6158" marR="6158" marT="61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ctr"/>
                      <a:r>
                        <a:rPr lang="pt-PT" sz="800" b="0" i="0" u="none" strike="noStrike">
                          <a:solidFill>
                            <a:srgbClr val="000000"/>
                          </a:solidFill>
                          <a:latin typeface="Arial"/>
                        </a:rPr>
                        <a:t>Relationship Training</a:t>
                      </a:r>
                    </a:p>
                  </a:txBody>
                  <a:tcPr marL="6158" marR="6158" marT="61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ctr"/>
                      <a:r>
                        <a:rPr lang="pt-PT" sz="800" b="0" i="0" u="none" strike="noStrike" dirty="0" err="1">
                          <a:solidFill>
                            <a:srgbClr val="000000"/>
                          </a:solidFill>
                          <a:latin typeface="Arial"/>
                        </a:rPr>
                        <a:t>Relationship</a:t>
                      </a:r>
                      <a:r>
                        <a:rPr lang="pt-PT" sz="800" b="0" i="0" u="none" strike="noStrike" dirty="0">
                          <a:solidFill>
                            <a:srgbClr val="000000"/>
                          </a:solidFill>
                          <a:latin typeface="Arial"/>
                        </a:rPr>
                        <a:t> </a:t>
                      </a:r>
                      <a:r>
                        <a:rPr lang="pt-PT" sz="800" b="0" i="0" u="none" strike="noStrike" dirty="0" err="1">
                          <a:solidFill>
                            <a:srgbClr val="000000"/>
                          </a:solidFill>
                          <a:latin typeface="Arial"/>
                        </a:rPr>
                        <a:t>Training</a:t>
                      </a:r>
                      <a:endParaRPr lang="pt-PT" sz="800" b="0" i="0" u="none" strike="noStrike" dirty="0">
                        <a:solidFill>
                          <a:srgbClr val="000000"/>
                        </a:solidFill>
                        <a:latin typeface="Arial"/>
                      </a:endParaRPr>
                    </a:p>
                  </a:txBody>
                  <a:tcPr marL="6158" marR="6158" marT="61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ctr"/>
                      <a:r>
                        <a:rPr lang="pt-PT" sz="800" b="0" i="0" u="none" strike="noStrike">
                          <a:solidFill>
                            <a:srgbClr val="000000"/>
                          </a:solidFill>
                          <a:latin typeface="Arial"/>
                        </a:rPr>
                        <a:t>Relationship Training</a:t>
                      </a:r>
                    </a:p>
                  </a:txBody>
                  <a:tcPr marL="6158" marR="6158" marT="61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ctr"/>
                      <a:r>
                        <a:rPr lang="pt-PT" sz="800" b="0" i="0" u="none" strike="noStrike">
                          <a:solidFill>
                            <a:srgbClr val="000000"/>
                          </a:solidFill>
                          <a:latin typeface="Arial"/>
                        </a:rPr>
                        <a:t>Relationship Training</a:t>
                      </a:r>
                    </a:p>
                  </a:txBody>
                  <a:tcPr marL="6158" marR="6158" marT="61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r>
              <a:tr h="259353">
                <a:tc vMerge="1">
                  <a:txBody>
                    <a:bodyPr/>
                    <a:lstStyle/>
                    <a:p>
                      <a:endParaRPr lang="en-US"/>
                    </a:p>
                  </a:txBody>
                  <a:tcPr/>
                </a:tc>
                <a:tc vMerge="1">
                  <a:txBody>
                    <a:bodyPr/>
                    <a:lstStyle/>
                    <a:p>
                      <a:endParaRPr lang="en-US"/>
                    </a:p>
                  </a:txBody>
                  <a:tcPr/>
                </a:tc>
                <a:tc>
                  <a:txBody>
                    <a:bodyPr/>
                    <a:lstStyle/>
                    <a:p>
                      <a:pPr algn="l" fontAlgn="ctr"/>
                      <a:r>
                        <a:rPr lang="pt-PT" sz="800" b="1" i="0" u="none" strike="noStrike" dirty="0" err="1">
                          <a:solidFill>
                            <a:srgbClr val="000000"/>
                          </a:solidFill>
                          <a:latin typeface="Arial"/>
                        </a:rPr>
                        <a:t>Operational</a:t>
                      </a:r>
                      <a:r>
                        <a:rPr lang="pt-PT" sz="800" b="1" i="0" u="none" strike="noStrike" dirty="0">
                          <a:solidFill>
                            <a:srgbClr val="000000"/>
                          </a:solidFill>
                          <a:latin typeface="Arial"/>
                        </a:rPr>
                        <a:t> </a:t>
                      </a:r>
                      <a:r>
                        <a:rPr lang="pt-PT" sz="800" b="1" i="0" u="none" strike="noStrike" dirty="0" err="1">
                          <a:solidFill>
                            <a:srgbClr val="000000"/>
                          </a:solidFill>
                          <a:latin typeface="Arial"/>
                        </a:rPr>
                        <a:t>Efficiency</a:t>
                      </a:r>
                      <a:r>
                        <a:rPr lang="pt-PT" sz="800" b="1" i="0" u="none" strike="noStrike" dirty="0">
                          <a:solidFill>
                            <a:srgbClr val="000000"/>
                          </a:solidFill>
                          <a:latin typeface="Arial"/>
                        </a:rPr>
                        <a:t>:</a:t>
                      </a:r>
                    </a:p>
                  </a:txBody>
                  <a:tcPr marL="6158" marR="6158" marT="61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ctr"/>
                      <a:r>
                        <a:rPr lang="pt-PT" sz="800" b="1" i="0" u="none" strike="noStrike" dirty="0" err="1">
                          <a:solidFill>
                            <a:srgbClr val="000000"/>
                          </a:solidFill>
                          <a:latin typeface="Arial"/>
                        </a:rPr>
                        <a:t>Operational</a:t>
                      </a:r>
                      <a:r>
                        <a:rPr lang="pt-PT" sz="800" b="1" i="0" u="none" strike="noStrike" dirty="0">
                          <a:solidFill>
                            <a:srgbClr val="000000"/>
                          </a:solidFill>
                          <a:latin typeface="Arial"/>
                        </a:rPr>
                        <a:t> </a:t>
                      </a:r>
                      <a:r>
                        <a:rPr lang="pt-PT" sz="800" b="1" i="0" u="none" strike="noStrike" dirty="0" err="1">
                          <a:solidFill>
                            <a:srgbClr val="000000"/>
                          </a:solidFill>
                          <a:latin typeface="Arial"/>
                        </a:rPr>
                        <a:t>Efficiency</a:t>
                      </a:r>
                      <a:r>
                        <a:rPr lang="pt-PT" sz="800" b="1" i="0" u="none" strike="noStrike" dirty="0">
                          <a:solidFill>
                            <a:srgbClr val="000000"/>
                          </a:solidFill>
                          <a:latin typeface="Arial"/>
                        </a:rPr>
                        <a:t>:</a:t>
                      </a:r>
                    </a:p>
                  </a:txBody>
                  <a:tcPr marL="6158" marR="6158" marT="61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ctr"/>
                      <a:r>
                        <a:rPr lang="pt-PT" sz="800" b="1" i="0" u="none" strike="noStrike" dirty="0" err="1">
                          <a:solidFill>
                            <a:srgbClr val="000000"/>
                          </a:solidFill>
                          <a:latin typeface="Arial"/>
                        </a:rPr>
                        <a:t>Operational</a:t>
                      </a:r>
                      <a:r>
                        <a:rPr lang="pt-PT" sz="800" b="1" i="0" u="none" strike="noStrike" dirty="0">
                          <a:solidFill>
                            <a:srgbClr val="000000"/>
                          </a:solidFill>
                          <a:latin typeface="Arial"/>
                        </a:rPr>
                        <a:t> </a:t>
                      </a:r>
                      <a:r>
                        <a:rPr lang="pt-PT" sz="800" b="1" i="0" u="none" strike="noStrike" dirty="0" err="1">
                          <a:solidFill>
                            <a:srgbClr val="000000"/>
                          </a:solidFill>
                          <a:latin typeface="Arial"/>
                        </a:rPr>
                        <a:t>Efficiency</a:t>
                      </a:r>
                      <a:r>
                        <a:rPr lang="pt-PT" sz="800" b="1" i="0" u="none" strike="noStrike" dirty="0">
                          <a:solidFill>
                            <a:srgbClr val="000000"/>
                          </a:solidFill>
                          <a:latin typeface="Arial"/>
                        </a:rPr>
                        <a:t>:</a:t>
                      </a:r>
                    </a:p>
                  </a:txBody>
                  <a:tcPr marL="6158" marR="6158" marT="61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ctr"/>
                      <a:r>
                        <a:rPr lang="pt-PT" sz="800" b="1" i="0" u="none" strike="noStrike">
                          <a:solidFill>
                            <a:srgbClr val="000000"/>
                          </a:solidFill>
                          <a:latin typeface="Arial"/>
                        </a:rPr>
                        <a:t>Operational Efficiency:</a:t>
                      </a:r>
                    </a:p>
                  </a:txBody>
                  <a:tcPr marL="6158" marR="6158" marT="61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ctr"/>
                      <a:r>
                        <a:rPr lang="pt-PT" sz="800" b="1" i="0" u="none" strike="noStrike">
                          <a:solidFill>
                            <a:srgbClr val="000000"/>
                          </a:solidFill>
                          <a:latin typeface="Arial"/>
                        </a:rPr>
                        <a:t>Operational Efficiency:</a:t>
                      </a:r>
                    </a:p>
                  </a:txBody>
                  <a:tcPr marL="6158" marR="6158" marT="61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r>
              <a:tr h="213070">
                <a:tc vMerge="1">
                  <a:txBody>
                    <a:bodyPr/>
                    <a:lstStyle/>
                    <a:p>
                      <a:endParaRPr lang="en-US"/>
                    </a:p>
                  </a:txBody>
                  <a:tcPr/>
                </a:tc>
                <a:tc vMerge="1">
                  <a:txBody>
                    <a:bodyPr/>
                    <a:lstStyle/>
                    <a:p>
                      <a:endParaRPr lang="en-US"/>
                    </a:p>
                  </a:txBody>
                  <a:tcPr/>
                </a:tc>
                <a:tc>
                  <a:txBody>
                    <a:bodyPr/>
                    <a:lstStyle/>
                    <a:p>
                      <a:pPr algn="l" fontAlgn="ctr"/>
                      <a:r>
                        <a:rPr lang="pt-PT" sz="800" b="0" i="0" u="none" strike="noStrike">
                          <a:solidFill>
                            <a:srgbClr val="000000"/>
                          </a:solidFill>
                          <a:latin typeface="Arial"/>
                        </a:rPr>
                        <a:t>Six Sigma Results</a:t>
                      </a:r>
                    </a:p>
                  </a:txBody>
                  <a:tcPr marL="6158" marR="6158" marT="61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ctr"/>
                      <a:r>
                        <a:rPr lang="pt-PT" sz="800" b="0" i="0" u="none" strike="noStrike" dirty="0" err="1">
                          <a:solidFill>
                            <a:srgbClr val="000000"/>
                          </a:solidFill>
                          <a:latin typeface="Arial"/>
                        </a:rPr>
                        <a:t>Six</a:t>
                      </a:r>
                      <a:r>
                        <a:rPr lang="pt-PT" sz="800" b="0" i="0" u="none" strike="noStrike" dirty="0">
                          <a:solidFill>
                            <a:srgbClr val="000000"/>
                          </a:solidFill>
                          <a:latin typeface="Arial"/>
                        </a:rPr>
                        <a:t> Sigma </a:t>
                      </a:r>
                      <a:r>
                        <a:rPr lang="pt-PT" sz="800" b="0" i="0" u="none" strike="noStrike" dirty="0" err="1">
                          <a:solidFill>
                            <a:srgbClr val="000000"/>
                          </a:solidFill>
                          <a:latin typeface="Arial"/>
                        </a:rPr>
                        <a:t>Results</a:t>
                      </a:r>
                      <a:endParaRPr lang="pt-PT" sz="800" b="0" i="0" u="none" strike="noStrike" dirty="0">
                        <a:solidFill>
                          <a:srgbClr val="000000"/>
                        </a:solidFill>
                        <a:latin typeface="Arial"/>
                      </a:endParaRPr>
                    </a:p>
                  </a:txBody>
                  <a:tcPr marL="6158" marR="6158" marT="61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ctr"/>
                      <a:r>
                        <a:rPr lang="pt-PT" sz="800" b="0" i="0" u="none" strike="noStrike">
                          <a:solidFill>
                            <a:srgbClr val="000000"/>
                          </a:solidFill>
                          <a:latin typeface="Arial"/>
                        </a:rPr>
                        <a:t>Six Sigma Results</a:t>
                      </a:r>
                    </a:p>
                  </a:txBody>
                  <a:tcPr marL="6158" marR="6158" marT="61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ctr"/>
                      <a:r>
                        <a:rPr lang="pt-PT" sz="800" b="0" i="0" u="none" strike="noStrike">
                          <a:solidFill>
                            <a:srgbClr val="000000"/>
                          </a:solidFill>
                          <a:latin typeface="Arial"/>
                        </a:rPr>
                        <a:t>Six Sigma Results</a:t>
                      </a:r>
                    </a:p>
                  </a:txBody>
                  <a:tcPr marL="6158" marR="6158" marT="61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ctr"/>
                      <a:r>
                        <a:rPr lang="pt-PT" sz="800" b="0" i="0" u="none" strike="noStrike">
                          <a:solidFill>
                            <a:srgbClr val="000000"/>
                          </a:solidFill>
                          <a:latin typeface="Arial"/>
                        </a:rPr>
                        <a:t>Six Sigma Results</a:t>
                      </a:r>
                    </a:p>
                  </a:txBody>
                  <a:tcPr marL="6158" marR="6158" marT="61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r>
              <a:tr h="132524">
                <a:tc rowSpan="11">
                  <a:txBody>
                    <a:bodyPr/>
                    <a:lstStyle/>
                    <a:p>
                      <a:pPr algn="ctr" fontAlgn="ctr"/>
                      <a:r>
                        <a:rPr lang="pt-PT" sz="900" b="1" i="0" u="none" strike="noStrike">
                          <a:solidFill>
                            <a:srgbClr val="000000"/>
                          </a:solidFill>
                          <a:latin typeface="Arial"/>
                        </a:rPr>
                        <a:t>Quality</a:t>
                      </a:r>
                    </a:p>
                  </a:txBody>
                  <a:tcPr marL="6158" marR="6158" marT="61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CFF"/>
                    </a:solidFill>
                  </a:tcPr>
                </a:tc>
                <a:tc rowSpan="2">
                  <a:txBody>
                    <a:bodyPr/>
                    <a:lstStyle/>
                    <a:p>
                      <a:pPr algn="l" fontAlgn="ctr"/>
                      <a:r>
                        <a:rPr lang="pt-PT" sz="900" b="0" i="0" u="none" strike="noStrike">
                          <a:solidFill>
                            <a:srgbClr val="000000"/>
                          </a:solidFill>
                          <a:latin typeface="Arial"/>
                        </a:rPr>
                        <a:t>Increase Systems Availability</a:t>
                      </a:r>
                    </a:p>
                  </a:txBody>
                  <a:tcPr marL="6158" marR="6158" marT="61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CFF"/>
                    </a:solidFill>
                  </a:tcPr>
                </a:tc>
                <a:tc rowSpan="2">
                  <a:txBody>
                    <a:bodyPr/>
                    <a:lstStyle/>
                    <a:p>
                      <a:pPr algn="l" fontAlgn="ctr"/>
                      <a:r>
                        <a:rPr lang="pt-PT" sz="800" b="0" i="0" u="none" strike="noStrike">
                          <a:solidFill>
                            <a:srgbClr val="000000"/>
                          </a:solidFill>
                          <a:latin typeface="Arial"/>
                        </a:rPr>
                        <a:t>% Unavailable</a:t>
                      </a:r>
                    </a:p>
                  </a:txBody>
                  <a:tcPr marL="6158" marR="6158" marT="61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CFF"/>
                    </a:solidFill>
                  </a:tcPr>
                </a:tc>
                <a:tc rowSpan="2">
                  <a:txBody>
                    <a:bodyPr/>
                    <a:lstStyle/>
                    <a:p>
                      <a:pPr algn="l" fontAlgn="ctr"/>
                      <a:r>
                        <a:rPr lang="pt-PT" sz="800" b="0" i="0" u="none" strike="noStrike" dirty="0">
                          <a:solidFill>
                            <a:srgbClr val="000000"/>
                          </a:solidFill>
                          <a:latin typeface="Arial"/>
                        </a:rPr>
                        <a:t>% </a:t>
                      </a:r>
                      <a:r>
                        <a:rPr lang="pt-PT" sz="800" b="0" i="0" u="none" strike="noStrike" dirty="0" err="1">
                          <a:solidFill>
                            <a:srgbClr val="000000"/>
                          </a:solidFill>
                          <a:latin typeface="Arial"/>
                        </a:rPr>
                        <a:t>Unavailable</a:t>
                      </a:r>
                      <a:endParaRPr lang="pt-PT" sz="800" b="0" i="0" u="none" strike="noStrike" dirty="0">
                        <a:solidFill>
                          <a:srgbClr val="000000"/>
                        </a:solidFill>
                        <a:latin typeface="Arial"/>
                      </a:endParaRPr>
                    </a:p>
                  </a:txBody>
                  <a:tcPr marL="6158" marR="6158" marT="61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CFF"/>
                    </a:solidFill>
                  </a:tcPr>
                </a:tc>
                <a:tc rowSpan="2">
                  <a:txBody>
                    <a:bodyPr/>
                    <a:lstStyle/>
                    <a:p>
                      <a:pPr algn="l" fontAlgn="ctr"/>
                      <a:r>
                        <a:rPr lang="pt-PT" sz="800" b="0" i="0" u="none" strike="noStrike" dirty="0">
                          <a:solidFill>
                            <a:srgbClr val="000000"/>
                          </a:solidFill>
                          <a:latin typeface="Arial"/>
                        </a:rPr>
                        <a:t>% </a:t>
                      </a:r>
                      <a:r>
                        <a:rPr lang="pt-PT" sz="800" b="0" i="0" u="none" strike="noStrike" dirty="0" err="1">
                          <a:solidFill>
                            <a:srgbClr val="000000"/>
                          </a:solidFill>
                          <a:latin typeface="Arial"/>
                        </a:rPr>
                        <a:t>Unavailable</a:t>
                      </a:r>
                      <a:endParaRPr lang="pt-PT" sz="800" b="0" i="0" u="none" strike="noStrike" dirty="0">
                        <a:solidFill>
                          <a:srgbClr val="000000"/>
                        </a:solidFill>
                        <a:latin typeface="Arial"/>
                      </a:endParaRPr>
                    </a:p>
                  </a:txBody>
                  <a:tcPr marL="6158" marR="6158" marT="61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CFF"/>
                    </a:solidFill>
                  </a:tcPr>
                </a:tc>
                <a:tc rowSpan="2">
                  <a:txBody>
                    <a:bodyPr/>
                    <a:lstStyle/>
                    <a:p>
                      <a:pPr algn="l" fontAlgn="ctr"/>
                      <a:r>
                        <a:rPr lang="pt-PT" sz="800" b="0" i="0" u="none" strike="noStrike">
                          <a:solidFill>
                            <a:srgbClr val="000000"/>
                          </a:solidFill>
                          <a:latin typeface="Arial"/>
                        </a:rPr>
                        <a:t>% Unavailable</a:t>
                      </a:r>
                    </a:p>
                  </a:txBody>
                  <a:tcPr marL="6158" marR="6158" marT="61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CFF"/>
                    </a:solidFill>
                  </a:tcPr>
                </a:tc>
                <a:tc>
                  <a:txBody>
                    <a:bodyPr/>
                    <a:lstStyle/>
                    <a:p>
                      <a:pPr algn="l" fontAlgn="ctr"/>
                      <a:r>
                        <a:rPr lang="pt-PT" sz="800" b="0" i="0" u="none" strike="noStrike">
                          <a:solidFill>
                            <a:srgbClr val="000000"/>
                          </a:solidFill>
                          <a:latin typeface="Arial"/>
                        </a:rPr>
                        <a:t>% Application or</a:t>
                      </a:r>
                    </a:p>
                  </a:txBody>
                  <a:tcPr marL="6158" marR="6158" marT="61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CFF"/>
                    </a:solidFill>
                  </a:tcPr>
                </a:tc>
              </a:tr>
              <a:tr h="21307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l" fontAlgn="ctr"/>
                      <a:r>
                        <a:rPr lang="pt-PT" sz="800" b="0" i="0" u="none" strike="noStrike">
                          <a:solidFill>
                            <a:srgbClr val="000000"/>
                          </a:solidFill>
                          <a:latin typeface="Arial"/>
                        </a:rPr>
                        <a:t>System Unavailable</a:t>
                      </a:r>
                    </a:p>
                  </a:txBody>
                  <a:tcPr marL="6158" marR="6158" marT="61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CFF"/>
                    </a:solidFill>
                  </a:tcPr>
                </a:tc>
              </a:tr>
              <a:tr h="132524">
                <a:tc vMerge="1">
                  <a:txBody>
                    <a:bodyPr/>
                    <a:lstStyle/>
                    <a:p>
                      <a:endParaRPr lang="en-US"/>
                    </a:p>
                  </a:txBody>
                  <a:tcPr/>
                </a:tc>
                <a:tc rowSpan="7">
                  <a:txBody>
                    <a:bodyPr/>
                    <a:lstStyle/>
                    <a:p>
                      <a:pPr algn="l" fontAlgn="ctr"/>
                      <a:r>
                        <a:rPr lang="pt-PT" sz="900" b="0" i="0" u="none" strike="noStrike">
                          <a:solidFill>
                            <a:srgbClr val="000000"/>
                          </a:solidFill>
                          <a:latin typeface="Arial"/>
                        </a:rPr>
                        <a:t>Reduce Cycle Time</a:t>
                      </a:r>
                    </a:p>
                  </a:txBody>
                  <a:tcPr marL="6158" marR="6158" marT="61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CFF"/>
                    </a:solidFill>
                  </a:tcPr>
                </a:tc>
                <a:tc>
                  <a:txBody>
                    <a:bodyPr/>
                    <a:lstStyle/>
                    <a:p>
                      <a:pPr algn="l" fontAlgn="ctr"/>
                      <a:r>
                        <a:rPr lang="pt-PT" sz="800" b="0" i="0" u="none" strike="noStrike">
                          <a:solidFill>
                            <a:srgbClr val="000000"/>
                          </a:solidFill>
                          <a:latin typeface="Calibri"/>
                        </a:rPr>
                        <a:t> </a:t>
                      </a:r>
                    </a:p>
                  </a:txBody>
                  <a:tcPr marL="6158" marR="6158" marT="61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CFF"/>
                    </a:solidFill>
                  </a:tcPr>
                </a:tc>
                <a:tc>
                  <a:txBody>
                    <a:bodyPr/>
                    <a:lstStyle/>
                    <a:p>
                      <a:pPr algn="l" fontAlgn="ctr"/>
                      <a:r>
                        <a:rPr lang="pt-PT" sz="800" b="0" i="0" u="none" strike="noStrike">
                          <a:solidFill>
                            <a:srgbClr val="000000"/>
                          </a:solidFill>
                          <a:latin typeface="Calibri"/>
                        </a:rPr>
                        <a:t> </a:t>
                      </a:r>
                    </a:p>
                  </a:txBody>
                  <a:tcPr marL="6158" marR="6158" marT="61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CFF"/>
                    </a:solidFill>
                  </a:tcPr>
                </a:tc>
                <a:tc>
                  <a:txBody>
                    <a:bodyPr/>
                    <a:lstStyle/>
                    <a:p>
                      <a:pPr algn="l" fontAlgn="ctr"/>
                      <a:r>
                        <a:rPr lang="pt-PT" sz="800" b="0" i="0" u="none" strike="noStrike">
                          <a:solidFill>
                            <a:srgbClr val="000000"/>
                          </a:solidFill>
                          <a:latin typeface="Calibri"/>
                        </a:rPr>
                        <a:t> </a:t>
                      </a:r>
                    </a:p>
                  </a:txBody>
                  <a:tcPr marL="6158" marR="6158" marT="61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CFF"/>
                    </a:solidFill>
                  </a:tcPr>
                </a:tc>
                <a:tc>
                  <a:txBody>
                    <a:bodyPr/>
                    <a:lstStyle/>
                    <a:p>
                      <a:pPr algn="l" fontAlgn="ctr"/>
                      <a:r>
                        <a:rPr lang="pt-PT" sz="800" b="0" i="0" u="none" strike="noStrike" dirty="0">
                          <a:solidFill>
                            <a:srgbClr val="000000"/>
                          </a:solidFill>
                          <a:latin typeface="Calibri"/>
                        </a:rPr>
                        <a:t> </a:t>
                      </a:r>
                    </a:p>
                  </a:txBody>
                  <a:tcPr marL="6158" marR="6158" marT="61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CFF"/>
                    </a:solidFill>
                  </a:tcPr>
                </a:tc>
                <a:tc>
                  <a:txBody>
                    <a:bodyPr/>
                    <a:lstStyle/>
                    <a:p>
                      <a:pPr algn="l" fontAlgn="ctr"/>
                      <a:r>
                        <a:rPr lang="pt-PT" sz="800" b="0" i="0" u="none" strike="noStrike">
                          <a:solidFill>
                            <a:srgbClr val="000000"/>
                          </a:solidFill>
                          <a:latin typeface="Calibri"/>
                        </a:rPr>
                        <a:t> </a:t>
                      </a:r>
                    </a:p>
                  </a:txBody>
                  <a:tcPr marL="6158" marR="6158" marT="61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CFF"/>
                    </a:solidFill>
                  </a:tcPr>
                </a:tc>
              </a:tr>
              <a:tr h="259353">
                <a:tc vMerge="1">
                  <a:txBody>
                    <a:bodyPr/>
                    <a:lstStyle/>
                    <a:p>
                      <a:endParaRPr lang="en-US"/>
                    </a:p>
                  </a:txBody>
                  <a:tcPr/>
                </a:tc>
                <a:tc vMerge="1">
                  <a:txBody>
                    <a:bodyPr/>
                    <a:lstStyle/>
                    <a:p>
                      <a:endParaRPr lang="en-US"/>
                    </a:p>
                  </a:txBody>
                  <a:tcPr/>
                </a:tc>
                <a:tc>
                  <a:txBody>
                    <a:bodyPr/>
                    <a:lstStyle/>
                    <a:p>
                      <a:pPr algn="l" fontAlgn="ctr"/>
                      <a:r>
                        <a:rPr lang="pt-PT" sz="800" b="1" i="0" u="none" strike="noStrike">
                          <a:solidFill>
                            <a:srgbClr val="000000"/>
                          </a:solidFill>
                          <a:latin typeface="Arial"/>
                        </a:rPr>
                        <a:t>Innovation: </a:t>
                      </a:r>
                      <a:r>
                        <a:rPr lang="pt-PT" sz="800" b="0" i="0" u="none" strike="noStrike">
                          <a:solidFill>
                            <a:srgbClr val="000000"/>
                          </a:solidFill>
                          <a:latin typeface="Arial"/>
                        </a:rPr>
                        <a:t>Time to Market</a:t>
                      </a:r>
                      <a:endParaRPr lang="pt-PT" sz="800" b="1" i="0" u="none" strike="noStrike">
                        <a:solidFill>
                          <a:srgbClr val="000000"/>
                        </a:solidFill>
                        <a:latin typeface="Arial"/>
                      </a:endParaRPr>
                    </a:p>
                  </a:txBody>
                  <a:tcPr marL="6158" marR="6158" marT="61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CFF"/>
                    </a:solidFill>
                  </a:tcPr>
                </a:tc>
                <a:tc>
                  <a:txBody>
                    <a:bodyPr/>
                    <a:lstStyle/>
                    <a:p>
                      <a:pPr algn="l" fontAlgn="ctr"/>
                      <a:r>
                        <a:rPr lang="pt-PT" sz="800" b="1" i="0" u="none" strike="noStrike">
                          <a:solidFill>
                            <a:srgbClr val="000000"/>
                          </a:solidFill>
                          <a:latin typeface="Arial"/>
                        </a:rPr>
                        <a:t>Innovation: </a:t>
                      </a:r>
                      <a:r>
                        <a:rPr lang="pt-PT" sz="800" b="0" i="0" u="none" strike="noStrike">
                          <a:solidFill>
                            <a:srgbClr val="000000"/>
                          </a:solidFill>
                          <a:latin typeface="Arial"/>
                        </a:rPr>
                        <a:t>Time to Market</a:t>
                      </a:r>
                      <a:endParaRPr lang="pt-PT" sz="800" b="1" i="0" u="none" strike="noStrike">
                        <a:solidFill>
                          <a:srgbClr val="000000"/>
                        </a:solidFill>
                        <a:latin typeface="Arial"/>
                      </a:endParaRPr>
                    </a:p>
                  </a:txBody>
                  <a:tcPr marL="6158" marR="6158" marT="61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CFF"/>
                    </a:solidFill>
                  </a:tcPr>
                </a:tc>
                <a:tc>
                  <a:txBody>
                    <a:bodyPr/>
                    <a:lstStyle/>
                    <a:p>
                      <a:pPr algn="l" fontAlgn="ctr"/>
                      <a:r>
                        <a:rPr lang="pt-PT" sz="800" b="1" i="0" u="none" strike="noStrike" dirty="0" err="1">
                          <a:solidFill>
                            <a:srgbClr val="000000"/>
                          </a:solidFill>
                          <a:latin typeface="Arial"/>
                        </a:rPr>
                        <a:t>Innovation</a:t>
                      </a:r>
                      <a:r>
                        <a:rPr lang="pt-PT" sz="800" b="1" i="0" u="none" strike="noStrike" dirty="0">
                          <a:solidFill>
                            <a:srgbClr val="000000"/>
                          </a:solidFill>
                          <a:latin typeface="Arial"/>
                        </a:rPr>
                        <a:t>: </a:t>
                      </a:r>
                      <a:r>
                        <a:rPr lang="pt-PT" sz="800" b="0" i="0" u="none" strike="noStrike" dirty="0" err="1">
                          <a:solidFill>
                            <a:srgbClr val="000000"/>
                          </a:solidFill>
                          <a:latin typeface="Arial"/>
                        </a:rPr>
                        <a:t>Time</a:t>
                      </a:r>
                      <a:r>
                        <a:rPr lang="pt-PT" sz="800" b="0" i="0" u="none" strike="noStrike" dirty="0">
                          <a:solidFill>
                            <a:srgbClr val="000000"/>
                          </a:solidFill>
                          <a:latin typeface="Arial"/>
                        </a:rPr>
                        <a:t> to </a:t>
                      </a:r>
                      <a:r>
                        <a:rPr lang="pt-PT" sz="800" b="0" i="0" u="none" strike="noStrike" dirty="0" err="1">
                          <a:solidFill>
                            <a:srgbClr val="000000"/>
                          </a:solidFill>
                          <a:latin typeface="Arial"/>
                        </a:rPr>
                        <a:t>Market</a:t>
                      </a:r>
                      <a:endParaRPr lang="pt-PT" sz="800" b="1" i="0" u="none" strike="noStrike" dirty="0">
                        <a:solidFill>
                          <a:srgbClr val="000000"/>
                        </a:solidFill>
                        <a:latin typeface="Arial"/>
                      </a:endParaRPr>
                    </a:p>
                  </a:txBody>
                  <a:tcPr marL="6158" marR="6158" marT="61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CFF"/>
                    </a:solidFill>
                  </a:tcPr>
                </a:tc>
                <a:tc>
                  <a:txBody>
                    <a:bodyPr/>
                    <a:lstStyle/>
                    <a:p>
                      <a:pPr algn="l" fontAlgn="ctr"/>
                      <a:r>
                        <a:rPr lang="pt-PT" sz="800" b="1" i="0" u="none" strike="noStrike">
                          <a:solidFill>
                            <a:srgbClr val="000000"/>
                          </a:solidFill>
                          <a:latin typeface="Arial"/>
                        </a:rPr>
                        <a:t>Innovation: </a:t>
                      </a:r>
                      <a:r>
                        <a:rPr lang="pt-PT" sz="800" b="0" i="0" u="none" strike="noStrike">
                          <a:solidFill>
                            <a:srgbClr val="000000"/>
                          </a:solidFill>
                          <a:latin typeface="Arial"/>
                        </a:rPr>
                        <a:t>Time to Market</a:t>
                      </a:r>
                      <a:endParaRPr lang="pt-PT" sz="800" b="1" i="0" u="none" strike="noStrike">
                        <a:solidFill>
                          <a:srgbClr val="000000"/>
                        </a:solidFill>
                        <a:latin typeface="Arial"/>
                      </a:endParaRPr>
                    </a:p>
                  </a:txBody>
                  <a:tcPr marL="6158" marR="6158" marT="61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CFF"/>
                    </a:solidFill>
                  </a:tcPr>
                </a:tc>
                <a:tc>
                  <a:txBody>
                    <a:bodyPr/>
                    <a:lstStyle/>
                    <a:p>
                      <a:pPr algn="l" fontAlgn="ctr"/>
                      <a:r>
                        <a:rPr lang="pt-PT" sz="800" b="1" i="0" u="none" strike="noStrike">
                          <a:solidFill>
                            <a:srgbClr val="000000"/>
                          </a:solidFill>
                          <a:latin typeface="Arial"/>
                        </a:rPr>
                        <a:t>Innovation: </a:t>
                      </a:r>
                      <a:r>
                        <a:rPr lang="pt-PT" sz="800" b="0" i="0" u="none" strike="noStrike">
                          <a:solidFill>
                            <a:srgbClr val="000000"/>
                          </a:solidFill>
                          <a:latin typeface="Arial"/>
                        </a:rPr>
                        <a:t>Time to Market</a:t>
                      </a:r>
                      <a:endParaRPr lang="pt-PT" sz="800" b="1" i="0" u="none" strike="noStrike">
                        <a:solidFill>
                          <a:srgbClr val="000000"/>
                        </a:solidFill>
                        <a:latin typeface="Arial"/>
                      </a:endParaRPr>
                    </a:p>
                  </a:txBody>
                  <a:tcPr marL="6158" marR="6158" marT="61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CFF"/>
                    </a:solidFill>
                  </a:tcPr>
                </a:tc>
              </a:tr>
              <a:tr h="213070">
                <a:tc vMerge="1">
                  <a:txBody>
                    <a:bodyPr/>
                    <a:lstStyle/>
                    <a:p>
                      <a:endParaRPr lang="en-US"/>
                    </a:p>
                  </a:txBody>
                  <a:tcPr/>
                </a:tc>
                <a:tc vMerge="1">
                  <a:txBody>
                    <a:bodyPr/>
                    <a:lstStyle/>
                    <a:p>
                      <a:endParaRPr lang="en-US"/>
                    </a:p>
                  </a:txBody>
                  <a:tcPr/>
                </a:tc>
                <a:tc>
                  <a:txBody>
                    <a:bodyPr/>
                    <a:lstStyle/>
                    <a:p>
                      <a:pPr algn="l" fontAlgn="ctr"/>
                      <a:r>
                        <a:rPr lang="pt-PT" sz="800" b="1" i="0" u="none" strike="noStrike">
                          <a:solidFill>
                            <a:srgbClr val="000000"/>
                          </a:solidFill>
                          <a:latin typeface="Arial"/>
                        </a:rPr>
                        <a:t>Customer Intimacy:</a:t>
                      </a:r>
                    </a:p>
                  </a:txBody>
                  <a:tcPr marL="6158" marR="6158" marT="61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CFF"/>
                    </a:solidFill>
                  </a:tcPr>
                </a:tc>
                <a:tc>
                  <a:txBody>
                    <a:bodyPr/>
                    <a:lstStyle/>
                    <a:p>
                      <a:pPr algn="l" fontAlgn="ctr"/>
                      <a:r>
                        <a:rPr lang="pt-PT" sz="800" b="1" i="0" u="none" strike="noStrike">
                          <a:solidFill>
                            <a:srgbClr val="000000"/>
                          </a:solidFill>
                          <a:latin typeface="Arial"/>
                        </a:rPr>
                        <a:t>Customer Intimacy:</a:t>
                      </a:r>
                    </a:p>
                  </a:txBody>
                  <a:tcPr marL="6158" marR="6158" marT="61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CFF"/>
                    </a:solidFill>
                  </a:tcPr>
                </a:tc>
                <a:tc>
                  <a:txBody>
                    <a:bodyPr/>
                    <a:lstStyle/>
                    <a:p>
                      <a:pPr algn="l" fontAlgn="ctr"/>
                      <a:r>
                        <a:rPr lang="pt-PT" sz="800" b="1" i="0" u="none" strike="noStrike">
                          <a:solidFill>
                            <a:srgbClr val="000000"/>
                          </a:solidFill>
                          <a:latin typeface="Arial"/>
                        </a:rPr>
                        <a:t>Customer Intimacy:</a:t>
                      </a:r>
                    </a:p>
                  </a:txBody>
                  <a:tcPr marL="6158" marR="6158" marT="61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CFF"/>
                    </a:solidFill>
                  </a:tcPr>
                </a:tc>
                <a:tc>
                  <a:txBody>
                    <a:bodyPr/>
                    <a:lstStyle/>
                    <a:p>
                      <a:pPr algn="l" fontAlgn="ctr"/>
                      <a:r>
                        <a:rPr lang="pt-PT" sz="800" b="1" i="0" u="none" strike="noStrike" dirty="0" err="1">
                          <a:solidFill>
                            <a:srgbClr val="000000"/>
                          </a:solidFill>
                          <a:latin typeface="Arial"/>
                        </a:rPr>
                        <a:t>Customer</a:t>
                      </a:r>
                      <a:r>
                        <a:rPr lang="pt-PT" sz="800" b="1" i="0" u="none" strike="noStrike" dirty="0">
                          <a:solidFill>
                            <a:srgbClr val="000000"/>
                          </a:solidFill>
                          <a:latin typeface="Arial"/>
                        </a:rPr>
                        <a:t> </a:t>
                      </a:r>
                      <a:r>
                        <a:rPr lang="pt-PT" sz="800" b="1" i="0" u="none" strike="noStrike" dirty="0" err="1">
                          <a:solidFill>
                            <a:srgbClr val="000000"/>
                          </a:solidFill>
                          <a:latin typeface="Arial"/>
                        </a:rPr>
                        <a:t>Intimacy</a:t>
                      </a:r>
                      <a:r>
                        <a:rPr lang="pt-PT" sz="800" b="1" i="0" u="none" strike="noStrike" dirty="0">
                          <a:solidFill>
                            <a:srgbClr val="000000"/>
                          </a:solidFill>
                          <a:latin typeface="Arial"/>
                        </a:rPr>
                        <a:t>:</a:t>
                      </a:r>
                    </a:p>
                  </a:txBody>
                  <a:tcPr marL="6158" marR="6158" marT="61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CFF"/>
                    </a:solidFill>
                  </a:tcPr>
                </a:tc>
                <a:tc>
                  <a:txBody>
                    <a:bodyPr/>
                    <a:lstStyle/>
                    <a:p>
                      <a:pPr algn="l" fontAlgn="ctr"/>
                      <a:r>
                        <a:rPr lang="pt-PT" sz="800" b="1" i="0" u="none" strike="noStrike">
                          <a:solidFill>
                            <a:srgbClr val="000000"/>
                          </a:solidFill>
                          <a:latin typeface="Arial"/>
                        </a:rPr>
                        <a:t>Customer Intimacy:</a:t>
                      </a:r>
                    </a:p>
                  </a:txBody>
                  <a:tcPr marL="6158" marR="6158" marT="61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CFF"/>
                    </a:solidFill>
                  </a:tcPr>
                </a:tc>
              </a:tr>
              <a:tr h="386183">
                <a:tc vMerge="1">
                  <a:txBody>
                    <a:bodyPr/>
                    <a:lstStyle/>
                    <a:p>
                      <a:endParaRPr lang="en-US"/>
                    </a:p>
                  </a:txBody>
                  <a:tcPr/>
                </a:tc>
                <a:tc vMerge="1">
                  <a:txBody>
                    <a:bodyPr/>
                    <a:lstStyle/>
                    <a:p>
                      <a:endParaRPr lang="en-US"/>
                    </a:p>
                  </a:txBody>
                  <a:tcPr/>
                </a:tc>
                <a:tc>
                  <a:txBody>
                    <a:bodyPr/>
                    <a:lstStyle/>
                    <a:p>
                      <a:pPr algn="l" fontAlgn="ctr"/>
                      <a:r>
                        <a:rPr lang="pt-PT" sz="800" b="0" i="0" u="none" strike="noStrike">
                          <a:solidFill>
                            <a:srgbClr val="000000"/>
                          </a:solidFill>
                          <a:latin typeface="Arial"/>
                        </a:rPr>
                        <a:t>Time to greet/answer</a:t>
                      </a:r>
                    </a:p>
                  </a:txBody>
                  <a:tcPr marL="6158" marR="6158" marT="61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CFF"/>
                    </a:solidFill>
                  </a:tcPr>
                </a:tc>
                <a:tc>
                  <a:txBody>
                    <a:bodyPr/>
                    <a:lstStyle/>
                    <a:p>
                      <a:pPr algn="l" fontAlgn="ctr"/>
                      <a:r>
                        <a:rPr lang="en-US" sz="800" b="0" i="0" u="none" strike="noStrike">
                          <a:solidFill>
                            <a:srgbClr val="000000"/>
                          </a:solidFill>
                          <a:latin typeface="Arial"/>
                        </a:rPr>
                        <a:t>Time to admit, diagnose, treat, discharge</a:t>
                      </a:r>
                    </a:p>
                  </a:txBody>
                  <a:tcPr marL="6158" marR="6158" marT="61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CFF"/>
                    </a:solidFill>
                  </a:tcPr>
                </a:tc>
                <a:tc>
                  <a:txBody>
                    <a:bodyPr/>
                    <a:lstStyle/>
                    <a:p>
                      <a:pPr algn="l" fontAlgn="ctr"/>
                      <a:r>
                        <a:rPr lang="pt-PT" sz="800" b="0" i="0" u="none" strike="noStrike">
                          <a:solidFill>
                            <a:srgbClr val="000000"/>
                          </a:solidFill>
                          <a:latin typeface="Arial"/>
                        </a:rPr>
                        <a:t>Time to greet/answer</a:t>
                      </a:r>
                    </a:p>
                  </a:txBody>
                  <a:tcPr marL="6158" marR="6158" marT="61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CFF"/>
                    </a:solidFill>
                  </a:tcPr>
                </a:tc>
                <a:tc>
                  <a:txBody>
                    <a:bodyPr/>
                    <a:lstStyle/>
                    <a:p>
                      <a:pPr algn="l" fontAlgn="ctr"/>
                      <a:r>
                        <a:rPr lang="pt-PT" sz="800" b="0" i="0" u="none" strike="noStrike" dirty="0" err="1">
                          <a:solidFill>
                            <a:srgbClr val="000000"/>
                          </a:solidFill>
                          <a:latin typeface="Arial"/>
                        </a:rPr>
                        <a:t>Time</a:t>
                      </a:r>
                      <a:r>
                        <a:rPr lang="pt-PT" sz="800" b="0" i="0" u="none" strike="noStrike" dirty="0">
                          <a:solidFill>
                            <a:srgbClr val="000000"/>
                          </a:solidFill>
                          <a:latin typeface="Arial"/>
                        </a:rPr>
                        <a:t> to </a:t>
                      </a:r>
                      <a:r>
                        <a:rPr lang="pt-PT" sz="800" b="0" i="0" u="none" strike="noStrike" dirty="0" err="1">
                          <a:solidFill>
                            <a:srgbClr val="000000"/>
                          </a:solidFill>
                          <a:latin typeface="Arial"/>
                        </a:rPr>
                        <a:t>greet</a:t>
                      </a:r>
                      <a:r>
                        <a:rPr lang="pt-PT" sz="800" b="0" i="0" u="none" strike="noStrike" dirty="0">
                          <a:solidFill>
                            <a:srgbClr val="000000"/>
                          </a:solidFill>
                          <a:latin typeface="Arial"/>
                        </a:rPr>
                        <a:t>/</a:t>
                      </a:r>
                      <a:r>
                        <a:rPr lang="pt-PT" sz="800" b="0" i="0" u="none" strike="noStrike" dirty="0" err="1">
                          <a:solidFill>
                            <a:srgbClr val="000000"/>
                          </a:solidFill>
                          <a:latin typeface="Arial"/>
                        </a:rPr>
                        <a:t>answer</a:t>
                      </a:r>
                      <a:endParaRPr lang="pt-PT" sz="800" b="0" i="0" u="none" strike="noStrike" dirty="0">
                        <a:solidFill>
                          <a:srgbClr val="000000"/>
                        </a:solidFill>
                        <a:latin typeface="Arial"/>
                      </a:endParaRPr>
                    </a:p>
                  </a:txBody>
                  <a:tcPr marL="6158" marR="6158" marT="61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CFF"/>
                    </a:solidFill>
                  </a:tcPr>
                </a:tc>
                <a:tc>
                  <a:txBody>
                    <a:bodyPr/>
                    <a:lstStyle/>
                    <a:p>
                      <a:pPr algn="l" fontAlgn="ctr"/>
                      <a:r>
                        <a:rPr lang="pt-PT" sz="800" b="0" i="0" u="none" strike="noStrike">
                          <a:solidFill>
                            <a:srgbClr val="000000"/>
                          </a:solidFill>
                          <a:latin typeface="Arial"/>
                        </a:rPr>
                        <a:t>Time to greet/answer</a:t>
                      </a:r>
                    </a:p>
                  </a:txBody>
                  <a:tcPr marL="6158" marR="6158" marT="61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CFF"/>
                    </a:solidFill>
                  </a:tcPr>
                </a:tc>
              </a:tr>
              <a:tr h="259353">
                <a:tc vMerge="1">
                  <a:txBody>
                    <a:bodyPr/>
                    <a:lstStyle/>
                    <a:p>
                      <a:endParaRPr lang="en-US"/>
                    </a:p>
                  </a:txBody>
                  <a:tcPr/>
                </a:tc>
                <a:tc vMerge="1">
                  <a:txBody>
                    <a:bodyPr/>
                    <a:lstStyle/>
                    <a:p>
                      <a:endParaRPr lang="en-US"/>
                    </a:p>
                  </a:txBody>
                  <a:tcPr/>
                </a:tc>
                <a:tc>
                  <a:txBody>
                    <a:bodyPr/>
                    <a:lstStyle/>
                    <a:p>
                      <a:pPr algn="l" fontAlgn="ctr"/>
                      <a:r>
                        <a:rPr lang="pt-PT" sz="800" b="0" i="0" u="none" strike="noStrike">
                          <a:solidFill>
                            <a:srgbClr val="000000"/>
                          </a:solidFill>
                          <a:latin typeface="Arial"/>
                        </a:rPr>
                        <a:t>Time to solve problem</a:t>
                      </a:r>
                    </a:p>
                  </a:txBody>
                  <a:tcPr marL="6158" marR="6158" marT="61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CFF"/>
                    </a:solidFill>
                  </a:tcPr>
                </a:tc>
                <a:tc>
                  <a:txBody>
                    <a:bodyPr/>
                    <a:lstStyle/>
                    <a:p>
                      <a:pPr algn="l" fontAlgn="ctr"/>
                      <a:r>
                        <a:rPr lang="pt-PT" sz="800" b="0" i="0" u="none" strike="noStrike">
                          <a:solidFill>
                            <a:srgbClr val="000000"/>
                          </a:solidFill>
                          <a:latin typeface="Arial"/>
                        </a:rPr>
                        <a:t>Time to solve problem</a:t>
                      </a:r>
                    </a:p>
                  </a:txBody>
                  <a:tcPr marL="6158" marR="6158" marT="61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CFF"/>
                    </a:solidFill>
                  </a:tcPr>
                </a:tc>
                <a:tc>
                  <a:txBody>
                    <a:bodyPr/>
                    <a:lstStyle/>
                    <a:p>
                      <a:pPr algn="l" fontAlgn="ctr"/>
                      <a:r>
                        <a:rPr lang="pt-PT" sz="800" b="0" i="0" u="none" strike="noStrike">
                          <a:solidFill>
                            <a:srgbClr val="000000"/>
                          </a:solidFill>
                          <a:latin typeface="Arial"/>
                        </a:rPr>
                        <a:t>Time to solve problem</a:t>
                      </a:r>
                    </a:p>
                  </a:txBody>
                  <a:tcPr marL="6158" marR="6158" marT="61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CFF"/>
                    </a:solidFill>
                  </a:tcPr>
                </a:tc>
                <a:tc>
                  <a:txBody>
                    <a:bodyPr/>
                    <a:lstStyle/>
                    <a:p>
                      <a:pPr algn="l" fontAlgn="ctr"/>
                      <a:r>
                        <a:rPr lang="pt-PT" sz="800" b="0" i="0" u="none" strike="noStrike" dirty="0" err="1">
                          <a:solidFill>
                            <a:srgbClr val="000000"/>
                          </a:solidFill>
                          <a:latin typeface="Arial"/>
                        </a:rPr>
                        <a:t>Time</a:t>
                      </a:r>
                      <a:r>
                        <a:rPr lang="pt-PT" sz="800" b="0" i="0" u="none" strike="noStrike" dirty="0">
                          <a:solidFill>
                            <a:srgbClr val="000000"/>
                          </a:solidFill>
                          <a:latin typeface="Arial"/>
                        </a:rPr>
                        <a:t> to solve </a:t>
                      </a:r>
                      <a:r>
                        <a:rPr lang="pt-PT" sz="800" b="0" i="0" u="none" strike="noStrike" dirty="0" err="1">
                          <a:solidFill>
                            <a:srgbClr val="000000"/>
                          </a:solidFill>
                          <a:latin typeface="Arial"/>
                        </a:rPr>
                        <a:t>problem</a:t>
                      </a:r>
                      <a:endParaRPr lang="pt-PT" sz="800" b="0" i="0" u="none" strike="noStrike" dirty="0">
                        <a:solidFill>
                          <a:srgbClr val="000000"/>
                        </a:solidFill>
                        <a:latin typeface="Arial"/>
                      </a:endParaRPr>
                    </a:p>
                  </a:txBody>
                  <a:tcPr marL="6158" marR="6158" marT="61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CFF"/>
                    </a:solidFill>
                  </a:tcPr>
                </a:tc>
                <a:tc>
                  <a:txBody>
                    <a:bodyPr/>
                    <a:lstStyle/>
                    <a:p>
                      <a:pPr algn="l" fontAlgn="ctr"/>
                      <a:r>
                        <a:rPr lang="pt-PT" sz="800" b="0" i="0" u="none" strike="noStrike">
                          <a:solidFill>
                            <a:srgbClr val="000000"/>
                          </a:solidFill>
                          <a:latin typeface="Arial"/>
                        </a:rPr>
                        <a:t>Time to solve problem</a:t>
                      </a:r>
                    </a:p>
                  </a:txBody>
                  <a:tcPr marL="6158" marR="6158" marT="61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CFF"/>
                    </a:solidFill>
                  </a:tcPr>
                </a:tc>
              </a:tr>
              <a:tr h="259353">
                <a:tc vMerge="1">
                  <a:txBody>
                    <a:bodyPr/>
                    <a:lstStyle/>
                    <a:p>
                      <a:endParaRPr lang="en-US"/>
                    </a:p>
                  </a:txBody>
                  <a:tcPr/>
                </a:tc>
                <a:tc vMerge="1">
                  <a:txBody>
                    <a:bodyPr/>
                    <a:lstStyle/>
                    <a:p>
                      <a:endParaRPr lang="en-US"/>
                    </a:p>
                  </a:txBody>
                  <a:tcPr/>
                </a:tc>
                <a:tc>
                  <a:txBody>
                    <a:bodyPr/>
                    <a:lstStyle/>
                    <a:p>
                      <a:pPr algn="l" fontAlgn="ctr"/>
                      <a:r>
                        <a:rPr lang="pt-PT" sz="800" b="1" i="0" u="none" strike="noStrike">
                          <a:solidFill>
                            <a:srgbClr val="000000"/>
                          </a:solidFill>
                          <a:latin typeface="Arial"/>
                        </a:rPr>
                        <a:t>Operational Efficiency:</a:t>
                      </a:r>
                    </a:p>
                  </a:txBody>
                  <a:tcPr marL="6158" marR="6158" marT="61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CFF"/>
                    </a:solidFill>
                  </a:tcPr>
                </a:tc>
                <a:tc>
                  <a:txBody>
                    <a:bodyPr/>
                    <a:lstStyle/>
                    <a:p>
                      <a:pPr algn="l" fontAlgn="ctr"/>
                      <a:r>
                        <a:rPr lang="pt-PT" sz="800" b="1" i="0" u="none" strike="noStrike">
                          <a:solidFill>
                            <a:srgbClr val="000000"/>
                          </a:solidFill>
                          <a:latin typeface="Arial"/>
                        </a:rPr>
                        <a:t>Operational Efficiency:</a:t>
                      </a:r>
                    </a:p>
                  </a:txBody>
                  <a:tcPr marL="6158" marR="6158" marT="61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CFF"/>
                    </a:solidFill>
                  </a:tcPr>
                </a:tc>
                <a:tc>
                  <a:txBody>
                    <a:bodyPr/>
                    <a:lstStyle/>
                    <a:p>
                      <a:pPr algn="l" fontAlgn="ctr"/>
                      <a:r>
                        <a:rPr lang="pt-PT" sz="800" b="1" i="0" u="none" strike="noStrike">
                          <a:solidFill>
                            <a:srgbClr val="000000"/>
                          </a:solidFill>
                          <a:latin typeface="Arial"/>
                        </a:rPr>
                        <a:t>Operational Efficiency:</a:t>
                      </a:r>
                    </a:p>
                  </a:txBody>
                  <a:tcPr marL="6158" marR="6158" marT="61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CFF"/>
                    </a:solidFill>
                  </a:tcPr>
                </a:tc>
                <a:tc>
                  <a:txBody>
                    <a:bodyPr/>
                    <a:lstStyle/>
                    <a:p>
                      <a:pPr algn="l" fontAlgn="ctr"/>
                      <a:r>
                        <a:rPr lang="pt-PT" sz="800" b="1" i="0" u="none" strike="noStrike" dirty="0" err="1">
                          <a:solidFill>
                            <a:srgbClr val="000000"/>
                          </a:solidFill>
                          <a:latin typeface="Arial"/>
                        </a:rPr>
                        <a:t>Operational</a:t>
                      </a:r>
                      <a:r>
                        <a:rPr lang="pt-PT" sz="800" b="1" i="0" u="none" strike="noStrike" dirty="0">
                          <a:solidFill>
                            <a:srgbClr val="000000"/>
                          </a:solidFill>
                          <a:latin typeface="Arial"/>
                        </a:rPr>
                        <a:t> </a:t>
                      </a:r>
                      <a:r>
                        <a:rPr lang="pt-PT" sz="800" b="1" i="0" u="none" strike="noStrike" dirty="0" err="1">
                          <a:solidFill>
                            <a:srgbClr val="000000"/>
                          </a:solidFill>
                          <a:latin typeface="Arial"/>
                        </a:rPr>
                        <a:t>Efficiency</a:t>
                      </a:r>
                      <a:r>
                        <a:rPr lang="pt-PT" sz="800" b="1" i="0" u="none" strike="noStrike" dirty="0">
                          <a:solidFill>
                            <a:srgbClr val="000000"/>
                          </a:solidFill>
                          <a:latin typeface="Arial"/>
                        </a:rPr>
                        <a:t>:</a:t>
                      </a:r>
                    </a:p>
                  </a:txBody>
                  <a:tcPr marL="6158" marR="6158" marT="61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CFF"/>
                    </a:solidFill>
                  </a:tcPr>
                </a:tc>
                <a:tc>
                  <a:txBody>
                    <a:bodyPr/>
                    <a:lstStyle/>
                    <a:p>
                      <a:pPr algn="l" fontAlgn="ctr"/>
                      <a:r>
                        <a:rPr lang="pt-PT" sz="800" b="1" i="0" u="none" strike="noStrike">
                          <a:solidFill>
                            <a:srgbClr val="000000"/>
                          </a:solidFill>
                          <a:latin typeface="Arial"/>
                        </a:rPr>
                        <a:t>Operational Efficiency:</a:t>
                      </a:r>
                    </a:p>
                  </a:txBody>
                  <a:tcPr marL="6158" marR="6158" marT="61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CFF"/>
                    </a:solidFill>
                  </a:tcPr>
                </a:tc>
              </a:tr>
              <a:tr h="386183">
                <a:tc vMerge="1">
                  <a:txBody>
                    <a:bodyPr/>
                    <a:lstStyle/>
                    <a:p>
                      <a:endParaRPr lang="en-US"/>
                    </a:p>
                  </a:txBody>
                  <a:tcPr/>
                </a:tc>
                <a:tc vMerge="1">
                  <a:txBody>
                    <a:bodyPr/>
                    <a:lstStyle/>
                    <a:p>
                      <a:endParaRPr lang="en-US"/>
                    </a:p>
                  </a:txBody>
                  <a:tcPr/>
                </a:tc>
                <a:tc>
                  <a:txBody>
                    <a:bodyPr/>
                    <a:lstStyle/>
                    <a:p>
                      <a:pPr algn="l" fontAlgn="ctr"/>
                      <a:r>
                        <a:rPr lang="pt-PT" sz="800" b="0" i="0" u="none" strike="noStrike">
                          <a:solidFill>
                            <a:srgbClr val="000000"/>
                          </a:solidFill>
                          <a:latin typeface="Arial"/>
                        </a:rPr>
                        <a:t>Time to deliver/repair</a:t>
                      </a:r>
                    </a:p>
                  </a:txBody>
                  <a:tcPr marL="6158" marR="6158" marT="61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CFF"/>
                    </a:solidFill>
                  </a:tcPr>
                </a:tc>
                <a:tc>
                  <a:txBody>
                    <a:bodyPr/>
                    <a:lstStyle/>
                    <a:p>
                      <a:pPr algn="l" fontAlgn="ctr"/>
                      <a:r>
                        <a:rPr lang="en-US" sz="800" b="0" i="0" u="none" strike="noStrike">
                          <a:solidFill>
                            <a:srgbClr val="000000"/>
                          </a:solidFill>
                          <a:latin typeface="Arial"/>
                        </a:rPr>
                        <a:t>Time to admit, diagnose, treat, discharge, bill</a:t>
                      </a:r>
                    </a:p>
                  </a:txBody>
                  <a:tcPr marL="6158" marR="6158" marT="61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CFF"/>
                    </a:solidFill>
                  </a:tcPr>
                </a:tc>
                <a:tc>
                  <a:txBody>
                    <a:bodyPr/>
                    <a:lstStyle/>
                    <a:p>
                      <a:pPr algn="l" fontAlgn="ctr"/>
                      <a:r>
                        <a:rPr lang="pt-PT" sz="800" b="0" i="0" u="none" strike="noStrike">
                          <a:solidFill>
                            <a:srgbClr val="000000"/>
                          </a:solidFill>
                          <a:latin typeface="Arial"/>
                        </a:rPr>
                        <a:t>Time to deliver/repair</a:t>
                      </a:r>
                    </a:p>
                  </a:txBody>
                  <a:tcPr marL="6158" marR="6158" marT="61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CFF"/>
                    </a:solidFill>
                  </a:tcPr>
                </a:tc>
                <a:tc>
                  <a:txBody>
                    <a:bodyPr/>
                    <a:lstStyle/>
                    <a:p>
                      <a:pPr algn="l" fontAlgn="ctr"/>
                      <a:r>
                        <a:rPr lang="pt-PT" sz="800" b="0" i="0" u="none" strike="noStrike" dirty="0" err="1">
                          <a:solidFill>
                            <a:srgbClr val="000000"/>
                          </a:solidFill>
                          <a:latin typeface="Arial"/>
                        </a:rPr>
                        <a:t>Time</a:t>
                      </a:r>
                      <a:r>
                        <a:rPr lang="pt-PT" sz="800" b="0" i="0" u="none" strike="noStrike" dirty="0">
                          <a:solidFill>
                            <a:srgbClr val="000000"/>
                          </a:solidFill>
                          <a:latin typeface="Arial"/>
                        </a:rPr>
                        <a:t> to </a:t>
                      </a:r>
                      <a:r>
                        <a:rPr lang="pt-PT" sz="800" b="0" i="0" u="none" strike="noStrike" dirty="0" err="1">
                          <a:solidFill>
                            <a:srgbClr val="000000"/>
                          </a:solidFill>
                          <a:latin typeface="Arial"/>
                        </a:rPr>
                        <a:t>deliver</a:t>
                      </a:r>
                      <a:r>
                        <a:rPr lang="pt-PT" sz="800" b="0" i="0" u="none" strike="noStrike" dirty="0">
                          <a:solidFill>
                            <a:srgbClr val="000000"/>
                          </a:solidFill>
                          <a:latin typeface="Arial"/>
                        </a:rPr>
                        <a:t>/</a:t>
                      </a:r>
                      <a:r>
                        <a:rPr lang="pt-PT" sz="800" b="0" i="0" u="none" strike="noStrike" dirty="0" err="1">
                          <a:solidFill>
                            <a:srgbClr val="000000"/>
                          </a:solidFill>
                          <a:latin typeface="Arial"/>
                        </a:rPr>
                        <a:t>repair</a:t>
                      </a:r>
                      <a:endParaRPr lang="pt-PT" sz="800" b="0" i="0" u="none" strike="noStrike" dirty="0">
                        <a:solidFill>
                          <a:srgbClr val="000000"/>
                        </a:solidFill>
                        <a:latin typeface="Arial"/>
                      </a:endParaRPr>
                    </a:p>
                  </a:txBody>
                  <a:tcPr marL="6158" marR="6158" marT="61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CFF"/>
                    </a:solidFill>
                  </a:tcPr>
                </a:tc>
                <a:tc>
                  <a:txBody>
                    <a:bodyPr/>
                    <a:lstStyle/>
                    <a:p>
                      <a:pPr algn="l" fontAlgn="ctr"/>
                      <a:r>
                        <a:rPr lang="pt-PT" sz="800" b="0" i="0" u="none" strike="noStrike">
                          <a:solidFill>
                            <a:srgbClr val="000000"/>
                          </a:solidFill>
                          <a:latin typeface="Arial"/>
                        </a:rPr>
                        <a:t>Time to deliver/repair</a:t>
                      </a:r>
                    </a:p>
                  </a:txBody>
                  <a:tcPr marL="6158" marR="6158" marT="61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CFF"/>
                    </a:solidFill>
                  </a:tcPr>
                </a:tc>
              </a:tr>
              <a:tr h="513012">
                <a:tc vMerge="1">
                  <a:txBody>
                    <a:bodyPr/>
                    <a:lstStyle/>
                    <a:p>
                      <a:endParaRPr lang="en-US"/>
                    </a:p>
                  </a:txBody>
                  <a:tcPr/>
                </a:tc>
                <a:tc>
                  <a:txBody>
                    <a:bodyPr/>
                    <a:lstStyle/>
                    <a:p>
                      <a:pPr algn="l" fontAlgn="ctr"/>
                      <a:r>
                        <a:rPr lang="pt-PT" sz="900" b="0" i="0" u="none" strike="noStrike">
                          <a:solidFill>
                            <a:srgbClr val="000000"/>
                          </a:solidFill>
                          <a:latin typeface="Arial"/>
                        </a:rPr>
                        <a:t>Reduce Defects</a:t>
                      </a:r>
                    </a:p>
                  </a:txBody>
                  <a:tcPr marL="6158" marR="6158" marT="61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CFF"/>
                    </a:solidFill>
                  </a:tcPr>
                </a:tc>
                <a:tc>
                  <a:txBody>
                    <a:bodyPr/>
                    <a:lstStyle/>
                    <a:p>
                      <a:pPr algn="l" fontAlgn="ctr"/>
                      <a:r>
                        <a:rPr lang="en-US" sz="800" b="0" i="0" u="none" strike="noStrike" dirty="0">
                          <a:solidFill>
                            <a:srgbClr val="000000"/>
                          </a:solidFill>
                          <a:latin typeface="Arial"/>
                        </a:rPr>
                        <a:t>Defects in PPM (orders, products, services, bills)</a:t>
                      </a:r>
                    </a:p>
                  </a:txBody>
                  <a:tcPr marL="6158" marR="6158" marT="61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CFF"/>
                    </a:solidFill>
                  </a:tcPr>
                </a:tc>
                <a:tc>
                  <a:txBody>
                    <a:bodyPr/>
                    <a:lstStyle/>
                    <a:p>
                      <a:pPr algn="l" fontAlgn="ctr"/>
                      <a:r>
                        <a:rPr lang="en-US" sz="800" b="0" i="0" u="none" strike="noStrike">
                          <a:solidFill>
                            <a:srgbClr val="000000"/>
                          </a:solidFill>
                          <a:latin typeface="Arial"/>
                        </a:rPr>
                        <a:t>Adverse events (PPM)-medical, medication, infections, etc.</a:t>
                      </a:r>
                    </a:p>
                  </a:txBody>
                  <a:tcPr marL="6158" marR="6158" marT="61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CFF"/>
                    </a:solidFill>
                  </a:tcPr>
                </a:tc>
                <a:tc>
                  <a:txBody>
                    <a:bodyPr/>
                    <a:lstStyle/>
                    <a:p>
                      <a:pPr algn="l" fontAlgn="ctr"/>
                      <a:r>
                        <a:rPr lang="en-US" sz="800" b="0" i="0" u="none" strike="noStrike">
                          <a:solidFill>
                            <a:srgbClr val="000000"/>
                          </a:solidFill>
                          <a:latin typeface="Arial"/>
                        </a:rPr>
                        <a:t>Defects in PPM (orders, products, services, bills)</a:t>
                      </a:r>
                    </a:p>
                  </a:txBody>
                  <a:tcPr marL="6158" marR="6158" marT="61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CFF"/>
                    </a:solidFill>
                  </a:tcPr>
                </a:tc>
                <a:tc>
                  <a:txBody>
                    <a:bodyPr/>
                    <a:lstStyle/>
                    <a:p>
                      <a:pPr algn="l" fontAlgn="ctr"/>
                      <a:r>
                        <a:rPr lang="en-US" sz="800" b="0" i="0" u="none" strike="noStrike" dirty="0">
                          <a:solidFill>
                            <a:srgbClr val="000000"/>
                          </a:solidFill>
                          <a:latin typeface="Arial"/>
                        </a:rPr>
                        <a:t>Defects in PPM (orders, products, services, bills)</a:t>
                      </a:r>
                    </a:p>
                  </a:txBody>
                  <a:tcPr marL="6158" marR="6158" marT="61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CFF"/>
                    </a:solidFill>
                  </a:tcPr>
                </a:tc>
                <a:tc>
                  <a:txBody>
                    <a:bodyPr/>
                    <a:lstStyle/>
                    <a:p>
                      <a:pPr algn="l" fontAlgn="ctr"/>
                      <a:r>
                        <a:rPr lang="en-US" sz="800" b="0" i="0" u="none" strike="noStrike" dirty="0">
                          <a:solidFill>
                            <a:srgbClr val="000000"/>
                          </a:solidFill>
                          <a:latin typeface="Arial"/>
                        </a:rPr>
                        <a:t>Defects in PPM (Transactions PM)</a:t>
                      </a:r>
                    </a:p>
                  </a:txBody>
                  <a:tcPr marL="6158" marR="6158" marT="61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CFF"/>
                    </a:solidFill>
                  </a:tcPr>
                </a:tc>
              </a:tr>
              <a:tr h="316377">
                <a:tc vMerge="1">
                  <a:txBody>
                    <a:bodyPr/>
                    <a:lstStyle/>
                    <a:p>
                      <a:endParaRPr lang="en-US"/>
                    </a:p>
                  </a:txBody>
                  <a:tcPr/>
                </a:tc>
                <a:tc>
                  <a:txBody>
                    <a:bodyPr/>
                    <a:lstStyle/>
                    <a:p>
                      <a:pPr algn="l" fontAlgn="ctr"/>
                      <a:r>
                        <a:rPr lang="pt-PT" sz="900" b="0" i="0" u="none" strike="noStrike">
                          <a:solidFill>
                            <a:srgbClr val="000000"/>
                          </a:solidFill>
                          <a:latin typeface="Arial"/>
                        </a:rPr>
                        <a:t>Reduce Costs</a:t>
                      </a:r>
                    </a:p>
                  </a:txBody>
                  <a:tcPr marL="6158" marR="6158" marT="61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CFF"/>
                    </a:solidFill>
                  </a:tcPr>
                </a:tc>
                <a:tc>
                  <a:txBody>
                    <a:bodyPr/>
                    <a:lstStyle/>
                    <a:p>
                      <a:pPr algn="l" fontAlgn="ctr"/>
                      <a:r>
                        <a:rPr lang="pt-PT" sz="800" b="0" i="0" u="none" strike="noStrike">
                          <a:solidFill>
                            <a:srgbClr val="000000"/>
                          </a:solidFill>
                          <a:latin typeface="Arial"/>
                        </a:rPr>
                        <a:t>Waste, Rework, Warranty Costs</a:t>
                      </a:r>
                    </a:p>
                  </a:txBody>
                  <a:tcPr marL="6158" marR="6158" marT="61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CFF"/>
                    </a:solidFill>
                  </a:tcPr>
                </a:tc>
                <a:tc>
                  <a:txBody>
                    <a:bodyPr/>
                    <a:lstStyle/>
                    <a:p>
                      <a:pPr algn="l" fontAlgn="ctr"/>
                      <a:r>
                        <a:rPr lang="en-US" sz="800" b="0" i="0" u="none" strike="noStrike">
                          <a:solidFill>
                            <a:srgbClr val="000000"/>
                          </a:solidFill>
                          <a:latin typeface="Arial"/>
                        </a:rPr>
                        <a:t>Waste, Rework, and Legal Costs</a:t>
                      </a:r>
                    </a:p>
                  </a:txBody>
                  <a:tcPr marL="6158" marR="6158" marT="61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CFF"/>
                    </a:solidFill>
                  </a:tcPr>
                </a:tc>
                <a:tc>
                  <a:txBody>
                    <a:bodyPr/>
                    <a:lstStyle/>
                    <a:p>
                      <a:pPr algn="l" fontAlgn="ctr"/>
                      <a:r>
                        <a:rPr lang="en-US" sz="800" b="0" i="0" u="none" strike="noStrike">
                          <a:solidFill>
                            <a:srgbClr val="000000"/>
                          </a:solidFill>
                          <a:latin typeface="Arial"/>
                        </a:rPr>
                        <a:t>Waste, Rework, and Legal Costs</a:t>
                      </a:r>
                    </a:p>
                  </a:txBody>
                  <a:tcPr marL="6158" marR="6158" marT="61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CFF"/>
                    </a:solidFill>
                  </a:tcPr>
                </a:tc>
                <a:tc>
                  <a:txBody>
                    <a:bodyPr/>
                    <a:lstStyle/>
                    <a:p>
                      <a:pPr algn="l" fontAlgn="ctr"/>
                      <a:r>
                        <a:rPr lang="pt-PT" sz="800" b="0" i="0" u="none" strike="noStrike">
                          <a:solidFill>
                            <a:srgbClr val="000000"/>
                          </a:solidFill>
                          <a:latin typeface="Arial"/>
                        </a:rPr>
                        <a:t>Waste, Rework, Warranty Costs</a:t>
                      </a:r>
                    </a:p>
                  </a:txBody>
                  <a:tcPr marL="6158" marR="6158" marT="61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CFF"/>
                    </a:solidFill>
                  </a:tcPr>
                </a:tc>
                <a:tc>
                  <a:txBody>
                    <a:bodyPr/>
                    <a:lstStyle/>
                    <a:p>
                      <a:pPr algn="l" fontAlgn="ctr"/>
                      <a:r>
                        <a:rPr lang="en-US" sz="800" b="0" i="0" u="none" strike="noStrike" dirty="0">
                          <a:solidFill>
                            <a:srgbClr val="000000"/>
                          </a:solidFill>
                          <a:latin typeface="Arial"/>
                        </a:rPr>
                        <a:t>Costs of Waste, Rework, Downtime</a:t>
                      </a:r>
                    </a:p>
                  </a:txBody>
                  <a:tcPr marL="6158" marR="6158" marT="61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CFF"/>
                    </a:solidFill>
                  </a:tcPr>
                </a:tc>
              </a:tr>
            </a:tbl>
          </a:graphicData>
        </a:graphic>
      </p:graphicFrame>
      <p:sp>
        <p:nvSpPr>
          <p:cNvPr id="9" name="Marcador de Posição do Rodapé 7"/>
          <p:cNvSpPr>
            <a:spLocks noGrp="1"/>
          </p:cNvSpPr>
          <p:nvPr>
            <p:ph type="ftr" sz="quarter" idx="11"/>
          </p:nvPr>
        </p:nvSpPr>
        <p:spPr>
          <a:xfrm>
            <a:off x="428596" y="6135709"/>
            <a:ext cx="4287420" cy="365125"/>
          </a:xfrm>
        </p:spPr>
        <p:txBody>
          <a:bodyPr/>
          <a:lstStyle/>
          <a:p>
            <a:r>
              <a:rPr lang="pt-PT" dirty="0" smtClean="0"/>
              <a:t>Sistemas de Informação II– Viriato M. </a:t>
            </a:r>
            <a:r>
              <a:rPr lang="pt-PT" dirty="0" err="1" smtClean="0"/>
              <a:t>Marques–DEIS</a:t>
            </a:r>
            <a:r>
              <a:rPr lang="pt-PT" dirty="0" smtClean="0"/>
              <a:t> / ISEC</a:t>
            </a:r>
            <a:endParaRPr lang="pt-PT"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Marcador de Posição do Número do Diapositivo 6"/>
          <p:cNvSpPr>
            <a:spLocks noGrp="1"/>
          </p:cNvSpPr>
          <p:nvPr>
            <p:ph type="sldNum" sz="quarter" idx="12"/>
          </p:nvPr>
        </p:nvSpPr>
        <p:spPr>
          <a:xfrm>
            <a:off x="8286776" y="6072206"/>
            <a:ext cx="457200" cy="365125"/>
          </a:xfrm>
        </p:spPr>
        <p:txBody>
          <a:bodyPr/>
          <a:lstStyle/>
          <a:p>
            <a:fld id="{CE287019-93E1-4EE6-AC17-0D901F7ADF48}" type="slidenum">
              <a:rPr lang="pt-PT" smtClean="0"/>
              <a:pPr/>
              <a:t>39</a:t>
            </a:fld>
            <a:endParaRPr lang="pt-PT" dirty="0"/>
          </a:p>
        </p:txBody>
      </p:sp>
      <p:cxnSp>
        <p:nvCxnSpPr>
          <p:cNvPr id="13" name="Conexão recta 12"/>
          <p:cNvCxnSpPr/>
          <p:nvPr/>
        </p:nvCxnSpPr>
        <p:spPr>
          <a:xfrm>
            <a:off x="642910" y="1000108"/>
            <a:ext cx="7929618" cy="1588"/>
          </a:xfrm>
          <a:prstGeom prst="line">
            <a:avLst/>
          </a:prstGeom>
          <a:ln w="25400" cap="rnd">
            <a:solidFill>
              <a:srgbClr val="0070C0"/>
            </a:solidFill>
          </a:ln>
        </p:spPr>
        <p:style>
          <a:lnRef idx="1">
            <a:schemeClr val="accent1"/>
          </a:lnRef>
          <a:fillRef idx="0">
            <a:schemeClr val="accent1"/>
          </a:fillRef>
          <a:effectRef idx="0">
            <a:schemeClr val="accent1"/>
          </a:effectRef>
          <a:fontRef idx="minor">
            <a:schemeClr val="tx1"/>
          </a:fontRef>
        </p:style>
      </p:cxnSp>
      <p:sp>
        <p:nvSpPr>
          <p:cNvPr id="7" name="Título 1"/>
          <p:cNvSpPr txBox="1">
            <a:spLocks/>
          </p:cNvSpPr>
          <p:nvPr/>
        </p:nvSpPr>
        <p:spPr>
          <a:xfrm>
            <a:off x="500034" y="428604"/>
            <a:ext cx="7986714" cy="500066"/>
          </a:xfrm>
          <a:prstGeom prst="rect">
            <a:avLst/>
          </a:prstGeom>
        </p:spPr>
        <p:txBody>
          <a:bodyPr vert="horz" anchor="b">
            <a:noAutofit/>
          </a:bodyPr>
          <a:lstStyle/>
          <a:p>
            <a:pPr lvl="0">
              <a:spcBef>
                <a:spcPct val="0"/>
              </a:spcBef>
              <a:defRPr/>
            </a:pPr>
            <a:r>
              <a:rPr lang="pt-PT" sz="2800" b="1" dirty="0" smtClean="0">
                <a:solidFill>
                  <a:srgbClr val="0070C0"/>
                </a:solidFill>
                <a:effectLst>
                  <a:outerShdw blurRad="53975" dist="22860" dir="5400000" algn="tl" rotWithShape="0">
                    <a:srgbClr val="000000">
                      <a:alpha val="55000"/>
                    </a:srgbClr>
                  </a:outerShdw>
                </a:effectLst>
                <a:latin typeface="+mj-lt"/>
                <a:ea typeface="+mj-ea"/>
                <a:cs typeface="+mj-cs"/>
              </a:rPr>
              <a:t>10</a:t>
            </a:r>
            <a:r>
              <a:rPr kumimoji="0" lang="pt-PT" sz="2800" b="1" i="0" strike="noStrike" kern="1200" cap="none" spc="0" normalizeH="0" baseline="0" noProof="0" dirty="0" smtClean="0">
                <a:ln>
                  <a:noFill/>
                </a:ln>
                <a:solidFill>
                  <a:srgbClr val="0070C0"/>
                </a:solidFill>
                <a:effectLst>
                  <a:outerShdw blurRad="53975" dist="22860" dir="5400000" algn="tl" rotWithShape="0">
                    <a:srgbClr val="000000">
                      <a:alpha val="55000"/>
                    </a:srgbClr>
                  </a:outerShdw>
                </a:effectLst>
                <a:uLnTx/>
                <a:uFillTx/>
                <a:latin typeface="+mj-lt"/>
                <a:ea typeface="+mj-ea"/>
                <a:cs typeface="+mj-cs"/>
              </a:rPr>
              <a:t>. </a:t>
            </a:r>
            <a:r>
              <a:rPr lang="pt-PT" sz="2800" b="1" dirty="0" smtClean="0">
                <a:solidFill>
                  <a:srgbClr val="0070C0"/>
                </a:solidFill>
                <a:effectLst>
                  <a:outerShdw blurRad="53975" dist="22860" dir="5400000" algn="tl" rotWithShape="0">
                    <a:srgbClr val="000000">
                      <a:alpha val="55000"/>
                    </a:srgbClr>
                  </a:outerShdw>
                </a:effectLst>
              </a:rPr>
              <a:t>Gestão do Conhecimento </a:t>
            </a:r>
            <a:endParaRPr kumimoji="0" lang="pt-PT" sz="2800" b="1" i="0" strike="noStrike" kern="1200" cap="none" spc="0" normalizeH="0" baseline="0" noProof="0" dirty="0">
              <a:ln>
                <a:noFill/>
              </a:ln>
              <a:solidFill>
                <a:srgbClr val="0070C0"/>
              </a:solidFill>
              <a:effectLst>
                <a:outerShdw blurRad="53975" dist="22860" dir="5400000" algn="tl" rotWithShape="0">
                  <a:srgbClr val="000000">
                    <a:alpha val="55000"/>
                  </a:srgbClr>
                </a:outerShdw>
              </a:effectLst>
              <a:uLnTx/>
              <a:uFillTx/>
              <a:latin typeface="+mj-lt"/>
              <a:ea typeface="+mj-ea"/>
              <a:cs typeface="+mj-cs"/>
            </a:endParaRPr>
          </a:p>
        </p:txBody>
      </p:sp>
      <p:pic>
        <p:nvPicPr>
          <p:cNvPr id="114691" name="Picture 3"/>
          <p:cNvPicPr>
            <a:picLocks noChangeAspect="1" noChangeArrowheads="1"/>
          </p:cNvPicPr>
          <p:nvPr/>
        </p:nvPicPr>
        <p:blipFill>
          <a:blip r:embed="rId3" cstate="print"/>
          <a:srcRect/>
          <a:stretch>
            <a:fillRect/>
          </a:stretch>
        </p:blipFill>
        <p:spPr bwMode="auto">
          <a:xfrm>
            <a:off x="4342913" y="1131437"/>
            <a:ext cx="2076450" cy="2600325"/>
          </a:xfrm>
          <a:prstGeom prst="rect">
            <a:avLst/>
          </a:prstGeom>
          <a:noFill/>
          <a:ln w="9525">
            <a:noFill/>
            <a:miter lim="800000"/>
            <a:headEnd/>
            <a:tailEnd/>
          </a:ln>
        </p:spPr>
      </p:pic>
      <p:pic>
        <p:nvPicPr>
          <p:cNvPr id="114692" name="Picture 4"/>
          <p:cNvPicPr>
            <a:picLocks noChangeAspect="1" noChangeArrowheads="1"/>
          </p:cNvPicPr>
          <p:nvPr/>
        </p:nvPicPr>
        <p:blipFill>
          <a:blip r:embed="rId4" cstate="print"/>
          <a:srcRect/>
          <a:stretch>
            <a:fillRect/>
          </a:stretch>
        </p:blipFill>
        <p:spPr bwMode="auto">
          <a:xfrm>
            <a:off x="2123728" y="1988840"/>
            <a:ext cx="2085975" cy="2800350"/>
          </a:xfrm>
          <a:prstGeom prst="rect">
            <a:avLst/>
          </a:prstGeom>
          <a:noFill/>
          <a:ln w="9525">
            <a:noFill/>
            <a:miter lim="800000"/>
            <a:headEnd/>
            <a:tailEnd/>
          </a:ln>
        </p:spPr>
      </p:pic>
      <p:pic>
        <p:nvPicPr>
          <p:cNvPr id="114693" name="Picture 5"/>
          <p:cNvPicPr>
            <a:picLocks noChangeAspect="1" noChangeArrowheads="1"/>
          </p:cNvPicPr>
          <p:nvPr/>
        </p:nvPicPr>
        <p:blipFill>
          <a:blip r:embed="rId5" cstate="print"/>
          <a:srcRect/>
          <a:stretch>
            <a:fillRect/>
          </a:stretch>
        </p:blipFill>
        <p:spPr bwMode="auto">
          <a:xfrm>
            <a:off x="6516216" y="2060848"/>
            <a:ext cx="2114550" cy="2781300"/>
          </a:xfrm>
          <a:prstGeom prst="rect">
            <a:avLst/>
          </a:prstGeom>
          <a:noFill/>
          <a:ln w="9525">
            <a:noFill/>
            <a:miter lim="800000"/>
            <a:headEnd/>
            <a:tailEnd/>
          </a:ln>
        </p:spPr>
      </p:pic>
      <p:pic>
        <p:nvPicPr>
          <p:cNvPr id="114694" name="Picture 6"/>
          <p:cNvPicPr>
            <a:picLocks noChangeAspect="1" noChangeArrowheads="1"/>
          </p:cNvPicPr>
          <p:nvPr/>
        </p:nvPicPr>
        <p:blipFill>
          <a:blip r:embed="rId6" cstate="print"/>
          <a:srcRect/>
          <a:stretch>
            <a:fillRect/>
          </a:stretch>
        </p:blipFill>
        <p:spPr bwMode="auto">
          <a:xfrm>
            <a:off x="4355976" y="4005064"/>
            <a:ext cx="2057400" cy="2695575"/>
          </a:xfrm>
          <a:prstGeom prst="rect">
            <a:avLst/>
          </a:prstGeom>
          <a:noFill/>
          <a:ln w="9525">
            <a:noFill/>
            <a:miter lim="800000"/>
            <a:headEnd/>
            <a:tailEnd/>
          </a:ln>
        </p:spPr>
      </p:pic>
      <p:sp>
        <p:nvSpPr>
          <p:cNvPr id="14" name="CaixaDeTexto 13"/>
          <p:cNvSpPr txBox="1"/>
          <p:nvPr/>
        </p:nvSpPr>
        <p:spPr>
          <a:xfrm>
            <a:off x="4250826" y="3717032"/>
            <a:ext cx="2376264" cy="350865"/>
          </a:xfrm>
          <a:prstGeom prst="rect">
            <a:avLst/>
          </a:prstGeom>
          <a:noFill/>
        </p:spPr>
        <p:txBody>
          <a:bodyPr wrap="square" rtlCol="0">
            <a:spAutoFit/>
          </a:bodyPr>
          <a:lstStyle/>
          <a:p>
            <a:pPr algn="just">
              <a:lnSpc>
                <a:spcPct val="120000"/>
              </a:lnSpc>
              <a:buClr>
                <a:srgbClr val="0070C0"/>
              </a:buClr>
            </a:pPr>
            <a:r>
              <a:rPr lang="en-US" sz="1400" b="1" dirty="0" smtClean="0"/>
              <a:t>VISION &amp; STRATEGY</a:t>
            </a:r>
          </a:p>
        </p:txBody>
      </p:sp>
      <p:sp>
        <p:nvSpPr>
          <p:cNvPr id="15" name="CaixaDeTexto 14"/>
          <p:cNvSpPr txBox="1"/>
          <p:nvPr/>
        </p:nvSpPr>
        <p:spPr>
          <a:xfrm>
            <a:off x="611560" y="1124744"/>
            <a:ext cx="1224136" cy="1099083"/>
          </a:xfrm>
          <a:prstGeom prst="rect">
            <a:avLst/>
          </a:prstGeom>
          <a:noFill/>
        </p:spPr>
        <p:txBody>
          <a:bodyPr wrap="square" rtlCol="0">
            <a:spAutoFit/>
          </a:bodyPr>
          <a:lstStyle/>
          <a:p>
            <a:pPr>
              <a:lnSpc>
                <a:spcPct val="120000"/>
              </a:lnSpc>
              <a:buClr>
                <a:srgbClr val="0070C0"/>
              </a:buClr>
            </a:pPr>
            <a:r>
              <a:rPr lang="en-US" sz="1400" dirty="0" smtClean="0"/>
              <a:t>BSC </a:t>
            </a:r>
            <a:r>
              <a:rPr lang="en-US" sz="1400" dirty="0" err="1" smtClean="0"/>
              <a:t>para</a:t>
            </a:r>
            <a:r>
              <a:rPr lang="en-US" sz="1400" dirty="0" smtClean="0"/>
              <a:t> um Centro de </a:t>
            </a:r>
            <a:r>
              <a:rPr lang="en-US" sz="1400" dirty="0" err="1" smtClean="0"/>
              <a:t>HelpDesk</a:t>
            </a:r>
            <a:endParaRPr lang="en-US" sz="1400" dirty="0" smtClean="0"/>
          </a:p>
        </p:txBody>
      </p:sp>
      <p:pic>
        <p:nvPicPr>
          <p:cNvPr id="114696" name="Picture 8" descr="Call"/>
          <p:cNvPicPr>
            <a:picLocks noChangeAspect="1" noChangeArrowheads="1"/>
          </p:cNvPicPr>
          <p:nvPr/>
        </p:nvPicPr>
        <p:blipFill>
          <a:blip r:embed="rId7" cstate="print"/>
          <a:srcRect/>
          <a:stretch>
            <a:fillRect/>
          </a:stretch>
        </p:blipFill>
        <p:spPr bwMode="auto">
          <a:xfrm>
            <a:off x="539552" y="4941168"/>
            <a:ext cx="3672408" cy="1143001"/>
          </a:xfrm>
          <a:prstGeom prst="rect">
            <a:avLst/>
          </a:prstGeom>
          <a:noFill/>
        </p:spPr>
      </p:pic>
      <p:sp>
        <p:nvSpPr>
          <p:cNvPr id="17" name="Rectângulo 16"/>
          <p:cNvSpPr/>
          <p:nvPr/>
        </p:nvSpPr>
        <p:spPr>
          <a:xfrm>
            <a:off x="629816" y="4479694"/>
            <a:ext cx="1709936" cy="323486"/>
          </a:xfrm>
          <a:prstGeom prst="rect">
            <a:avLst/>
          </a:prstGeom>
        </p:spPr>
        <p:txBody>
          <a:bodyPr wrap="square">
            <a:spAutoFit/>
          </a:bodyPr>
          <a:lstStyle/>
          <a:p>
            <a:pPr>
              <a:lnSpc>
                <a:spcPct val="120000"/>
              </a:lnSpc>
              <a:buClr>
                <a:srgbClr val="0070C0"/>
              </a:buClr>
            </a:pPr>
            <a:r>
              <a:rPr lang="en-US" sz="1400" dirty="0" smtClean="0"/>
              <a:t>Screenshot</a:t>
            </a:r>
          </a:p>
        </p:txBody>
      </p:sp>
      <p:sp>
        <p:nvSpPr>
          <p:cNvPr id="16" name="Marcador de Posição do Rodapé 7"/>
          <p:cNvSpPr>
            <a:spLocks noGrp="1"/>
          </p:cNvSpPr>
          <p:nvPr>
            <p:ph type="ftr" sz="quarter" idx="11"/>
          </p:nvPr>
        </p:nvSpPr>
        <p:spPr>
          <a:xfrm>
            <a:off x="428596" y="6135709"/>
            <a:ext cx="4287420" cy="365125"/>
          </a:xfrm>
        </p:spPr>
        <p:txBody>
          <a:bodyPr/>
          <a:lstStyle/>
          <a:p>
            <a:r>
              <a:rPr lang="pt-PT" dirty="0" smtClean="0"/>
              <a:t>Sistemas de Informação II– Viriato M. </a:t>
            </a:r>
            <a:r>
              <a:rPr lang="pt-PT" dirty="0" err="1" smtClean="0"/>
              <a:t>Marques–DEIS</a:t>
            </a:r>
            <a:r>
              <a:rPr lang="pt-PT" dirty="0" smtClean="0"/>
              <a:t> / ISEC</a:t>
            </a:r>
            <a:endParaRPr lang="pt-PT"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CaixaDeTexto 18"/>
          <p:cNvSpPr txBox="1"/>
          <p:nvPr/>
        </p:nvSpPr>
        <p:spPr>
          <a:xfrm>
            <a:off x="571472" y="1714488"/>
            <a:ext cx="1928826" cy="3500462"/>
          </a:xfrm>
          <a:prstGeom prst="rect">
            <a:avLst/>
          </a:prstGeom>
          <a:noFill/>
        </p:spPr>
        <p:txBody>
          <a:bodyPr wrap="square" rtlCol="0">
            <a:noAutofit/>
          </a:bodyPr>
          <a:lstStyle/>
          <a:p>
            <a:pPr marL="457200" indent="-457200" algn="just">
              <a:lnSpc>
                <a:spcPct val="120000"/>
              </a:lnSpc>
              <a:spcAft>
                <a:spcPts val="600"/>
              </a:spcAft>
              <a:buClr>
                <a:srgbClr val="0070C0"/>
              </a:buClr>
            </a:pPr>
            <a:endParaRPr lang="pt-PT" sz="2000" b="1" dirty="0" smtClean="0"/>
          </a:p>
        </p:txBody>
      </p:sp>
      <p:sp>
        <p:nvSpPr>
          <p:cNvPr id="12" name="Marcador de Posição do Número do Diapositivo 6"/>
          <p:cNvSpPr>
            <a:spLocks noGrp="1"/>
          </p:cNvSpPr>
          <p:nvPr>
            <p:ph type="sldNum" sz="quarter" idx="12"/>
          </p:nvPr>
        </p:nvSpPr>
        <p:spPr>
          <a:xfrm>
            <a:off x="8286776" y="6072206"/>
            <a:ext cx="457200" cy="365125"/>
          </a:xfrm>
        </p:spPr>
        <p:txBody>
          <a:bodyPr/>
          <a:lstStyle/>
          <a:p>
            <a:fld id="{CE287019-93E1-4EE6-AC17-0D901F7ADF48}" type="slidenum">
              <a:rPr lang="pt-PT" smtClean="0"/>
              <a:pPr/>
              <a:t>4</a:t>
            </a:fld>
            <a:endParaRPr lang="pt-PT" dirty="0"/>
          </a:p>
        </p:txBody>
      </p:sp>
      <p:cxnSp>
        <p:nvCxnSpPr>
          <p:cNvPr id="13" name="Conexão recta 12"/>
          <p:cNvCxnSpPr/>
          <p:nvPr/>
        </p:nvCxnSpPr>
        <p:spPr>
          <a:xfrm>
            <a:off x="642910" y="1000108"/>
            <a:ext cx="7929618" cy="1588"/>
          </a:xfrm>
          <a:prstGeom prst="line">
            <a:avLst/>
          </a:prstGeom>
          <a:ln w="25400" cap="rnd">
            <a:solidFill>
              <a:srgbClr val="0070C0"/>
            </a:solidFill>
          </a:ln>
        </p:spPr>
        <p:style>
          <a:lnRef idx="1">
            <a:schemeClr val="accent1"/>
          </a:lnRef>
          <a:fillRef idx="0">
            <a:schemeClr val="accent1"/>
          </a:fillRef>
          <a:effectRef idx="0">
            <a:schemeClr val="accent1"/>
          </a:effectRef>
          <a:fontRef idx="minor">
            <a:schemeClr val="tx1"/>
          </a:fontRef>
        </p:style>
      </p:cxnSp>
      <p:sp>
        <p:nvSpPr>
          <p:cNvPr id="9" name="CaixaDeTexto 8"/>
          <p:cNvSpPr txBox="1"/>
          <p:nvPr/>
        </p:nvSpPr>
        <p:spPr>
          <a:xfrm>
            <a:off x="500034" y="1079484"/>
            <a:ext cx="8072494" cy="4852610"/>
          </a:xfrm>
          <a:prstGeom prst="rect">
            <a:avLst/>
          </a:prstGeom>
          <a:noFill/>
        </p:spPr>
        <p:txBody>
          <a:bodyPr wrap="square" rtlCol="0">
            <a:spAutoFit/>
          </a:bodyPr>
          <a:lstStyle/>
          <a:p>
            <a:pPr marL="342900" lvl="1" indent="-342900" algn="just">
              <a:lnSpc>
                <a:spcPct val="110000"/>
              </a:lnSpc>
              <a:spcBef>
                <a:spcPts val="400"/>
              </a:spcBef>
              <a:buClr>
                <a:srgbClr val="0070C0"/>
              </a:buClr>
              <a:tabLst>
                <a:tab pos="6178550" algn="l"/>
              </a:tabLst>
            </a:pPr>
            <a:r>
              <a:rPr lang="pt-PT" sz="2000" b="1" dirty="0" smtClean="0"/>
              <a:t>1.4 Teoria Organizacional</a:t>
            </a:r>
          </a:p>
          <a:p>
            <a:pPr marL="342900" lvl="1" indent="-342900" algn="just">
              <a:lnSpc>
                <a:spcPct val="110000"/>
              </a:lnSpc>
              <a:spcBef>
                <a:spcPts val="400"/>
              </a:spcBef>
              <a:buClr>
                <a:srgbClr val="0070C0"/>
              </a:buClr>
              <a:buFont typeface="Wingdings" pitchFamily="2" charset="2"/>
              <a:buChar char="Ø"/>
              <a:tabLst>
                <a:tab pos="6178550" algn="l"/>
              </a:tabLst>
            </a:pPr>
            <a:r>
              <a:rPr lang="pt-PT" dirty="0" smtClean="0"/>
              <a:t>Ramo de Sociologia</a:t>
            </a:r>
          </a:p>
          <a:p>
            <a:pPr marL="342900" lvl="1" indent="-342900" algn="just">
              <a:lnSpc>
                <a:spcPct val="110000"/>
              </a:lnSpc>
              <a:spcBef>
                <a:spcPts val="400"/>
              </a:spcBef>
              <a:buClr>
                <a:srgbClr val="0070C0"/>
              </a:buClr>
              <a:buFont typeface="Wingdings" pitchFamily="2" charset="2"/>
              <a:buChar char="Ø"/>
              <a:tabLst>
                <a:tab pos="6178550" algn="l"/>
              </a:tabLst>
            </a:pPr>
            <a:r>
              <a:rPr lang="pt-PT" dirty="0" smtClean="0"/>
              <a:t>Tenta explicar e prever os acontecimentos dentro de uma organização</a:t>
            </a:r>
          </a:p>
          <a:p>
            <a:pPr marL="342900" lvl="1" indent="-342900" algn="just">
              <a:lnSpc>
                <a:spcPct val="110000"/>
              </a:lnSpc>
              <a:spcBef>
                <a:spcPts val="400"/>
              </a:spcBef>
              <a:buClr>
                <a:srgbClr val="0070C0"/>
              </a:buClr>
              <a:buFont typeface="Wingdings" pitchFamily="2" charset="2"/>
              <a:buChar char="Ø"/>
              <a:tabLst>
                <a:tab pos="6178550" algn="l"/>
              </a:tabLst>
            </a:pPr>
            <a:r>
              <a:rPr lang="pt-PT" dirty="0" smtClean="0"/>
              <a:t>A realidade organizacional possui 4 dimensões:</a:t>
            </a:r>
          </a:p>
          <a:p>
            <a:pPr marL="800100" lvl="1" indent="-342900" algn="just">
              <a:lnSpc>
                <a:spcPct val="120000"/>
              </a:lnSpc>
              <a:spcBef>
                <a:spcPts val="400"/>
              </a:spcBef>
              <a:buClr>
                <a:schemeClr val="accent1"/>
              </a:buClr>
              <a:buFont typeface="Verdana" pitchFamily="34" charset="0"/>
              <a:buChar char="●"/>
              <a:tabLst>
                <a:tab pos="6178550" algn="l"/>
              </a:tabLst>
            </a:pPr>
            <a:r>
              <a:rPr lang="pt-PT" sz="1400" b="1" dirty="0" smtClean="0"/>
              <a:t>Perspectiva Estrutural</a:t>
            </a:r>
            <a:r>
              <a:rPr lang="pt-PT" sz="1400" dirty="0" smtClean="0"/>
              <a:t>: metas, estratégias, processos formais, regras e regulamentos, canais de comunicação, controlo de actividades, </a:t>
            </a:r>
            <a:r>
              <a:rPr lang="pt-PT" sz="1400" dirty="0" err="1" smtClean="0"/>
              <a:t>infraestrutura</a:t>
            </a:r>
            <a:r>
              <a:rPr lang="pt-PT" sz="1400" dirty="0" smtClean="0"/>
              <a:t> tecnológica, distribuição da autoridade</a:t>
            </a:r>
          </a:p>
          <a:p>
            <a:pPr marL="800100" lvl="1" indent="-342900" algn="just">
              <a:lnSpc>
                <a:spcPct val="120000"/>
              </a:lnSpc>
              <a:spcBef>
                <a:spcPts val="400"/>
              </a:spcBef>
              <a:buClr>
                <a:schemeClr val="accent1"/>
              </a:buClr>
              <a:buFont typeface="Verdana" pitchFamily="34" charset="0"/>
              <a:buChar char="●"/>
              <a:tabLst>
                <a:tab pos="6178550" algn="l"/>
              </a:tabLst>
            </a:pPr>
            <a:r>
              <a:rPr lang="pt-PT" sz="1400" b="1" dirty="0" smtClean="0"/>
              <a:t>Perspectiva Social</a:t>
            </a:r>
            <a:r>
              <a:rPr lang="pt-PT" sz="1400" dirty="0" smtClean="0"/>
              <a:t>: desempenho, conhecimento individual, motivação, comunicação informal, recompensas e punições, participação na tomada de decisão, ajustes decorrentes de necessidades humanas</a:t>
            </a:r>
          </a:p>
          <a:p>
            <a:pPr marL="800100" lvl="1" indent="-342900" algn="just">
              <a:lnSpc>
                <a:spcPct val="120000"/>
              </a:lnSpc>
              <a:spcBef>
                <a:spcPts val="400"/>
              </a:spcBef>
              <a:buClr>
                <a:schemeClr val="accent1"/>
              </a:buClr>
              <a:buFont typeface="Verdana" pitchFamily="34" charset="0"/>
              <a:buChar char="●"/>
              <a:tabLst>
                <a:tab pos="6178550" algn="l"/>
              </a:tabLst>
            </a:pPr>
            <a:r>
              <a:rPr lang="pt-PT" sz="1400" b="1" dirty="0" smtClean="0"/>
              <a:t>Perspectiva Política</a:t>
            </a:r>
            <a:r>
              <a:rPr lang="pt-PT" sz="1400" dirty="0" smtClean="0"/>
              <a:t>: interesses pessoais, progressão na carreira, conflitos de interesses, processos de negociação, formação de coligações, formas de poder, jogos de poder</a:t>
            </a:r>
          </a:p>
          <a:p>
            <a:pPr marL="800100" lvl="1" indent="-342900" algn="just">
              <a:lnSpc>
                <a:spcPct val="120000"/>
              </a:lnSpc>
              <a:spcBef>
                <a:spcPts val="400"/>
              </a:spcBef>
              <a:buClr>
                <a:schemeClr val="accent1"/>
              </a:buClr>
              <a:buFont typeface="Verdana" pitchFamily="34" charset="0"/>
              <a:buChar char="●"/>
              <a:tabLst>
                <a:tab pos="6178550" algn="l"/>
              </a:tabLst>
            </a:pPr>
            <a:r>
              <a:rPr lang="pt-PT" sz="1400" b="1" dirty="0" smtClean="0"/>
              <a:t>Perspectiva Simbólica</a:t>
            </a:r>
            <a:r>
              <a:rPr lang="pt-PT" sz="1400" dirty="0" smtClean="0"/>
              <a:t>: linguagem comum, mensagens ao exterior, rituais e cerimónias, mitos, formas de expressão de emoções, valores e convicções</a:t>
            </a:r>
          </a:p>
        </p:txBody>
      </p:sp>
      <p:sp>
        <p:nvSpPr>
          <p:cNvPr id="10" name="Título 1"/>
          <p:cNvSpPr txBox="1">
            <a:spLocks/>
          </p:cNvSpPr>
          <p:nvPr/>
        </p:nvSpPr>
        <p:spPr>
          <a:xfrm>
            <a:off x="500034" y="428604"/>
            <a:ext cx="7986714" cy="500066"/>
          </a:xfrm>
          <a:prstGeom prst="rect">
            <a:avLst/>
          </a:prstGeom>
        </p:spPr>
        <p:txBody>
          <a:bodyPr vert="horz" anchor="b">
            <a:noAutofit/>
          </a:bodyPr>
          <a:lstStyle/>
          <a:p>
            <a:pPr lvl="0">
              <a:spcBef>
                <a:spcPct val="0"/>
              </a:spcBef>
              <a:defRPr/>
            </a:pPr>
            <a:r>
              <a:rPr lang="pt-PT" sz="2800" b="1" dirty="0" smtClean="0">
                <a:solidFill>
                  <a:srgbClr val="0070C0"/>
                </a:solidFill>
                <a:effectLst>
                  <a:outerShdw blurRad="53975" dist="22860" dir="5400000" algn="tl" rotWithShape="0">
                    <a:srgbClr val="000000">
                      <a:alpha val="55000"/>
                    </a:srgbClr>
                  </a:outerShdw>
                </a:effectLst>
                <a:latin typeface="+mj-lt"/>
                <a:ea typeface="+mj-ea"/>
                <a:cs typeface="+mj-cs"/>
              </a:rPr>
              <a:t>10</a:t>
            </a:r>
            <a:r>
              <a:rPr kumimoji="0" lang="pt-PT" sz="2800" b="1" i="0" strike="noStrike" kern="1200" cap="none" spc="0" normalizeH="0" baseline="0" noProof="0" dirty="0" smtClean="0">
                <a:ln>
                  <a:noFill/>
                </a:ln>
                <a:solidFill>
                  <a:srgbClr val="0070C0"/>
                </a:solidFill>
                <a:effectLst>
                  <a:outerShdw blurRad="53975" dist="22860" dir="5400000" algn="tl" rotWithShape="0">
                    <a:srgbClr val="000000">
                      <a:alpha val="55000"/>
                    </a:srgbClr>
                  </a:outerShdw>
                </a:effectLst>
                <a:uLnTx/>
                <a:uFillTx/>
                <a:latin typeface="+mj-lt"/>
                <a:ea typeface="+mj-ea"/>
                <a:cs typeface="+mj-cs"/>
              </a:rPr>
              <a:t>. </a:t>
            </a:r>
            <a:r>
              <a:rPr lang="pt-PT" sz="2800" b="1" dirty="0" smtClean="0">
                <a:solidFill>
                  <a:srgbClr val="0070C0"/>
                </a:solidFill>
                <a:effectLst>
                  <a:outerShdw blurRad="53975" dist="22860" dir="5400000" algn="tl" rotWithShape="0">
                    <a:srgbClr val="000000">
                      <a:alpha val="55000"/>
                    </a:srgbClr>
                  </a:outerShdw>
                </a:effectLst>
              </a:rPr>
              <a:t>Gestão do Conhecimento </a:t>
            </a:r>
            <a:endParaRPr kumimoji="0" lang="pt-PT" sz="2800" b="1" i="0" strike="noStrike" kern="1200" cap="none" spc="0" normalizeH="0" baseline="0" noProof="0" dirty="0">
              <a:ln>
                <a:noFill/>
              </a:ln>
              <a:solidFill>
                <a:srgbClr val="0070C0"/>
              </a:solidFill>
              <a:effectLst>
                <a:outerShdw blurRad="53975" dist="22860" dir="5400000" algn="tl" rotWithShape="0">
                  <a:srgbClr val="000000">
                    <a:alpha val="55000"/>
                  </a:srgbClr>
                </a:outerShdw>
              </a:effectLst>
              <a:uLnTx/>
              <a:uFillTx/>
              <a:latin typeface="+mj-lt"/>
              <a:ea typeface="+mj-ea"/>
              <a:cs typeface="+mj-cs"/>
            </a:endParaRPr>
          </a:p>
        </p:txBody>
      </p:sp>
      <p:sp>
        <p:nvSpPr>
          <p:cNvPr id="11" name="Marcador de Posição do Rodapé 7"/>
          <p:cNvSpPr>
            <a:spLocks noGrp="1"/>
          </p:cNvSpPr>
          <p:nvPr>
            <p:ph type="ftr" sz="quarter" idx="11"/>
          </p:nvPr>
        </p:nvSpPr>
        <p:spPr>
          <a:xfrm>
            <a:off x="428596" y="6135709"/>
            <a:ext cx="4287420" cy="365125"/>
          </a:xfrm>
        </p:spPr>
        <p:txBody>
          <a:bodyPr/>
          <a:lstStyle/>
          <a:p>
            <a:r>
              <a:rPr lang="pt-PT" dirty="0" smtClean="0"/>
              <a:t>Sistemas de Informação II– Viriato M. </a:t>
            </a:r>
            <a:r>
              <a:rPr lang="pt-PT" dirty="0" err="1" smtClean="0"/>
              <a:t>Marques–DEIS</a:t>
            </a:r>
            <a:r>
              <a:rPr lang="pt-PT" dirty="0" smtClean="0"/>
              <a:t> / ISEC</a:t>
            </a:r>
            <a:endParaRPr lang="pt-PT"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7" name="Conexão recta 16"/>
          <p:cNvCxnSpPr/>
          <p:nvPr/>
        </p:nvCxnSpPr>
        <p:spPr>
          <a:xfrm>
            <a:off x="642910" y="1000108"/>
            <a:ext cx="7929618" cy="1588"/>
          </a:xfrm>
          <a:prstGeom prst="line">
            <a:avLst/>
          </a:prstGeom>
          <a:ln w="25400" cap="rnd"/>
        </p:spPr>
        <p:style>
          <a:lnRef idx="1">
            <a:schemeClr val="accent1"/>
          </a:lnRef>
          <a:fillRef idx="0">
            <a:schemeClr val="accent1"/>
          </a:fillRef>
          <a:effectRef idx="0">
            <a:schemeClr val="accent1"/>
          </a:effectRef>
          <a:fontRef idx="minor">
            <a:schemeClr val="tx1"/>
          </a:fontRef>
        </p:style>
      </p:cxnSp>
      <p:sp>
        <p:nvSpPr>
          <p:cNvPr id="12" name="Marcador de Posição do Número do Diapositivo 6"/>
          <p:cNvSpPr>
            <a:spLocks noGrp="1"/>
          </p:cNvSpPr>
          <p:nvPr>
            <p:ph type="sldNum" sz="quarter" idx="12"/>
          </p:nvPr>
        </p:nvSpPr>
        <p:spPr>
          <a:xfrm>
            <a:off x="8286776" y="6072206"/>
            <a:ext cx="457200" cy="365125"/>
          </a:xfrm>
        </p:spPr>
        <p:txBody>
          <a:bodyPr/>
          <a:lstStyle/>
          <a:p>
            <a:fld id="{CE287019-93E1-4EE6-AC17-0D901F7ADF48}" type="slidenum">
              <a:rPr lang="pt-PT" smtClean="0"/>
              <a:pPr/>
              <a:t>40</a:t>
            </a:fld>
            <a:endParaRPr lang="pt-PT" dirty="0"/>
          </a:p>
        </p:txBody>
      </p:sp>
      <p:sp>
        <p:nvSpPr>
          <p:cNvPr id="13" name="CaixaDeTexto 12"/>
          <p:cNvSpPr txBox="1"/>
          <p:nvPr/>
        </p:nvSpPr>
        <p:spPr>
          <a:xfrm>
            <a:off x="512734" y="1117584"/>
            <a:ext cx="8072494" cy="846386"/>
          </a:xfrm>
          <a:prstGeom prst="rect">
            <a:avLst/>
          </a:prstGeom>
          <a:noFill/>
        </p:spPr>
        <p:txBody>
          <a:bodyPr wrap="square" rtlCol="0">
            <a:spAutoFit/>
          </a:bodyPr>
          <a:lstStyle/>
          <a:p>
            <a:pPr>
              <a:lnSpc>
                <a:spcPct val="110000"/>
              </a:lnSpc>
              <a:spcBef>
                <a:spcPts val="600"/>
              </a:spcBef>
              <a:buClr>
                <a:srgbClr val="0070C0"/>
              </a:buClr>
            </a:pPr>
            <a:r>
              <a:rPr lang="pt-PT" sz="2000" b="1" dirty="0" smtClean="0">
                <a:solidFill>
                  <a:srgbClr val="0070C0"/>
                </a:solidFill>
              </a:rPr>
              <a:t>Gestão do Conhecimento</a:t>
            </a:r>
            <a:endParaRPr lang="pt-PT" sz="1600" dirty="0" smtClean="0">
              <a:solidFill>
                <a:srgbClr val="0070C0"/>
              </a:solidFill>
            </a:endParaRPr>
          </a:p>
          <a:p>
            <a:pPr>
              <a:lnSpc>
                <a:spcPct val="110000"/>
              </a:lnSpc>
              <a:spcBef>
                <a:spcPts val="600"/>
              </a:spcBef>
              <a:buClr>
                <a:srgbClr val="0070C0"/>
              </a:buClr>
            </a:pPr>
            <a:r>
              <a:rPr lang="pt-PT" sz="2000" b="1" dirty="0" smtClean="0">
                <a:solidFill>
                  <a:srgbClr val="0070C0"/>
                </a:solidFill>
              </a:rPr>
              <a:t>FIM</a:t>
            </a:r>
          </a:p>
        </p:txBody>
      </p:sp>
      <p:sp>
        <p:nvSpPr>
          <p:cNvPr id="10" name="Rectângulo 9"/>
          <p:cNvSpPr/>
          <p:nvPr/>
        </p:nvSpPr>
        <p:spPr>
          <a:xfrm>
            <a:off x="4494558" y="5429264"/>
            <a:ext cx="1085554" cy="307777"/>
          </a:xfrm>
          <a:prstGeom prst="rect">
            <a:avLst/>
          </a:prstGeom>
        </p:spPr>
        <p:txBody>
          <a:bodyPr wrap="none">
            <a:spAutoFit/>
          </a:bodyPr>
          <a:lstStyle/>
          <a:p>
            <a:pPr algn="r"/>
            <a:r>
              <a:rPr lang="en-US" sz="1400" i="1" dirty="0" smtClean="0"/>
              <a:t>Indicators</a:t>
            </a:r>
          </a:p>
        </p:txBody>
      </p:sp>
      <p:sp>
        <p:nvSpPr>
          <p:cNvPr id="9" name="Título 1"/>
          <p:cNvSpPr txBox="1">
            <a:spLocks/>
          </p:cNvSpPr>
          <p:nvPr/>
        </p:nvSpPr>
        <p:spPr>
          <a:xfrm>
            <a:off x="500034" y="428604"/>
            <a:ext cx="7986714" cy="500066"/>
          </a:xfrm>
          <a:prstGeom prst="rect">
            <a:avLst/>
          </a:prstGeom>
        </p:spPr>
        <p:txBody>
          <a:bodyPr vert="horz" anchor="b">
            <a:noAutofit/>
          </a:bodyPr>
          <a:lstStyle/>
          <a:p>
            <a:pPr lvl="0">
              <a:spcBef>
                <a:spcPct val="0"/>
              </a:spcBef>
              <a:defRPr/>
            </a:pPr>
            <a:r>
              <a:rPr lang="pt-PT" sz="2800" b="1" dirty="0" smtClean="0">
                <a:solidFill>
                  <a:srgbClr val="0070C0"/>
                </a:solidFill>
                <a:effectLst>
                  <a:outerShdw blurRad="53975" dist="22860" dir="5400000" algn="tl" rotWithShape="0">
                    <a:srgbClr val="000000">
                      <a:alpha val="55000"/>
                    </a:srgbClr>
                  </a:outerShdw>
                </a:effectLst>
                <a:latin typeface="+mj-lt"/>
                <a:ea typeface="+mj-ea"/>
                <a:cs typeface="+mj-cs"/>
              </a:rPr>
              <a:t>10</a:t>
            </a:r>
            <a:r>
              <a:rPr kumimoji="0" lang="pt-PT" sz="2800" b="1" i="0" strike="noStrike" kern="1200" cap="none" spc="0" normalizeH="0" baseline="0" noProof="0" dirty="0" smtClean="0">
                <a:ln>
                  <a:noFill/>
                </a:ln>
                <a:solidFill>
                  <a:srgbClr val="0070C0"/>
                </a:solidFill>
                <a:effectLst>
                  <a:outerShdw blurRad="53975" dist="22860" dir="5400000" algn="tl" rotWithShape="0">
                    <a:srgbClr val="000000">
                      <a:alpha val="55000"/>
                    </a:srgbClr>
                  </a:outerShdw>
                </a:effectLst>
                <a:uLnTx/>
                <a:uFillTx/>
                <a:latin typeface="+mj-lt"/>
                <a:ea typeface="+mj-ea"/>
                <a:cs typeface="+mj-cs"/>
              </a:rPr>
              <a:t>. </a:t>
            </a:r>
            <a:r>
              <a:rPr lang="pt-PT" sz="2800" b="1" dirty="0" smtClean="0">
                <a:solidFill>
                  <a:srgbClr val="0070C0"/>
                </a:solidFill>
                <a:effectLst>
                  <a:outerShdw blurRad="53975" dist="22860" dir="5400000" algn="tl" rotWithShape="0">
                    <a:srgbClr val="000000">
                      <a:alpha val="55000"/>
                    </a:srgbClr>
                  </a:outerShdw>
                </a:effectLst>
              </a:rPr>
              <a:t>Gestão do Conhecimento </a:t>
            </a:r>
            <a:endParaRPr kumimoji="0" lang="pt-PT" sz="2800" b="1" i="0" strike="noStrike" kern="1200" cap="none" spc="0" normalizeH="0" baseline="0" noProof="0" dirty="0">
              <a:ln>
                <a:noFill/>
              </a:ln>
              <a:solidFill>
                <a:srgbClr val="0070C0"/>
              </a:solidFill>
              <a:effectLst>
                <a:outerShdw blurRad="53975" dist="22860" dir="5400000" algn="tl" rotWithShape="0">
                  <a:srgbClr val="000000">
                    <a:alpha val="55000"/>
                  </a:srgbClr>
                </a:outerShdw>
              </a:effectLst>
              <a:uLnTx/>
              <a:uFillTx/>
              <a:latin typeface="+mj-lt"/>
              <a:ea typeface="+mj-ea"/>
              <a:cs typeface="+mj-cs"/>
            </a:endParaRPr>
          </a:p>
        </p:txBody>
      </p:sp>
      <p:pic>
        <p:nvPicPr>
          <p:cNvPr id="14338" name="Picture 2" descr="http://www.geardiary.com/wp-content/uploads/2008/08/instant-message-indicator.jpg"/>
          <p:cNvPicPr>
            <a:picLocks noChangeAspect="1" noChangeArrowheads="1"/>
          </p:cNvPicPr>
          <p:nvPr/>
        </p:nvPicPr>
        <p:blipFill>
          <a:blip r:embed="rId3" cstate="print"/>
          <a:srcRect/>
          <a:stretch>
            <a:fillRect/>
          </a:stretch>
        </p:blipFill>
        <p:spPr bwMode="auto">
          <a:xfrm>
            <a:off x="5796136" y="3278438"/>
            <a:ext cx="2750840" cy="2463253"/>
          </a:xfrm>
          <a:prstGeom prst="rect">
            <a:avLst/>
          </a:prstGeom>
          <a:noFill/>
        </p:spPr>
      </p:pic>
      <p:pic>
        <p:nvPicPr>
          <p:cNvPr id="14340" name="Picture 4" descr="http://t3.gstatic.com/images?q=tbn:ANd9GcSMC0RALqzjiyX6m4yqnD0iyyxxkNzw_5UEjkOi-3C0CU_teECa"/>
          <p:cNvPicPr>
            <a:picLocks noChangeAspect="1" noChangeArrowheads="1"/>
          </p:cNvPicPr>
          <p:nvPr/>
        </p:nvPicPr>
        <p:blipFill>
          <a:blip r:embed="rId4" cstate="print"/>
          <a:srcRect/>
          <a:stretch>
            <a:fillRect/>
          </a:stretch>
        </p:blipFill>
        <p:spPr bwMode="auto">
          <a:xfrm>
            <a:off x="3995936" y="1916832"/>
            <a:ext cx="2343150" cy="1952625"/>
          </a:xfrm>
          <a:prstGeom prst="rect">
            <a:avLst/>
          </a:prstGeom>
          <a:noFill/>
        </p:spPr>
      </p:pic>
      <p:sp>
        <p:nvSpPr>
          <p:cNvPr id="11" name="Marcador de Posição do Rodapé 7"/>
          <p:cNvSpPr>
            <a:spLocks noGrp="1"/>
          </p:cNvSpPr>
          <p:nvPr>
            <p:ph type="ftr" sz="quarter" idx="11"/>
          </p:nvPr>
        </p:nvSpPr>
        <p:spPr>
          <a:xfrm>
            <a:off x="428596" y="6135709"/>
            <a:ext cx="4287420" cy="365125"/>
          </a:xfrm>
        </p:spPr>
        <p:txBody>
          <a:bodyPr/>
          <a:lstStyle/>
          <a:p>
            <a:r>
              <a:rPr lang="pt-PT" dirty="0" smtClean="0"/>
              <a:t>Sistemas de Informação II– Viriato M. </a:t>
            </a:r>
            <a:r>
              <a:rPr lang="pt-PT" dirty="0" err="1" smtClean="0"/>
              <a:t>Marques–DEIS</a:t>
            </a:r>
            <a:r>
              <a:rPr lang="pt-PT" dirty="0" smtClean="0"/>
              <a:t> / ISEC</a:t>
            </a:r>
            <a:endParaRPr lang="pt-PT"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CaixaDeTexto 18"/>
          <p:cNvSpPr txBox="1"/>
          <p:nvPr/>
        </p:nvSpPr>
        <p:spPr>
          <a:xfrm>
            <a:off x="571472" y="1714488"/>
            <a:ext cx="1928826" cy="3500462"/>
          </a:xfrm>
          <a:prstGeom prst="rect">
            <a:avLst/>
          </a:prstGeom>
          <a:noFill/>
        </p:spPr>
        <p:txBody>
          <a:bodyPr wrap="square" rtlCol="0">
            <a:noAutofit/>
          </a:bodyPr>
          <a:lstStyle/>
          <a:p>
            <a:pPr marL="457200" indent="-457200" algn="just">
              <a:lnSpc>
                <a:spcPct val="120000"/>
              </a:lnSpc>
              <a:spcAft>
                <a:spcPts val="600"/>
              </a:spcAft>
              <a:buClr>
                <a:srgbClr val="0070C0"/>
              </a:buClr>
            </a:pPr>
            <a:endParaRPr lang="pt-PT" sz="2000" b="1" dirty="0" smtClean="0"/>
          </a:p>
        </p:txBody>
      </p:sp>
      <p:sp>
        <p:nvSpPr>
          <p:cNvPr id="12" name="Marcador de Posição do Número do Diapositivo 6"/>
          <p:cNvSpPr>
            <a:spLocks noGrp="1"/>
          </p:cNvSpPr>
          <p:nvPr>
            <p:ph type="sldNum" sz="quarter" idx="12"/>
          </p:nvPr>
        </p:nvSpPr>
        <p:spPr>
          <a:xfrm>
            <a:off x="8286776" y="6072206"/>
            <a:ext cx="457200" cy="365125"/>
          </a:xfrm>
        </p:spPr>
        <p:txBody>
          <a:bodyPr/>
          <a:lstStyle/>
          <a:p>
            <a:fld id="{CE287019-93E1-4EE6-AC17-0D901F7ADF48}" type="slidenum">
              <a:rPr lang="pt-PT" smtClean="0"/>
              <a:pPr/>
              <a:t>5</a:t>
            </a:fld>
            <a:endParaRPr lang="pt-PT" dirty="0"/>
          </a:p>
        </p:txBody>
      </p:sp>
      <p:cxnSp>
        <p:nvCxnSpPr>
          <p:cNvPr id="13" name="Conexão recta 12"/>
          <p:cNvCxnSpPr/>
          <p:nvPr/>
        </p:nvCxnSpPr>
        <p:spPr>
          <a:xfrm>
            <a:off x="642910" y="1000108"/>
            <a:ext cx="7929618" cy="1588"/>
          </a:xfrm>
          <a:prstGeom prst="line">
            <a:avLst/>
          </a:prstGeom>
          <a:ln w="25400" cap="rnd">
            <a:solidFill>
              <a:srgbClr val="0070C0"/>
            </a:solidFill>
          </a:ln>
        </p:spPr>
        <p:style>
          <a:lnRef idx="1">
            <a:schemeClr val="accent1"/>
          </a:lnRef>
          <a:fillRef idx="0">
            <a:schemeClr val="accent1"/>
          </a:fillRef>
          <a:effectRef idx="0">
            <a:schemeClr val="accent1"/>
          </a:effectRef>
          <a:fontRef idx="minor">
            <a:schemeClr val="tx1"/>
          </a:fontRef>
        </p:style>
      </p:cxnSp>
      <p:sp>
        <p:nvSpPr>
          <p:cNvPr id="9" name="CaixaDeTexto 8"/>
          <p:cNvSpPr txBox="1"/>
          <p:nvPr/>
        </p:nvSpPr>
        <p:spPr>
          <a:xfrm>
            <a:off x="500034" y="1079484"/>
            <a:ext cx="8072494" cy="4737707"/>
          </a:xfrm>
          <a:prstGeom prst="rect">
            <a:avLst/>
          </a:prstGeom>
          <a:noFill/>
        </p:spPr>
        <p:txBody>
          <a:bodyPr wrap="square" rtlCol="0">
            <a:spAutoFit/>
          </a:bodyPr>
          <a:lstStyle/>
          <a:p>
            <a:pPr marL="342900" lvl="1" indent="-342900" algn="just">
              <a:lnSpc>
                <a:spcPct val="110000"/>
              </a:lnSpc>
              <a:spcBef>
                <a:spcPts val="400"/>
              </a:spcBef>
              <a:buClr>
                <a:srgbClr val="0070C0"/>
              </a:buClr>
              <a:tabLst>
                <a:tab pos="6178550" algn="l"/>
              </a:tabLst>
            </a:pPr>
            <a:r>
              <a:rPr lang="pt-PT" sz="2000" b="1" dirty="0" smtClean="0"/>
              <a:t>1.5 Memória Organizacional</a:t>
            </a:r>
          </a:p>
          <a:p>
            <a:pPr marL="342900" lvl="1" indent="-342900" algn="just">
              <a:lnSpc>
                <a:spcPct val="110000"/>
              </a:lnSpc>
              <a:spcBef>
                <a:spcPts val="400"/>
              </a:spcBef>
              <a:buClr>
                <a:srgbClr val="0070C0"/>
              </a:buClr>
              <a:buFont typeface="Wingdings" pitchFamily="2" charset="2"/>
              <a:buChar char="Ø"/>
              <a:tabLst>
                <a:tab pos="6178550" algn="l"/>
              </a:tabLst>
            </a:pPr>
            <a:r>
              <a:rPr lang="pt-PT" dirty="0" smtClean="0"/>
              <a:t>Define a identidade da organização</a:t>
            </a:r>
          </a:p>
          <a:p>
            <a:pPr marL="342900" lvl="1" indent="-342900" algn="just">
              <a:lnSpc>
                <a:spcPct val="110000"/>
              </a:lnSpc>
              <a:spcBef>
                <a:spcPts val="400"/>
              </a:spcBef>
              <a:buClr>
                <a:srgbClr val="0070C0"/>
              </a:buClr>
              <a:buFont typeface="Wingdings" pitchFamily="2" charset="2"/>
              <a:buChar char="Ø"/>
              <a:tabLst>
                <a:tab pos="6178550" algn="l"/>
              </a:tabLst>
            </a:pPr>
            <a:r>
              <a:rPr lang="pt-PT" dirty="0" smtClean="0"/>
              <a:t>Suporte: cérebros humanos, papéis formais, regras, normas, procedimentos, arranjo e decoração do local de trabalho, arquivos de informação, bases de dados, </a:t>
            </a:r>
            <a:r>
              <a:rPr lang="pt-PT" dirty="0" err="1" smtClean="0"/>
              <a:t>datawarehouses</a:t>
            </a:r>
            <a:endParaRPr lang="pt-PT" dirty="0" smtClean="0"/>
          </a:p>
          <a:p>
            <a:pPr marL="342900" lvl="1" indent="-342900" algn="just">
              <a:lnSpc>
                <a:spcPct val="110000"/>
              </a:lnSpc>
              <a:spcBef>
                <a:spcPts val="400"/>
              </a:spcBef>
              <a:buClr>
                <a:srgbClr val="0070C0"/>
              </a:buClr>
              <a:buFont typeface="Wingdings" pitchFamily="2" charset="2"/>
              <a:buChar char="Ø"/>
              <a:tabLst>
                <a:tab pos="6178550" algn="l"/>
              </a:tabLst>
            </a:pPr>
            <a:r>
              <a:rPr lang="pt-PT" dirty="0" smtClean="0"/>
              <a:t>Memória Organizacional:</a:t>
            </a:r>
          </a:p>
          <a:p>
            <a:pPr marL="800100" lvl="1" indent="-342900" algn="just">
              <a:lnSpc>
                <a:spcPct val="120000"/>
              </a:lnSpc>
              <a:spcBef>
                <a:spcPts val="400"/>
              </a:spcBef>
              <a:buClr>
                <a:schemeClr val="accent1"/>
              </a:buClr>
              <a:buFont typeface="Verdana" pitchFamily="34" charset="0"/>
              <a:buChar char="●"/>
              <a:tabLst>
                <a:tab pos="6178550" algn="l"/>
              </a:tabLst>
            </a:pPr>
            <a:r>
              <a:rPr lang="pt-PT" sz="1400" b="1" dirty="0" smtClean="0"/>
              <a:t>Individual</a:t>
            </a:r>
            <a:r>
              <a:rPr lang="pt-PT" sz="1400" dirty="0" smtClean="0"/>
              <a:t>: observações, experiências, acções de cada membro</a:t>
            </a:r>
          </a:p>
          <a:p>
            <a:pPr marL="800100" lvl="1" indent="-342900" algn="just">
              <a:lnSpc>
                <a:spcPct val="120000"/>
              </a:lnSpc>
              <a:spcBef>
                <a:spcPts val="400"/>
              </a:spcBef>
              <a:buClr>
                <a:schemeClr val="accent1"/>
              </a:buClr>
              <a:buFont typeface="Verdana" pitchFamily="34" charset="0"/>
              <a:buChar char="●"/>
              <a:tabLst>
                <a:tab pos="6178550" algn="l"/>
              </a:tabLst>
            </a:pPr>
            <a:r>
              <a:rPr lang="pt-PT" sz="1400" b="1" dirty="0" smtClean="0"/>
              <a:t>Partilhada</a:t>
            </a:r>
            <a:r>
              <a:rPr lang="pt-PT" sz="1400" dirty="0" smtClean="0"/>
              <a:t>: factos conhecidos por todos os membros da organização, construções abstractas criadas em conjunto, registos de acesso geral</a:t>
            </a:r>
          </a:p>
          <a:p>
            <a:pPr marL="342900" lvl="1" indent="-342900" algn="just">
              <a:lnSpc>
                <a:spcPct val="110000"/>
              </a:lnSpc>
              <a:spcBef>
                <a:spcPts val="400"/>
              </a:spcBef>
              <a:buClr>
                <a:srgbClr val="0070C0"/>
              </a:buClr>
              <a:buFont typeface="Wingdings" pitchFamily="2" charset="2"/>
              <a:buChar char="Ø"/>
              <a:tabLst>
                <a:tab pos="6178550" algn="l"/>
              </a:tabLst>
            </a:pPr>
            <a:r>
              <a:rPr lang="pt-PT" dirty="0" smtClean="0"/>
              <a:t>Memória Organizacional:</a:t>
            </a:r>
          </a:p>
          <a:p>
            <a:pPr marL="800100" lvl="1" indent="-342900" algn="just">
              <a:lnSpc>
                <a:spcPct val="120000"/>
              </a:lnSpc>
              <a:spcBef>
                <a:spcPts val="400"/>
              </a:spcBef>
              <a:buClr>
                <a:schemeClr val="accent1"/>
              </a:buClr>
              <a:buFont typeface="Verdana" pitchFamily="34" charset="0"/>
              <a:buChar char="●"/>
              <a:tabLst>
                <a:tab pos="6178550" algn="l"/>
              </a:tabLst>
            </a:pPr>
            <a:r>
              <a:rPr lang="pt-PT" sz="1400" b="1" dirty="0" smtClean="0"/>
              <a:t>Consciente:</a:t>
            </a:r>
            <a:r>
              <a:rPr lang="pt-PT" sz="1400" dirty="0" smtClean="0"/>
              <a:t> registo de representações, eventos, relações entre acontecimentos; define o que é importante e acções futuras</a:t>
            </a:r>
          </a:p>
          <a:p>
            <a:pPr marL="800100" lvl="1" indent="-342900" algn="just">
              <a:lnSpc>
                <a:spcPct val="120000"/>
              </a:lnSpc>
              <a:spcBef>
                <a:spcPts val="400"/>
              </a:spcBef>
              <a:buClr>
                <a:schemeClr val="accent1"/>
              </a:buClr>
              <a:buFont typeface="Verdana" pitchFamily="34" charset="0"/>
              <a:buChar char="●"/>
              <a:tabLst>
                <a:tab pos="6178550" algn="l"/>
              </a:tabLst>
            </a:pPr>
            <a:r>
              <a:rPr lang="pt-PT" sz="1400" b="1" dirty="0" smtClean="0"/>
              <a:t>Inconsciente:</a:t>
            </a:r>
            <a:r>
              <a:rPr lang="pt-PT" sz="1400" dirty="0" smtClean="0"/>
              <a:t> relacionada e incrementada com a experiência; individual ou de grupos; associada à “perícia”; aperfeiçoa a capacidade de identificação de factos e eventos importantes; facilita planeamento de acções futuras</a:t>
            </a:r>
          </a:p>
        </p:txBody>
      </p:sp>
      <p:sp>
        <p:nvSpPr>
          <p:cNvPr id="10" name="Título 1"/>
          <p:cNvSpPr txBox="1">
            <a:spLocks/>
          </p:cNvSpPr>
          <p:nvPr/>
        </p:nvSpPr>
        <p:spPr>
          <a:xfrm>
            <a:off x="500034" y="428604"/>
            <a:ext cx="7986714" cy="500066"/>
          </a:xfrm>
          <a:prstGeom prst="rect">
            <a:avLst/>
          </a:prstGeom>
        </p:spPr>
        <p:txBody>
          <a:bodyPr vert="horz" anchor="b">
            <a:noAutofit/>
          </a:bodyPr>
          <a:lstStyle/>
          <a:p>
            <a:pPr lvl="0">
              <a:spcBef>
                <a:spcPct val="0"/>
              </a:spcBef>
              <a:defRPr/>
            </a:pPr>
            <a:r>
              <a:rPr lang="pt-PT" sz="2800" b="1" dirty="0" smtClean="0">
                <a:solidFill>
                  <a:srgbClr val="0070C0"/>
                </a:solidFill>
                <a:effectLst>
                  <a:outerShdw blurRad="53975" dist="22860" dir="5400000" algn="tl" rotWithShape="0">
                    <a:srgbClr val="000000">
                      <a:alpha val="55000"/>
                    </a:srgbClr>
                  </a:outerShdw>
                </a:effectLst>
                <a:latin typeface="+mj-lt"/>
                <a:ea typeface="+mj-ea"/>
                <a:cs typeface="+mj-cs"/>
              </a:rPr>
              <a:t>10</a:t>
            </a:r>
            <a:r>
              <a:rPr kumimoji="0" lang="pt-PT" sz="2800" b="1" i="0" strike="noStrike" kern="1200" cap="none" spc="0" normalizeH="0" baseline="0" noProof="0" dirty="0" smtClean="0">
                <a:ln>
                  <a:noFill/>
                </a:ln>
                <a:solidFill>
                  <a:srgbClr val="0070C0"/>
                </a:solidFill>
                <a:effectLst>
                  <a:outerShdw blurRad="53975" dist="22860" dir="5400000" algn="tl" rotWithShape="0">
                    <a:srgbClr val="000000">
                      <a:alpha val="55000"/>
                    </a:srgbClr>
                  </a:outerShdw>
                </a:effectLst>
                <a:uLnTx/>
                <a:uFillTx/>
                <a:latin typeface="+mj-lt"/>
                <a:ea typeface="+mj-ea"/>
                <a:cs typeface="+mj-cs"/>
              </a:rPr>
              <a:t>. </a:t>
            </a:r>
            <a:r>
              <a:rPr lang="pt-PT" sz="2800" b="1" dirty="0" smtClean="0">
                <a:solidFill>
                  <a:srgbClr val="0070C0"/>
                </a:solidFill>
                <a:effectLst>
                  <a:outerShdw blurRad="53975" dist="22860" dir="5400000" algn="tl" rotWithShape="0">
                    <a:srgbClr val="000000">
                      <a:alpha val="55000"/>
                    </a:srgbClr>
                  </a:outerShdw>
                </a:effectLst>
              </a:rPr>
              <a:t>Gestão do Conhecimento </a:t>
            </a:r>
            <a:endParaRPr kumimoji="0" lang="pt-PT" sz="2800" b="1" i="0" strike="noStrike" kern="1200" cap="none" spc="0" normalizeH="0" baseline="0" noProof="0" dirty="0">
              <a:ln>
                <a:noFill/>
              </a:ln>
              <a:solidFill>
                <a:srgbClr val="0070C0"/>
              </a:solidFill>
              <a:effectLst>
                <a:outerShdw blurRad="53975" dist="22860" dir="5400000" algn="tl" rotWithShape="0">
                  <a:srgbClr val="000000">
                    <a:alpha val="55000"/>
                  </a:srgbClr>
                </a:outerShdw>
              </a:effectLst>
              <a:uLnTx/>
              <a:uFillTx/>
              <a:latin typeface="+mj-lt"/>
              <a:ea typeface="+mj-ea"/>
              <a:cs typeface="+mj-cs"/>
            </a:endParaRPr>
          </a:p>
        </p:txBody>
      </p:sp>
      <p:sp>
        <p:nvSpPr>
          <p:cNvPr id="11" name="Marcador de Posição do Rodapé 7"/>
          <p:cNvSpPr>
            <a:spLocks noGrp="1"/>
          </p:cNvSpPr>
          <p:nvPr>
            <p:ph type="ftr" sz="quarter" idx="11"/>
          </p:nvPr>
        </p:nvSpPr>
        <p:spPr>
          <a:xfrm>
            <a:off x="428596" y="6135709"/>
            <a:ext cx="4287420" cy="365125"/>
          </a:xfrm>
        </p:spPr>
        <p:txBody>
          <a:bodyPr/>
          <a:lstStyle/>
          <a:p>
            <a:r>
              <a:rPr lang="pt-PT" dirty="0" smtClean="0"/>
              <a:t>Sistemas de Informação II– Viriato M. </a:t>
            </a:r>
            <a:r>
              <a:rPr lang="pt-PT" dirty="0" err="1" smtClean="0"/>
              <a:t>Marques–DEIS</a:t>
            </a:r>
            <a:r>
              <a:rPr lang="pt-PT" dirty="0" smtClean="0"/>
              <a:t> / ISEC</a:t>
            </a:r>
            <a:endParaRPr lang="pt-PT"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CaixaDeTexto 18"/>
          <p:cNvSpPr txBox="1"/>
          <p:nvPr/>
        </p:nvSpPr>
        <p:spPr>
          <a:xfrm>
            <a:off x="571472" y="1714488"/>
            <a:ext cx="1928826" cy="3500462"/>
          </a:xfrm>
          <a:prstGeom prst="rect">
            <a:avLst/>
          </a:prstGeom>
          <a:noFill/>
        </p:spPr>
        <p:txBody>
          <a:bodyPr wrap="square" rtlCol="0">
            <a:noAutofit/>
          </a:bodyPr>
          <a:lstStyle/>
          <a:p>
            <a:pPr marL="457200" indent="-457200" algn="just">
              <a:lnSpc>
                <a:spcPct val="120000"/>
              </a:lnSpc>
              <a:spcAft>
                <a:spcPts val="600"/>
              </a:spcAft>
              <a:buClr>
                <a:srgbClr val="0070C0"/>
              </a:buClr>
            </a:pPr>
            <a:endParaRPr lang="pt-PT" sz="2000" b="1" dirty="0" smtClean="0"/>
          </a:p>
        </p:txBody>
      </p:sp>
      <p:sp>
        <p:nvSpPr>
          <p:cNvPr id="12" name="Marcador de Posição do Número do Diapositivo 6"/>
          <p:cNvSpPr>
            <a:spLocks noGrp="1"/>
          </p:cNvSpPr>
          <p:nvPr>
            <p:ph type="sldNum" sz="quarter" idx="12"/>
          </p:nvPr>
        </p:nvSpPr>
        <p:spPr>
          <a:xfrm>
            <a:off x="8286776" y="6072206"/>
            <a:ext cx="457200" cy="365125"/>
          </a:xfrm>
        </p:spPr>
        <p:txBody>
          <a:bodyPr/>
          <a:lstStyle/>
          <a:p>
            <a:fld id="{CE287019-93E1-4EE6-AC17-0D901F7ADF48}" type="slidenum">
              <a:rPr lang="pt-PT" smtClean="0"/>
              <a:pPr/>
              <a:t>6</a:t>
            </a:fld>
            <a:endParaRPr lang="pt-PT" dirty="0"/>
          </a:p>
        </p:txBody>
      </p:sp>
      <p:cxnSp>
        <p:nvCxnSpPr>
          <p:cNvPr id="13" name="Conexão recta 12"/>
          <p:cNvCxnSpPr/>
          <p:nvPr/>
        </p:nvCxnSpPr>
        <p:spPr>
          <a:xfrm>
            <a:off x="642910" y="1000108"/>
            <a:ext cx="7929618" cy="1588"/>
          </a:xfrm>
          <a:prstGeom prst="line">
            <a:avLst/>
          </a:prstGeom>
          <a:ln w="25400" cap="rnd">
            <a:solidFill>
              <a:srgbClr val="0070C0"/>
            </a:solidFill>
          </a:ln>
        </p:spPr>
        <p:style>
          <a:lnRef idx="1">
            <a:schemeClr val="accent1"/>
          </a:lnRef>
          <a:fillRef idx="0">
            <a:schemeClr val="accent1"/>
          </a:fillRef>
          <a:effectRef idx="0">
            <a:schemeClr val="accent1"/>
          </a:effectRef>
          <a:fontRef idx="minor">
            <a:schemeClr val="tx1"/>
          </a:fontRef>
        </p:style>
      </p:cxnSp>
      <p:sp>
        <p:nvSpPr>
          <p:cNvPr id="9" name="CaixaDeTexto 8"/>
          <p:cNvSpPr txBox="1"/>
          <p:nvPr/>
        </p:nvSpPr>
        <p:spPr>
          <a:xfrm>
            <a:off x="500034" y="1079484"/>
            <a:ext cx="8072494" cy="4764381"/>
          </a:xfrm>
          <a:prstGeom prst="rect">
            <a:avLst/>
          </a:prstGeom>
          <a:noFill/>
        </p:spPr>
        <p:txBody>
          <a:bodyPr wrap="square" rtlCol="0">
            <a:spAutoFit/>
          </a:bodyPr>
          <a:lstStyle/>
          <a:p>
            <a:pPr marL="342900" lvl="1" indent="-342900" algn="just">
              <a:lnSpc>
                <a:spcPct val="110000"/>
              </a:lnSpc>
              <a:spcBef>
                <a:spcPts val="400"/>
              </a:spcBef>
              <a:buClr>
                <a:srgbClr val="0070C0"/>
              </a:buClr>
              <a:tabLst>
                <a:tab pos="6178550" algn="l"/>
              </a:tabLst>
            </a:pPr>
            <a:r>
              <a:rPr lang="pt-PT" sz="2000" b="1" dirty="0" smtClean="0"/>
              <a:t>1.6 Aprendizagem Organizacional</a:t>
            </a:r>
          </a:p>
          <a:p>
            <a:pPr marL="342900" lvl="1" indent="-342900" algn="just">
              <a:lnSpc>
                <a:spcPct val="110000"/>
              </a:lnSpc>
              <a:spcBef>
                <a:spcPts val="400"/>
              </a:spcBef>
              <a:buClr>
                <a:srgbClr val="0070C0"/>
              </a:buClr>
              <a:buFont typeface="Wingdings" pitchFamily="2" charset="2"/>
              <a:buChar char="Ø"/>
              <a:tabLst>
                <a:tab pos="6178550" algn="l"/>
              </a:tabLst>
            </a:pPr>
            <a:r>
              <a:rPr lang="pt-PT" dirty="0" smtClean="0"/>
              <a:t>Capacidade de adaptação e inovação da organização</a:t>
            </a:r>
          </a:p>
          <a:p>
            <a:pPr marL="342900" lvl="1" indent="-342900" algn="just">
              <a:lnSpc>
                <a:spcPct val="130000"/>
              </a:lnSpc>
              <a:spcBef>
                <a:spcPts val="400"/>
              </a:spcBef>
              <a:buClr>
                <a:srgbClr val="0070C0"/>
              </a:buClr>
              <a:buFont typeface="Wingdings" pitchFamily="2" charset="2"/>
              <a:buChar char="Ø"/>
              <a:tabLst>
                <a:tab pos="6178550" algn="l"/>
              </a:tabLst>
            </a:pPr>
            <a:r>
              <a:rPr lang="pt-PT" dirty="0" smtClean="0"/>
              <a:t>A aprendizagem organizacional é estudada em 4 dimensões:</a:t>
            </a:r>
          </a:p>
          <a:p>
            <a:pPr marL="800100" lvl="1" indent="-342900" algn="just">
              <a:lnSpc>
                <a:spcPct val="130000"/>
              </a:lnSpc>
              <a:spcBef>
                <a:spcPts val="400"/>
              </a:spcBef>
              <a:buClr>
                <a:schemeClr val="accent1"/>
              </a:buClr>
              <a:buFont typeface="Verdana" pitchFamily="34" charset="0"/>
              <a:buChar char="●"/>
              <a:tabLst>
                <a:tab pos="6178550" algn="l"/>
              </a:tabLst>
            </a:pPr>
            <a:r>
              <a:rPr lang="pt-PT" sz="1400" b="1" dirty="0" smtClean="0"/>
              <a:t>Psicologia</a:t>
            </a:r>
            <a:r>
              <a:rPr lang="pt-PT" sz="1400" dirty="0" smtClean="0"/>
              <a:t>: aprendizagem colectiva </a:t>
            </a:r>
            <a:r>
              <a:rPr lang="pt-PT" sz="1400" i="1" dirty="0" smtClean="0"/>
              <a:t>versus</a:t>
            </a:r>
            <a:r>
              <a:rPr lang="pt-PT" sz="1400" dirty="0" smtClean="0"/>
              <a:t> individual; processos cognitivos (memória, atenção); estilos de aprendizagem (</a:t>
            </a:r>
            <a:r>
              <a:rPr lang="pt-PT" sz="1400" i="1" dirty="0" err="1" smtClean="0"/>
              <a:t>learning</a:t>
            </a:r>
            <a:r>
              <a:rPr lang="pt-PT" sz="1400" i="1" dirty="0" smtClean="0"/>
              <a:t> </a:t>
            </a:r>
            <a:r>
              <a:rPr lang="pt-PT" sz="1400" i="1" dirty="0" err="1" smtClean="0"/>
              <a:t>styles</a:t>
            </a:r>
            <a:r>
              <a:rPr lang="pt-PT" sz="1400" i="1" dirty="0" smtClean="0"/>
              <a:t>: </a:t>
            </a:r>
            <a:r>
              <a:rPr lang="pt-PT" sz="1400" dirty="0" err="1" smtClean="0"/>
              <a:t>Meyer-Bridges</a:t>
            </a:r>
            <a:r>
              <a:rPr lang="pt-PT" sz="1400" dirty="0" smtClean="0"/>
              <a:t>, </a:t>
            </a:r>
            <a:r>
              <a:rPr lang="pt-PT" sz="1400" dirty="0" err="1" smtClean="0"/>
              <a:t>Kolb</a:t>
            </a:r>
            <a:r>
              <a:rPr lang="pt-PT" sz="1400" dirty="0" smtClean="0"/>
              <a:t>, </a:t>
            </a:r>
            <a:r>
              <a:rPr lang="pt-PT" sz="1400" dirty="0" err="1" smtClean="0"/>
              <a:t>Felder</a:t>
            </a:r>
            <a:r>
              <a:rPr lang="pt-PT" sz="1400" dirty="0" smtClean="0"/>
              <a:t>)</a:t>
            </a:r>
          </a:p>
          <a:p>
            <a:pPr marL="800100" lvl="1" indent="-342900" algn="just">
              <a:lnSpc>
                <a:spcPct val="130000"/>
              </a:lnSpc>
              <a:spcBef>
                <a:spcPts val="400"/>
              </a:spcBef>
              <a:buClr>
                <a:schemeClr val="accent1"/>
              </a:buClr>
              <a:buFont typeface="Verdana" pitchFamily="34" charset="0"/>
              <a:buChar char="●"/>
              <a:tabLst>
                <a:tab pos="6178550" algn="l"/>
              </a:tabLst>
            </a:pPr>
            <a:r>
              <a:rPr lang="pt-PT" sz="1400" b="1" dirty="0" smtClean="0"/>
              <a:t>Gestão</a:t>
            </a:r>
            <a:r>
              <a:rPr lang="pt-PT" sz="1400" dirty="0" smtClean="0"/>
              <a:t>: papel da estrutura organizacional na aprendizagem; papel da política e conflitos organizacionais; medição da aprendizagem; conceito de conhecimento organizacional</a:t>
            </a:r>
          </a:p>
          <a:p>
            <a:pPr marL="800100" lvl="1" indent="-342900" algn="just">
              <a:lnSpc>
                <a:spcPct val="130000"/>
              </a:lnSpc>
              <a:spcBef>
                <a:spcPts val="400"/>
              </a:spcBef>
              <a:buClr>
                <a:schemeClr val="accent1"/>
              </a:buClr>
              <a:buFont typeface="Verdana" pitchFamily="34" charset="0"/>
              <a:buChar char="●"/>
              <a:tabLst>
                <a:tab pos="6178550" algn="l"/>
              </a:tabLst>
            </a:pPr>
            <a:r>
              <a:rPr lang="pt-PT" sz="1400" b="1" dirty="0" smtClean="0"/>
              <a:t>Sociologia</a:t>
            </a:r>
            <a:r>
              <a:rPr lang="pt-PT" sz="1400" dirty="0" smtClean="0"/>
              <a:t>: processos de construção social; factores de </a:t>
            </a:r>
            <a:r>
              <a:rPr lang="pt-PT" sz="1400" dirty="0" err="1" smtClean="0"/>
              <a:t>contigência</a:t>
            </a:r>
            <a:r>
              <a:rPr lang="pt-PT" sz="1400" dirty="0" smtClean="0"/>
              <a:t>; contributo da cultura organizacional; valores e convicções</a:t>
            </a:r>
          </a:p>
          <a:p>
            <a:pPr marL="800100" lvl="1" indent="-342900" algn="just">
              <a:lnSpc>
                <a:spcPct val="130000"/>
              </a:lnSpc>
              <a:spcBef>
                <a:spcPts val="400"/>
              </a:spcBef>
              <a:buClr>
                <a:schemeClr val="accent1"/>
              </a:buClr>
              <a:buFont typeface="Verdana" pitchFamily="34" charset="0"/>
              <a:buChar char="●"/>
              <a:tabLst>
                <a:tab pos="6178550" algn="l"/>
              </a:tabLst>
            </a:pPr>
            <a:r>
              <a:rPr lang="pt-PT" sz="1400" b="1" dirty="0" smtClean="0"/>
              <a:t>Teoria Organizacional</a:t>
            </a:r>
            <a:r>
              <a:rPr lang="pt-PT" sz="1400" dirty="0" smtClean="0"/>
              <a:t>: vantagens competitivas da aprendizagem organizacional; factores de sucesso; modelos de aprendizagem organizacional; implementação de iniciativas; adaptação ao ambiente; divulgação e troca de conhecimento entre organizações </a:t>
            </a:r>
          </a:p>
        </p:txBody>
      </p:sp>
      <p:sp>
        <p:nvSpPr>
          <p:cNvPr id="10" name="Título 1"/>
          <p:cNvSpPr txBox="1">
            <a:spLocks/>
          </p:cNvSpPr>
          <p:nvPr/>
        </p:nvSpPr>
        <p:spPr>
          <a:xfrm>
            <a:off x="500034" y="428604"/>
            <a:ext cx="7986714" cy="500066"/>
          </a:xfrm>
          <a:prstGeom prst="rect">
            <a:avLst/>
          </a:prstGeom>
        </p:spPr>
        <p:txBody>
          <a:bodyPr vert="horz" anchor="b">
            <a:noAutofit/>
          </a:bodyPr>
          <a:lstStyle/>
          <a:p>
            <a:pPr lvl="0">
              <a:spcBef>
                <a:spcPct val="0"/>
              </a:spcBef>
              <a:defRPr/>
            </a:pPr>
            <a:r>
              <a:rPr lang="pt-PT" sz="2800" b="1" dirty="0" smtClean="0">
                <a:solidFill>
                  <a:srgbClr val="0070C0"/>
                </a:solidFill>
                <a:effectLst>
                  <a:outerShdw blurRad="53975" dist="22860" dir="5400000" algn="tl" rotWithShape="0">
                    <a:srgbClr val="000000">
                      <a:alpha val="55000"/>
                    </a:srgbClr>
                  </a:outerShdw>
                </a:effectLst>
                <a:latin typeface="+mj-lt"/>
                <a:ea typeface="+mj-ea"/>
                <a:cs typeface="+mj-cs"/>
              </a:rPr>
              <a:t>10</a:t>
            </a:r>
            <a:r>
              <a:rPr kumimoji="0" lang="pt-PT" sz="2800" b="1" i="0" strike="noStrike" kern="1200" cap="none" spc="0" normalizeH="0" baseline="0" noProof="0" dirty="0" smtClean="0">
                <a:ln>
                  <a:noFill/>
                </a:ln>
                <a:solidFill>
                  <a:srgbClr val="0070C0"/>
                </a:solidFill>
                <a:effectLst>
                  <a:outerShdw blurRad="53975" dist="22860" dir="5400000" algn="tl" rotWithShape="0">
                    <a:srgbClr val="000000">
                      <a:alpha val="55000"/>
                    </a:srgbClr>
                  </a:outerShdw>
                </a:effectLst>
                <a:uLnTx/>
                <a:uFillTx/>
                <a:latin typeface="+mj-lt"/>
                <a:ea typeface="+mj-ea"/>
                <a:cs typeface="+mj-cs"/>
              </a:rPr>
              <a:t>. </a:t>
            </a:r>
            <a:r>
              <a:rPr lang="pt-PT" sz="2800" b="1" dirty="0" smtClean="0">
                <a:solidFill>
                  <a:srgbClr val="0070C0"/>
                </a:solidFill>
                <a:effectLst>
                  <a:outerShdw blurRad="53975" dist="22860" dir="5400000" algn="tl" rotWithShape="0">
                    <a:srgbClr val="000000">
                      <a:alpha val="55000"/>
                    </a:srgbClr>
                  </a:outerShdw>
                </a:effectLst>
              </a:rPr>
              <a:t>Gestão do Conhecimento </a:t>
            </a:r>
            <a:endParaRPr kumimoji="0" lang="pt-PT" sz="2800" b="1" i="0" strike="noStrike" kern="1200" cap="none" spc="0" normalizeH="0" baseline="0" noProof="0" dirty="0">
              <a:ln>
                <a:noFill/>
              </a:ln>
              <a:solidFill>
                <a:srgbClr val="0070C0"/>
              </a:solidFill>
              <a:effectLst>
                <a:outerShdw blurRad="53975" dist="22860" dir="5400000" algn="tl" rotWithShape="0">
                  <a:srgbClr val="000000">
                    <a:alpha val="55000"/>
                  </a:srgbClr>
                </a:outerShdw>
              </a:effectLst>
              <a:uLnTx/>
              <a:uFillTx/>
              <a:latin typeface="+mj-lt"/>
              <a:ea typeface="+mj-ea"/>
              <a:cs typeface="+mj-cs"/>
            </a:endParaRPr>
          </a:p>
        </p:txBody>
      </p:sp>
      <p:sp>
        <p:nvSpPr>
          <p:cNvPr id="11" name="Marcador de Posição do Rodapé 7"/>
          <p:cNvSpPr>
            <a:spLocks noGrp="1"/>
          </p:cNvSpPr>
          <p:nvPr>
            <p:ph type="ftr" sz="quarter" idx="11"/>
          </p:nvPr>
        </p:nvSpPr>
        <p:spPr>
          <a:xfrm>
            <a:off x="428596" y="6135709"/>
            <a:ext cx="4287420" cy="365125"/>
          </a:xfrm>
        </p:spPr>
        <p:txBody>
          <a:bodyPr/>
          <a:lstStyle/>
          <a:p>
            <a:r>
              <a:rPr lang="pt-PT" dirty="0" smtClean="0"/>
              <a:t>Sistemas de Informação II– Viriato M. </a:t>
            </a:r>
            <a:r>
              <a:rPr lang="pt-PT" dirty="0" err="1" smtClean="0"/>
              <a:t>Marques–DEIS</a:t>
            </a:r>
            <a:r>
              <a:rPr lang="pt-PT" dirty="0" smtClean="0"/>
              <a:t> / ISEC</a:t>
            </a:r>
            <a:endParaRPr lang="pt-PT"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CaixaDeTexto 18"/>
          <p:cNvSpPr txBox="1"/>
          <p:nvPr/>
        </p:nvSpPr>
        <p:spPr>
          <a:xfrm>
            <a:off x="571472" y="1714488"/>
            <a:ext cx="1928826" cy="3500462"/>
          </a:xfrm>
          <a:prstGeom prst="rect">
            <a:avLst/>
          </a:prstGeom>
          <a:noFill/>
        </p:spPr>
        <p:txBody>
          <a:bodyPr wrap="square" rtlCol="0">
            <a:noAutofit/>
          </a:bodyPr>
          <a:lstStyle/>
          <a:p>
            <a:pPr marL="457200" indent="-457200" algn="just">
              <a:lnSpc>
                <a:spcPct val="120000"/>
              </a:lnSpc>
              <a:spcAft>
                <a:spcPts val="600"/>
              </a:spcAft>
              <a:buClr>
                <a:srgbClr val="0070C0"/>
              </a:buClr>
            </a:pPr>
            <a:endParaRPr lang="pt-PT" sz="2000" b="1" dirty="0" smtClean="0"/>
          </a:p>
        </p:txBody>
      </p:sp>
      <p:sp>
        <p:nvSpPr>
          <p:cNvPr id="12" name="Marcador de Posição do Número do Diapositivo 6"/>
          <p:cNvSpPr>
            <a:spLocks noGrp="1"/>
          </p:cNvSpPr>
          <p:nvPr>
            <p:ph type="sldNum" sz="quarter" idx="12"/>
          </p:nvPr>
        </p:nvSpPr>
        <p:spPr>
          <a:xfrm>
            <a:off x="8286776" y="6072206"/>
            <a:ext cx="457200" cy="365125"/>
          </a:xfrm>
        </p:spPr>
        <p:txBody>
          <a:bodyPr/>
          <a:lstStyle/>
          <a:p>
            <a:fld id="{CE287019-93E1-4EE6-AC17-0D901F7ADF48}" type="slidenum">
              <a:rPr lang="pt-PT" smtClean="0"/>
              <a:pPr/>
              <a:t>7</a:t>
            </a:fld>
            <a:endParaRPr lang="pt-PT" dirty="0"/>
          </a:p>
        </p:txBody>
      </p:sp>
      <p:cxnSp>
        <p:nvCxnSpPr>
          <p:cNvPr id="13" name="Conexão recta 12"/>
          <p:cNvCxnSpPr/>
          <p:nvPr/>
        </p:nvCxnSpPr>
        <p:spPr>
          <a:xfrm>
            <a:off x="642910" y="1000108"/>
            <a:ext cx="7929618" cy="1588"/>
          </a:xfrm>
          <a:prstGeom prst="line">
            <a:avLst/>
          </a:prstGeom>
          <a:ln w="25400" cap="rnd">
            <a:solidFill>
              <a:srgbClr val="0070C0"/>
            </a:solidFill>
          </a:ln>
        </p:spPr>
        <p:style>
          <a:lnRef idx="1">
            <a:schemeClr val="accent1"/>
          </a:lnRef>
          <a:fillRef idx="0">
            <a:schemeClr val="accent1"/>
          </a:fillRef>
          <a:effectRef idx="0">
            <a:schemeClr val="accent1"/>
          </a:effectRef>
          <a:fontRef idx="minor">
            <a:schemeClr val="tx1"/>
          </a:fontRef>
        </p:style>
      </p:cxnSp>
      <p:sp>
        <p:nvSpPr>
          <p:cNvPr id="9" name="CaixaDeTexto 8"/>
          <p:cNvSpPr txBox="1"/>
          <p:nvPr/>
        </p:nvSpPr>
        <p:spPr>
          <a:xfrm>
            <a:off x="500034" y="1079484"/>
            <a:ext cx="8072494" cy="5036828"/>
          </a:xfrm>
          <a:prstGeom prst="rect">
            <a:avLst/>
          </a:prstGeom>
          <a:noFill/>
        </p:spPr>
        <p:txBody>
          <a:bodyPr wrap="square" rtlCol="0">
            <a:spAutoFit/>
          </a:bodyPr>
          <a:lstStyle/>
          <a:p>
            <a:pPr marL="342900" lvl="1" indent="-342900" algn="just">
              <a:spcBef>
                <a:spcPts val="300"/>
              </a:spcBef>
              <a:buClr>
                <a:srgbClr val="0070C0"/>
              </a:buClr>
              <a:buFont typeface="Wingdings" pitchFamily="2" charset="2"/>
              <a:buChar char="Ø"/>
              <a:tabLst>
                <a:tab pos="6178550" algn="l"/>
              </a:tabLst>
            </a:pPr>
            <a:r>
              <a:rPr lang="pt-PT" dirty="0" smtClean="0"/>
              <a:t>Algumas conclusões destes estudos:</a:t>
            </a:r>
          </a:p>
          <a:p>
            <a:pPr marL="800100" lvl="1" indent="-342900" algn="just">
              <a:spcBef>
                <a:spcPts val="300"/>
              </a:spcBef>
              <a:buClr>
                <a:schemeClr val="accent1"/>
              </a:buClr>
              <a:buFont typeface="Verdana" pitchFamily="34" charset="0"/>
              <a:buChar char="●"/>
              <a:tabLst>
                <a:tab pos="6178550" algn="l"/>
              </a:tabLst>
            </a:pPr>
            <a:r>
              <a:rPr lang="pt-PT" sz="1600" dirty="0" smtClean="0"/>
              <a:t>Factores de Motivação</a:t>
            </a:r>
          </a:p>
          <a:p>
            <a:pPr marL="1257300" lvl="2" indent="-342900" algn="just">
              <a:spcBef>
                <a:spcPts val="300"/>
              </a:spcBef>
              <a:buClr>
                <a:srgbClr val="0070C0"/>
              </a:buClr>
              <a:buFont typeface="Wingdings" pitchFamily="2" charset="2"/>
              <a:buChar char="§"/>
              <a:tabLst>
                <a:tab pos="6178550" algn="l"/>
              </a:tabLst>
            </a:pPr>
            <a:r>
              <a:rPr lang="pt-PT" sz="1400" dirty="0" smtClean="0"/>
              <a:t>Assumpção de riscos e experimentação</a:t>
            </a:r>
          </a:p>
          <a:p>
            <a:pPr marL="1257300" lvl="2" indent="-342900" algn="just">
              <a:spcBef>
                <a:spcPts val="300"/>
              </a:spcBef>
              <a:buClr>
                <a:srgbClr val="0070C0"/>
              </a:buClr>
              <a:buFont typeface="Wingdings" pitchFamily="2" charset="2"/>
              <a:buChar char="§"/>
              <a:tabLst>
                <a:tab pos="6178550" algn="l"/>
              </a:tabLst>
            </a:pPr>
            <a:r>
              <a:rPr lang="pt-PT" sz="1400" dirty="0" smtClean="0"/>
              <a:t>Gestão descentralizada</a:t>
            </a:r>
          </a:p>
          <a:p>
            <a:pPr marL="1257300" lvl="2" indent="-342900" algn="just">
              <a:spcBef>
                <a:spcPts val="300"/>
              </a:spcBef>
              <a:buClr>
                <a:srgbClr val="0070C0"/>
              </a:buClr>
              <a:buFont typeface="Wingdings" pitchFamily="2" charset="2"/>
              <a:buChar char="§"/>
              <a:tabLst>
                <a:tab pos="6178550" algn="l"/>
              </a:tabLst>
            </a:pPr>
            <a:r>
              <a:rPr lang="pt-PT" sz="1400" dirty="0" smtClean="0"/>
              <a:t>Participação na decisão, com apoio de </a:t>
            </a:r>
            <a:r>
              <a:rPr lang="pt-PT" sz="1400" dirty="0" err="1" smtClean="0"/>
              <a:t>TI’s</a:t>
            </a:r>
            <a:r>
              <a:rPr lang="pt-PT" sz="1400" dirty="0" smtClean="0"/>
              <a:t> (</a:t>
            </a:r>
            <a:r>
              <a:rPr lang="pt-PT" sz="1400" dirty="0" err="1" smtClean="0"/>
              <a:t>datawarehouses</a:t>
            </a:r>
            <a:r>
              <a:rPr lang="pt-PT" sz="1400" dirty="0" smtClean="0"/>
              <a:t>, </a:t>
            </a:r>
            <a:r>
              <a:rPr lang="pt-PT" sz="1400" dirty="0" err="1" smtClean="0"/>
              <a:t>data-mining</a:t>
            </a:r>
            <a:r>
              <a:rPr lang="pt-PT" sz="1400" dirty="0" smtClean="0"/>
              <a:t>)</a:t>
            </a:r>
          </a:p>
          <a:p>
            <a:pPr marL="800100" lvl="1" indent="-342900" algn="just">
              <a:spcBef>
                <a:spcPts val="300"/>
              </a:spcBef>
              <a:buClr>
                <a:schemeClr val="accent1"/>
              </a:buClr>
              <a:buFont typeface="Verdana" pitchFamily="34" charset="0"/>
              <a:buChar char="●"/>
              <a:tabLst>
                <a:tab pos="6178550" algn="l"/>
              </a:tabLst>
            </a:pPr>
            <a:r>
              <a:rPr lang="pt-PT" sz="1600" dirty="0" smtClean="0"/>
              <a:t>Factores de Aprendizagem</a:t>
            </a:r>
          </a:p>
          <a:p>
            <a:pPr marL="1257300" lvl="2" indent="-342900" algn="just">
              <a:spcBef>
                <a:spcPts val="300"/>
              </a:spcBef>
              <a:buClr>
                <a:srgbClr val="0070C0"/>
              </a:buClr>
              <a:buFont typeface="Wingdings" pitchFamily="2" charset="2"/>
              <a:buChar char="§"/>
              <a:tabLst>
                <a:tab pos="6178550" algn="l"/>
              </a:tabLst>
            </a:pPr>
            <a:r>
              <a:rPr lang="pt-PT" sz="1400" dirty="0" smtClean="0"/>
              <a:t>Inventariação de competências e divulgação dos peritos da organização</a:t>
            </a:r>
          </a:p>
          <a:p>
            <a:pPr marL="1257300" lvl="2" indent="-342900" algn="just">
              <a:spcBef>
                <a:spcPts val="300"/>
              </a:spcBef>
              <a:buClr>
                <a:srgbClr val="0070C0"/>
              </a:buClr>
              <a:buFont typeface="Wingdings" pitchFamily="2" charset="2"/>
              <a:buChar char="§"/>
              <a:tabLst>
                <a:tab pos="6178550" algn="l"/>
              </a:tabLst>
            </a:pPr>
            <a:r>
              <a:rPr lang="pt-PT" sz="1400" dirty="0" smtClean="0"/>
              <a:t>Ambiente de confiança mútua</a:t>
            </a:r>
          </a:p>
          <a:p>
            <a:pPr marL="1257300" lvl="2" indent="-342900" algn="just">
              <a:spcBef>
                <a:spcPts val="300"/>
              </a:spcBef>
              <a:buClr>
                <a:srgbClr val="0070C0"/>
              </a:buClr>
              <a:buFont typeface="Wingdings" pitchFamily="2" charset="2"/>
              <a:buChar char="§"/>
              <a:tabLst>
                <a:tab pos="6178550" algn="l"/>
              </a:tabLst>
            </a:pPr>
            <a:r>
              <a:rPr lang="pt-PT" sz="1400" dirty="0" smtClean="0"/>
              <a:t>Equipas multidisciplinares</a:t>
            </a:r>
          </a:p>
          <a:p>
            <a:pPr marL="1257300" lvl="2" indent="-342900" algn="just">
              <a:spcBef>
                <a:spcPts val="300"/>
              </a:spcBef>
              <a:buClr>
                <a:srgbClr val="0070C0"/>
              </a:buClr>
              <a:buFont typeface="Wingdings" pitchFamily="2" charset="2"/>
              <a:buChar char="§"/>
              <a:tabLst>
                <a:tab pos="6178550" algn="l"/>
              </a:tabLst>
            </a:pPr>
            <a:r>
              <a:rPr lang="pt-PT" sz="1400" dirty="0" smtClean="0"/>
              <a:t>Cultura de transparência e mecanismos de </a:t>
            </a:r>
            <a:r>
              <a:rPr lang="pt-PT" sz="1400" i="1" dirty="0" smtClean="0"/>
              <a:t>feedback</a:t>
            </a:r>
            <a:r>
              <a:rPr lang="pt-PT" sz="1400" dirty="0" smtClean="0"/>
              <a:t> para a gestão</a:t>
            </a:r>
          </a:p>
          <a:p>
            <a:pPr marL="800100" lvl="1" indent="-342900" algn="just">
              <a:spcBef>
                <a:spcPts val="300"/>
              </a:spcBef>
              <a:buClr>
                <a:schemeClr val="accent1"/>
              </a:buClr>
              <a:buFont typeface="Verdana" pitchFamily="34" charset="0"/>
              <a:buChar char="●"/>
              <a:tabLst>
                <a:tab pos="6178550" algn="l"/>
              </a:tabLst>
            </a:pPr>
            <a:r>
              <a:rPr lang="pt-PT" sz="1600" dirty="0" smtClean="0"/>
              <a:t>Factores de Divulgação</a:t>
            </a:r>
          </a:p>
          <a:p>
            <a:pPr marL="1257300" lvl="2" indent="-342900" algn="just">
              <a:spcBef>
                <a:spcPts val="300"/>
              </a:spcBef>
              <a:buClr>
                <a:srgbClr val="0070C0"/>
              </a:buClr>
              <a:buFont typeface="Wingdings" pitchFamily="2" charset="2"/>
              <a:buChar char="§"/>
              <a:tabLst>
                <a:tab pos="6178550" algn="l"/>
              </a:tabLst>
            </a:pPr>
            <a:r>
              <a:rPr lang="pt-PT" sz="1400" dirty="0" smtClean="0"/>
              <a:t>Portais organizacionais</a:t>
            </a:r>
          </a:p>
          <a:p>
            <a:pPr marL="1257300" lvl="2" indent="-342900" algn="just">
              <a:spcBef>
                <a:spcPts val="300"/>
              </a:spcBef>
              <a:buClr>
                <a:srgbClr val="0070C0"/>
              </a:buClr>
              <a:buFont typeface="Wingdings" pitchFamily="2" charset="2"/>
              <a:buChar char="§"/>
              <a:tabLst>
                <a:tab pos="6178550" algn="l"/>
              </a:tabLst>
            </a:pPr>
            <a:r>
              <a:rPr lang="pt-PT" sz="1400" dirty="0" smtClean="0"/>
              <a:t>Intranets</a:t>
            </a:r>
          </a:p>
          <a:p>
            <a:pPr marL="1257300" lvl="2" indent="-342900" algn="just">
              <a:spcBef>
                <a:spcPts val="300"/>
              </a:spcBef>
              <a:buClr>
                <a:srgbClr val="0070C0"/>
              </a:buClr>
              <a:buFont typeface="Wingdings" pitchFamily="2" charset="2"/>
              <a:buChar char="§"/>
              <a:tabLst>
                <a:tab pos="6178550" algn="l"/>
              </a:tabLst>
            </a:pPr>
            <a:r>
              <a:rPr lang="pt-PT" sz="1400" dirty="0" smtClean="0"/>
              <a:t>Plataformas de </a:t>
            </a:r>
            <a:r>
              <a:rPr lang="pt-PT" sz="1400" dirty="0" err="1" smtClean="0"/>
              <a:t>e-learning</a:t>
            </a:r>
            <a:endParaRPr lang="pt-PT" sz="1400" dirty="0" smtClean="0"/>
          </a:p>
          <a:p>
            <a:pPr marL="800100" lvl="1" indent="-342900" algn="just">
              <a:spcBef>
                <a:spcPts val="300"/>
              </a:spcBef>
              <a:buClr>
                <a:schemeClr val="accent1"/>
              </a:buClr>
              <a:buFont typeface="Verdana" pitchFamily="34" charset="0"/>
              <a:buChar char="●"/>
              <a:tabLst>
                <a:tab pos="6178550" algn="l"/>
              </a:tabLst>
            </a:pPr>
            <a:r>
              <a:rPr lang="pt-PT" sz="1600" dirty="0" smtClean="0"/>
              <a:t>Outros Factores</a:t>
            </a:r>
          </a:p>
          <a:p>
            <a:pPr marL="1257300" lvl="2" indent="-342900" algn="just">
              <a:spcBef>
                <a:spcPts val="300"/>
              </a:spcBef>
              <a:buClr>
                <a:srgbClr val="0070C0"/>
              </a:buClr>
              <a:buFont typeface="Wingdings" pitchFamily="2" charset="2"/>
              <a:buChar char="§"/>
              <a:tabLst>
                <a:tab pos="6178550" algn="l"/>
              </a:tabLst>
            </a:pPr>
            <a:r>
              <a:rPr lang="pt-PT" sz="1400" dirty="0" smtClean="0"/>
              <a:t>CRM e gestão de relações com os fornecedores</a:t>
            </a:r>
          </a:p>
          <a:p>
            <a:pPr marL="1257300" lvl="2" indent="-342900" algn="just">
              <a:spcBef>
                <a:spcPts val="300"/>
              </a:spcBef>
              <a:buClr>
                <a:srgbClr val="0070C0"/>
              </a:buClr>
              <a:buFont typeface="Wingdings" pitchFamily="2" charset="2"/>
              <a:buChar char="§"/>
              <a:tabLst>
                <a:tab pos="6178550" algn="l"/>
              </a:tabLst>
            </a:pPr>
            <a:r>
              <a:rPr lang="pt-PT" sz="1400" dirty="0" smtClean="0"/>
              <a:t>Comércio electrónico</a:t>
            </a:r>
          </a:p>
          <a:p>
            <a:pPr marL="1257300" lvl="2" indent="-342900" algn="just">
              <a:lnSpc>
                <a:spcPct val="110000"/>
              </a:lnSpc>
              <a:spcBef>
                <a:spcPts val="400"/>
              </a:spcBef>
              <a:buClr>
                <a:srgbClr val="0070C0"/>
              </a:buClr>
              <a:buFont typeface="Wingdings" pitchFamily="2" charset="2"/>
              <a:buChar char="§"/>
              <a:tabLst>
                <a:tab pos="6178550" algn="l"/>
              </a:tabLst>
            </a:pPr>
            <a:endParaRPr lang="pt-PT" sz="1400" dirty="0" smtClean="0"/>
          </a:p>
        </p:txBody>
      </p:sp>
      <p:sp>
        <p:nvSpPr>
          <p:cNvPr id="10" name="Título 1"/>
          <p:cNvSpPr txBox="1">
            <a:spLocks/>
          </p:cNvSpPr>
          <p:nvPr/>
        </p:nvSpPr>
        <p:spPr>
          <a:xfrm>
            <a:off x="500034" y="428604"/>
            <a:ext cx="7986714" cy="500066"/>
          </a:xfrm>
          <a:prstGeom prst="rect">
            <a:avLst/>
          </a:prstGeom>
        </p:spPr>
        <p:txBody>
          <a:bodyPr vert="horz" anchor="b">
            <a:noAutofit/>
          </a:bodyPr>
          <a:lstStyle/>
          <a:p>
            <a:pPr lvl="0">
              <a:spcBef>
                <a:spcPct val="0"/>
              </a:spcBef>
              <a:defRPr/>
            </a:pPr>
            <a:r>
              <a:rPr lang="pt-PT" sz="2800" b="1" dirty="0" smtClean="0">
                <a:solidFill>
                  <a:srgbClr val="0070C0"/>
                </a:solidFill>
                <a:effectLst>
                  <a:outerShdw blurRad="53975" dist="22860" dir="5400000" algn="tl" rotWithShape="0">
                    <a:srgbClr val="000000">
                      <a:alpha val="55000"/>
                    </a:srgbClr>
                  </a:outerShdw>
                </a:effectLst>
                <a:latin typeface="+mj-lt"/>
                <a:ea typeface="+mj-ea"/>
                <a:cs typeface="+mj-cs"/>
              </a:rPr>
              <a:t>10</a:t>
            </a:r>
            <a:r>
              <a:rPr kumimoji="0" lang="pt-PT" sz="2800" b="1" i="0" strike="noStrike" kern="1200" cap="none" spc="0" normalizeH="0" baseline="0" noProof="0" dirty="0" smtClean="0">
                <a:ln>
                  <a:noFill/>
                </a:ln>
                <a:solidFill>
                  <a:srgbClr val="0070C0"/>
                </a:solidFill>
                <a:effectLst>
                  <a:outerShdw blurRad="53975" dist="22860" dir="5400000" algn="tl" rotWithShape="0">
                    <a:srgbClr val="000000">
                      <a:alpha val="55000"/>
                    </a:srgbClr>
                  </a:outerShdw>
                </a:effectLst>
                <a:uLnTx/>
                <a:uFillTx/>
                <a:latin typeface="+mj-lt"/>
                <a:ea typeface="+mj-ea"/>
                <a:cs typeface="+mj-cs"/>
              </a:rPr>
              <a:t>. </a:t>
            </a:r>
            <a:r>
              <a:rPr lang="pt-PT" sz="2800" b="1" dirty="0" smtClean="0">
                <a:solidFill>
                  <a:srgbClr val="0070C0"/>
                </a:solidFill>
                <a:effectLst>
                  <a:outerShdw blurRad="53975" dist="22860" dir="5400000" algn="tl" rotWithShape="0">
                    <a:srgbClr val="000000">
                      <a:alpha val="55000"/>
                    </a:srgbClr>
                  </a:outerShdw>
                </a:effectLst>
              </a:rPr>
              <a:t>Gestão do Conhecimento </a:t>
            </a:r>
            <a:endParaRPr kumimoji="0" lang="pt-PT" sz="2800" b="1" i="0" strike="noStrike" kern="1200" cap="none" spc="0" normalizeH="0" baseline="0" noProof="0" dirty="0">
              <a:ln>
                <a:noFill/>
              </a:ln>
              <a:solidFill>
                <a:srgbClr val="0070C0"/>
              </a:solidFill>
              <a:effectLst>
                <a:outerShdw blurRad="53975" dist="22860" dir="5400000" algn="tl" rotWithShape="0">
                  <a:srgbClr val="000000">
                    <a:alpha val="55000"/>
                  </a:srgbClr>
                </a:outerShdw>
              </a:effectLst>
              <a:uLnTx/>
              <a:uFillTx/>
              <a:latin typeface="+mj-lt"/>
              <a:ea typeface="+mj-ea"/>
              <a:cs typeface="+mj-cs"/>
            </a:endParaRPr>
          </a:p>
        </p:txBody>
      </p:sp>
      <p:sp>
        <p:nvSpPr>
          <p:cNvPr id="11" name="Marcador de Posição do Rodapé 7"/>
          <p:cNvSpPr>
            <a:spLocks noGrp="1"/>
          </p:cNvSpPr>
          <p:nvPr>
            <p:ph type="ftr" sz="quarter" idx="11"/>
          </p:nvPr>
        </p:nvSpPr>
        <p:spPr>
          <a:xfrm>
            <a:off x="428596" y="6135709"/>
            <a:ext cx="4287420" cy="365125"/>
          </a:xfrm>
        </p:spPr>
        <p:txBody>
          <a:bodyPr/>
          <a:lstStyle/>
          <a:p>
            <a:r>
              <a:rPr lang="pt-PT" dirty="0" smtClean="0"/>
              <a:t>Sistemas de Informação II– Viriato M. </a:t>
            </a:r>
            <a:r>
              <a:rPr lang="pt-PT" dirty="0" err="1" smtClean="0"/>
              <a:t>Marques–DEIS</a:t>
            </a:r>
            <a:r>
              <a:rPr lang="pt-PT" dirty="0" smtClean="0"/>
              <a:t> / ISEC</a:t>
            </a:r>
            <a:endParaRPr lang="pt-PT"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CaixaDeTexto 18"/>
          <p:cNvSpPr txBox="1"/>
          <p:nvPr/>
        </p:nvSpPr>
        <p:spPr>
          <a:xfrm>
            <a:off x="571472" y="1714488"/>
            <a:ext cx="1928826" cy="3500462"/>
          </a:xfrm>
          <a:prstGeom prst="rect">
            <a:avLst/>
          </a:prstGeom>
          <a:noFill/>
        </p:spPr>
        <p:txBody>
          <a:bodyPr wrap="square" rtlCol="0">
            <a:noAutofit/>
          </a:bodyPr>
          <a:lstStyle/>
          <a:p>
            <a:pPr marL="457200" indent="-457200" algn="just">
              <a:lnSpc>
                <a:spcPct val="120000"/>
              </a:lnSpc>
              <a:spcAft>
                <a:spcPts val="600"/>
              </a:spcAft>
              <a:buClr>
                <a:srgbClr val="0070C0"/>
              </a:buClr>
            </a:pPr>
            <a:endParaRPr lang="pt-PT" sz="2000" b="1" dirty="0" smtClean="0"/>
          </a:p>
        </p:txBody>
      </p:sp>
      <p:sp>
        <p:nvSpPr>
          <p:cNvPr id="12" name="Marcador de Posição do Número do Diapositivo 6"/>
          <p:cNvSpPr>
            <a:spLocks noGrp="1"/>
          </p:cNvSpPr>
          <p:nvPr>
            <p:ph type="sldNum" sz="quarter" idx="12"/>
          </p:nvPr>
        </p:nvSpPr>
        <p:spPr>
          <a:xfrm>
            <a:off x="8286776" y="6072206"/>
            <a:ext cx="457200" cy="365125"/>
          </a:xfrm>
        </p:spPr>
        <p:txBody>
          <a:bodyPr/>
          <a:lstStyle/>
          <a:p>
            <a:fld id="{CE287019-93E1-4EE6-AC17-0D901F7ADF48}" type="slidenum">
              <a:rPr lang="pt-PT" smtClean="0"/>
              <a:pPr/>
              <a:t>8</a:t>
            </a:fld>
            <a:endParaRPr lang="pt-PT" dirty="0"/>
          </a:p>
        </p:txBody>
      </p:sp>
      <p:cxnSp>
        <p:nvCxnSpPr>
          <p:cNvPr id="13" name="Conexão recta 12"/>
          <p:cNvCxnSpPr/>
          <p:nvPr/>
        </p:nvCxnSpPr>
        <p:spPr>
          <a:xfrm>
            <a:off x="642910" y="1000108"/>
            <a:ext cx="7929618" cy="1588"/>
          </a:xfrm>
          <a:prstGeom prst="line">
            <a:avLst/>
          </a:prstGeom>
          <a:ln w="25400" cap="rnd">
            <a:solidFill>
              <a:srgbClr val="0070C0"/>
            </a:solidFill>
          </a:ln>
        </p:spPr>
        <p:style>
          <a:lnRef idx="1">
            <a:schemeClr val="accent1"/>
          </a:lnRef>
          <a:fillRef idx="0">
            <a:schemeClr val="accent1"/>
          </a:fillRef>
          <a:effectRef idx="0">
            <a:schemeClr val="accent1"/>
          </a:effectRef>
          <a:fontRef idx="minor">
            <a:schemeClr val="tx1"/>
          </a:fontRef>
        </p:style>
      </p:cxnSp>
      <p:sp>
        <p:nvSpPr>
          <p:cNvPr id="10" name="CaixaDeTexto 9"/>
          <p:cNvSpPr txBox="1"/>
          <p:nvPr/>
        </p:nvSpPr>
        <p:spPr>
          <a:xfrm>
            <a:off x="500034" y="1170925"/>
            <a:ext cx="8072494" cy="4634089"/>
          </a:xfrm>
          <a:prstGeom prst="rect">
            <a:avLst/>
          </a:prstGeom>
          <a:noFill/>
        </p:spPr>
        <p:txBody>
          <a:bodyPr wrap="square" rtlCol="0">
            <a:spAutoFit/>
          </a:bodyPr>
          <a:lstStyle/>
          <a:p>
            <a:pPr marL="342900" lvl="1" indent="-342900" algn="just">
              <a:lnSpc>
                <a:spcPct val="110000"/>
              </a:lnSpc>
              <a:spcBef>
                <a:spcPts val="400"/>
              </a:spcBef>
              <a:buClr>
                <a:srgbClr val="0070C0"/>
              </a:buClr>
              <a:tabLst>
                <a:tab pos="6178550" algn="l"/>
              </a:tabLst>
            </a:pPr>
            <a:r>
              <a:rPr lang="pt-PT" sz="2000" b="1" dirty="0" smtClean="0"/>
              <a:t>1.7 Criatividade, Inovação e Adaptação</a:t>
            </a:r>
          </a:p>
          <a:p>
            <a:pPr marL="342900" lvl="1" indent="-342900" algn="just">
              <a:lnSpc>
                <a:spcPct val="110000"/>
              </a:lnSpc>
              <a:spcBef>
                <a:spcPts val="400"/>
              </a:spcBef>
              <a:buClr>
                <a:srgbClr val="0070C0"/>
              </a:buClr>
              <a:buFont typeface="Wingdings" pitchFamily="2" charset="2"/>
              <a:buChar char="Ø"/>
              <a:tabLst>
                <a:tab pos="6178550" algn="l"/>
              </a:tabLst>
            </a:pPr>
            <a:r>
              <a:rPr lang="pt-PT" dirty="0" smtClean="0"/>
              <a:t>Razões para mudanças:</a:t>
            </a:r>
          </a:p>
          <a:p>
            <a:pPr marL="800100" lvl="1" indent="-342900" algn="just">
              <a:lnSpc>
                <a:spcPct val="130000"/>
              </a:lnSpc>
              <a:spcBef>
                <a:spcPts val="400"/>
              </a:spcBef>
              <a:buClr>
                <a:schemeClr val="accent1"/>
              </a:buClr>
              <a:buFont typeface="Verdana" pitchFamily="34" charset="0"/>
              <a:buChar char="●"/>
              <a:tabLst>
                <a:tab pos="6178550" algn="l"/>
              </a:tabLst>
            </a:pPr>
            <a:r>
              <a:rPr lang="pt-PT" sz="1400" b="1" dirty="0" smtClean="0"/>
              <a:t>Internas</a:t>
            </a:r>
            <a:r>
              <a:rPr lang="pt-PT" sz="1400" dirty="0" smtClean="0"/>
              <a:t>: redução de custos, conflitos, introdução de </a:t>
            </a:r>
            <a:r>
              <a:rPr lang="pt-PT" sz="1400" dirty="0" err="1" smtClean="0"/>
              <a:t>TI’s</a:t>
            </a:r>
            <a:r>
              <a:rPr lang="pt-PT" sz="1400" dirty="0" smtClean="0"/>
              <a:t>, inovação nas práticas de trabalho, conquista de novos mercados…</a:t>
            </a:r>
          </a:p>
          <a:p>
            <a:pPr marL="800100" lvl="1" indent="-342900" algn="just">
              <a:lnSpc>
                <a:spcPct val="130000"/>
              </a:lnSpc>
              <a:spcBef>
                <a:spcPts val="400"/>
              </a:spcBef>
              <a:buClr>
                <a:schemeClr val="accent1"/>
              </a:buClr>
              <a:buFont typeface="Verdana" pitchFamily="34" charset="0"/>
              <a:buChar char="●"/>
              <a:tabLst>
                <a:tab pos="6178550" algn="l"/>
              </a:tabLst>
            </a:pPr>
            <a:r>
              <a:rPr lang="pt-PT" sz="1400" b="1" dirty="0" smtClean="0"/>
              <a:t>Externas</a:t>
            </a:r>
            <a:r>
              <a:rPr lang="pt-PT" sz="1400" dirty="0" smtClean="0"/>
              <a:t>: mercados competitivos, alterações económicas, politicas e sociais, novas </a:t>
            </a:r>
            <a:r>
              <a:rPr lang="pt-PT" sz="1400" dirty="0" err="1" smtClean="0"/>
              <a:t>TI’s</a:t>
            </a:r>
            <a:r>
              <a:rPr lang="pt-PT" sz="1400" dirty="0" smtClean="0"/>
              <a:t>, alteração dos hábitos de consumo…</a:t>
            </a:r>
          </a:p>
          <a:p>
            <a:pPr marL="342900" lvl="1" indent="-342900" algn="just">
              <a:lnSpc>
                <a:spcPct val="110000"/>
              </a:lnSpc>
              <a:spcBef>
                <a:spcPts val="400"/>
              </a:spcBef>
              <a:buClr>
                <a:srgbClr val="0070C0"/>
              </a:buClr>
              <a:buFont typeface="Wingdings" pitchFamily="2" charset="2"/>
              <a:buChar char="Ø"/>
              <a:tabLst>
                <a:tab pos="6178550" algn="l"/>
              </a:tabLst>
            </a:pPr>
            <a:r>
              <a:rPr lang="pt-PT" dirty="0" smtClean="0"/>
              <a:t>Riscos associados à Mudança Organizacional:</a:t>
            </a:r>
          </a:p>
          <a:p>
            <a:pPr marL="800100" lvl="1" indent="-342900" algn="just">
              <a:lnSpc>
                <a:spcPct val="130000"/>
              </a:lnSpc>
              <a:spcBef>
                <a:spcPts val="400"/>
              </a:spcBef>
              <a:buClr>
                <a:schemeClr val="accent1"/>
              </a:buClr>
              <a:buFont typeface="Verdana" pitchFamily="34" charset="0"/>
              <a:buChar char="●"/>
              <a:tabLst>
                <a:tab pos="6178550" algn="l"/>
              </a:tabLst>
            </a:pPr>
            <a:r>
              <a:rPr lang="pt-PT" sz="1400" dirty="0" smtClean="0"/>
              <a:t>Resistência à adopção de novas práticas</a:t>
            </a:r>
          </a:p>
          <a:p>
            <a:pPr marL="800100" lvl="1" indent="-342900" algn="just">
              <a:lnSpc>
                <a:spcPct val="130000"/>
              </a:lnSpc>
              <a:spcBef>
                <a:spcPts val="400"/>
              </a:spcBef>
              <a:buClr>
                <a:schemeClr val="accent1"/>
              </a:buClr>
              <a:buFont typeface="Verdana" pitchFamily="34" charset="0"/>
              <a:buChar char="●"/>
              <a:tabLst>
                <a:tab pos="6178550" algn="l"/>
              </a:tabLst>
            </a:pPr>
            <a:r>
              <a:rPr lang="pt-PT" sz="1400" dirty="0" smtClean="0"/>
              <a:t>Interesses envolvidos</a:t>
            </a:r>
          </a:p>
          <a:p>
            <a:pPr marL="800100" lvl="1" indent="-342900" algn="just">
              <a:lnSpc>
                <a:spcPct val="130000"/>
              </a:lnSpc>
              <a:spcBef>
                <a:spcPts val="400"/>
              </a:spcBef>
              <a:buClr>
                <a:schemeClr val="accent1"/>
              </a:buClr>
              <a:buFont typeface="Verdana" pitchFamily="34" charset="0"/>
              <a:buChar char="●"/>
              <a:tabLst>
                <a:tab pos="6178550" algn="l"/>
              </a:tabLst>
            </a:pPr>
            <a:r>
              <a:rPr lang="pt-PT" sz="1400" dirty="0" smtClean="0"/>
              <a:t>Detenção do poder por grupos</a:t>
            </a:r>
          </a:p>
          <a:p>
            <a:pPr marL="800100" lvl="1" indent="-342900" algn="just">
              <a:lnSpc>
                <a:spcPct val="130000"/>
              </a:lnSpc>
              <a:spcBef>
                <a:spcPts val="400"/>
              </a:spcBef>
              <a:buClr>
                <a:schemeClr val="accent1"/>
              </a:buClr>
              <a:buFont typeface="Verdana" pitchFamily="34" charset="0"/>
              <a:buChar char="●"/>
              <a:tabLst>
                <a:tab pos="6178550" algn="l"/>
              </a:tabLst>
            </a:pPr>
            <a:r>
              <a:rPr lang="pt-PT" sz="1400" dirty="0" smtClean="0"/>
              <a:t>Mudança por pressão externa, não correspondendo a um desejo ou necessidade da organização</a:t>
            </a:r>
          </a:p>
          <a:p>
            <a:pPr marL="800100" lvl="1" indent="-342900" algn="just">
              <a:lnSpc>
                <a:spcPct val="130000"/>
              </a:lnSpc>
              <a:spcBef>
                <a:spcPts val="400"/>
              </a:spcBef>
              <a:buClr>
                <a:schemeClr val="accent1"/>
              </a:buClr>
              <a:buFont typeface="Verdana" pitchFamily="34" charset="0"/>
              <a:buChar char="●"/>
              <a:tabLst>
                <a:tab pos="6178550" algn="l"/>
              </a:tabLst>
            </a:pPr>
            <a:r>
              <a:rPr lang="pt-PT" sz="1400" dirty="0" smtClean="0"/>
              <a:t>Falta de visão e/ou comunicação com os envolvidos na mudança</a:t>
            </a:r>
          </a:p>
          <a:p>
            <a:pPr marL="800100" lvl="1" indent="-342900" algn="just">
              <a:lnSpc>
                <a:spcPct val="130000"/>
              </a:lnSpc>
              <a:spcBef>
                <a:spcPts val="400"/>
              </a:spcBef>
              <a:buClr>
                <a:schemeClr val="accent1"/>
              </a:buClr>
              <a:buFont typeface="Verdana" pitchFamily="34" charset="0"/>
              <a:buChar char="●"/>
              <a:tabLst>
                <a:tab pos="6178550" algn="l"/>
              </a:tabLst>
            </a:pPr>
            <a:r>
              <a:rPr lang="pt-PT" sz="1400" dirty="0" smtClean="0"/>
              <a:t>Perda de confiança do membro em relação ao novo processo de trabalho</a:t>
            </a:r>
          </a:p>
        </p:txBody>
      </p:sp>
      <p:sp>
        <p:nvSpPr>
          <p:cNvPr id="9" name="Título 1"/>
          <p:cNvSpPr txBox="1">
            <a:spLocks/>
          </p:cNvSpPr>
          <p:nvPr/>
        </p:nvSpPr>
        <p:spPr>
          <a:xfrm>
            <a:off x="500034" y="428604"/>
            <a:ext cx="7986714" cy="500066"/>
          </a:xfrm>
          <a:prstGeom prst="rect">
            <a:avLst/>
          </a:prstGeom>
        </p:spPr>
        <p:txBody>
          <a:bodyPr vert="horz" anchor="b">
            <a:noAutofit/>
          </a:bodyPr>
          <a:lstStyle/>
          <a:p>
            <a:pPr lvl="0">
              <a:spcBef>
                <a:spcPct val="0"/>
              </a:spcBef>
              <a:defRPr/>
            </a:pPr>
            <a:r>
              <a:rPr lang="pt-PT" sz="2800" b="1" dirty="0" smtClean="0">
                <a:solidFill>
                  <a:srgbClr val="0070C0"/>
                </a:solidFill>
                <a:effectLst>
                  <a:outerShdw blurRad="53975" dist="22860" dir="5400000" algn="tl" rotWithShape="0">
                    <a:srgbClr val="000000">
                      <a:alpha val="55000"/>
                    </a:srgbClr>
                  </a:outerShdw>
                </a:effectLst>
                <a:latin typeface="+mj-lt"/>
                <a:ea typeface="+mj-ea"/>
                <a:cs typeface="+mj-cs"/>
              </a:rPr>
              <a:t>10</a:t>
            </a:r>
            <a:r>
              <a:rPr kumimoji="0" lang="pt-PT" sz="2800" b="1" i="0" strike="noStrike" kern="1200" cap="none" spc="0" normalizeH="0" baseline="0" noProof="0" dirty="0" smtClean="0">
                <a:ln>
                  <a:noFill/>
                </a:ln>
                <a:solidFill>
                  <a:srgbClr val="0070C0"/>
                </a:solidFill>
                <a:effectLst>
                  <a:outerShdw blurRad="53975" dist="22860" dir="5400000" algn="tl" rotWithShape="0">
                    <a:srgbClr val="000000">
                      <a:alpha val="55000"/>
                    </a:srgbClr>
                  </a:outerShdw>
                </a:effectLst>
                <a:uLnTx/>
                <a:uFillTx/>
                <a:latin typeface="+mj-lt"/>
                <a:ea typeface="+mj-ea"/>
                <a:cs typeface="+mj-cs"/>
              </a:rPr>
              <a:t>. </a:t>
            </a:r>
            <a:r>
              <a:rPr lang="pt-PT" sz="2800" b="1" dirty="0" smtClean="0">
                <a:solidFill>
                  <a:srgbClr val="0070C0"/>
                </a:solidFill>
                <a:effectLst>
                  <a:outerShdw blurRad="53975" dist="22860" dir="5400000" algn="tl" rotWithShape="0">
                    <a:srgbClr val="000000">
                      <a:alpha val="55000"/>
                    </a:srgbClr>
                  </a:outerShdw>
                </a:effectLst>
              </a:rPr>
              <a:t>Gestão do Conhecimento </a:t>
            </a:r>
            <a:endParaRPr kumimoji="0" lang="pt-PT" sz="2800" b="1" i="0" strike="noStrike" kern="1200" cap="none" spc="0" normalizeH="0" baseline="0" noProof="0" dirty="0">
              <a:ln>
                <a:noFill/>
              </a:ln>
              <a:solidFill>
                <a:srgbClr val="0070C0"/>
              </a:solidFill>
              <a:effectLst>
                <a:outerShdw blurRad="53975" dist="22860" dir="5400000" algn="tl" rotWithShape="0">
                  <a:srgbClr val="000000">
                    <a:alpha val="55000"/>
                  </a:srgbClr>
                </a:outerShdw>
              </a:effectLst>
              <a:uLnTx/>
              <a:uFillTx/>
              <a:latin typeface="+mj-lt"/>
              <a:ea typeface="+mj-ea"/>
              <a:cs typeface="+mj-cs"/>
            </a:endParaRPr>
          </a:p>
        </p:txBody>
      </p:sp>
      <p:sp>
        <p:nvSpPr>
          <p:cNvPr id="11" name="Marcador de Posição do Rodapé 7"/>
          <p:cNvSpPr>
            <a:spLocks noGrp="1"/>
          </p:cNvSpPr>
          <p:nvPr>
            <p:ph type="ftr" sz="quarter" idx="11"/>
          </p:nvPr>
        </p:nvSpPr>
        <p:spPr>
          <a:xfrm>
            <a:off x="428596" y="6135709"/>
            <a:ext cx="4287420" cy="365125"/>
          </a:xfrm>
        </p:spPr>
        <p:txBody>
          <a:bodyPr/>
          <a:lstStyle/>
          <a:p>
            <a:r>
              <a:rPr lang="pt-PT" dirty="0" smtClean="0"/>
              <a:t>Sistemas de Informação II– Viriato M. </a:t>
            </a:r>
            <a:r>
              <a:rPr lang="pt-PT" dirty="0" err="1" smtClean="0"/>
              <a:t>Marques–DEIS</a:t>
            </a:r>
            <a:r>
              <a:rPr lang="pt-PT" dirty="0" smtClean="0"/>
              <a:t> / ISEC</a:t>
            </a:r>
            <a:endParaRPr lang="pt-PT"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CaixaDeTexto 18"/>
          <p:cNvSpPr txBox="1"/>
          <p:nvPr/>
        </p:nvSpPr>
        <p:spPr>
          <a:xfrm>
            <a:off x="571472" y="1714488"/>
            <a:ext cx="1928826" cy="3500462"/>
          </a:xfrm>
          <a:prstGeom prst="rect">
            <a:avLst/>
          </a:prstGeom>
          <a:noFill/>
        </p:spPr>
        <p:txBody>
          <a:bodyPr wrap="square" rtlCol="0">
            <a:noAutofit/>
          </a:bodyPr>
          <a:lstStyle/>
          <a:p>
            <a:pPr marL="457200" indent="-457200" algn="just">
              <a:lnSpc>
                <a:spcPct val="120000"/>
              </a:lnSpc>
              <a:spcAft>
                <a:spcPts val="600"/>
              </a:spcAft>
              <a:buClr>
                <a:srgbClr val="0070C0"/>
              </a:buClr>
            </a:pPr>
            <a:endParaRPr lang="pt-PT" sz="2000" b="1" dirty="0" smtClean="0"/>
          </a:p>
        </p:txBody>
      </p:sp>
      <p:sp>
        <p:nvSpPr>
          <p:cNvPr id="12" name="Marcador de Posição do Número do Diapositivo 6"/>
          <p:cNvSpPr>
            <a:spLocks noGrp="1"/>
          </p:cNvSpPr>
          <p:nvPr>
            <p:ph type="sldNum" sz="quarter" idx="12"/>
          </p:nvPr>
        </p:nvSpPr>
        <p:spPr>
          <a:xfrm>
            <a:off x="8286776" y="6072206"/>
            <a:ext cx="457200" cy="365125"/>
          </a:xfrm>
        </p:spPr>
        <p:txBody>
          <a:bodyPr/>
          <a:lstStyle/>
          <a:p>
            <a:fld id="{CE287019-93E1-4EE6-AC17-0D901F7ADF48}" type="slidenum">
              <a:rPr lang="pt-PT" smtClean="0"/>
              <a:pPr/>
              <a:t>9</a:t>
            </a:fld>
            <a:endParaRPr lang="pt-PT" dirty="0"/>
          </a:p>
        </p:txBody>
      </p:sp>
      <p:cxnSp>
        <p:nvCxnSpPr>
          <p:cNvPr id="13" name="Conexão recta 12"/>
          <p:cNvCxnSpPr/>
          <p:nvPr/>
        </p:nvCxnSpPr>
        <p:spPr>
          <a:xfrm>
            <a:off x="642910" y="1000108"/>
            <a:ext cx="7929618" cy="1588"/>
          </a:xfrm>
          <a:prstGeom prst="line">
            <a:avLst/>
          </a:prstGeom>
          <a:ln w="25400" cap="rnd">
            <a:solidFill>
              <a:srgbClr val="0070C0"/>
            </a:solidFill>
          </a:ln>
        </p:spPr>
        <p:style>
          <a:lnRef idx="1">
            <a:schemeClr val="accent1"/>
          </a:lnRef>
          <a:fillRef idx="0">
            <a:schemeClr val="accent1"/>
          </a:fillRef>
          <a:effectRef idx="0">
            <a:schemeClr val="accent1"/>
          </a:effectRef>
          <a:fontRef idx="minor">
            <a:schemeClr val="tx1"/>
          </a:fontRef>
        </p:style>
      </p:cxnSp>
      <p:sp>
        <p:nvSpPr>
          <p:cNvPr id="10" name="CaixaDeTexto 9"/>
          <p:cNvSpPr txBox="1"/>
          <p:nvPr/>
        </p:nvSpPr>
        <p:spPr>
          <a:xfrm>
            <a:off x="500034" y="1144799"/>
            <a:ext cx="5152086" cy="4523290"/>
          </a:xfrm>
          <a:prstGeom prst="rect">
            <a:avLst/>
          </a:prstGeom>
          <a:noFill/>
        </p:spPr>
        <p:txBody>
          <a:bodyPr wrap="square" rtlCol="0">
            <a:spAutoFit/>
          </a:bodyPr>
          <a:lstStyle/>
          <a:p>
            <a:pPr marL="342900" lvl="1" indent="-342900" algn="just">
              <a:lnSpc>
                <a:spcPct val="110000"/>
              </a:lnSpc>
              <a:spcBef>
                <a:spcPts val="400"/>
              </a:spcBef>
              <a:buClr>
                <a:srgbClr val="0070C0"/>
              </a:buClr>
              <a:buFont typeface="Wingdings" pitchFamily="2" charset="2"/>
              <a:buChar char="Ø"/>
              <a:tabLst>
                <a:tab pos="6178550" algn="l"/>
              </a:tabLst>
            </a:pPr>
            <a:r>
              <a:rPr lang="pt-PT" dirty="0" smtClean="0"/>
              <a:t>A Cultura Organizacional</a:t>
            </a:r>
          </a:p>
          <a:p>
            <a:pPr marL="800100" lvl="1" indent="-342900" algn="just">
              <a:lnSpc>
                <a:spcPct val="130000"/>
              </a:lnSpc>
              <a:spcBef>
                <a:spcPts val="400"/>
              </a:spcBef>
              <a:buClr>
                <a:schemeClr val="accent1"/>
              </a:buClr>
              <a:buFont typeface="Verdana" pitchFamily="34" charset="0"/>
              <a:buChar char="●"/>
              <a:tabLst>
                <a:tab pos="6178550" algn="l"/>
              </a:tabLst>
            </a:pPr>
            <a:r>
              <a:rPr lang="pt-PT" sz="1400" dirty="0" smtClean="0"/>
              <a:t>Cultura de um grupo: padrão criado, descoberto ou desenvolvido, que tem funcionado suficientemente bem para ser considerado válido; por isso o grupo entende que deve ensiná-lo a novos membros</a:t>
            </a:r>
          </a:p>
          <a:p>
            <a:pPr marL="800100" lvl="1" indent="-342900" algn="just">
              <a:lnSpc>
                <a:spcPct val="130000"/>
              </a:lnSpc>
              <a:spcBef>
                <a:spcPts val="400"/>
              </a:spcBef>
              <a:buClr>
                <a:schemeClr val="accent1"/>
              </a:buClr>
              <a:buFont typeface="Verdana" pitchFamily="34" charset="0"/>
              <a:buChar char="●"/>
              <a:tabLst>
                <a:tab pos="6178550" algn="l"/>
              </a:tabLst>
            </a:pPr>
            <a:r>
              <a:rPr lang="pt-PT" sz="1400" dirty="0" smtClean="0"/>
              <a:t>Práticas de trabalho, estruturas, visão do negócio, estratégias, símbolos e rituais são manifestações da cultura organizacional</a:t>
            </a:r>
          </a:p>
          <a:p>
            <a:pPr marL="800100" lvl="1" indent="-342900" algn="just">
              <a:lnSpc>
                <a:spcPct val="130000"/>
              </a:lnSpc>
              <a:spcBef>
                <a:spcPts val="400"/>
              </a:spcBef>
              <a:buClr>
                <a:schemeClr val="accent1"/>
              </a:buClr>
              <a:buFont typeface="Verdana" pitchFamily="34" charset="0"/>
              <a:buChar char="●"/>
              <a:tabLst>
                <a:tab pos="6178550" algn="l"/>
              </a:tabLst>
            </a:pPr>
            <a:r>
              <a:rPr lang="pt-PT" sz="1400" dirty="0" smtClean="0"/>
              <a:t>A cultura organizacional de um grupo, pode “aprisioná-lo” e limitar a sua visão, originando resistência à mudança…</a:t>
            </a:r>
          </a:p>
          <a:p>
            <a:pPr marL="800100" lvl="1" indent="-342900" algn="just">
              <a:lnSpc>
                <a:spcPct val="130000"/>
              </a:lnSpc>
              <a:spcBef>
                <a:spcPts val="400"/>
              </a:spcBef>
              <a:buClr>
                <a:schemeClr val="accent1"/>
              </a:buClr>
              <a:buFont typeface="Verdana" pitchFamily="34" charset="0"/>
              <a:buChar char="●"/>
              <a:tabLst>
                <a:tab pos="6178550" algn="l"/>
              </a:tabLst>
            </a:pPr>
            <a:r>
              <a:rPr lang="pt-PT" sz="1400" dirty="0" smtClean="0"/>
              <a:t>E no entanto…ele é precisa: </a:t>
            </a:r>
            <a:r>
              <a:rPr lang="pt-PT" sz="1400" i="1" dirty="0" smtClean="0"/>
              <a:t>“mais do que prever o futuro, é hoje necessário antecipar a surpresa”</a:t>
            </a:r>
            <a:r>
              <a:rPr lang="pt-PT" sz="1400" dirty="0" smtClean="0"/>
              <a:t> (</a:t>
            </a:r>
            <a:r>
              <a:rPr lang="pt-PT" sz="1400" dirty="0" err="1" smtClean="0"/>
              <a:t>Malhotra</a:t>
            </a:r>
            <a:r>
              <a:rPr lang="pt-PT" sz="1400" dirty="0" smtClean="0"/>
              <a:t>)</a:t>
            </a:r>
          </a:p>
        </p:txBody>
      </p:sp>
      <p:pic>
        <p:nvPicPr>
          <p:cNvPr id="2050" name="Picture 2" descr="http://www.dymocks.com.au/ImageHandler.ashx?w=200&amp;q=9780091816971"/>
          <p:cNvPicPr>
            <a:picLocks noChangeAspect="1" noChangeArrowheads="1"/>
          </p:cNvPicPr>
          <p:nvPr/>
        </p:nvPicPr>
        <p:blipFill>
          <a:blip r:embed="rId3" cstate="print"/>
          <a:srcRect/>
          <a:stretch>
            <a:fillRect/>
          </a:stretch>
        </p:blipFill>
        <p:spPr bwMode="auto">
          <a:xfrm>
            <a:off x="5940152" y="1560393"/>
            <a:ext cx="2625080" cy="4187004"/>
          </a:xfrm>
          <a:prstGeom prst="rect">
            <a:avLst/>
          </a:prstGeom>
          <a:noFill/>
        </p:spPr>
      </p:pic>
      <p:sp>
        <p:nvSpPr>
          <p:cNvPr id="9" name="Título 1"/>
          <p:cNvSpPr txBox="1">
            <a:spLocks/>
          </p:cNvSpPr>
          <p:nvPr/>
        </p:nvSpPr>
        <p:spPr>
          <a:xfrm>
            <a:off x="500034" y="428604"/>
            <a:ext cx="7986714" cy="500066"/>
          </a:xfrm>
          <a:prstGeom prst="rect">
            <a:avLst/>
          </a:prstGeom>
        </p:spPr>
        <p:txBody>
          <a:bodyPr vert="horz" anchor="b">
            <a:noAutofit/>
          </a:bodyPr>
          <a:lstStyle/>
          <a:p>
            <a:pPr lvl="0">
              <a:spcBef>
                <a:spcPct val="0"/>
              </a:spcBef>
              <a:defRPr/>
            </a:pPr>
            <a:r>
              <a:rPr lang="pt-PT" sz="2800" b="1" dirty="0" smtClean="0">
                <a:solidFill>
                  <a:srgbClr val="0070C0"/>
                </a:solidFill>
                <a:effectLst>
                  <a:outerShdw blurRad="53975" dist="22860" dir="5400000" algn="tl" rotWithShape="0">
                    <a:srgbClr val="000000">
                      <a:alpha val="55000"/>
                    </a:srgbClr>
                  </a:outerShdw>
                </a:effectLst>
                <a:latin typeface="+mj-lt"/>
                <a:ea typeface="+mj-ea"/>
                <a:cs typeface="+mj-cs"/>
              </a:rPr>
              <a:t>10</a:t>
            </a:r>
            <a:r>
              <a:rPr kumimoji="0" lang="pt-PT" sz="2800" b="1" i="0" strike="noStrike" kern="1200" cap="none" spc="0" normalizeH="0" baseline="0" noProof="0" dirty="0" smtClean="0">
                <a:ln>
                  <a:noFill/>
                </a:ln>
                <a:solidFill>
                  <a:srgbClr val="0070C0"/>
                </a:solidFill>
                <a:effectLst>
                  <a:outerShdw blurRad="53975" dist="22860" dir="5400000" algn="tl" rotWithShape="0">
                    <a:srgbClr val="000000">
                      <a:alpha val="55000"/>
                    </a:srgbClr>
                  </a:outerShdw>
                </a:effectLst>
                <a:uLnTx/>
                <a:uFillTx/>
                <a:latin typeface="+mj-lt"/>
                <a:ea typeface="+mj-ea"/>
                <a:cs typeface="+mj-cs"/>
              </a:rPr>
              <a:t>. </a:t>
            </a:r>
            <a:r>
              <a:rPr lang="pt-PT" sz="2800" b="1" dirty="0" smtClean="0">
                <a:solidFill>
                  <a:srgbClr val="0070C0"/>
                </a:solidFill>
                <a:effectLst>
                  <a:outerShdw blurRad="53975" dist="22860" dir="5400000" algn="tl" rotWithShape="0">
                    <a:srgbClr val="000000">
                      <a:alpha val="55000"/>
                    </a:srgbClr>
                  </a:outerShdw>
                </a:effectLst>
              </a:rPr>
              <a:t>Gestão do Conhecimento </a:t>
            </a:r>
            <a:endParaRPr kumimoji="0" lang="pt-PT" sz="2800" b="1" i="0" strike="noStrike" kern="1200" cap="none" spc="0" normalizeH="0" baseline="0" noProof="0" dirty="0">
              <a:ln>
                <a:noFill/>
              </a:ln>
              <a:solidFill>
                <a:srgbClr val="0070C0"/>
              </a:solidFill>
              <a:effectLst>
                <a:outerShdw blurRad="53975" dist="22860" dir="5400000" algn="tl" rotWithShape="0">
                  <a:srgbClr val="000000">
                    <a:alpha val="55000"/>
                  </a:srgbClr>
                </a:outerShdw>
              </a:effectLst>
              <a:uLnTx/>
              <a:uFillTx/>
              <a:latin typeface="+mj-lt"/>
              <a:ea typeface="+mj-ea"/>
              <a:cs typeface="+mj-cs"/>
            </a:endParaRPr>
          </a:p>
        </p:txBody>
      </p:sp>
      <p:sp>
        <p:nvSpPr>
          <p:cNvPr id="11" name="Marcador de Posição do Rodapé 7"/>
          <p:cNvSpPr>
            <a:spLocks noGrp="1"/>
          </p:cNvSpPr>
          <p:nvPr>
            <p:ph type="ftr" sz="quarter" idx="11"/>
          </p:nvPr>
        </p:nvSpPr>
        <p:spPr>
          <a:xfrm>
            <a:off x="428596" y="6135709"/>
            <a:ext cx="4287420" cy="365125"/>
          </a:xfrm>
        </p:spPr>
        <p:txBody>
          <a:bodyPr/>
          <a:lstStyle/>
          <a:p>
            <a:r>
              <a:rPr lang="pt-PT" dirty="0" smtClean="0"/>
              <a:t>Sistemas de Informação II– Viriato M. </a:t>
            </a:r>
            <a:r>
              <a:rPr lang="pt-PT" dirty="0" err="1" smtClean="0"/>
              <a:t>Marques–DEIS</a:t>
            </a:r>
            <a:r>
              <a:rPr lang="pt-PT" dirty="0" smtClean="0"/>
              <a:t> / ISEC</a:t>
            </a:r>
            <a:endParaRPr lang="pt-PT"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specto">
  <a:themeElements>
    <a:clrScheme name="Aspecto">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Aspecto">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Aspecto">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35000"/>
                <a:satMod val="150000"/>
              </a:schemeClr>
            </a:gs>
            <a:gs pos="45000">
              <a:schemeClr val="phClr">
                <a:shade val="68000"/>
                <a:satMod val="155000"/>
              </a:schemeClr>
            </a:gs>
            <a:gs pos="100000">
              <a:schemeClr val="phClr">
                <a:tint val="70000"/>
                <a:satMod val="175000"/>
              </a:schemeClr>
            </a:gs>
          </a:gsLst>
          <a:lin ang="16200000" scaled="0"/>
        </a:gradFill>
        <a:blipFill>
          <a:blip xmlns:r="http://schemas.openxmlformats.org/officeDocument/2006/relationships" r:embed="rId1">
            <a:duotone>
              <a:schemeClr val="phClr">
                <a:shade val="800"/>
                <a:satMod val="150000"/>
              </a:schemeClr>
              <a:schemeClr val="phClr">
                <a:tint val="80000"/>
                <a:satMod val="150000"/>
              </a:schemeClr>
            </a:duotone>
          </a:blip>
          <a:tile tx="0" ty="0" sx="75000" sy="75000" flip="none" algn="tl"/>
        </a:blipFill>
      </a:bgFillStyleLst>
    </a:fmtScheme>
  </a:themeElements>
  <a:objectDefaults>
    <a:txDef>
      <a:spPr>
        <a:noFill/>
      </a:spPr>
      <a:bodyPr wrap="square" rtlCol="0">
        <a:spAutoFit/>
      </a:bodyPr>
      <a:lstStyle>
        <a:defPPr algn="just">
          <a:lnSpc>
            <a:spcPct val="120000"/>
          </a:lnSpc>
          <a:buClr>
            <a:srgbClr val="0070C0"/>
          </a:buClr>
          <a:defRPr sz="1400" dirty="0" err="1" smtClean="0"/>
        </a:defPPr>
      </a:lstStyle>
    </a:txDef>
  </a:objectDefaults>
  <a:extraClrSchemeLst/>
</a:theme>
</file>

<file path=ppt/theme/theme2.xml><?xml version="1.0" encoding="utf-8"?>
<a:theme xmlns:a="http://schemas.openxmlformats.org/drawingml/2006/main" name="1_Aspecto">
  <a:themeElements>
    <a:clrScheme name="Aspecto">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Aspecto">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Aspecto">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35000"/>
                <a:satMod val="150000"/>
              </a:schemeClr>
            </a:gs>
            <a:gs pos="45000">
              <a:schemeClr val="phClr">
                <a:shade val="68000"/>
                <a:satMod val="155000"/>
              </a:schemeClr>
            </a:gs>
            <a:gs pos="100000">
              <a:schemeClr val="phClr">
                <a:tint val="70000"/>
                <a:satMod val="175000"/>
              </a:schemeClr>
            </a:gs>
          </a:gsLst>
          <a:lin ang="16200000" scaled="0"/>
        </a:gradFill>
        <a:blipFill>
          <a:blip xmlns:r="http://schemas.openxmlformats.org/officeDocument/2006/relationships" r:embed="rId1">
            <a:duotone>
              <a:schemeClr val="phClr">
                <a:shade val="800"/>
                <a:satMod val="150000"/>
              </a:schemeClr>
              <a:schemeClr val="phClr">
                <a:tint val="80000"/>
                <a:satMod val="150000"/>
              </a:schemeClr>
            </a:duotone>
          </a:blip>
          <a:tile tx="0" ty="0" sx="75000" sy="75000" flip="none" algn="tl"/>
        </a:blipFill>
      </a:bgFillStyleLst>
    </a:fmtScheme>
  </a:themeElements>
  <a:objectDefaults/>
  <a:extraClrSchemeLst/>
</a:theme>
</file>

<file path=ppt/theme/theme3.xml><?xml version="1.0" encoding="utf-8"?>
<a:theme xmlns:a="http://schemas.openxmlformats.org/drawingml/2006/main" name="Tema do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Aspect</Template>
  <TotalTime>8161</TotalTime>
  <Words>5231</Words>
  <Application>Microsoft Office PowerPoint</Application>
  <PresentationFormat>Apresentação no Ecrã (4:3)</PresentationFormat>
  <Paragraphs>733</Paragraphs>
  <Slides>40</Slides>
  <Notes>40</Notes>
  <HiddenSlides>0</HiddenSlides>
  <MMClips>0</MMClips>
  <ScaleCrop>false</ScaleCrop>
  <HeadingPairs>
    <vt:vector size="4" baseType="variant">
      <vt:variant>
        <vt:lpstr>Tema</vt:lpstr>
      </vt:variant>
      <vt:variant>
        <vt:i4>2</vt:i4>
      </vt:variant>
      <vt:variant>
        <vt:lpstr>Títulos dos diapositivos</vt:lpstr>
      </vt:variant>
      <vt:variant>
        <vt:i4>40</vt:i4>
      </vt:variant>
    </vt:vector>
  </HeadingPairs>
  <TitlesOfParts>
    <vt:vector size="42" baseType="lpstr">
      <vt:lpstr>Aspecto</vt:lpstr>
      <vt:lpstr>1_Aspecto</vt:lpstr>
      <vt:lpstr>Sistemas de Informação II</vt:lpstr>
      <vt:lpstr>Diapositivo 2</vt:lpstr>
      <vt:lpstr>Diapositivo 3</vt:lpstr>
      <vt:lpstr>Diapositivo 4</vt:lpstr>
      <vt:lpstr>Diapositivo 5</vt:lpstr>
      <vt:lpstr>Diapositivo 6</vt:lpstr>
      <vt:lpstr>Diapositivo 7</vt:lpstr>
      <vt:lpstr>Diapositivo 8</vt:lpstr>
      <vt:lpstr>Diapositivo 9</vt:lpstr>
      <vt:lpstr>Diapositivo 10</vt:lpstr>
      <vt:lpstr>Diapositivo 11</vt:lpstr>
      <vt:lpstr>Diapositivo 12</vt:lpstr>
      <vt:lpstr>Diapositivo 13</vt:lpstr>
      <vt:lpstr>Diapositivo 14</vt:lpstr>
      <vt:lpstr>Diapositivo 15</vt:lpstr>
      <vt:lpstr>Diapositivo 16</vt:lpstr>
      <vt:lpstr>Diapositivo 17</vt:lpstr>
      <vt:lpstr>Diapositivo 18</vt:lpstr>
      <vt:lpstr>Diapositivo 19</vt:lpstr>
      <vt:lpstr>Diapositivo 20</vt:lpstr>
      <vt:lpstr>Diapositivo 21</vt:lpstr>
      <vt:lpstr>Diapositivo 22</vt:lpstr>
      <vt:lpstr>Diapositivo 23</vt:lpstr>
      <vt:lpstr>Diapositivo 24</vt:lpstr>
      <vt:lpstr>Diapositivo 25</vt:lpstr>
      <vt:lpstr>Diapositivo 26</vt:lpstr>
      <vt:lpstr>Diapositivo 27</vt:lpstr>
      <vt:lpstr>Diapositivo 28</vt:lpstr>
      <vt:lpstr>Diapositivo 29</vt:lpstr>
      <vt:lpstr>Diapositivo 30</vt:lpstr>
      <vt:lpstr>Diapositivo 31</vt:lpstr>
      <vt:lpstr>Diapositivo 32</vt:lpstr>
      <vt:lpstr>Diapositivo 33</vt:lpstr>
      <vt:lpstr>Diapositivo 34</vt:lpstr>
      <vt:lpstr>Diapositivo 35</vt:lpstr>
      <vt:lpstr>Diapositivo 36</vt:lpstr>
      <vt:lpstr>Diapositivo 37</vt:lpstr>
      <vt:lpstr>Diapositivo 38</vt:lpstr>
      <vt:lpstr>Diapositivo 39</vt:lpstr>
      <vt:lpstr>Diapositivo 40</vt:lpstr>
    </vt:vector>
  </TitlesOfParts>
  <Company>TOSHIBA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Análise de Dados</dc:title>
  <dc:creator>viriato</dc:creator>
  <cp:lastModifiedBy>viriato</cp:lastModifiedBy>
  <cp:revision>1529</cp:revision>
  <dcterms:created xsi:type="dcterms:W3CDTF">2008-10-20T16:04:28Z</dcterms:created>
  <dcterms:modified xsi:type="dcterms:W3CDTF">2011-12-05T06:46:30Z</dcterms:modified>
</cp:coreProperties>
</file>