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7" r:id="rId7"/>
    <p:sldId id="261" r:id="rId8"/>
    <p:sldId id="259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2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53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52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58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059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909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7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27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190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0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38BF-2CCD-463A-BD89-3E6DA4D5B417}" type="datetimeFigureOut">
              <a:rPr lang="es-PE" smtClean="0"/>
              <a:t>15/09/2023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EDC3-353A-4F1A-834D-208F42FD46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79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5755" y="2417885"/>
            <a:ext cx="93550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Target: </a:t>
            </a:r>
            <a:r>
              <a:rPr lang="en-US" sz="2000" dirty="0" smtClean="0"/>
              <a:t>Estimate effective sample size from artisanal fisheries as purse seine and gillnets  </a:t>
            </a:r>
            <a:endParaRPr lang="en-US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4108" y="6057900"/>
            <a:ext cx="5758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Luis </a:t>
            </a:r>
            <a:r>
              <a:rPr lang="en-US" sz="1600" b="1" dirty="0" err="1" smtClean="0"/>
              <a:t>Usca</a:t>
            </a:r>
            <a:r>
              <a:rPr lang="en-US" sz="1600" b="1" dirty="0" smtClean="0"/>
              <a:t> Cornejo and Sandra </a:t>
            </a:r>
            <a:r>
              <a:rPr lang="en-US" sz="1600" b="1" dirty="0" err="1" smtClean="0"/>
              <a:t>Obando</a:t>
            </a:r>
            <a:endParaRPr lang="en-US" sz="1600" b="1" dirty="0" smtClean="0"/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Biologist, Ageing laboratory from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Imarpe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769EF6-D09B-457D-B93D-A12F46C8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312371"/>
            <a:ext cx="3181560" cy="63631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70" y="234849"/>
            <a:ext cx="6405929" cy="6518162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097215" y="1011115"/>
            <a:ext cx="3288323" cy="249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088423" y="2171700"/>
            <a:ext cx="3631223" cy="193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035669" y="3244362"/>
            <a:ext cx="4026877" cy="1582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018085" y="4703885"/>
            <a:ext cx="4677507" cy="861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088423" y="5565531"/>
            <a:ext cx="5336931" cy="465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" t="51422" r="-272"/>
          <a:stretch/>
        </p:blipFill>
        <p:spPr>
          <a:xfrm>
            <a:off x="5389684" y="365125"/>
            <a:ext cx="6664569" cy="54881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051" r="-273" b="51314"/>
          <a:stretch/>
        </p:blipFill>
        <p:spPr>
          <a:xfrm>
            <a:off x="0" y="448406"/>
            <a:ext cx="5943578" cy="55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358661" y="923193"/>
            <a:ext cx="442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DATA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2005378"/>
            <a:ext cx="11896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5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107952" y="1855244"/>
            <a:ext cx="5988048" cy="4292100"/>
          </a:xfrm>
          <a:prstGeom prst="rect">
            <a:avLst/>
          </a:prstGeom>
          <a:ln w="0">
            <a:noFill/>
          </a:ln>
        </p:spPr>
      </p:pic>
      <p:pic>
        <p:nvPicPr>
          <p:cNvPr id="5" name="Imagen 4"/>
          <p:cNvPicPr/>
          <p:nvPr/>
        </p:nvPicPr>
        <p:blipFill>
          <a:blip r:embed="rId3"/>
          <a:stretch/>
        </p:blipFill>
        <p:spPr>
          <a:xfrm>
            <a:off x="5929986" y="1855244"/>
            <a:ext cx="6154062" cy="4292100"/>
          </a:xfrm>
          <a:prstGeom prst="rect">
            <a:avLst/>
          </a:prstGeom>
          <a:ln w="0"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4958862" y="800101"/>
            <a:ext cx="366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Coastal</a:t>
            </a:r>
            <a:r>
              <a:rPr lang="es-MX" b="1" dirty="0" smtClean="0"/>
              <a:t> </a:t>
            </a:r>
            <a:r>
              <a:rPr lang="es-MX" b="1" dirty="0" err="1" smtClean="0"/>
              <a:t>spx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9510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0" y="3534904"/>
            <a:ext cx="4318560" cy="3301200"/>
          </a:xfrm>
          <a:prstGeom prst="rect">
            <a:avLst/>
          </a:prstGeom>
          <a:ln w="0">
            <a:noFill/>
          </a:ln>
        </p:spPr>
      </p:pic>
      <p:pic>
        <p:nvPicPr>
          <p:cNvPr id="5" name="Imagen 4"/>
          <p:cNvPicPr/>
          <p:nvPr/>
        </p:nvPicPr>
        <p:blipFill>
          <a:blip r:embed="rId3"/>
          <a:stretch/>
        </p:blipFill>
        <p:spPr>
          <a:xfrm>
            <a:off x="0" y="579403"/>
            <a:ext cx="4110120" cy="2861640"/>
          </a:xfrm>
          <a:prstGeom prst="rect">
            <a:avLst/>
          </a:prstGeom>
          <a:ln w="0">
            <a:noFill/>
          </a:ln>
        </p:spPr>
      </p:pic>
      <p:pic>
        <p:nvPicPr>
          <p:cNvPr id="6" name="Imagen 5"/>
          <p:cNvPicPr/>
          <p:nvPr/>
        </p:nvPicPr>
        <p:blipFill>
          <a:blip r:embed="rId4"/>
          <a:stretch/>
        </p:blipFill>
        <p:spPr>
          <a:xfrm>
            <a:off x="8217000" y="773117"/>
            <a:ext cx="3907800" cy="2697480"/>
          </a:xfrm>
          <a:prstGeom prst="rect">
            <a:avLst/>
          </a:prstGeom>
          <a:ln w="0">
            <a:noFill/>
          </a:ln>
        </p:spPr>
      </p:pic>
      <p:pic>
        <p:nvPicPr>
          <p:cNvPr id="7" name="Imagen 6"/>
          <p:cNvPicPr/>
          <p:nvPr/>
        </p:nvPicPr>
        <p:blipFill>
          <a:blip r:embed="rId5"/>
          <a:stretch/>
        </p:blipFill>
        <p:spPr>
          <a:xfrm>
            <a:off x="4021560" y="3839187"/>
            <a:ext cx="4195440" cy="2877480"/>
          </a:xfrm>
          <a:prstGeom prst="rect">
            <a:avLst/>
          </a:prstGeom>
          <a:ln w="0">
            <a:noFill/>
          </a:ln>
        </p:spPr>
      </p:pic>
      <p:pic>
        <p:nvPicPr>
          <p:cNvPr id="8" name="Imagen 7"/>
          <p:cNvPicPr/>
          <p:nvPr/>
        </p:nvPicPr>
        <p:blipFill>
          <a:blip r:embed="rId6"/>
          <a:stretch/>
        </p:blipFill>
        <p:spPr>
          <a:xfrm>
            <a:off x="4046040" y="545597"/>
            <a:ext cx="4146480" cy="2925000"/>
          </a:xfrm>
          <a:prstGeom prst="rect">
            <a:avLst/>
          </a:prstGeom>
          <a:ln w="0">
            <a:noFill/>
          </a:ln>
        </p:spPr>
      </p:pic>
      <p:pic>
        <p:nvPicPr>
          <p:cNvPr id="9" name="Imagen 8"/>
          <p:cNvPicPr/>
          <p:nvPr/>
        </p:nvPicPr>
        <p:blipFill>
          <a:blip r:embed="rId7"/>
          <a:stretch/>
        </p:blipFill>
        <p:spPr>
          <a:xfrm>
            <a:off x="7920000" y="3679084"/>
            <a:ext cx="4270680" cy="3012840"/>
          </a:xfrm>
          <a:prstGeom prst="rect">
            <a:avLst/>
          </a:prstGeom>
          <a:ln w="0"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4308064" y="96214"/>
            <a:ext cx="18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Demersal</a:t>
            </a:r>
            <a:r>
              <a:rPr lang="es-MX" b="1" dirty="0" smtClean="0"/>
              <a:t> </a:t>
            </a:r>
            <a:r>
              <a:rPr lang="es-MX" b="1" dirty="0" err="1" smtClean="0"/>
              <a:t>spx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3136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FBFEA4-F44C-41D9-B461-0FAD61FC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5" y="2094830"/>
            <a:ext cx="5212078" cy="43433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BFF2CC-F13A-4445-84C1-187F865E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7" y="2094830"/>
            <a:ext cx="5212079" cy="43433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029914" y="879231"/>
            <a:ext cx="558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Coastal</a:t>
            </a:r>
            <a:r>
              <a:rPr lang="es-MX" b="1" dirty="0" smtClean="0"/>
              <a:t> </a:t>
            </a:r>
            <a:r>
              <a:rPr lang="es-MX" b="1" dirty="0" err="1" smtClean="0"/>
              <a:t>spx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9063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2232000" y="1610640"/>
            <a:ext cx="6587280" cy="3968640"/>
          </a:xfrm>
          <a:prstGeom prst="rect">
            <a:avLst/>
          </a:prstGeom>
          <a:ln w="0">
            <a:noFill/>
          </a:ln>
        </p:spPr>
      </p:pic>
      <p:sp>
        <p:nvSpPr>
          <p:cNvPr id="5" name="Rectángulo 4"/>
          <p:cNvSpPr/>
          <p:nvPr/>
        </p:nvSpPr>
        <p:spPr>
          <a:xfrm>
            <a:off x="4500000" y="180000"/>
            <a:ext cx="28792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Diseño de muestreo</a:t>
            </a:r>
            <a:endParaRPr lang="es-PE" sz="1800" b="0" strike="noStrike" spc="-1">
              <a:latin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80000" y="5481000"/>
            <a:ext cx="5759280" cy="4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La forma de una </a:t>
            </a:r>
            <a:r>
              <a:rPr lang="es-PE" sz="1300" b="1" strike="noStrike" spc="-1">
                <a:solidFill>
                  <a:srgbClr val="000000"/>
                </a:solidFill>
                <a:latin typeface="Arial"/>
                <a:ea typeface="DejaVu Sans"/>
              </a:rPr>
              <a:t>DFT</a:t>
            </a:r>
            <a:r>
              <a:rPr lang="es-PE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 es mucho más importante que su media o varianza (Guerritsen, 2007)</a:t>
            </a:r>
            <a:endParaRPr lang="es-PE" sz="1300" b="0" strike="noStrike" spc="-1"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88200" y="951480"/>
            <a:ext cx="160020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Social</a:t>
            </a:r>
            <a:endParaRPr lang="es-P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- Costos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- Preferencias</a:t>
            </a:r>
            <a:endParaRPr lang="es-PE" sz="1400" b="0" strike="noStrike" spc="-1">
              <a:latin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640000" y="900000"/>
            <a:ext cx="2450880" cy="290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Bio ecológicas</a:t>
            </a:r>
            <a:endParaRPr lang="es-P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- Comportamiento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Pelágicos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Demersales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- Espaciales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Región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Local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- Volúmen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Pequeños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Grandes</a:t>
            </a:r>
            <a:endParaRPr lang="es-PE" sz="1400" b="0" strike="noStrike" spc="-1">
              <a:latin typeface="Arial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408640" y="900000"/>
            <a:ext cx="1969200" cy="162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P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Flota</a:t>
            </a:r>
            <a:endParaRPr lang="es-P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Selectividad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Cortina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- Cerco</a:t>
            </a:r>
            <a:endParaRPr lang="es-PE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P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- Capturas</a:t>
            </a:r>
            <a:endParaRPr lang="es-PE" sz="1400" b="0" strike="noStrike" spc="-1">
              <a:latin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88200" y="900000"/>
            <a:ext cx="1531080" cy="899280"/>
          </a:xfrm>
          <a:prstGeom prst="rect">
            <a:avLst/>
          </a:prstGeom>
          <a:solidFill>
            <a:srgbClr val="DDDDDD">
              <a:alpha val="33000"/>
            </a:srgbClr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onector recto 10"/>
          <p:cNvSpPr/>
          <p:nvPr/>
        </p:nvSpPr>
        <p:spPr>
          <a:xfrm>
            <a:off x="1620000" y="684000"/>
            <a:ext cx="7920000" cy="36000"/>
          </a:xfrm>
          <a:prstGeom prst="line">
            <a:avLst/>
          </a:prstGeom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Rectángulo 11"/>
          <p:cNvSpPr/>
          <p:nvPr/>
        </p:nvSpPr>
        <p:spPr>
          <a:xfrm>
            <a:off x="5380200" y="900000"/>
            <a:ext cx="1711080" cy="1259280"/>
          </a:xfrm>
          <a:prstGeom prst="rect">
            <a:avLst/>
          </a:prstGeom>
          <a:solidFill>
            <a:srgbClr val="DDDDDD">
              <a:alpha val="33000"/>
            </a:srgbClr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tángulo 12"/>
          <p:cNvSpPr/>
          <p:nvPr/>
        </p:nvSpPr>
        <p:spPr>
          <a:xfrm>
            <a:off x="8548200" y="900000"/>
            <a:ext cx="1891080" cy="2339640"/>
          </a:xfrm>
          <a:prstGeom prst="rect">
            <a:avLst/>
          </a:prstGeom>
          <a:solidFill>
            <a:srgbClr val="DDDDDD">
              <a:alpha val="33000"/>
            </a:srgbClr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onector recto 13"/>
          <p:cNvSpPr/>
          <p:nvPr/>
        </p:nvSpPr>
        <p:spPr>
          <a:xfrm>
            <a:off x="1620000" y="684000"/>
            <a:ext cx="360" cy="216000"/>
          </a:xfrm>
          <a:prstGeom prst="line">
            <a:avLst/>
          </a:prstGeom>
          <a:ln w="0"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onector recto 14"/>
          <p:cNvSpPr/>
          <p:nvPr/>
        </p:nvSpPr>
        <p:spPr>
          <a:xfrm>
            <a:off x="9540000" y="720000"/>
            <a:ext cx="360" cy="180000"/>
          </a:xfrm>
          <a:prstGeom prst="line">
            <a:avLst/>
          </a:prstGeom>
          <a:ln w="0"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onector recto 15"/>
          <p:cNvSpPr/>
          <p:nvPr/>
        </p:nvSpPr>
        <p:spPr>
          <a:xfrm>
            <a:off x="6120000" y="720000"/>
            <a:ext cx="360" cy="180000"/>
          </a:xfrm>
          <a:prstGeom prst="line">
            <a:avLst/>
          </a:prstGeom>
          <a:ln w="0"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tángulo 16"/>
          <p:cNvSpPr/>
          <p:nvPr/>
        </p:nvSpPr>
        <p:spPr>
          <a:xfrm>
            <a:off x="4500000" y="180000"/>
            <a:ext cx="2339280" cy="345600"/>
          </a:xfrm>
          <a:prstGeom prst="rect">
            <a:avLst/>
          </a:prstGeom>
          <a:solidFill>
            <a:srgbClr val="DDDDDD">
              <a:alpha val="33000"/>
            </a:srgbClr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onector recto 17"/>
          <p:cNvSpPr/>
          <p:nvPr/>
        </p:nvSpPr>
        <p:spPr>
          <a:xfrm>
            <a:off x="5580000" y="526320"/>
            <a:ext cx="360" cy="193680"/>
          </a:xfrm>
          <a:prstGeom prst="line">
            <a:avLst/>
          </a:prstGeom>
          <a:ln w="0"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Forma libre 18"/>
          <p:cNvSpPr/>
          <p:nvPr/>
        </p:nvSpPr>
        <p:spPr>
          <a:xfrm>
            <a:off x="9720000" y="2916000"/>
            <a:ext cx="179280" cy="1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2A60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Forma libre 19"/>
          <p:cNvSpPr/>
          <p:nvPr/>
        </p:nvSpPr>
        <p:spPr>
          <a:xfrm>
            <a:off x="9864000" y="2736000"/>
            <a:ext cx="179280" cy="1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2A60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Forma libre 20"/>
          <p:cNvSpPr/>
          <p:nvPr/>
        </p:nvSpPr>
        <p:spPr>
          <a:xfrm>
            <a:off x="1440000" y="5040000"/>
            <a:ext cx="1079280" cy="359280"/>
          </a:xfrm>
          <a:custGeom>
            <a:avLst/>
            <a:gdLst/>
            <a:ahLst/>
            <a:cxnLst/>
            <a:rect l="l" t="t" r="r" b="b"/>
            <a:pathLst>
              <a:path w="21600" h="218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Forma libre 21"/>
          <p:cNvSpPr/>
          <p:nvPr/>
        </p:nvSpPr>
        <p:spPr>
          <a:xfrm rot="10800000">
            <a:off x="8640720" y="5040720"/>
            <a:ext cx="1079280" cy="359280"/>
          </a:xfrm>
          <a:custGeom>
            <a:avLst/>
            <a:gdLst/>
            <a:ahLst/>
            <a:cxnLst/>
            <a:rect l="l" t="t" r="r" b="b"/>
            <a:pathLst>
              <a:path w="21600" h="218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18912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97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mostachelly</dc:creator>
  <cp:lastModifiedBy>lusca</cp:lastModifiedBy>
  <cp:revision>9</cp:revision>
  <dcterms:created xsi:type="dcterms:W3CDTF">2023-09-15T13:55:57Z</dcterms:created>
  <dcterms:modified xsi:type="dcterms:W3CDTF">2023-09-15T17:34:53Z</dcterms:modified>
</cp:coreProperties>
</file>