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500" dirty="0" err="1" smtClean="0"/>
              <a:t>Modeling</a:t>
            </a:r>
            <a:r>
              <a:rPr lang="pt-BR" sz="3500" dirty="0" smtClean="0"/>
              <a:t> </a:t>
            </a:r>
            <a:r>
              <a:rPr lang="pt-BR" sz="3500" dirty="0" err="1" smtClean="0"/>
              <a:t>and</a:t>
            </a:r>
            <a:r>
              <a:rPr lang="pt-BR" sz="3500" dirty="0" smtClean="0"/>
              <a:t> </a:t>
            </a:r>
            <a:r>
              <a:rPr lang="pt-BR" sz="3500" dirty="0" err="1" smtClean="0"/>
              <a:t>simulation</a:t>
            </a:r>
            <a:r>
              <a:rPr lang="pt-BR" sz="3500" dirty="0" smtClean="0"/>
              <a:t> </a:t>
            </a:r>
            <a:r>
              <a:rPr lang="pt-BR" sz="3500" dirty="0" err="1" smtClean="0"/>
              <a:t>of</a:t>
            </a:r>
            <a:r>
              <a:rPr lang="pt-BR" sz="3500" dirty="0" smtClean="0"/>
              <a:t> a </a:t>
            </a:r>
            <a:r>
              <a:rPr lang="pt-BR" sz="3500" dirty="0" err="1" smtClean="0"/>
              <a:t>liquid</a:t>
            </a:r>
            <a:r>
              <a:rPr lang="pt-BR" sz="3500" dirty="0" smtClean="0"/>
              <a:t> </a:t>
            </a:r>
            <a:r>
              <a:rPr lang="pt-BR" sz="3500" dirty="0" err="1" smtClean="0"/>
              <a:t>level</a:t>
            </a:r>
            <a:r>
              <a:rPr lang="pt-BR" sz="3500" dirty="0" smtClean="0"/>
              <a:t> system</a:t>
            </a:r>
            <a:endParaRPr lang="pt-BR" sz="3500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Emanuel </a:t>
            </a:r>
            <a:r>
              <a:rPr lang="pt-BR" dirty="0" err="1" smtClean="0"/>
              <a:t>Cruvinel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59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Overview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1976" y="1614501"/>
            <a:ext cx="4289642" cy="281826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069594" y="4536671"/>
            <a:ext cx="6845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Figure </a:t>
            </a:r>
            <a:r>
              <a:rPr lang="pt-BR" dirty="0" err="1" smtClean="0"/>
              <a:t>taken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r>
              <a:rPr lang="pt-BR" dirty="0" smtClean="0"/>
              <a:t> </a:t>
            </a:r>
            <a:r>
              <a:rPr lang="en-GB" dirty="0" err="1"/>
              <a:t>Esfandiari</a:t>
            </a:r>
            <a:r>
              <a:rPr lang="en-GB" dirty="0"/>
              <a:t>, </a:t>
            </a:r>
            <a:r>
              <a:rPr lang="en-GB" dirty="0" err="1"/>
              <a:t>Ramin</a:t>
            </a:r>
            <a:r>
              <a:rPr lang="en-GB" dirty="0"/>
              <a:t> S._ Lu, </a:t>
            </a:r>
            <a:r>
              <a:rPr lang="en-GB" dirty="0" err="1"/>
              <a:t>Bei</a:t>
            </a:r>
            <a:r>
              <a:rPr lang="en-GB" dirty="0"/>
              <a:t> - </a:t>
            </a:r>
            <a:r>
              <a:rPr lang="en-GB" dirty="0" err="1"/>
              <a:t>Modeling</a:t>
            </a:r>
            <a:r>
              <a:rPr lang="en-GB" dirty="0"/>
              <a:t> and Analysis of Dynamic Systems, Third Edition-CRC Press (2018)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445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Overview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We are </a:t>
                </a:r>
                <a:r>
                  <a:rPr lang="pt-BR" dirty="0" err="1" smtClean="0"/>
                  <a:t>going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to</a:t>
                </a:r>
                <a:r>
                  <a:rPr lang="pt-BR" dirty="0" smtClean="0"/>
                  <a:t> use </a:t>
                </a:r>
                <a:r>
                  <a:rPr lang="pt-BR" dirty="0" err="1" smtClean="0"/>
                  <a:t>Euler’s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method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to</a:t>
                </a:r>
                <a:r>
                  <a:rPr lang="pt-BR" dirty="0" smtClean="0"/>
                  <a:t> solve </a:t>
                </a:r>
                <a:r>
                  <a:rPr lang="pt-BR" dirty="0" err="1" smtClean="0"/>
                  <a:t>the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liquid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level</a:t>
                </a:r>
                <a:r>
                  <a:rPr lang="pt-BR" dirty="0" smtClean="0"/>
                  <a:t> system </a:t>
                </a:r>
                <a:r>
                  <a:rPr lang="pt-BR" dirty="0" err="1" smtClean="0"/>
                  <a:t>equation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from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the</a:t>
                </a:r>
                <a:r>
                  <a:rPr lang="pt-BR" dirty="0" smtClean="0"/>
                  <a:t> figure </a:t>
                </a:r>
                <a:r>
                  <a:rPr lang="pt-BR" dirty="0" err="1" smtClean="0"/>
                  <a:t>above</a:t>
                </a:r>
                <a:r>
                  <a:rPr lang="pt-BR" dirty="0" smtClean="0"/>
                  <a:t> </a:t>
                </a:r>
              </a:p>
              <a:p>
                <a:r>
                  <a:rPr lang="pt-BR" dirty="0" smtClean="0"/>
                  <a:t>The </a:t>
                </a:r>
                <a:r>
                  <a:rPr lang="pt-BR" dirty="0" err="1" smtClean="0"/>
                  <a:t>liquid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level</a:t>
                </a:r>
                <a:r>
                  <a:rPr lang="pt-BR" dirty="0" smtClean="0"/>
                  <a:t> system </a:t>
                </a:r>
                <a:r>
                  <a:rPr lang="pt-BR" dirty="0" err="1" smtClean="0"/>
                  <a:t>can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be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modeled</a:t>
                </a:r>
                <a:r>
                  <a:rPr lang="pt-BR" dirty="0" smtClean="0"/>
                  <a:t> as a </a:t>
                </a:r>
                <a:r>
                  <a:rPr lang="pt-BR" dirty="0" err="1" smtClean="0"/>
                  <a:t>first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order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differential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equation</a:t>
                </a:r>
                <a:endParaRPr lang="pt-BR" dirty="0" smtClean="0"/>
              </a:p>
              <a:p>
                <a:r>
                  <a:rPr lang="pt-BR" dirty="0" smtClean="0"/>
                  <a:t>The </a:t>
                </a:r>
                <a:r>
                  <a:rPr lang="pt-BR" dirty="0" err="1" smtClean="0"/>
                  <a:t>equation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that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describes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the</a:t>
                </a:r>
                <a:r>
                  <a:rPr lang="pt-BR" dirty="0" smtClean="0"/>
                  <a:t> system dynamics </a:t>
                </a:r>
                <a:r>
                  <a:rPr lang="pt-BR" dirty="0" err="1" smtClean="0"/>
                  <a:t>is</a:t>
                </a:r>
                <a:r>
                  <a:rPr lang="pt-BR" dirty="0" smtClean="0"/>
                  <a:t>:</a:t>
                </a:r>
              </a:p>
              <a:p>
                <a:endParaRPr lang="pt-BR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𝑄𝑜</m:t>
                          </m:r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endParaRPr lang="pt-BR" dirty="0" smtClean="0"/>
              </a:p>
              <a:p>
                <a:r>
                  <a:rPr lang="pt-BR" dirty="0" err="1" smtClean="0"/>
                  <a:t>Where</a:t>
                </a:r>
                <a:r>
                  <a:rPr lang="pt-BR" dirty="0" smtClean="0"/>
                  <a:t> H </a:t>
                </a:r>
                <a:r>
                  <a:rPr lang="pt-BR" dirty="0" err="1" smtClean="0"/>
                  <a:t>is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the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liquid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level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 err="1" smtClean="0"/>
                  <a:t>is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the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liquid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density</a:t>
                </a:r>
                <a:r>
                  <a:rPr lang="pt-BR" dirty="0" smtClean="0"/>
                  <a:t>, </a:t>
                </a:r>
                <a:r>
                  <a:rPr lang="pt-BR" dirty="0" err="1" smtClean="0"/>
                  <a:t>Qi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is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the</a:t>
                </a:r>
                <a:r>
                  <a:rPr lang="pt-BR" dirty="0" smtClean="0"/>
                  <a:t> input </a:t>
                </a:r>
                <a:r>
                  <a:rPr lang="pt-BR" dirty="0" err="1" smtClean="0"/>
                  <a:t>flow</a:t>
                </a:r>
                <a:r>
                  <a:rPr lang="pt-BR" dirty="0" smtClean="0"/>
                  <a:t> rate, </a:t>
                </a:r>
                <a:r>
                  <a:rPr lang="pt-BR" dirty="0" err="1" smtClean="0"/>
                  <a:t>Qo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is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the</a:t>
                </a:r>
                <a:r>
                  <a:rPr lang="pt-BR" dirty="0" smtClean="0"/>
                  <a:t> output </a:t>
                </a:r>
                <a:r>
                  <a:rPr lang="pt-BR" dirty="0" err="1" smtClean="0"/>
                  <a:t>flow</a:t>
                </a:r>
                <a:r>
                  <a:rPr lang="pt-BR" dirty="0" smtClean="0"/>
                  <a:t> rate </a:t>
                </a:r>
                <a:r>
                  <a:rPr lang="pt-BR" dirty="0" err="1" smtClean="0"/>
                  <a:t>and</a:t>
                </a:r>
                <a:r>
                  <a:rPr lang="pt-BR" dirty="0" smtClean="0"/>
                  <a:t> A </a:t>
                </a:r>
                <a:r>
                  <a:rPr lang="pt-BR" dirty="0" err="1" smtClean="0"/>
                  <a:t>is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the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tank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cross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sectional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area</a:t>
                </a:r>
                <a:endParaRPr lang="pt-BR" dirty="0" smtClean="0"/>
              </a:p>
              <a:p>
                <a:r>
                  <a:rPr lang="pt-BR" dirty="0" err="1" smtClean="0"/>
                  <a:t>Since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pt-BR" dirty="0" smtClean="0"/>
                  <a:t> does </a:t>
                </a:r>
                <a:r>
                  <a:rPr lang="pt-BR" dirty="0" err="1" smtClean="0"/>
                  <a:t>not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change</a:t>
                </a:r>
                <a:r>
                  <a:rPr lang="pt-BR" dirty="0" smtClean="0"/>
                  <a:t> over time, </a:t>
                </a:r>
                <a:r>
                  <a:rPr lang="pt-BR" dirty="0" err="1" smtClean="0"/>
                  <a:t>we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can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eliminate</a:t>
                </a:r>
                <a:r>
                  <a:rPr lang="pt-BR" dirty="0" smtClean="0"/>
                  <a:t> it </a:t>
                </a:r>
                <a:r>
                  <a:rPr lang="pt-BR" dirty="0" err="1" smtClean="0"/>
                  <a:t>from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the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equation</a:t>
                </a:r>
                <a:endParaRPr lang="pt-BR" dirty="0"/>
              </a:p>
              <a:p>
                <a:endParaRPr lang="pt-BR" dirty="0"/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15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841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Input </a:t>
            </a:r>
            <a:r>
              <a:rPr lang="pt-BR" dirty="0" err="1" smtClean="0"/>
              <a:t>parameters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Tank</a:t>
            </a:r>
            <a:r>
              <a:rPr lang="pt-BR" dirty="0" smtClean="0"/>
              <a:t> </a:t>
            </a:r>
            <a:r>
              <a:rPr lang="pt-BR" dirty="0" err="1" smtClean="0"/>
              <a:t>cross</a:t>
            </a:r>
            <a:r>
              <a:rPr lang="pt-BR" dirty="0" smtClean="0"/>
              <a:t> </a:t>
            </a:r>
            <a:r>
              <a:rPr lang="pt-BR" dirty="0" err="1" smtClean="0"/>
              <a:t>sectional</a:t>
            </a:r>
            <a:r>
              <a:rPr lang="pt-BR" dirty="0" smtClean="0"/>
              <a:t> </a:t>
            </a:r>
            <a:r>
              <a:rPr lang="pt-BR" dirty="0" err="1" smtClean="0"/>
              <a:t>area</a:t>
            </a:r>
            <a:r>
              <a:rPr lang="pt-BR" dirty="0" smtClean="0"/>
              <a:t> (A): 10 m^2</a:t>
            </a:r>
          </a:p>
          <a:p>
            <a:r>
              <a:rPr lang="pt-BR" dirty="0" err="1" smtClean="0"/>
              <a:t>Initial</a:t>
            </a:r>
            <a:r>
              <a:rPr lang="pt-BR" dirty="0" smtClean="0"/>
              <a:t> </a:t>
            </a:r>
            <a:r>
              <a:rPr lang="pt-BR" dirty="0" err="1" smtClean="0"/>
              <a:t>liquid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r>
              <a:rPr lang="pt-BR" dirty="0" smtClean="0"/>
              <a:t> (H(1)): 30 m</a:t>
            </a:r>
          </a:p>
          <a:p>
            <a:r>
              <a:rPr lang="pt-BR" dirty="0" smtClean="0"/>
              <a:t>Euler time </a:t>
            </a:r>
            <a:r>
              <a:rPr lang="pt-BR" dirty="0" err="1" smtClean="0"/>
              <a:t>step</a:t>
            </a:r>
            <a:r>
              <a:rPr lang="pt-BR" dirty="0" smtClean="0"/>
              <a:t>: (</a:t>
            </a:r>
            <a:r>
              <a:rPr lang="pt-BR" dirty="0" err="1" smtClean="0"/>
              <a:t>b-a</a:t>
            </a:r>
            <a:r>
              <a:rPr lang="pt-BR" dirty="0" smtClean="0"/>
              <a:t>)/N, </a:t>
            </a:r>
            <a:r>
              <a:rPr lang="pt-BR" dirty="0" err="1" smtClean="0"/>
              <a:t>where</a:t>
            </a:r>
            <a:r>
              <a:rPr lang="pt-BR" dirty="0" smtClean="0"/>
              <a:t> b = 5 s, a = 0 s </a:t>
            </a:r>
            <a:r>
              <a:rPr lang="pt-BR" dirty="0" err="1" smtClean="0"/>
              <a:t>and</a:t>
            </a:r>
            <a:r>
              <a:rPr lang="pt-BR" dirty="0" smtClean="0"/>
              <a:t> N = 100 points</a:t>
            </a:r>
          </a:p>
          <a:p>
            <a:r>
              <a:rPr lang="pt-BR" dirty="0" smtClean="0"/>
              <a:t>Input </a:t>
            </a:r>
            <a:r>
              <a:rPr lang="pt-BR" dirty="0" err="1" smtClean="0"/>
              <a:t>flow</a:t>
            </a:r>
            <a:r>
              <a:rPr lang="pt-BR" dirty="0" smtClean="0"/>
              <a:t> rate (</a:t>
            </a:r>
            <a:r>
              <a:rPr lang="pt-BR" dirty="0" err="1" smtClean="0"/>
              <a:t>Qi</a:t>
            </a:r>
            <a:r>
              <a:rPr lang="pt-BR" dirty="0" smtClean="0"/>
              <a:t>): 20*t (time </a:t>
            </a:r>
            <a:r>
              <a:rPr lang="pt-BR" dirty="0" err="1" smtClean="0"/>
              <a:t>dependent</a:t>
            </a:r>
            <a:r>
              <a:rPr lang="pt-BR" dirty="0" smtClean="0"/>
              <a:t>) m^3/s</a:t>
            </a:r>
          </a:p>
          <a:p>
            <a:r>
              <a:rPr lang="pt-BR" dirty="0" smtClean="0"/>
              <a:t>Output </a:t>
            </a:r>
            <a:r>
              <a:rPr lang="pt-BR" dirty="0" err="1" smtClean="0"/>
              <a:t>flow</a:t>
            </a:r>
            <a:r>
              <a:rPr lang="pt-BR" dirty="0" smtClean="0"/>
              <a:t> rate (</a:t>
            </a:r>
            <a:r>
              <a:rPr lang="pt-BR" dirty="0" err="1" smtClean="0"/>
              <a:t>Qo</a:t>
            </a:r>
            <a:r>
              <a:rPr lang="pt-BR" dirty="0" smtClean="0"/>
              <a:t>): 10*t (time </a:t>
            </a:r>
            <a:r>
              <a:rPr lang="pt-BR" dirty="0" err="1" smtClean="0"/>
              <a:t>dependent</a:t>
            </a:r>
            <a:r>
              <a:rPr lang="pt-BR" dirty="0" smtClean="0"/>
              <a:t>) m^3/s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09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/>
          <a:lstStyle/>
          <a:p>
            <a:r>
              <a:rPr lang="pt-BR" dirty="0" err="1" smtClean="0"/>
              <a:t>Matlab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85901"/>
            <a:ext cx="10451330" cy="5288972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GB" sz="3400" dirty="0" err="1"/>
              <a:t>clc</a:t>
            </a:r>
            <a:r>
              <a:rPr lang="en-GB" sz="3400" dirty="0"/>
              <a:t>, clear all, close all</a:t>
            </a:r>
          </a:p>
          <a:p>
            <a:pPr marL="0" indent="0">
              <a:buNone/>
            </a:pPr>
            <a:endParaRPr lang="pt-BR" sz="3400" dirty="0"/>
          </a:p>
          <a:p>
            <a:pPr marL="0" indent="0">
              <a:buNone/>
            </a:pPr>
            <a:r>
              <a:rPr lang="pt-BR" sz="3400" dirty="0"/>
              <a:t>A = 10; %</a:t>
            </a:r>
            <a:r>
              <a:rPr lang="pt-BR" sz="3400" dirty="0" err="1"/>
              <a:t>area</a:t>
            </a:r>
            <a:r>
              <a:rPr lang="pt-BR" sz="3400" dirty="0"/>
              <a:t> do tanque em m^2</a:t>
            </a:r>
          </a:p>
          <a:p>
            <a:pPr marL="0" indent="0">
              <a:buNone/>
            </a:pPr>
            <a:r>
              <a:rPr lang="pt-BR" sz="3400" dirty="0"/>
              <a:t>H(1) = 30; %</a:t>
            </a:r>
            <a:r>
              <a:rPr lang="pt-BR" sz="3400" dirty="0" smtClean="0"/>
              <a:t>altura </a:t>
            </a:r>
            <a:r>
              <a:rPr lang="pt-BR" sz="3400" dirty="0"/>
              <a:t>inicial da coluna de liquido no tanque</a:t>
            </a:r>
          </a:p>
          <a:p>
            <a:pPr marL="0" indent="0">
              <a:buNone/>
            </a:pPr>
            <a:r>
              <a:rPr lang="pt-BR" sz="3400" dirty="0"/>
              <a:t>a = 0; %ponto inicial usado no </a:t>
            </a:r>
            <a:r>
              <a:rPr lang="pt-BR" sz="3400" dirty="0" err="1"/>
              <a:t>metodo</a:t>
            </a:r>
            <a:r>
              <a:rPr lang="pt-BR" sz="3400" dirty="0"/>
              <a:t> de </a:t>
            </a:r>
            <a:r>
              <a:rPr lang="pt-BR" sz="3400" dirty="0" err="1"/>
              <a:t>euler</a:t>
            </a:r>
            <a:endParaRPr lang="pt-BR" sz="3400" dirty="0"/>
          </a:p>
          <a:p>
            <a:pPr marL="0" indent="0">
              <a:buNone/>
            </a:pPr>
            <a:r>
              <a:rPr lang="pt-BR" sz="3400" dirty="0"/>
              <a:t>b = 5;  %ponto final usado no </a:t>
            </a:r>
            <a:r>
              <a:rPr lang="pt-BR" sz="3400" dirty="0" err="1"/>
              <a:t>metodo</a:t>
            </a:r>
            <a:r>
              <a:rPr lang="pt-BR" sz="3400" dirty="0"/>
              <a:t> de </a:t>
            </a:r>
            <a:r>
              <a:rPr lang="pt-BR" sz="3400" dirty="0" err="1"/>
              <a:t>euler</a:t>
            </a:r>
            <a:endParaRPr lang="pt-BR" sz="3400" dirty="0"/>
          </a:p>
          <a:p>
            <a:pPr marL="0" indent="0">
              <a:buNone/>
            </a:pPr>
            <a:r>
              <a:rPr lang="pt-BR" sz="3400" dirty="0"/>
              <a:t>N = 100; %numero de pontos usado no </a:t>
            </a:r>
            <a:r>
              <a:rPr lang="pt-BR" sz="3400" dirty="0" err="1"/>
              <a:t>metodo</a:t>
            </a:r>
            <a:r>
              <a:rPr lang="pt-BR" sz="3400" dirty="0"/>
              <a:t> de </a:t>
            </a:r>
            <a:r>
              <a:rPr lang="pt-BR" sz="3400" dirty="0" err="1" smtClean="0"/>
              <a:t>euler</a:t>
            </a:r>
            <a:endParaRPr lang="pt-BR" sz="3400" dirty="0"/>
          </a:p>
          <a:p>
            <a:pPr marL="0" indent="0">
              <a:buNone/>
            </a:pPr>
            <a:r>
              <a:rPr lang="pt-BR" sz="3400" dirty="0"/>
              <a:t>passo = (</a:t>
            </a:r>
            <a:r>
              <a:rPr lang="pt-BR" sz="3400" dirty="0" err="1"/>
              <a:t>b-a</a:t>
            </a:r>
            <a:r>
              <a:rPr lang="pt-BR" sz="3400" dirty="0"/>
              <a:t>) / N; %passo usado no método de </a:t>
            </a:r>
            <a:r>
              <a:rPr lang="pt-BR" sz="3400" dirty="0" err="1" smtClean="0"/>
              <a:t>euler</a:t>
            </a:r>
            <a:endParaRPr lang="pt-BR" sz="3400" dirty="0"/>
          </a:p>
          <a:p>
            <a:pPr marL="0" indent="0">
              <a:buNone/>
            </a:pPr>
            <a:r>
              <a:rPr lang="pt-BR" sz="3400" dirty="0"/>
              <a:t>t = passo.*(0:1:N) %tempo de 0 a 5 segundos</a:t>
            </a:r>
          </a:p>
          <a:p>
            <a:pPr marL="0" indent="0">
              <a:buNone/>
            </a:pPr>
            <a:r>
              <a:rPr lang="pt-BR" sz="3400" dirty="0" err="1" smtClean="0"/>
              <a:t>Qi</a:t>
            </a:r>
            <a:r>
              <a:rPr lang="pt-BR" sz="3400" dirty="0" smtClean="0"/>
              <a:t> </a:t>
            </a:r>
            <a:r>
              <a:rPr lang="pt-BR" sz="3400" dirty="0"/>
              <a:t>= 20.*t; %vazão de entrada m^3/s</a:t>
            </a:r>
          </a:p>
          <a:p>
            <a:pPr marL="0" indent="0">
              <a:buNone/>
            </a:pPr>
            <a:r>
              <a:rPr lang="pt-BR" sz="3400" dirty="0" err="1" smtClean="0"/>
              <a:t>Qo</a:t>
            </a:r>
            <a:r>
              <a:rPr lang="pt-BR" sz="3400" dirty="0" smtClean="0"/>
              <a:t> </a:t>
            </a:r>
            <a:r>
              <a:rPr lang="pt-BR" sz="3400" dirty="0"/>
              <a:t>= 10.*t ;%vazão de saída  m^3/s</a:t>
            </a:r>
          </a:p>
          <a:p>
            <a:pPr marL="0" indent="0">
              <a:buNone/>
            </a:pPr>
            <a:r>
              <a:rPr lang="pt-BR" sz="3400" dirty="0"/>
              <a:t> </a:t>
            </a:r>
          </a:p>
          <a:p>
            <a:pPr marL="0" indent="0">
              <a:buNone/>
            </a:pPr>
            <a:r>
              <a:rPr lang="pt-BR" sz="3400" dirty="0"/>
              <a:t>for i = 1:N</a:t>
            </a:r>
          </a:p>
          <a:p>
            <a:pPr marL="0" indent="0">
              <a:buNone/>
            </a:pPr>
            <a:r>
              <a:rPr lang="pt-BR" sz="3400" dirty="0"/>
              <a:t>    H(i+1) = H(i) + passo.*(</a:t>
            </a:r>
            <a:r>
              <a:rPr lang="pt-BR" sz="3400" dirty="0" err="1" smtClean="0"/>
              <a:t>Qi</a:t>
            </a:r>
            <a:r>
              <a:rPr lang="pt-BR" sz="3400" dirty="0" smtClean="0"/>
              <a:t>(i</a:t>
            </a:r>
            <a:r>
              <a:rPr lang="pt-BR" sz="3400" dirty="0"/>
              <a:t>) - </a:t>
            </a:r>
            <a:r>
              <a:rPr lang="pt-BR" sz="3400" dirty="0" err="1" smtClean="0"/>
              <a:t>Qo</a:t>
            </a:r>
            <a:r>
              <a:rPr lang="pt-BR" sz="3400" dirty="0" smtClean="0"/>
              <a:t>(i</a:t>
            </a:r>
            <a:r>
              <a:rPr lang="pt-BR" sz="3400" dirty="0"/>
              <a:t>))./ A ;%altura em função dos </a:t>
            </a:r>
            <a:r>
              <a:rPr lang="pt-BR" sz="3400" dirty="0" err="1"/>
              <a:t>parametros</a:t>
            </a:r>
            <a:r>
              <a:rPr lang="pt-BR" sz="3400" dirty="0"/>
              <a:t> de entrada</a:t>
            </a:r>
          </a:p>
          <a:p>
            <a:pPr marL="0" indent="0">
              <a:buNone/>
            </a:pPr>
            <a:r>
              <a:rPr lang="pt-BR" sz="3400" dirty="0" err="1"/>
              <a:t>end</a:t>
            </a:r>
            <a:endParaRPr lang="pt-BR" sz="3400" dirty="0"/>
          </a:p>
          <a:p>
            <a:pPr marL="0" indent="0">
              <a:buNone/>
            </a:pPr>
            <a:r>
              <a:rPr lang="pt-BR" sz="3400" dirty="0"/>
              <a:t> </a:t>
            </a:r>
          </a:p>
          <a:p>
            <a:pPr marL="0" indent="0">
              <a:buNone/>
            </a:pPr>
            <a:r>
              <a:rPr lang="pt-BR" sz="3400" dirty="0" err="1"/>
              <a:t>plot</a:t>
            </a:r>
            <a:r>
              <a:rPr lang="pt-BR" sz="3400" dirty="0"/>
              <a:t>(</a:t>
            </a:r>
            <a:r>
              <a:rPr lang="pt-BR" sz="3400" dirty="0" err="1"/>
              <a:t>t,H</a:t>
            </a:r>
            <a:r>
              <a:rPr lang="pt-BR" sz="3400" dirty="0"/>
              <a:t>)</a:t>
            </a:r>
          </a:p>
          <a:p>
            <a:pPr marL="0" indent="0">
              <a:buNone/>
            </a:pPr>
            <a:r>
              <a:rPr lang="pt-BR" sz="3400" dirty="0" err="1"/>
              <a:t>xlabel</a:t>
            </a:r>
            <a:r>
              <a:rPr lang="pt-BR" sz="3400" dirty="0"/>
              <a:t>(</a:t>
            </a:r>
            <a:r>
              <a:rPr lang="pt-BR" sz="3400" dirty="0" smtClean="0"/>
              <a:t>'Time </a:t>
            </a:r>
            <a:r>
              <a:rPr lang="pt-BR" sz="3400" dirty="0"/>
              <a:t>(s)','FontSize',12,'FontWeight','bold','Color','black')</a:t>
            </a:r>
          </a:p>
          <a:p>
            <a:pPr marL="0" indent="0">
              <a:buNone/>
            </a:pPr>
            <a:r>
              <a:rPr lang="pt-BR" sz="3400" dirty="0" err="1"/>
              <a:t>ylabel</a:t>
            </a:r>
            <a:r>
              <a:rPr lang="pt-BR" sz="3400" dirty="0" smtClean="0"/>
              <a:t>(‘</a:t>
            </a:r>
            <a:r>
              <a:rPr lang="pt-BR" sz="3400" dirty="0" err="1" smtClean="0"/>
              <a:t>Liquid</a:t>
            </a:r>
            <a:r>
              <a:rPr lang="pt-BR" sz="3400" dirty="0" smtClean="0"/>
              <a:t> </a:t>
            </a:r>
            <a:r>
              <a:rPr lang="pt-BR" sz="3400" dirty="0" err="1" smtClean="0"/>
              <a:t>level</a:t>
            </a:r>
            <a:r>
              <a:rPr lang="pt-BR" sz="3400" dirty="0" smtClean="0"/>
              <a:t>(m</a:t>
            </a:r>
            <a:r>
              <a:rPr lang="pt-BR" sz="3400" dirty="0"/>
              <a:t>)','FontSize',12,'FontWeight','bold','Color','black</a:t>
            </a:r>
            <a:r>
              <a:rPr lang="pt-BR" sz="3400" dirty="0" smtClean="0"/>
              <a:t>')</a:t>
            </a:r>
          </a:p>
          <a:p>
            <a:pPr marL="0" indent="0">
              <a:buNone/>
            </a:pPr>
            <a:r>
              <a:rPr lang="pt-BR" sz="3400" dirty="0"/>
              <a:t>g</a:t>
            </a:r>
            <a:r>
              <a:rPr lang="pt-BR" sz="3400" dirty="0" smtClean="0"/>
              <a:t>rid()</a:t>
            </a:r>
            <a:endParaRPr lang="pt-BR" sz="3400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328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3816" y="277091"/>
            <a:ext cx="8596668" cy="1320800"/>
          </a:xfrm>
        </p:spPr>
        <p:txBody>
          <a:bodyPr/>
          <a:lstStyle/>
          <a:p>
            <a:r>
              <a:rPr lang="pt-BR" dirty="0" err="1" smtClean="0"/>
              <a:t>Results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849" y="937491"/>
            <a:ext cx="11127395" cy="576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4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Results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From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plot</a:t>
            </a:r>
            <a:r>
              <a:rPr lang="pt-BR" dirty="0" smtClean="0"/>
              <a:t> </a:t>
            </a:r>
            <a:r>
              <a:rPr lang="pt-BR" dirty="0" err="1" smtClean="0"/>
              <a:t>above</a:t>
            </a:r>
            <a:r>
              <a:rPr lang="pt-BR" dirty="0" smtClean="0"/>
              <a:t>,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liquid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r>
              <a:rPr lang="pt-BR" dirty="0" smtClean="0"/>
              <a:t> </a:t>
            </a:r>
            <a:r>
              <a:rPr lang="pt-BR" dirty="0" err="1" smtClean="0"/>
              <a:t>at</a:t>
            </a:r>
            <a:r>
              <a:rPr lang="pt-BR" dirty="0" smtClean="0"/>
              <a:t> </a:t>
            </a:r>
            <a:r>
              <a:rPr lang="pt-BR" dirty="0" err="1" smtClean="0"/>
              <a:t>five</a:t>
            </a:r>
            <a:r>
              <a:rPr lang="pt-BR" dirty="0" smtClean="0"/>
              <a:t> </a:t>
            </a:r>
            <a:r>
              <a:rPr lang="pt-BR" dirty="0" err="1" smtClean="0"/>
              <a:t>seconds</a:t>
            </a:r>
            <a:r>
              <a:rPr lang="pt-BR" dirty="0" smtClean="0"/>
              <a:t> </a:t>
            </a:r>
            <a:r>
              <a:rPr lang="pt-BR" dirty="0" err="1" smtClean="0"/>
              <a:t>reaches</a:t>
            </a:r>
            <a:r>
              <a:rPr lang="pt-BR" dirty="0" smtClean="0"/>
              <a:t> 42.375 </a:t>
            </a:r>
            <a:r>
              <a:rPr lang="pt-BR" dirty="0" err="1" smtClean="0"/>
              <a:t>meters</a:t>
            </a: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347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348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Trebuchet MS</vt:lpstr>
      <vt:lpstr>Wingdings 3</vt:lpstr>
      <vt:lpstr>Facetado</vt:lpstr>
      <vt:lpstr>Modeling and simulation of a liquid level system</vt:lpstr>
      <vt:lpstr>Overview</vt:lpstr>
      <vt:lpstr>Overview</vt:lpstr>
      <vt:lpstr>Input parameters</vt:lpstr>
      <vt:lpstr>Matlab Code</vt:lpstr>
      <vt:lpstr>Results</vt:lpstr>
      <vt:lpstr>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liquid level system using Euler’s method</dc:title>
  <dc:creator>Emanuel Cruvinel</dc:creator>
  <cp:lastModifiedBy>Emanuel Cruvinel</cp:lastModifiedBy>
  <cp:revision>31</cp:revision>
  <dcterms:created xsi:type="dcterms:W3CDTF">2019-06-14T20:26:04Z</dcterms:created>
  <dcterms:modified xsi:type="dcterms:W3CDTF">2019-06-14T20:59:31Z</dcterms:modified>
</cp:coreProperties>
</file>