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5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ÉSAR DOMINGUEZ" initials="CD" lastIdx="7" clrIdx="0">
    <p:extLst>
      <p:ext uri="{19B8F6BF-5375-455C-9EA6-DF929625EA0E}">
        <p15:presenceInfo xmlns:p15="http://schemas.microsoft.com/office/powerpoint/2012/main" userId="CÉSAR DOMINGU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y vs 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95635886423288"/>
                  <c:y val="-0.7121425560888603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</c:trendlineLbl>
          </c:trendline>
          <c:xVal>
            <c:numRef>
              <c:f>'Gráficas y vs t'!$A$6:$A$62</c:f>
              <c:numCache>
                <c:formatCode>0.00</c:formatCode>
                <c:ptCount val="57"/>
                <c:pt idx="0">
                  <c:v>0.10010010010000001</c:v>
                </c:pt>
                <c:pt idx="1">
                  <c:v>0.1334668001</c:v>
                </c:pt>
                <c:pt idx="2">
                  <c:v>0.16683350020000001</c:v>
                </c:pt>
                <c:pt idx="3">
                  <c:v>0.20020020020000001</c:v>
                </c:pt>
                <c:pt idx="4">
                  <c:v>0.23356690020000001</c:v>
                </c:pt>
                <c:pt idx="5">
                  <c:v>0.26693360030000002</c:v>
                </c:pt>
                <c:pt idx="6">
                  <c:v>0.30030030029999999</c:v>
                </c:pt>
                <c:pt idx="7">
                  <c:v>0.33366700030000002</c:v>
                </c:pt>
                <c:pt idx="8">
                  <c:v>0.3670337004</c:v>
                </c:pt>
                <c:pt idx="9">
                  <c:v>0.40040040040000002</c:v>
                </c:pt>
                <c:pt idx="10">
                  <c:v>0.43376710039999999</c:v>
                </c:pt>
                <c:pt idx="11">
                  <c:v>0.46713380049999997</c:v>
                </c:pt>
                <c:pt idx="12">
                  <c:v>0.50050050049999995</c:v>
                </c:pt>
                <c:pt idx="13">
                  <c:v>0.53386720050000003</c:v>
                </c:pt>
                <c:pt idx="14">
                  <c:v>0.56723390060000001</c:v>
                </c:pt>
                <c:pt idx="15">
                  <c:v>0.60060060059999998</c:v>
                </c:pt>
                <c:pt idx="16">
                  <c:v>0.63396730059999995</c:v>
                </c:pt>
                <c:pt idx="17">
                  <c:v>0.66733400070000004</c:v>
                </c:pt>
                <c:pt idx="18">
                  <c:v>0.70070070070000001</c:v>
                </c:pt>
                <c:pt idx="19">
                  <c:v>0.73406740069999998</c:v>
                </c:pt>
                <c:pt idx="20">
                  <c:v>0.76743410079999996</c:v>
                </c:pt>
                <c:pt idx="21">
                  <c:v>0.80080080080000005</c:v>
                </c:pt>
                <c:pt idx="22">
                  <c:v>0.83416750080000002</c:v>
                </c:pt>
                <c:pt idx="23">
                  <c:v>0.8675342009</c:v>
                </c:pt>
                <c:pt idx="24">
                  <c:v>0.90090090089999997</c:v>
                </c:pt>
                <c:pt idx="25">
                  <c:v>0.93426760090000005</c:v>
                </c:pt>
                <c:pt idx="26">
                  <c:v>0.96763430100000003</c:v>
                </c:pt>
                <c:pt idx="27">
                  <c:v>1.0010010009999999</c:v>
                </c:pt>
                <c:pt idx="28">
                  <c:v>1.0343677010000001</c:v>
                </c:pt>
                <c:pt idx="29">
                  <c:v>1.0677344010000001</c:v>
                </c:pt>
                <c:pt idx="30">
                  <c:v>1.101101101</c:v>
                </c:pt>
                <c:pt idx="31">
                  <c:v>1.134467801</c:v>
                </c:pt>
                <c:pt idx="32">
                  <c:v>1.167834501</c:v>
                </c:pt>
                <c:pt idx="33">
                  <c:v>1.2012012009999999</c:v>
                </c:pt>
                <c:pt idx="34">
                  <c:v>1.2345679009999999</c:v>
                </c:pt>
                <c:pt idx="35">
                  <c:v>1.2679346010000001</c:v>
                </c:pt>
                <c:pt idx="36">
                  <c:v>1.3013013010000001</c:v>
                </c:pt>
                <c:pt idx="37">
                  <c:v>1.334668001</c:v>
                </c:pt>
                <c:pt idx="38">
                  <c:v>1.368034701</c:v>
                </c:pt>
                <c:pt idx="39">
                  <c:v>1.401401401</c:v>
                </c:pt>
                <c:pt idx="40">
                  <c:v>1.434768101</c:v>
                </c:pt>
                <c:pt idx="41">
                  <c:v>1.4681348009999999</c:v>
                </c:pt>
                <c:pt idx="42">
                  <c:v>1.501501502</c:v>
                </c:pt>
                <c:pt idx="43">
                  <c:v>1.534868202</c:v>
                </c:pt>
                <c:pt idx="44">
                  <c:v>1.5682349019999999</c:v>
                </c:pt>
                <c:pt idx="45">
                  <c:v>1.6016016019999999</c:v>
                </c:pt>
                <c:pt idx="46">
                  <c:v>1.6349683020000001</c:v>
                </c:pt>
                <c:pt idx="47">
                  <c:v>1.6683350020000001</c:v>
                </c:pt>
                <c:pt idx="48">
                  <c:v>1.701701702</c:v>
                </c:pt>
                <c:pt idx="49">
                  <c:v>1.735068402</c:v>
                </c:pt>
                <c:pt idx="50">
                  <c:v>1.768435102</c:v>
                </c:pt>
                <c:pt idx="51">
                  <c:v>1.801801802</c:v>
                </c:pt>
                <c:pt idx="52">
                  <c:v>1.8351685019999999</c:v>
                </c:pt>
                <c:pt idx="53">
                  <c:v>1.8685352019999999</c:v>
                </c:pt>
                <c:pt idx="54">
                  <c:v>1.9019019020000001</c:v>
                </c:pt>
                <c:pt idx="55">
                  <c:v>1.9352686020000001</c:v>
                </c:pt>
                <c:pt idx="56">
                  <c:v>1.968635302</c:v>
                </c:pt>
              </c:numCache>
            </c:numRef>
          </c:xVal>
          <c:yVal>
            <c:numRef>
              <c:f>'Gráficas y vs t'!$B$6:$B$62</c:f>
              <c:numCache>
                <c:formatCode>0.00</c:formatCode>
                <c:ptCount val="57"/>
                <c:pt idx="0">
                  <c:v>6.6081138590000001E-3</c:v>
                </c:pt>
                <c:pt idx="1">
                  <c:v>0.10218714700000001</c:v>
                </c:pt>
                <c:pt idx="2">
                  <c:v>0.19045870970000001</c:v>
                </c:pt>
                <c:pt idx="3">
                  <c:v>0.27169392809999998</c:v>
                </c:pt>
                <c:pt idx="4">
                  <c:v>0.35301275970000001</c:v>
                </c:pt>
                <c:pt idx="5">
                  <c:v>0.42082943169999998</c:v>
                </c:pt>
                <c:pt idx="6">
                  <c:v>0.4886634822</c:v>
                </c:pt>
                <c:pt idx="7">
                  <c:v>0.54971733170000003</c:v>
                </c:pt>
                <c:pt idx="8">
                  <c:v>0.60385036940000003</c:v>
                </c:pt>
                <c:pt idx="9">
                  <c:v>0.65137213819999995</c:v>
                </c:pt>
                <c:pt idx="10">
                  <c:v>0.69204438690000003</c:v>
                </c:pt>
                <c:pt idx="11">
                  <c:v>0.71941085279999994</c:v>
                </c:pt>
                <c:pt idx="12">
                  <c:v>0.74012415899999995</c:v>
                </c:pt>
                <c:pt idx="13">
                  <c:v>0.75914452170000002</c:v>
                </c:pt>
                <c:pt idx="14">
                  <c:v>0.77378385790000004</c:v>
                </c:pt>
                <c:pt idx="15">
                  <c:v>0.79018117180000003</c:v>
                </c:pt>
                <c:pt idx="16">
                  <c:v>0.80372350169999995</c:v>
                </c:pt>
                <c:pt idx="17">
                  <c:v>0.81354931259999996</c:v>
                </c:pt>
                <c:pt idx="18">
                  <c:v>0.82852438530000005</c:v>
                </c:pt>
                <c:pt idx="19">
                  <c:v>0.84272023060000001</c:v>
                </c:pt>
                <c:pt idx="20">
                  <c:v>0.85444805889999997</c:v>
                </c:pt>
                <c:pt idx="21">
                  <c:v>0.86421543739999995</c:v>
                </c:pt>
                <c:pt idx="22">
                  <c:v>0.8716990872</c:v>
                </c:pt>
                <c:pt idx="23">
                  <c:v>0.8765831878</c:v>
                </c:pt>
                <c:pt idx="24">
                  <c:v>0.87629629490000005</c:v>
                </c:pt>
                <c:pt idx="25">
                  <c:v>0.87511122959999998</c:v>
                </c:pt>
                <c:pt idx="26">
                  <c:v>0.87192572989999995</c:v>
                </c:pt>
                <c:pt idx="27">
                  <c:v>0.86792846150000003</c:v>
                </c:pt>
                <c:pt idx="28">
                  <c:v>0.86106867060000003</c:v>
                </c:pt>
                <c:pt idx="29">
                  <c:v>0.85307178009999995</c:v>
                </c:pt>
                <c:pt idx="30">
                  <c:v>0.84552251639999998</c:v>
                </c:pt>
                <c:pt idx="31">
                  <c:v>0.83579314490000001</c:v>
                </c:pt>
                <c:pt idx="32">
                  <c:v>0.82463750889999998</c:v>
                </c:pt>
                <c:pt idx="33">
                  <c:v>0.81328296460000005</c:v>
                </c:pt>
                <c:pt idx="34">
                  <c:v>0.80045749300000002</c:v>
                </c:pt>
                <c:pt idx="35">
                  <c:v>0.78668325009999995</c:v>
                </c:pt>
                <c:pt idx="36">
                  <c:v>0.7723472415</c:v>
                </c:pt>
                <c:pt idx="37">
                  <c:v>0.75439134539999997</c:v>
                </c:pt>
                <c:pt idx="38">
                  <c:v>0.73440020009999996</c:v>
                </c:pt>
                <c:pt idx="39">
                  <c:v>0.71327134410000004</c:v>
                </c:pt>
                <c:pt idx="40">
                  <c:v>0.69139905889999997</c:v>
                </c:pt>
                <c:pt idx="41">
                  <c:v>0.66493730250000005</c:v>
                </c:pt>
                <c:pt idx="42">
                  <c:v>0.63719622860000003</c:v>
                </c:pt>
                <c:pt idx="43">
                  <c:v>0.60981153369999996</c:v>
                </c:pt>
                <c:pt idx="44">
                  <c:v>0.57627468879999999</c:v>
                </c:pt>
                <c:pt idx="45">
                  <c:v>0.54257508249999997</c:v>
                </c:pt>
                <c:pt idx="46">
                  <c:v>0.50231496809999998</c:v>
                </c:pt>
                <c:pt idx="47">
                  <c:v>0.46828777069999999</c:v>
                </c:pt>
                <c:pt idx="48">
                  <c:v>0.42767717849999998</c:v>
                </c:pt>
                <c:pt idx="49">
                  <c:v>0.387045046</c:v>
                </c:pt>
                <c:pt idx="50">
                  <c:v>0.35305047909999998</c:v>
                </c:pt>
                <c:pt idx="51">
                  <c:v>0.31259780520000002</c:v>
                </c:pt>
                <c:pt idx="52">
                  <c:v>0.27205858490000001</c:v>
                </c:pt>
                <c:pt idx="53">
                  <c:v>0.2380138655</c:v>
                </c:pt>
                <c:pt idx="54">
                  <c:v>0.2039588967</c:v>
                </c:pt>
                <c:pt idx="55">
                  <c:v>0.16996821970000001</c:v>
                </c:pt>
                <c:pt idx="56">
                  <c:v>0.12955693639999999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66-4E53-949E-09DCE528B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233480"/>
        <c:axId val="485234464"/>
      </c:scatterChart>
      <c:valAx>
        <c:axId val="485233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GT"/>
                  <a:t>t(s)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GT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485234464"/>
        <c:crosses val="autoZero"/>
        <c:crossBetween val="midCat"/>
      </c:valAx>
      <c:valAx>
        <c:axId val="48523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GT"/>
                  <a:t>y(m)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GT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485233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s-GT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y vs 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9041590427828375"/>
                  <c:y val="-0.6301195953277203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</c:trendlineLbl>
          </c:trendline>
          <c:xVal>
            <c:numRef>
              <c:f>'Gráficas y vs t'!$A$49:$A$62</c:f>
              <c:numCache>
                <c:formatCode>0.00</c:formatCode>
                <c:ptCount val="14"/>
                <c:pt idx="0">
                  <c:v>1.534868202</c:v>
                </c:pt>
                <c:pt idx="1">
                  <c:v>1.5682349019999999</c:v>
                </c:pt>
                <c:pt idx="2">
                  <c:v>1.6016016019999999</c:v>
                </c:pt>
                <c:pt idx="3">
                  <c:v>1.6349683020000001</c:v>
                </c:pt>
                <c:pt idx="4">
                  <c:v>1.6683350020000001</c:v>
                </c:pt>
                <c:pt idx="5">
                  <c:v>1.701701702</c:v>
                </c:pt>
                <c:pt idx="6">
                  <c:v>1.735068402</c:v>
                </c:pt>
                <c:pt idx="7">
                  <c:v>1.768435102</c:v>
                </c:pt>
                <c:pt idx="8">
                  <c:v>1.801801802</c:v>
                </c:pt>
                <c:pt idx="9">
                  <c:v>1.8351685019999999</c:v>
                </c:pt>
                <c:pt idx="10">
                  <c:v>1.8685352019999999</c:v>
                </c:pt>
                <c:pt idx="11">
                  <c:v>1.9019019020000001</c:v>
                </c:pt>
                <c:pt idx="12">
                  <c:v>1.9352686020000001</c:v>
                </c:pt>
                <c:pt idx="13">
                  <c:v>1.968635302</c:v>
                </c:pt>
              </c:numCache>
            </c:numRef>
          </c:xVal>
          <c:yVal>
            <c:numRef>
              <c:f>'Gráficas y vs t'!$B$49:$B$62</c:f>
              <c:numCache>
                <c:formatCode>0.00</c:formatCode>
                <c:ptCount val="14"/>
                <c:pt idx="0">
                  <c:v>0.60981153369999996</c:v>
                </c:pt>
                <c:pt idx="1">
                  <c:v>0.57627468879999999</c:v>
                </c:pt>
                <c:pt idx="2">
                  <c:v>0.54257508249999997</c:v>
                </c:pt>
                <c:pt idx="3">
                  <c:v>0.50231496809999998</c:v>
                </c:pt>
                <c:pt idx="4">
                  <c:v>0.46828777069999999</c:v>
                </c:pt>
                <c:pt idx="5">
                  <c:v>0.42767717849999998</c:v>
                </c:pt>
                <c:pt idx="6">
                  <c:v>0.387045046</c:v>
                </c:pt>
                <c:pt idx="7">
                  <c:v>0.35305047909999998</c:v>
                </c:pt>
                <c:pt idx="8">
                  <c:v>0.31259780520000002</c:v>
                </c:pt>
                <c:pt idx="9">
                  <c:v>0.27205858490000001</c:v>
                </c:pt>
                <c:pt idx="10">
                  <c:v>0.2380138655</c:v>
                </c:pt>
                <c:pt idx="11">
                  <c:v>0.2039588967</c:v>
                </c:pt>
                <c:pt idx="12">
                  <c:v>0.16996821970000001</c:v>
                </c:pt>
                <c:pt idx="13">
                  <c:v>0.12955693639999999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4D-4580-B6CF-F53A3CA08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013560"/>
        <c:axId val="486009952"/>
      </c:scatterChart>
      <c:valAx>
        <c:axId val="486013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GT"/>
                  <a:t>t(s)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GT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486009952"/>
        <c:crosses val="autoZero"/>
        <c:crossBetween val="midCat"/>
      </c:valAx>
      <c:valAx>
        <c:axId val="48600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GT"/>
                  <a:t>y(m)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GT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486013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s-G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CDED9-CF53-480E-9C9A-D2422E6F29EA}" type="datetimeFigureOut">
              <a:rPr lang="es-GT" smtClean="0"/>
              <a:t>16/02/2017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66A68-B7BB-4F0B-86ED-FDD7FF86A5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3883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6A68-B7BB-4F0B-86ED-FDD7FF86A553}" type="slidenum">
              <a:rPr lang="es-GT" smtClean="0"/>
              <a:t>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7061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B0F6-C7A8-4EC8-9DC2-6FEDAB8963BD}" type="datetime1">
              <a:rPr lang="es-GT" smtClean="0"/>
              <a:t>16/02/2017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2261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9128-F2FC-44C9-905C-6C9AAA75DF4D}" type="datetime1">
              <a:rPr lang="es-GT" smtClean="0"/>
              <a:t>16/02/2017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4689504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15F3-9838-4352-B217-2B6E48164DE2}" type="datetime1">
              <a:rPr lang="es-GT" smtClean="0"/>
              <a:t>16/02/2017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761965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543800" cy="720080"/>
          </a:xfrm>
        </p:spPr>
        <p:txBody>
          <a:bodyPr>
            <a:noAutofit/>
          </a:bodyPr>
          <a:lstStyle>
            <a:lvl1pPr marL="0"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24744"/>
            <a:ext cx="7543800" cy="504056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2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368-25A6-4494-BE1F-D3972C486DE0}" type="datetime1">
              <a:rPr lang="es-GT" smtClean="0"/>
              <a:t>16/02/2017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947403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A0BD-9F43-4C8F-81BB-715BF5FD619C}" type="datetime1">
              <a:rPr lang="es-GT" smtClean="0"/>
              <a:t>16/02/2017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962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7584" y="44624"/>
            <a:ext cx="7543800" cy="86409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268760"/>
            <a:ext cx="3703320" cy="46003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68762"/>
            <a:ext cx="3703320" cy="460033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0BB0-D541-494B-8E1B-C91E34C4BBB8}" type="datetime1">
              <a:rPr lang="es-GT" smtClean="0"/>
              <a:t>16/02/2017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457312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3814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30CA-27F5-4821-9EE8-9E8492199420}" type="datetime1">
              <a:rPr lang="es-GT" smtClean="0"/>
              <a:t>16/02/2017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25328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37D-87D2-416F-9251-B3A48F81FA56}" type="datetime1">
              <a:rPr lang="es-GT" smtClean="0"/>
              <a:t>16/02/2017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3548386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0D04-CD96-403A-A683-ACE3B8FAA9B7}" type="datetime1">
              <a:rPr lang="es-GT" smtClean="0"/>
              <a:t>16/02/2017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3987981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B681F8A-7E60-4028-A1BA-B0D6A602D845}" type="datetime1">
              <a:rPr lang="es-GT" smtClean="0"/>
              <a:t>16/02/2017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580476-4A33-439F-A85E-504A28CEEB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7367970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BA41-643D-4A11-8A57-0284D1D3A8FA}" type="datetime1">
              <a:rPr lang="es-GT" smtClean="0"/>
              <a:t>16/02/2017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515226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24744"/>
            <a:ext cx="7543800" cy="51125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88D4FC-D1C7-4152-AA2A-53FA56A970CD}" type="datetime1">
              <a:rPr lang="es-GT" smtClean="0"/>
              <a:t>16/02/2017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6911" y="183555"/>
            <a:ext cx="1172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 b="1">
                <a:solidFill>
                  <a:schemeClr val="tx1"/>
                </a:solidFill>
              </a:defRPr>
            </a:lvl1pPr>
          </a:lstStyle>
          <a:p>
            <a:fld id="{2B580476-4A33-439F-A85E-504A28CEEB8D}" type="slidenum">
              <a:rPr lang="es-GT" smtClean="0"/>
              <a:pPr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7530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0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419" dirty="0"/>
              <a:t>Fuerzas Viscosas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GT" dirty="0"/>
              <a:t>Leslie centeno -16001155</a:t>
            </a:r>
          </a:p>
          <a:p>
            <a:r>
              <a:rPr lang="es-GT" dirty="0"/>
              <a:t>Raquel Hernández-16001156</a:t>
            </a:r>
          </a:p>
          <a:p>
            <a:r>
              <a:rPr lang="es-GT" dirty="0"/>
              <a:t>Luis Valenzuela	-16001256</a:t>
            </a:r>
          </a:p>
          <a:p>
            <a:endParaRPr lang="es-GT" dirty="0"/>
          </a:p>
        </p:txBody>
      </p:sp>
      <p:pic>
        <p:nvPicPr>
          <p:cNvPr id="4" name="Picture 2" descr="http://www.galileo.edu/wp-content/themes/galileo-template/html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225" y="1072342"/>
            <a:ext cx="3901270" cy="146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9471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9556" y="552883"/>
            <a:ext cx="7543800" cy="720080"/>
          </a:xfrm>
        </p:spPr>
        <p:txBody>
          <a:bodyPr/>
          <a:lstStyle/>
          <a:p>
            <a:pPr algn="ctr"/>
            <a:r>
              <a:rPr lang="es-GT" dirty="0"/>
              <a:t>Viscosidad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02100" y="2263716"/>
            <a:ext cx="3609902" cy="14349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419" dirty="0"/>
              <a:t>Viscosidad Cinemática 𝑣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419" dirty="0"/>
              <a:t>Viscosidad Dinámica 𝜇 o 𝜂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2</a:t>
            </a:fld>
            <a:endParaRPr lang="es-GT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1162461" y="4356673"/>
            <a:ext cx="3180618" cy="5094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GT" dirty="0"/>
              <a:t>Densidad</a:t>
            </a:r>
            <a:endParaRPr lang="es-419" dirty="0"/>
          </a:p>
        </p:txBody>
      </p:sp>
      <p:pic>
        <p:nvPicPr>
          <p:cNvPr id="1043" name="Picture 19" descr="Resultado de imagen para viscosida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8716"/>
          <a:stretch/>
        </p:blipFill>
        <p:spPr bwMode="auto">
          <a:xfrm>
            <a:off x="1369638" y="1272963"/>
            <a:ext cx="2766264" cy="269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Resultado de imagen para densid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48" y="4118082"/>
            <a:ext cx="2657963" cy="187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565660"/>
              </p:ext>
            </p:extLst>
          </p:nvPr>
        </p:nvGraphicFramePr>
        <p:xfrm>
          <a:off x="1516950" y="4866100"/>
          <a:ext cx="1091627" cy="99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431640" imgH="393480" progId="Equation.DSMT4">
                  <p:embed/>
                </p:oleObj>
              </mc:Choice>
              <mc:Fallback>
                <p:oleObj name="Equation" r:id="rId5" imgW="431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6950" y="4866100"/>
                        <a:ext cx="1091627" cy="995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95302"/>
              </p:ext>
            </p:extLst>
          </p:nvPr>
        </p:nvGraphicFramePr>
        <p:xfrm>
          <a:off x="2963066" y="4866101"/>
          <a:ext cx="878212" cy="99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7" imgW="380880" imgH="431640" progId="Equation.DSMT4">
                  <p:embed/>
                </p:oleObj>
              </mc:Choice>
              <mc:Fallback>
                <p:oleObj name="Equation" r:id="rId7" imgW="380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3066" y="4866101"/>
                        <a:ext cx="878212" cy="995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9824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737" y="595392"/>
            <a:ext cx="7543800" cy="864096"/>
          </a:xfrm>
        </p:spPr>
        <p:txBody>
          <a:bodyPr/>
          <a:lstStyle/>
          <a:p>
            <a:pPr algn="ctr"/>
            <a:r>
              <a:rPr lang="es-GT" dirty="0"/>
              <a:t>Numero de Reynolds</a:t>
            </a:r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3</a:t>
            </a:fld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/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3528619" y="1802986"/>
                <a:ext cx="2428037" cy="844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419" sz="24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GT" sz="2400" b="0" i="1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s-419" sz="24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419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419" sz="2400" i="1" smtClean="0">
                        <a:latin typeface="Cambria Math" panose="02040503050406030204" pitchFamily="18" charset="0"/>
                      </a:rPr>
                      <m:t>≤3000</m:t>
                    </m:r>
                  </m:oMath>
                </a14:m>
                <a:endParaRPr lang="es-419" sz="2400" dirty="0"/>
              </a:p>
              <a:p>
                <a:endParaRPr lang="es-419" sz="2400" dirty="0"/>
              </a:p>
            </p:txBody>
          </p:sp>
        </mc:Choice>
        <mc:Fallback xmlns="">
          <p:sp>
            <p:nvSpPr>
              <p:cNvPr id="6" name="Marcador de contenido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28619" y="1802986"/>
                <a:ext cx="2428037" cy="844334"/>
              </a:xfrm>
              <a:prstGeom prst="rect">
                <a:avLst/>
              </a:prstGeom>
              <a:blipFill>
                <a:blip r:embed="rId2"/>
                <a:stretch>
                  <a:fillRect l="-7789" t="-16667" r="-3518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7" descr="Resultado de imagen para numero de reynolds flujo laminar y turbul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66" y="2489982"/>
            <a:ext cx="6128545" cy="355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0874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49556" y="548680"/>
            <a:ext cx="7543800" cy="864096"/>
          </a:xfrm>
        </p:spPr>
        <p:txBody>
          <a:bodyPr>
            <a:normAutofit fontScale="90000"/>
          </a:bodyPr>
          <a:lstStyle/>
          <a:p>
            <a:pPr algn="ctr"/>
            <a:br>
              <a:rPr lang="es-419" dirty="0"/>
            </a:br>
            <a:br>
              <a:rPr lang="es-419" dirty="0"/>
            </a:br>
            <a:br>
              <a:rPr lang="es-419" dirty="0"/>
            </a:br>
            <a:br>
              <a:rPr lang="es-419" dirty="0"/>
            </a:br>
            <a:r>
              <a:rPr lang="es-419" dirty="0"/>
              <a:t>Ley de Stokes</a:t>
            </a:r>
            <a:br>
              <a:rPr lang="es-419" dirty="0"/>
            </a:br>
            <a:endParaRPr lang="es-419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4</a:t>
            </a:fld>
            <a:endParaRPr lang="es-GT"/>
          </a:p>
        </p:txBody>
      </p:sp>
      <p:pic>
        <p:nvPicPr>
          <p:cNvPr id="2050" name="Picture 2" descr="Resultado de imagen para ley de stok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4613" y="1572350"/>
            <a:ext cx="3096575" cy="17951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215316" y="4278517"/>
            <a:ext cx="7056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>La velocidad terminal puede ser calculada por medio de la ecuación: 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/>
              <p:cNvSpPr/>
              <p:nvPr/>
            </p:nvSpPr>
            <p:spPr>
              <a:xfrm>
                <a:off x="3812345" y="2469935"/>
                <a:ext cx="3985168" cy="1877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GT" sz="2400" dirty="0"/>
                  <a:t>En donde: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GT" sz="2400" dirty="0"/>
                  <a:t> r es el radio de la esfera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GT" sz="2400" i="1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𝜂</m:t>
                    </m:r>
                    <m:r>
                      <a:rPr lang="es-GT" sz="2400" b="0" i="1" smtClean="0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GT" sz="2400" dirty="0"/>
                  <a:t>es la viscosidad del fluido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GT" sz="2400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GT" sz="2400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s-GT" sz="2400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GT" sz="2400" dirty="0"/>
                  <a:t> velocidad terminal</a:t>
                </a:r>
              </a:p>
              <a:p>
                <a:endParaRPr lang="es-GT" sz="2000" dirty="0"/>
              </a:p>
            </p:txBody>
          </p:sp>
        </mc:Choice>
        <mc:Fallback xmlns="">
          <p:sp>
            <p:nvSpPr>
              <p:cNvPr id="1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345" y="2469935"/>
                <a:ext cx="3985168" cy="1877437"/>
              </a:xfrm>
              <a:prstGeom prst="rect">
                <a:avLst/>
              </a:prstGeom>
              <a:blipFill>
                <a:blip r:embed="rId4"/>
                <a:stretch>
                  <a:fillRect l="-2294" t="-2597" r="-30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/>
          <p:cNvSpPr txBox="1"/>
          <p:nvPr/>
        </p:nvSpPr>
        <p:spPr>
          <a:xfrm>
            <a:off x="3838135" y="1565175"/>
            <a:ext cx="470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>La ley de Stokes se escribe como</a:t>
            </a:r>
            <a:r>
              <a:rPr lang="es-GT" dirty="0"/>
              <a:t>:</a:t>
            </a:r>
            <a:endParaRPr lang="es-419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008186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382782"/>
              </p:ext>
            </p:extLst>
          </p:nvPr>
        </p:nvGraphicFramePr>
        <p:xfrm>
          <a:off x="5196797" y="1963549"/>
          <a:ext cx="1990295" cy="597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7" imgW="761760" imgH="228600" progId="Equation.DSMT4">
                  <p:embed/>
                </p:oleObj>
              </mc:Choice>
              <mc:Fallback>
                <p:oleObj name="Equation" r:id="rId7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96797" y="1963549"/>
                        <a:ext cx="1990295" cy="597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830061"/>
              </p:ext>
            </p:extLst>
          </p:nvPr>
        </p:nvGraphicFramePr>
        <p:xfrm>
          <a:off x="3010485" y="4942559"/>
          <a:ext cx="3129281" cy="121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9" imgW="1244520" imgH="482400" progId="Equation.DSMT4">
                  <p:embed/>
                </p:oleObj>
              </mc:Choice>
              <mc:Fallback>
                <p:oleObj name="Equation" r:id="rId9" imgW="1244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10485" y="4942559"/>
                        <a:ext cx="3129281" cy="121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652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366117"/>
            <a:ext cx="7543800" cy="720080"/>
          </a:xfrm>
        </p:spPr>
        <p:txBody>
          <a:bodyPr/>
          <a:lstStyle/>
          <a:p>
            <a:pPr algn="ctr"/>
            <a:r>
              <a:rPr lang="es-GT" dirty="0"/>
              <a:t>Demostración de la Ecuación de Viscosidad del Aire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5</a:t>
            </a:fld>
            <a:endParaRPr lang="es-GT" dirty="0"/>
          </a:p>
        </p:txBody>
      </p:sp>
      <p:sp>
        <p:nvSpPr>
          <p:cNvPr id="5" name="CuadroTexto 4"/>
          <p:cNvSpPr txBox="1"/>
          <p:nvPr/>
        </p:nvSpPr>
        <p:spPr>
          <a:xfrm>
            <a:off x="827584" y="1089182"/>
            <a:ext cx="291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b="1" dirty="0"/>
              <a:t>Los datos que conocemos: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680114"/>
              </p:ext>
            </p:extLst>
          </p:nvPr>
        </p:nvGraphicFramePr>
        <p:xfrm>
          <a:off x="827584" y="1454232"/>
          <a:ext cx="2182902" cy="2086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3" imgW="965160" imgH="1041120" progId="Equation.DSMT4">
                  <p:embed/>
                </p:oleObj>
              </mc:Choice>
              <mc:Fallback>
                <p:oleObj name="Equation" r:id="rId3" imgW="96516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1454232"/>
                        <a:ext cx="2182902" cy="2086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827583" y="3589558"/>
            <a:ext cx="291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b="1" dirty="0"/>
              <a:t>Aplicando la segunda Ley de Newton:</a:t>
            </a: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097434"/>
              </p:ext>
            </p:extLst>
          </p:nvPr>
        </p:nvGraphicFramePr>
        <p:xfrm>
          <a:off x="877993" y="4280758"/>
          <a:ext cx="2132493" cy="488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5" imgW="1091880" imgH="228600" progId="Equation.DSMT4">
                  <p:embed/>
                </p:oleObj>
              </mc:Choice>
              <mc:Fallback>
                <p:oleObj name="Equation" r:id="rId5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7993" y="4280758"/>
                        <a:ext cx="2132493" cy="488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827582" y="4768947"/>
            <a:ext cx="2912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b="1" dirty="0"/>
              <a:t>Pero cuando se alcanza la velocidad terminal, la aceleración es igual a cero. Por lo tanto:</a:t>
            </a: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82964"/>
              </p:ext>
            </p:extLst>
          </p:nvPr>
        </p:nvGraphicFramePr>
        <p:xfrm>
          <a:off x="827582" y="5962153"/>
          <a:ext cx="2182904" cy="479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7" imgW="977760" imgH="228600" progId="Equation.DSMT4">
                  <p:embed/>
                </p:oleObj>
              </mc:Choice>
              <mc:Fallback>
                <p:oleObj name="Equation" r:id="rId7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582" y="5962153"/>
                        <a:ext cx="2182904" cy="479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3739595" y="1086197"/>
            <a:ext cx="4631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b="1" dirty="0"/>
              <a:t>Despejamos para la Fuerza de Rozamiento; ya que, en ella se encuentra implícita la Viscosidad.</a:t>
            </a:r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805689"/>
              </p:ext>
            </p:extLst>
          </p:nvPr>
        </p:nvGraphicFramePr>
        <p:xfrm>
          <a:off x="5195001" y="2009527"/>
          <a:ext cx="1720976" cy="507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9" imgW="774360" imgH="228600" progId="Equation.DSMT4">
                  <p:embed/>
                </p:oleObj>
              </mc:Choice>
              <mc:Fallback>
                <p:oleObj name="Equation" r:id="rId9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95001" y="2009527"/>
                        <a:ext cx="1720976" cy="507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3739594" y="2566508"/>
            <a:ext cx="463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b="1" dirty="0"/>
              <a:t>Sustituimos:</a:t>
            </a:r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121235"/>
              </p:ext>
            </p:extLst>
          </p:nvPr>
        </p:nvGraphicFramePr>
        <p:xfrm>
          <a:off x="4431656" y="2764332"/>
          <a:ext cx="3247664" cy="82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11" imgW="1549080" imgH="393480" progId="Equation.DSMT4">
                  <p:embed/>
                </p:oleObj>
              </mc:Choice>
              <mc:Fallback>
                <p:oleObj name="Equation" r:id="rId11" imgW="1549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31656" y="2764332"/>
                        <a:ext cx="3247664" cy="82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3739593" y="3543391"/>
            <a:ext cx="463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b="1" dirty="0"/>
              <a:t>Esto implica que:</a:t>
            </a: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691377"/>
              </p:ext>
            </p:extLst>
          </p:nvPr>
        </p:nvGraphicFramePr>
        <p:xfrm>
          <a:off x="4752691" y="3912723"/>
          <a:ext cx="2605593" cy="1263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13" imgW="1257120" imgH="609480" progId="Equation.DSMT4">
                  <p:embed/>
                </p:oleObj>
              </mc:Choice>
              <mc:Fallback>
                <p:oleObj name="Equation" r:id="rId13" imgW="12571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52691" y="3912723"/>
                        <a:ext cx="2605593" cy="1263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183492"/>
              </p:ext>
            </p:extLst>
          </p:nvPr>
        </p:nvGraphicFramePr>
        <p:xfrm>
          <a:off x="5339045" y="5369111"/>
          <a:ext cx="1432883" cy="49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15" imgW="583920" imgH="203040" progId="Equation.DSMT4">
                  <p:embed/>
                </p:oleObj>
              </mc:Choice>
              <mc:Fallback>
                <p:oleObj name="Equation" r:id="rId15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39045" y="5369111"/>
                        <a:ext cx="1432883" cy="498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43396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Resultados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6</a:t>
            </a:fld>
            <a:endParaRPr lang="es-GT" dirty="0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997122"/>
              </p:ext>
            </p:extLst>
          </p:nvPr>
        </p:nvGraphicFramePr>
        <p:xfrm>
          <a:off x="827584" y="1047651"/>
          <a:ext cx="7543800" cy="5198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47955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Resultados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7</a:t>
            </a:fld>
            <a:endParaRPr lang="es-GT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189051"/>
              </p:ext>
            </p:extLst>
          </p:nvPr>
        </p:nvGraphicFramePr>
        <p:xfrm>
          <a:off x="827584" y="1047651"/>
          <a:ext cx="7543800" cy="4818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05675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4991100" y="3643532"/>
            <a:ext cx="3265488" cy="4783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Rectángulo 7"/>
          <p:cNvSpPr/>
          <p:nvPr/>
        </p:nvSpPr>
        <p:spPr>
          <a:xfrm>
            <a:off x="4991100" y="5304507"/>
            <a:ext cx="1691054" cy="696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Rectángulo 5"/>
          <p:cNvSpPr/>
          <p:nvPr/>
        </p:nvSpPr>
        <p:spPr>
          <a:xfrm>
            <a:off x="827584" y="4487594"/>
            <a:ext cx="1915616" cy="7877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Resultados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8</a:t>
            </a:fld>
            <a:endParaRPr lang="es-GT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736047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869809"/>
              </p:ext>
            </p:extLst>
          </p:nvPr>
        </p:nvGraphicFramePr>
        <p:xfrm>
          <a:off x="827584" y="908720"/>
          <a:ext cx="4039838" cy="439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2286000" imgH="2133360" progId="Equation.DSMT4">
                  <p:embed/>
                </p:oleObj>
              </mc:Choice>
              <mc:Fallback>
                <p:oleObj name="Equation" r:id="rId5" imgW="2286000" imgH="2133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908720"/>
                        <a:ext cx="4039838" cy="439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406437"/>
              </p:ext>
            </p:extLst>
          </p:nvPr>
        </p:nvGraphicFramePr>
        <p:xfrm>
          <a:off x="4991100" y="292100"/>
          <a:ext cx="3265488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7" imgW="1244520" imgH="2133360" progId="Equation.DSMT4">
                  <p:embed/>
                </p:oleObj>
              </mc:Choice>
              <mc:Fallback>
                <p:oleObj name="Equation" r:id="rId7" imgW="1244520" imgH="2133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1100" y="292100"/>
                        <a:ext cx="3265488" cy="560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50273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Resultados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0476-4A33-439F-A85E-504A28CEEB8D}" type="slidenum">
              <a:rPr lang="es-GT" smtClean="0"/>
              <a:t>9</a:t>
            </a:fld>
            <a:endParaRPr lang="es-GT"/>
          </a:p>
        </p:txBody>
      </p:sp>
      <p:pic>
        <p:nvPicPr>
          <p:cNvPr id="3" name="PRUEBA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2309" y="1047651"/>
            <a:ext cx="8134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16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ema Física 2016">
  <a:themeElements>
    <a:clrScheme name="Personalizado 2">
      <a:dk1>
        <a:srgbClr val="000000"/>
      </a:dk1>
      <a:lt1>
        <a:sysClr val="window" lastClr="FFFFFF"/>
      </a:lt1>
      <a:dk2>
        <a:srgbClr val="000000"/>
      </a:dk2>
      <a:lt2>
        <a:srgbClr val="E2DFC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Personalizado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Física 2016" id="{F893FF85-4827-4F32-B225-EC1FB02FD837}" vid="{E634FEE5-2230-4CF6-84E7-044903F8420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Tema Física 2016</Template>
  <TotalTime>865</TotalTime>
  <Words>156</Words>
  <Application>Microsoft Office PowerPoint</Application>
  <PresentationFormat>Presentación en pantalla (4:3)</PresentationFormat>
  <Paragraphs>43</Paragraphs>
  <Slides>9</Slides>
  <Notes>1</Notes>
  <HiddenSlides>0</HiddenSlides>
  <MMClips>1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Wingdings</vt:lpstr>
      <vt:lpstr>Tema Física 2016</vt:lpstr>
      <vt:lpstr>Equation</vt:lpstr>
      <vt:lpstr>MathType 6.0 Equation</vt:lpstr>
      <vt:lpstr>Fuerzas Viscosas</vt:lpstr>
      <vt:lpstr>Viscosidad</vt:lpstr>
      <vt:lpstr>Numero de Reynolds</vt:lpstr>
      <vt:lpstr>    Ley de Stokes </vt:lpstr>
      <vt:lpstr>Demostración de la Ecuación de Viscosidad del Aire</vt:lpstr>
      <vt:lpstr>Resultados</vt:lpstr>
      <vt:lpstr>Resultados</vt:lpstr>
      <vt:lpstr>Resultados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PROYECTO</dc:title>
  <dc:creator>CÉSAR DOMINGUEZ</dc:creator>
  <cp:lastModifiedBy>Luis Enrique Valenzuela Navarro</cp:lastModifiedBy>
  <cp:revision>37</cp:revision>
  <dcterms:created xsi:type="dcterms:W3CDTF">2016-07-12T03:14:20Z</dcterms:created>
  <dcterms:modified xsi:type="dcterms:W3CDTF">2017-02-16T15:32:40Z</dcterms:modified>
</cp:coreProperties>
</file>