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98" r:id="rId1"/>
  </p:sldMasterIdLst>
  <p:notesMasterIdLst>
    <p:notesMasterId r:id="rId8"/>
  </p:notesMasterIdLst>
  <p:handoutMasterIdLst>
    <p:handoutMasterId r:id="rId9"/>
  </p:handoutMasterIdLst>
  <p:sldIdLst>
    <p:sldId id="257" r:id="rId2"/>
    <p:sldId id="272" r:id="rId3"/>
    <p:sldId id="273" r:id="rId4"/>
    <p:sldId id="270" r:id="rId5"/>
    <p:sldId id="268" r:id="rId6"/>
    <p:sldId id="269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A56"/>
    <a:srgbClr val="008080"/>
    <a:srgbClr val="D88916"/>
    <a:srgbClr val="FF9900"/>
    <a:srgbClr val="AB2B11"/>
    <a:srgbClr val="E79419"/>
    <a:srgbClr val="C7450B"/>
    <a:srgbClr val="E62E4D"/>
    <a:srgbClr val="FF505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7" autoAdjust="0"/>
    <p:restoredTop sz="93381" autoAdjust="0"/>
  </p:normalViewPr>
  <p:slideViewPr>
    <p:cSldViewPr>
      <p:cViewPr>
        <p:scale>
          <a:sx n="90" d="100"/>
          <a:sy n="90" d="100"/>
        </p:scale>
        <p:origin x="596" y="-1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8C4CE03-9ADC-4412-AEB8-223B53F603D4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591737F-0233-41F3-98C2-DBFB903DCE9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2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F76B829-D336-46A3-A754-3A99298E9791}" type="datetimeFigureOut">
              <a:rPr lang="es-ES"/>
              <a:pPr>
                <a:defRPr/>
              </a:pPr>
              <a:t>06/04/2022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2998D00-834B-4055-80A0-2416D76F5E3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53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998D00-834B-4055-80A0-2416D76F5E38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996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37E03-97FE-49E1-BB9C-99CEED6A9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57149D-E296-47AD-851E-1039EF6B7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25562B-E9F6-4023-B0B3-890AB013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90E387-0142-4FF5-B034-77C6D4D7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6F17DF-A51C-4E1E-937A-E6CFCA4E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56C83-1773-435B-B539-43038956E8B0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7" name="AutoShape 2" descr="Resultado de imagen para universidad ibero torreon">
            <a:extLst>
              <a:ext uri="{FF2B5EF4-FFF2-40B4-BE49-F238E27FC236}">
                <a16:creationId xmlns:a16="http://schemas.microsoft.com/office/drawing/2014/main" id="{338CA6CB-B40D-4160-8C06-9C8778A55EFB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49225" y="-144463"/>
            <a:ext cx="304800" cy="304801"/>
          </a:xfrm>
          <a:prstGeom prst="rect">
            <a:avLst/>
          </a:prstGeom>
          <a:noFill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8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B87E3-7D89-400F-90D0-058E9ED8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9E68C3-B699-4E48-ACC0-8C9DA455C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F16E6E-7751-4055-9983-F338F9B4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6D3C47-F433-4BB6-9139-C80C7FD1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797582-F2DD-49EC-B2C1-B40DE5DD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1CAB0B-C503-4BFD-A273-03FA060A270F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729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2F2C29-0905-4B96-A229-B94438F18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FB2092-74CE-4B1B-AA0A-5363D40DB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0D75E7-6C9D-4E60-BCC8-11200BDE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AECCA5-ADE9-46E0-BDEB-B71F62E2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923B42-4F8D-4EC7-AECA-A156B778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511CB1-52A6-4B93-A319-03A680AD890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56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82408-AC66-4F12-9BBF-7C90FC62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237783-FD3B-49FB-91AA-E9FD5C72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C02B6-2183-4FE5-A110-BC22297E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F57709-54B3-4885-A666-A22BE11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D67873-1484-4923-B2CD-AC9A37D1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5C1E6-A157-4A7D-A21F-6C049A0700E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589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AB4C8-1A7F-4CBC-B5D1-A57F0344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6C05D4-DCC9-48CF-A528-1861AE8ED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E89A84-035F-4D8F-AA03-9034A4CB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8F4DC3-8FB8-41D6-8177-BE56CD0F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66D7D2-0C7A-42F1-AAB0-51BC76CF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C1734D-BAD7-4DD0-9960-C3F5C6829425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337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A9D81-3F71-4BE4-9790-3F5B0C98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3DE64A-6BAF-47E9-AD94-345140242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0C035F-002E-4125-A374-104CB3EF3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8265F8-A34F-4FE7-86D7-4DA97045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E99DD3-17E1-4A1C-9EA7-CEFF19F7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C5B35A-C11F-4DD3-B151-636B74DD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B19B06-D31D-46A5-838A-16A2F26BC4C7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76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E9B76-BB66-4DFD-A8B1-4D25EADC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253A2D-264E-4863-912F-63153DF15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60346E-5436-48B5-B5F9-8399172D9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0399CD-1891-448D-A95E-5F11B8D18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B34593-414F-45C2-8E68-88E08B1B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5F96B5E-B09C-4A48-9C55-21ED81D8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B801F5-2FDF-4DF0-A346-8EBFD67A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454750-466A-4E13-984B-FD0A4304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E43E9-285D-4A19-AF5C-8301AF6478D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78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DA825-CEDF-40E3-85F3-0CC06F4E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0A6FE3-8E47-4826-A49B-6C5CB02D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38AB-4C47-4B60-8998-77DDBAF3A1F1}" type="datetimeFigureOut">
              <a:rPr lang="es-MX" smtClean="0"/>
              <a:t>06/04/2022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E02B5E-06E6-4835-A83D-FDDB9548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51FF59-A5CB-456C-8B77-BD6EAE5E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19CC66-B4AB-4872-87BB-A15E24D83C3E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334699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1BBD6C-C791-4BC1-9D35-3FF14F80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90AA50-C93D-4C4A-BF91-7142805D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830256-7158-4DAE-95C4-9ABA3250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BB0364-38A6-4647-AE6B-723D832FFF6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871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DF57E-59A7-4DF1-88D0-2253F419D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FF85AE-393A-44A5-BEAA-16C13AD7B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2FFA8D-FA1D-48A8-B8AE-8472687A5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B97DB1-B173-4EFB-99DD-D052900F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9F636D-2739-46F7-B7BF-FF4867E3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2A1672-B0A5-4905-A247-372B6245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88CF7D-6C6D-4DBF-9CF3-AD30756B6C90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7665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0BF19-4F23-4625-9205-F03174EE1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D1A82AE-ED0F-4EBD-8ED9-AD3D3B5DB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9514DB-62BA-4436-9187-3BD7B433E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70B2AD-43E9-4E37-B53E-665C249A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9ABD90-ACD4-49A2-97ED-4464C45D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E57E9C-D61F-4D61-9B22-D24276ACB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A579F6-AF12-4CC8-9A12-A0C2ECF06D8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955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B11CA8-5105-4073-BE64-AC66B5AE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BD69D7-5A9F-45D7-970F-85D2CC4F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8D278-503A-439B-8B6E-70B5A381D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238AB-4C47-4B60-8998-77DDBAF3A1F1}" type="datetimeFigureOut">
              <a:rPr lang="es-MX" smtClean="0"/>
              <a:t>06/04/2022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AAD387-E40F-4BF9-9DC1-1376056EC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30D3FA-CF05-4675-A0F9-3A6B0387A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19CC66-B4AB-4872-87BB-A15E24D83C3E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902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s.slideshare.net/bemaguali/megatendencias-sociales-y-tecnologicas-itesm" TargetMode="External"/><Relationship Id="rId2" Type="http://schemas.openxmlformats.org/officeDocument/2006/relationships/hyperlink" Target="https://www.ey.com/Publication/vwLUAssets/EY-Megatendencias-Latam/$File/EY-Megatendencias-Latam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onostiafutura.com/media/uploads/publicaciones/20181210_Analisis_de_Tendencias_E2030DSS.pdf" TargetMode="External"/><Relationship Id="rId5" Type="http://schemas.openxmlformats.org/officeDocument/2006/relationships/hyperlink" Target="http://www.cien.adexperu.org.pe/wp-content/uploads/2020/05/TENDENCIAS-Y-HABITOS-DEL-CONSUMIDOR-2020-Y-SU-IMPACTO-POR-COVID-19.pdf" TargetMode="External"/><Relationship Id="rId4" Type="http://schemas.openxmlformats.org/officeDocument/2006/relationships/hyperlink" Target="http://canipec.org.mx/wp-content/uploads/2020/02/wpGCT2020SP-v0.4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324203" y="5066444"/>
            <a:ext cx="4800600" cy="1019572"/>
          </a:xfrm>
        </p:spPr>
        <p:txBody>
          <a:bodyPr>
            <a:normAutofit/>
          </a:bodyPr>
          <a:lstStyle/>
          <a:p>
            <a:r>
              <a:rPr lang="es-MX" sz="4500" b="1" dirty="0">
                <a:solidFill>
                  <a:srgbClr val="F79A56"/>
                </a:solidFill>
              </a:rPr>
              <a:t>MEGATENDENCIAS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516A55-FBEA-43F7-8458-F091855B3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855576"/>
            <a:ext cx="138564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DABF428-8F53-41B0-8C43-CB9695B1D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821" y="1484784"/>
            <a:ext cx="5399364" cy="322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MX" sz="2100" b="1" dirty="0"/>
              <a:t>FASE II: Creando e Innovando.</a:t>
            </a:r>
          </a:p>
          <a:p>
            <a:pPr algn="ctr"/>
            <a:r>
              <a:rPr lang="es-MX" b="1" dirty="0">
                <a:solidFill>
                  <a:srgbClr val="C00000"/>
                </a:solidFill>
              </a:rPr>
              <a:t>3.2.1. Bloque 4: ¡¡¡¡¡Todo cambia, en tiempos de incertidumbre!!!!!</a:t>
            </a:r>
          </a:p>
          <a:p>
            <a:pPr algn="ctr"/>
            <a:r>
              <a:rPr lang="es-MX" b="1" dirty="0"/>
              <a:t> </a:t>
            </a:r>
            <a:endParaRPr lang="es-MX" dirty="0"/>
          </a:p>
          <a:p>
            <a:pPr algn="ctr"/>
            <a:r>
              <a:rPr lang="es-MX" b="1" dirty="0"/>
              <a:t>Objetivo: </a:t>
            </a:r>
            <a:r>
              <a:rPr lang="es-MX" dirty="0"/>
              <a:t>Comprender y practicar una técnica que estimula la generación de ideas creativas para la mejora de productos, procesos o servicios.</a:t>
            </a:r>
            <a:r>
              <a:rPr lang="es-MX" b="1" dirty="0"/>
              <a:t> </a:t>
            </a:r>
            <a:endParaRPr lang="es-MX" dirty="0"/>
          </a:p>
          <a:p>
            <a:pPr algn="ctr"/>
            <a:r>
              <a:rPr lang="es-MX" dirty="0"/>
              <a:t> </a:t>
            </a:r>
          </a:p>
          <a:p>
            <a:pPr algn="ctr"/>
            <a:r>
              <a:rPr lang="es-MX" b="1" dirty="0"/>
              <a:t> </a:t>
            </a:r>
            <a:endParaRPr lang="es-MX" dirty="0"/>
          </a:p>
          <a:p>
            <a:pPr lvl="0" algn="ctr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Actividad 13: Cambia… todo cambia en las nuevas oportunidades de hoy y de mañana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" y="133966"/>
            <a:ext cx="9144000" cy="135081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8F02F-B226-4B6C-8CD2-890FA131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912" y="404664"/>
            <a:ext cx="6172200" cy="428625"/>
          </a:xfrm>
        </p:spPr>
        <p:txBody>
          <a:bodyPr>
            <a:noAutofit/>
          </a:bodyPr>
          <a:lstStyle/>
          <a:p>
            <a:pPr algn="ctr"/>
            <a:r>
              <a:rPr lang="es-MX" sz="2400" b="1" dirty="0">
                <a:solidFill>
                  <a:srgbClr val="C00000"/>
                </a:solidFill>
              </a:rPr>
              <a:t>GENERALIDADES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92A47-6199-4A83-9B75-60CBF4982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08720"/>
            <a:ext cx="8280920" cy="56661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Hace tiempo se ha tenido que abandonar la idea de un </a:t>
            </a:r>
            <a:r>
              <a:rPr lang="es-MX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futuro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dada la continua aparición de cambios sorpresivos y radicales de alto impacto, lo que en ocasiones ha llevado a adoptar una posición tremendista en la que se marca que 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poco o nada puede ser predecible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por lo que la planeación carece de sentido.</a:t>
            </a:r>
          </a:p>
          <a:p>
            <a:pPr marL="0" indent="0" algn="just">
              <a:buNone/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Al dominar la 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incertidumbre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la estrategia que queda es mantener un monitoreo estrecho de las </a:t>
            </a:r>
            <a:r>
              <a:rPr lang="es-MX" sz="16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megatendencias</a:t>
            </a:r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tendencias</a:t>
            </a:r>
            <a:r>
              <a:rPr lang="es-MX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 ir haciendo los ajustes pertinentes conforme se requieran. </a:t>
            </a:r>
          </a:p>
          <a:p>
            <a:pPr marL="0" indent="0" algn="just">
              <a:buNone/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 los términos de </a:t>
            </a:r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oportunidad y amenazas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se hace referencia a aquellas condiciones favorables o desfavorables para la organización que derivan de los cambios que se dan en el entorno; entre tales cambios se incluyen tanto las nuevas situaciones que de alguna manera ya están </a:t>
            </a:r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presentes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como los hechos que al </a:t>
            </a:r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futuro</a:t>
            </a:r>
            <a:r>
              <a:rPr lang="es-MX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pueden verificarse.</a:t>
            </a:r>
          </a:p>
          <a:p>
            <a:pPr marL="0" indent="0" algn="just">
              <a:buNone/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El procedimiento que se sugiere para establecer las oportunidades y amenazas más significativas contempla las siguientes etapas:</a:t>
            </a:r>
          </a:p>
          <a:p>
            <a:pPr marL="0" indent="0" algn="just">
              <a:buNone/>
            </a:pPr>
            <a:r>
              <a:rPr lang="es-MX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Explorar el medio ambiente o entorno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para definir los cambios más significativos que se han dado en el 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</a:t>
            </a:r>
            <a:r>
              <a:rPr lang="es-MX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y los que se pudieran anticipar para el 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futuro.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Establecer qué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OPORTUNIDADES y qué AMENAZAS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se abren para la actividad emprendedora si llegan a materializarse dichos cambios.</a:t>
            </a:r>
          </a:p>
        </p:txBody>
      </p:sp>
    </p:spTree>
    <p:extLst>
      <p:ext uri="{BB962C8B-B14F-4D97-AF65-F5344CB8AC3E}">
        <p14:creationId xmlns:p14="http://schemas.microsoft.com/office/powerpoint/2010/main" val="344010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8F02F-B226-4B6C-8CD2-890FA131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260648"/>
            <a:ext cx="6172200" cy="428625"/>
          </a:xfrm>
        </p:spPr>
        <p:txBody>
          <a:bodyPr>
            <a:noAutofit/>
          </a:bodyPr>
          <a:lstStyle/>
          <a:p>
            <a:pPr algn="ctr"/>
            <a:r>
              <a:rPr lang="es-MX" sz="2400" b="1" dirty="0">
                <a:solidFill>
                  <a:srgbClr val="C00000"/>
                </a:solidFill>
              </a:rPr>
              <a:t>INSTRUCCIONES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92A47-6199-4A83-9B75-60CBF4982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836712"/>
            <a:ext cx="8352928" cy="4474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3.- Analizar los siguientes documentos</a:t>
            </a:r>
          </a:p>
          <a:p>
            <a:pPr marL="228600" lvl="0" indent="-228600">
              <a:buFont typeface="+mj-lt"/>
              <a:buAutoNum type="alphaLcPeriod"/>
            </a:pPr>
            <a:r>
              <a:rPr lang="es-MX" sz="1050" dirty="0"/>
              <a:t>¿Qué nos traerá el futuro? </a:t>
            </a:r>
            <a:r>
              <a:rPr lang="es-MX" sz="1050" dirty="0" err="1"/>
              <a:t>Megatendencias</a:t>
            </a:r>
            <a:r>
              <a:rPr lang="es-MX" sz="1050" dirty="0"/>
              <a:t> latinoamericanas, más allá de la disrupción. Disponible en: </a:t>
            </a:r>
            <a:r>
              <a:rPr lang="es-MX" sz="1050" u="sng" dirty="0">
                <a:hlinkClick r:id="rId2"/>
              </a:rPr>
              <a:t>https://www.ey.com/Publication/vwLUAssets/EY-Megatendencias-Latam/$File/EY-Megatendencias-Latam.pdf</a:t>
            </a:r>
            <a:endParaRPr lang="es-MX" sz="1050" dirty="0"/>
          </a:p>
          <a:p>
            <a:pPr marL="228600" lvl="0" indent="-228600">
              <a:buFont typeface="+mj-lt"/>
              <a:buAutoNum type="alphaLcPeriod"/>
            </a:pPr>
            <a:r>
              <a:rPr lang="es-MX" sz="1050" dirty="0" err="1"/>
              <a:t>Megatendencias</a:t>
            </a:r>
            <a:r>
              <a:rPr lang="es-MX" sz="1050" dirty="0"/>
              <a:t> sociales y tecnológicas. ITESM.  Disponible en:  </a:t>
            </a:r>
            <a:r>
              <a:rPr lang="es-MX" sz="1050" u="sng" dirty="0">
                <a:hlinkClick r:id="rId3"/>
              </a:rPr>
              <a:t>https://es.slideshare.net/bemaguali/megatendencias-sociales-y-tecnologicas-itesm</a:t>
            </a:r>
            <a:endParaRPr lang="es-MX" sz="1050" dirty="0"/>
          </a:p>
          <a:p>
            <a:pPr marL="228600" lvl="0" indent="-228600">
              <a:buFont typeface="+mj-lt"/>
              <a:buAutoNum type="alphaLcPeriod"/>
            </a:pPr>
            <a:r>
              <a:rPr lang="es-MX" sz="1050" dirty="0"/>
              <a:t>Las 10 principales tendencias de consumo para el 2020. Disponible en: </a:t>
            </a:r>
            <a:r>
              <a:rPr lang="es-MX" sz="1050" u="sng" dirty="0">
                <a:hlinkClick r:id="rId4"/>
              </a:rPr>
              <a:t>http://canipec.org.mx/wp-content/uploads/2020/02/wpGCT2020SP-v0.4.pdf</a:t>
            </a:r>
            <a:endParaRPr lang="es-MX" sz="1050" dirty="0"/>
          </a:p>
          <a:p>
            <a:pPr marL="228600" lvl="0" indent="-228600">
              <a:buFont typeface="+mj-lt"/>
              <a:buAutoNum type="alphaLcPeriod"/>
            </a:pPr>
            <a:r>
              <a:rPr lang="es-MX" sz="1050" dirty="0"/>
              <a:t>Tendencias y hábitos del consumidor 2020 y su impacto por Covid-19. Disponible en: </a:t>
            </a:r>
            <a:r>
              <a:rPr lang="es-MX" sz="1050" u="sng" dirty="0">
                <a:hlinkClick r:id="rId5"/>
              </a:rPr>
              <a:t>http://www.cien.adexperu.org.pe/wp-content/uploads/2020/05/TENDENCIAS-Y-HABITOS-DEL-CONSUMIDOR-2020-Y-SU-IMPACTO-POR-COVID-19.pdf</a:t>
            </a:r>
            <a:endParaRPr lang="es-MX" sz="1050" dirty="0"/>
          </a:p>
          <a:p>
            <a:pPr marL="228600" lvl="0" indent="-228600">
              <a:buFont typeface="+mj-lt"/>
              <a:buAutoNum type="alphaLcPeriod"/>
            </a:pPr>
            <a:r>
              <a:rPr lang="es-MX" sz="1050" dirty="0"/>
              <a:t>Análisis de tendencias y escenarios E2030DSS. Disponible en: </a:t>
            </a:r>
            <a:r>
              <a:rPr lang="es-MX" sz="1050" u="sng" dirty="0">
                <a:hlinkClick r:id="rId6"/>
              </a:rPr>
              <a:t>http://www.donostiafutura.com/media/uploads/publicaciones/20181210_Analisis_de_Tendencias_E2030DSS.pdf</a:t>
            </a:r>
            <a:endParaRPr lang="es-MX" sz="1050" u="sng" dirty="0"/>
          </a:p>
          <a:p>
            <a:pPr marL="0" indent="0" algn="just">
              <a:buNone/>
            </a:pPr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4.- Verificar las coincidencias de los documentos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al detectar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Megatendencias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que pueden impactar globalmente al 2030 y elaborar la </a:t>
            </a:r>
            <a:r>
              <a:rPr lang="es-MX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 PARA EL ANÁLISIS DE COINCIDENCIAS Y SELECCIÓN DE MEGATENDENCIAS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listando al menos dos macrotendencias por cada factor (político, económico, social, ambiental y tecnológico) y sus variables relacionadas como se muestra en el ejemplo, así como marcando con una X  las fuentes en las cuales se encontraron las coincidencias.</a:t>
            </a:r>
          </a:p>
          <a:p>
            <a:pPr marL="0" indent="0" algn="just">
              <a:buNone/>
            </a:pPr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5.- Completar la matriz de </a:t>
            </a:r>
            <a:r>
              <a:rPr lang="es-MX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COMPLEJIDAD DEL ENTORNO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seleccionando una macrotendencia por cada aspecto o factor clave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(PEST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PESTEL)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y declarar lo que ocurre en el presente y lo que se espera que ocurra en el futuro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(2030)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como se muestra en el ejemplo (agregar una macrotendencia diferente al ejemplo  en el aspecto tecnológico) y marcar con una X si es amenaza u oportunidad como se muestra en el ejemplo</a:t>
            </a:r>
          </a:p>
          <a:p>
            <a:pPr marL="0" indent="0" algn="just">
              <a:buNone/>
            </a:pPr>
            <a:r>
              <a:rPr lang="es-MX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6.- </a:t>
            </a:r>
            <a:r>
              <a:rPr lang="es-MX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Agregar las </a:t>
            </a:r>
            <a:r>
              <a:rPr lang="es-MX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del ejercicio considerando los aprendizajes significativos, la incertidumbre del futuro, la complejidad del entorno y sus apreciaciones personales</a:t>
            </a:r>
          </a:p>
          <a:p>
            <a:pPr marL="0" indent="0">
              <a:buNone/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50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1B7A0B2-DC7C-4BCD-B4E3-CBD932756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058131"/>
              </p:ext>
            </p:extLst>
          </p:nvPr>
        </p:nvGraphicFramePr>
        <p:xfrm>
          <a:off x="395534" y="1329946"/>
          <a:ext cx="8424938" cy="532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404">
                  <a:extLst>
                    <a:ext uri="{9D8B030D-6E8A-4147-A177-3AD203B41FA5}">
                      <a16:colId xmlns:a16="http://schemas.microsoft.com/office/drawing/2014/main" val="1237811107"/>
                    </a:ext>
                  </a:extLst>
                </a:gridCol>
                <a:gridCol w="1613286">
                  <a:extLst>
                    <a:ext uri="{9D8B030D-6E8A-4147-A177-3AD203B41FA5}">
                      <a16:colId xmlns:a16="http://schemas.microsoft.com/office/drawing/2014/main" val="1197457003"/>
                    </a:ext>
                  </a:extLst>
                </a:gridCol>
                <a:gridCol w="2298894">
                  <a:extLst>
                    <a:ext uri="{9D8B030D-6E8A-4147-A177-3AD203B41FA5}">
                      <a16:colId xmlns:a16="http://schemas.microsoft.com/office/drawing/2014/main" val="159886515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087972556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54348743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7148034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130250796"/>
                    </a:ext>
                  </a:extLst>
                </a:gridCol>
                <a:gridCol w="720082">
                  <a:extLst>
                    <a:ext uri="{9D8B030D-6E8A-4147-A177-3AD203B41FA5}">
                      <a16:colId xmlns:a16="http://schemas.microsoft.com/office/drawing/2014/main" val="3625706602"/>
                    </a:ext>
                  </a:extLst>
                </a:gridCol>
              </a:tblGrid>
              <a:tr h="473329">
                <a:tc rowSpan="2"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solidFill>
                            <a:schemeClr val="tx1"/>
                          </a:solidFill>
                        </a:rPr>
                        <a:t>ASPECTO O FACTOR CLAVE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solidFill>
                            <a:schemeClr val="tx1"/>
                          </a:solidFill>
                        </a:rPr>
                        <a:t>MEGATENDENCIAS QUE COINCIDEN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s-MX" sz="1100" dirty="0">
                          <a:solidFill>
                            <a:schemeClr val="tx1"/>
                          </a:solidFill>
                        </a:rPr>
                        <a:t>FUENTE O PROCEDENCIA DE LA INFORMACIÓN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068742"/>
                  </a:ext>
                </a:extLst>
              </a:tr>
              <a:tr h="580497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EY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LATAM</a:t>
                      </a:r>
                    </a:p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ITESM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CONSUMO 2020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700" dirty="0">
                          <a:solidFill>
                            <a:schemeClr val="tx1"/>
                          </a:solidFill>
                        </a:rPr>
                        <a:t>HÁBITOS DEL CONSUMIDOR POST-COVID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700" dirty="0">
                          <a:solidFill>
                            <a:schemeClr val="tx1"/>
                          </a:solidFill>
                        </a:rPr>
                        <a:t>ESCENARIOS E2030ODS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556216"/>
                  </a:ext>
                </a:extLst>
              </a:tr>
              <a:tr h="217922">
                <a:tc rowSpan="3"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POLÍTICO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Mayor transparencia a la hora de elegir políticas de uso y privatización de datos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Uso de datos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14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356113"/>
                  </a:ext>
                </a:extLst>
              </a:tr>
              <a:tr h="21792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Transparencia total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417424"/>
                  </a:ext>
                </a:extLst>
              </a:tr>
              <a:tr h="21792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No a la publicación de información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339972"/>
                  </a:ext>
                </a:extLst>
              </a:tr>
              <a:tr h="217922">
                <a:tc rowSpan="3"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ECONÓMICO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 Empleo y uso de productos hechos por minoristas.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Mercados </a:t>
                      </a:r>
                      <a:r>
                        <a:rPr lang="es-MX" sz="800" dirty="0" err="1">
                          <a:solidFill>
                            <a:schemeClr val="tx1"/>
                          </a:solidFill>
                        </a:rPr>
                        <a:t>supefluidos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72886"/>
                  </a:ext>
                </a:extLst>
              </a:tr>
              <a:tr h="21792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El mundo, un centro comercial enorme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35906"/>
                  </a:ext>
                </a:extLst>
              </a:tr>
              <a:tr h="21792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25469"/>
                  </a:ext>
                </a:extLst>
              </a:tr>
              <a:tr h="360782">
                <a:tc rowSpan="3"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SOCIAL (DEMOGRÁFICO, SALUD, CULTURAL)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CAMBIOS DEMOGRÁFICOS GLOBALES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CRECIMIENTO DE LA POBLACIÓN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929470"/>
                  </a:ext>
                </a:extLst>
              </a:tr>
              <a:tr h="36616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URBANIZACIÓN</a:t>
                      </a:r>
                    </a:p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591033"/>
                  </a:ext>
                </a:extLst>
              </a:tr>
              <a:tr h="36616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ENVEJECIMIENTO DE LA POBLACIÓN</a:t>
                      </a:r>
                    </a:p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744164"/>
                  </a:ext>
                </a:extLst>
              </a:tr>
              <a:tr h="334148">
                <a:tc rowSpan="3"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AMBIENTAL / ECOLÓGICO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Uso de tecnologías de movilización sin limites y </a:t>
                      </a:r>
                      <a:r>
                        <a:rPr lang="es-MX" sz="800" dirty="0" err="1">
                          <a:solidFill>
                            <a:schemeClr val="tx1"/>
                          </a:solidFill>
                        </a:rPr>
                        <a:t>green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s-MX" sz="800" dirty="0" err="1">
                          <a:solidFill>
                            <a:schemeClr val="tx1"/>
                          </a:solidFill>
                        </a:rPr>
                        <a:t>mobile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err="1">
                          <a:solidFill>
                            <a:schemeClr val="tx1"/>
                          </a:solidFill>
                        </a:rPr>
                        <a:t>Movilizacion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 sin limites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870304"/>
                  </a:ext>
                </a:extLst>
              </a:tr>
              <a:tr h="33414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321237"/>
                  </a:ext>
                </a:extLst>
              </a:tr>
              <a:tr h="33414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716397"/>
                  </a:ext>
                </a:extLst>
              </a:tr>
              <a:tr h="290563">
                <a:tc rowSpan="3">
                  <a:txBody>
                    <a:bodyPr/>
                    <a:lstStyle/>
                    <a:p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TECNOLÓGICO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Uso de </a:t>
                      </a:r>
                      <a:r>
                        <a:rPr lang="es-MX" sz="800" dirty="0" err="1">
                          <a:solidFill>
                            <a:schemeClr val="tx1"/>
                          </a:solidFill>
                        </a:rPr>
                        <a:t>big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 data y IA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800" dirty="0" err="1">
                          <a:solidFill>
                            <a:schemeClr val="tx1"/>
                          </a:solidFill>
                        </a:rPr>
                        <a:t>Adaptacion</a:t>
                      </a:r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 humana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14022"/>
                  </a:ext>
                </a:extLst>
              </a:tr>
              <a:tr h="290562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solidFill>
                            <a:schemeClr val="tx1"/>
                          </a:solidFill>
                        </a:rPr>
                        <a:t>Convivencia tecnológica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33087"/>
                  </a:ext>
                </a:extLst>
              </a:tr>
              <a:tr h="290563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668165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063C3A1B-4A6E-4A3B-B2D7-40F040721A36}"/>
              </a:ext>
            </a:extLst>
          </p:cNvPr>
          <p:cNvSpPr txBox="1"/>
          <p:nvPr/>
        </p:nvSpPr>
        <p:spPr>
          <a:xfrm>
            <a:off x="395534" y="548680"/>
            <a:ext cx="8352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C00000"/>
                </a:solidFill>
              </a:rPr>
              <a:t>MATRIZ PARA EL ANÁLISIS DE COINCIDENCIAS Y SELECCIÓN DE MEGATENDENCIAS</a:t>
            </a:r>
          </a:p>
        </p:txBody>
      </p:sp>
    </p:spTree>
    <p:extLst>
      <p:ext uri="{BB962C8B-B14F-4D97-AF65-F5344CB8AC3E}">
        <p14:creationId xmlns:p14="http://schemas.microsoft.com/office/powerpoint/2010/main" val="139845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511748"/>
              </p:ext>
            </p:extLst>
          </p:nvPr>
        </p:nvGraphicFramePr>
        <p:xfrm>
          <a:off x="323528" y="980728"/>
          <a:ext cx="8527599" cy="55446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0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9258">
                  <a:extLst>
                    <a:ext uri="{9D8B030D-6E8A-4147-A177-3AD203B41FA5}">
                      <a16:colId xmlns:a16="http://schemas.microsoft.com/office/drawing/2014/main" val="2984996991"/>
                    </a:ext>
                  </a:extLst>
                </a:gridCol>
                <a:gridCol w="1047557">
                  <a:extLst>
                    <a:ext uri="{9D8B030D-6E8A-4147-A177-3AD203B41FA5}">
                      <a16:colId xmlns:a16="http://schemas.microsoft.com/office/drawing/2014/main" val="856312983"/>
                    </a:ext>
                  </a:extLst>
                </a:gridCol>
              </a:tblGrid>
              <a:tr h="71904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tx1"/>
                          </a:solidFill>
                        </a:rPr>
                        <a:t>ASPECTO O FACTOR CLAVE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HOY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TENDENCIAS </a:t>
                      </a:r>
                    </a:p>
                    <a:p>
                      <a:pPr algn="ctr"/>
                      <a:r>
                        <a:rPr lang="es-MX" sz="1400" dirty="0">
                          <a:solidFill>
                            <a:schemeClr val="tx1"/>
                          </a:solidFill>
                        </a:rPr>
                        <a:t>2025-2030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chemeClr val="tx1"/>
                          </a:solidFill>
                        </a:rPr>
                        <a:t>POSIBLES IMPACTOS GLOBALES/LOCALES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AMENAZA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OPOR UNIDAD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578">
                <a:tc>
                  <a:txBody>
                    <a:bodyPr/>
                    <a:lstStyle/>
                    <a:p>
                      <a:r>
                        <a:rPr lang="es-MX" sz="900" b="1" dirty="0"/>
                        <a:t>POLÍTICOS</a:t>
                      </a:r>
                      <a:endParaRPr lang="en-US" sz="9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Las personas </a:t>
                      </a:r>
                      <a:r>
                        <a:rPr lang="en-US" sz="900" dirty="0" err="1"/>
                        <a:t>exigen</a:t>
                      </a:r>
                      <a:r>
                        <a:rPr lang="en-US" sz="900" dirty="0"/>
                        <a:t> mayor </a:t>
                      </a:r>
                      <a:r>
                        <a:rPr lang="en-US" sz="900" dirty="0" err="1"/>
                        <a:t>transparencia</a:t>
                      </a:r>
                      <a:r>
                        <a:rPr lang="en-US" sz="900" dirty="0"/>
                        <a:t> a la hora de </a:t>
                      </a:r>
                      <a:r>
                        <a:rPr lang="en-US" sz="900" dirty="0" err="1"/>
                        <a:t>elegir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representantes</a:t>
                      </a:r>
                      <a:r>
                        <a:rPr lang="en-US" sz="900" dirty="0"/>
                        <a:t>.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Uso</a:t>
                      </a:r>
                      <a:r>
                        <a:rPr lang="en-US" sz="900" dirty="0"/>
                        <a:t> de IA e </a:t>
                      </a:r>
                      <a:r>
                        <a:rPr lang="en-US" sz="900" dirty="0" err="1"/>
                        <a:t>inteligencias</a:t>
                      </a:r>
                      <a:r>
                        <a:rPr lang="en-US" sz="900" dirty="0"/>
                        <a:t> para </a:t>
                      </a:r>
                      <a:r>
                        <a:rPr lang="en-US" sz="900" dirty="0" err="1"/>
                        <a:t>gobernar</a:t>
                      </a:r>
                      <a:r>
                        <a:rPr lang="en-US" sz="900" dirty="0"/>
                        <a:t>.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Mayor </a:t>
                      </a:r>
                      <a:r>
                        <a:rPr lang="en-US" sz="900" dirty="0" err="1"/>
                        <a:t>aristrocracia</a:t>
                      </a:r>
                      <a:r>
                        <a:rPr lang="en-US" sz="900" dirty="0"/>
                        <a:t> y </a:t>
                      </a:r>
                      <a:r>
                        <a:rPr lang="en-US" sz="900" dirty="0" err="1"/>
                        <a:t>autonomia</a:t>
                      </a:r>
                      <a:r>
                        <a:rPr lang="en-US" sz="900" dirty="0"/>
                        <a:t>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612">
                <a:tc>
                  <a:txBody>
                    <a:bodyPr/>
                    <a:lstStyle/>
                    <a:p>
                      <a:r>
                        <a:rPr lang="es-MX" sz="900" b="1" dirty="0"/>
                        <a:t>ECONÓMICOS</a:t>
                      </a:r>
                      <a:endParaRPr lang="en-US" sz="9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Personas </a:t>
                      </a:r>
                      <a:r>
                        <a:rPr lang="en-US" sz="900" dirty="0" err="1"/>
                        <a:t>autoempleandose</a:t>
                      </a:r>
                      <a:r>
                        <a:rPr lang="en-US" sz="900" dirty="0"/>
                        <a:t> y </a:t>
                      </a:r>
                      <a:r>
                        <a:rPr lang="en-US" sz="900" dirty="0" err="1"/>
                        <a:t>siendo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capaces</a:t>
                      </a:r>
                      <a:r>
                        <a:rPr lang="en-US" sz="900" dirty="0"/>
                        <a:t> de </a:t>
                      </a:r>
                      <a:r>
                        <a:rPr lang="en-US" sz="900" dirty="0" err="1"/>
                        <a:t>establecer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tecnicas</a:t>
                      </a:r>
                      <a:r>
                        <a:rPr lang="en-US" sz="900" dirty="0"/>
                        <a:t> de </a:t>
                      </a:r>
                      <a:r>
                        <a:rPr lang="en-US" sz="900" dirty="0" err="1"/>
                        <a:t>trabajo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especializado</a:t>
                      </a:r>
                      <a:r>
                        <a:rPr lang="en-US" sz="900" dirty="0"/>
                        <a:t>.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Fuerza</a:t>
                      </a:r>
                      <a:r>
                        <a:rPr lang="en-US" sz="900" dirty="0"/>
                        <a:t> de </a:t>
                      </a:r>
                      <a:r>
                        <a:rPr lang="en-US" sz="900" dirty="0" err="1"/>
                        <a:t>trabajo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constituida</a:t>
                      </a:r>
                      <a:r>
                        <a:rPr lang="en-US" sz="900" dirty="0"/>
                        <a:t> por </a:t>
                      </a:r>
                      <a:r>
                        <a:rPr lang="en-US" sz="900" dirty="0" err="1"/>
                        <a:t>adultos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mayores</a:t>
                      </a:r>
                      <a:r>
                        <a:rPr lang="en-US" sz="900" dirty="0"/>
                        <a:t>.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Capacidades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laborales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disminuidas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en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uso</a:t>
                      </a:r>
                      <a:r>
                        <a:rPr lang="en-US" sz="900" dirty="0"/>
                        <a:t> , </a:t>
                      </a:r>
                      <a:r>
                        <a:rPr lang="en-US" sz="900" dirty="0" err="1"/>
                        <a:t>tiempo</a:t>
                      </a:r>
                      <a:r>
                        <a:rPr lang="en-US" sz="900" dirty="0"/>
                        <a:t> y </a:t>
                      </a:r>
                      <a:r>
                        <a:rPr lang="en-US" sz="900" dirty="0" err="1"/>
                        <a:t>recursos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financieros</a:t>
                      </a:r>
                      <a:r>
                        <a:rPr lang="en-US" sz="900" dirty="0"/>
                        <a:t>.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191">
                <a:tc>
                  <a:txBody>
                    <a:bodyPr/>
                    <a:lstStyle/>
                    <a:p>
                      <a:r>
                        <a:rPr lang="es-MX" sz="900" b="1" dirty="0"/>
                        <a:t>SOCIALES</a:t>
                      </a:r>
                      <a:endParaRPr lang="en-US" sz="9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Personas </a:t>
                      </a:r>
                      <a:r>
                        <a:rPr lang="en-US" sz="900" dirty="0" err="1"/>
                        <a:t>adquiriendo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productos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masivos</a:t>
                      </a:r>
                      <a:r>
                        <a:rPr lang="en-US" sz="900" dirty="0"/>
                        <a:t> para </a:t>
                      </a:r>
                      <a:r>
                        <a:rPr lang="en-US" sz="900" dirty="0" err="1"/>
                        <a:t>su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usoy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venta</a:t>
                      </a:r>
                      <a:r>
                        <a:rPr lang="en-US" sz="900" dirty="0"/>
                        <a:t> posterior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Personas </a:t>
                      </a:r>
                      <a:r>
                        <a:rPr lang="en-US" sz="900" dirty="0" err="1"/>
                        <a:t>adquiriendo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productos</a:t>
                      </a:r>
                      <a:r>
                        <a:rPr lang="en-US" sz="900" dirty="0"/>
                        <a:t> de </a:t>
                      </a:r>
                      <a:r>
                        <a:rPr lang="en-US" sz="900" dirty="0" err="1"/>
                        <a:t>empresas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pequeñas</a:t>
                      </a:r>
                      <a:r>
                        <a:rPr lang="en-US" sz="900" dirty="0"/>
                        <a:t> y </a:t>
                      </a:r>
                      <a:r>
                        <a:rPr lang="en-US" sz="900" dirty="0" err="1"/>
                        <a:t>medianas</a:t>
                      </a:r>
                      <a:r>
                        <a:rPr lang="en-US" sz="900" dirty="0"/>
                        <a:t>.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Dsiminucion</a:t>
                      </a:r>
                      <a:r>
                        <a:rPr lang="en-US" sz="900" dirty="0"/>
                        <a:t> de </a:t>
                      </a:r>
                      <a:r>
                        <a:rPr lang="en-US" sz="900" dirty="0" err="1"/>
                        <a:t>servicios</a:t>
                      </a:r>
                      <a:r>
                        <a:rPr lang="en-US" sz="900" dirty="0"/>
                        <a:t> y </a:t>
                      </a:r>
                      <a:r>
                        <a:rPr lang="en-US" sz="900" dirty="0" err="1"/>
                        <a:t>valores</a:t>
                      </a:r>
                      <a:r>
                        <a:rPr lang="en-US" sz="900" dirty="0"/>
                        <a:t>. </a:t>
                      </a:r>
                      <a:r>
                        <a:rPr lang="en-US" sz="900" dirty="0" err="1"/>
                        <a:t>Asi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como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aumento</a:t>
                      </a:r>
                      <a:r>
                        <a:rPr lang="en-US" sz="900" dirty="0"/>
                        <a:t> de </a:t>
                      </a:r>
                      <a:r>
                        <a:rPr lang="en-US" sz="900" dirty="0" err="1"/>
                        <a:t>oportunidades</a:t>
                      </a:r>
                      <a:r>
                        <a:rPr lang="en-US" sz="900" dirty="0"/>
                        <a:t> de </a:t>
                      </a:r>
                      <a:r>
                        <a:rPr lang="en-US" sz="900" dirty="0" err="1"/>
                        <a:t>modelo</a:t>
                      </a:r>
                      <a:r>
                        <a:rPr lang="en-US" sz="900" dirty="0"/>
                        <a:t> de </a:t>
                      </a:r>
                      <a:r>
                        <a:rPr lang="en-US" sz="900" dirty="0" err="1"/>
                        <a:t>negocio</a:t>
                      </a:r>
                      <a:r>
                        <a:rPr lang="en-US" sz="900" dirty="0"/>
                        <a:t>.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9806">
                <a:tc>
                  <a:txBody>
                    <a:bodyPr/>
                    <a:lstStyle/>
                    <a:p>
                      <a:r>
                        <a:rPr lang="en-US" sz="900" b="1" dirty="0"/>
                        <a:t>AMBIENTALES / ECOLÓGICOS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Uso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exagerado</a:t>
                      </a:r>
                      <a:r>
                        <a:rPr lang="en-US" sz="900" dirty="0"/>
                        <a:t> de </a:t>
                      </a:r>
                      <a:r>
                        <a:rPr lang="en-US" sz="900" dirty="0" err="1"/>
                        <a:t>recursos</a:t>
                      </a:r>
                      <a:r>
                        <a:rPr lang="en-US" sz="900" dirty="0"/>
                        <a:t> no </a:t>
                      </a:r>
                      <a:r>
                        <a:rPr lang="en-US" sz="900" dirty="0" err="1"/>
                        <a:t>renovables</a:t>
                      </a:r>
                      <a:r>
                        <a:rPr lang="en-US" sz="900" dirty="0"/>
                        <a:t> y </a:t>
                      </a:r>
                      <a:r>
                        <a:rPr lang="en-US" sz="900" dirty="0" err="1"/>
                        <a:t>contaminantes</a:t>
                      </a:r>
                      <a:r>
                        <a:rPr lang="en-US" sz="900" dirty="0"/>
                        <a:t>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Uso</a:t>
                      </a:r>
                      <a:r>
                        <a:rPr lang="en-US" sz="900" dirty="0"/>
                        <a:t> de </a:t>
                      </a:r>
                      <a:r>
                        <a:rPr lang="en-US" sz="900" dirty="0" err="1"/>
                        <a:t>recursos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renovables</a:t>
                      </a:r>
                      <a:r>
                        <a:rPr lang="en-US" sz="900" dirty="0"/>
                        <a:t> y green.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Mayor control de zonas de </a:t>
                      </a:r>
                      <a:r>
                        <a:rPr lang="en-US" sz="900" dirty="0" err="1"/>
                        <a:t>ambiente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contaminado</a:t>
                      </a:r>
                      <a:r>
                        <a:rPr lang="en-US" sz="900" dirty="0"/>
                        <a:t> y </a:t>
                      </a:r>
                      <a:r>
                        <a:rPr lang="en-US" sz="900" dirty="0" err="1"/>
                        <a:t>toxico</a:t>
                      </a:r>
                      <a:r>
                        <a:rPr lang="en-US" sz="900" dirty="0"/>
                        <a:t>. 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697733"/>
                  </a:ext>
                </a:extLst>
              </a:tr>
              <a:tr h="1464383">
                <a:tc>
                  <a:txBody>
                    <a:bodyPr/>
                    <a:lstStyle/>
                    <a:p>
                      <a:r>
                        <a:rPr lang="es-MX" sz="900" b="1" dirty="0"/>
                        <a:t>TECNOLÓGICOS</a:t>
                      </a:r>
                      <a:endParaRPr lang="en-US" sz="9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Los </a:t>
                      </a:r>
                      <a:r>
                        <a:rPr lang="en-US" sz="900" dirty="0" err="1"/>
                        <a:t>avances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tecnológicos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están</a:t>
                      </a:r>
                      <a:r>
                        <a:rPr lang="en-US" sz="900" dirty="0"/>
                        <a:t> accelerando</a:t>
                      </a:r>
                    </a:p>
                    <a:p>
                      <a:endParaRPr lang="en-US" sz="900" dirty="0"/>
                    </a:p>
                    <a:p>
                      <a:r>
                        <a:rPr lang="en-US" sz="900" dirty="0"/>
                        <a:t>La </a:t>
                      </a:r>
                      <a:r>
                        <a:rPr lang="en-US" sz="900" dirty="0" err="1"/>
                        <a:t>transformación</a:t>
                      </a:r>
                      <a:r>
                        <a:rPr lang="en-US" sz="900" dirty="0"/>
                        <a:t> digital se </a:t>
                      </a:r>
                      <a:r>
                        <a:rPr lang="en-US" sz="900" dirty="0" err="1"/>
                        <a:t>vio</a:t>
                      </a:r>
                      <a:r>
                        <a:rPr lang="en-US" sz="900" dirty="0"/>
                        <a:t> </a:t>
                      </a:r>
                      <a:r>
                        <a:rPr lang="en-US" sz="900" dirty="0" err="1"/>
                        <a:t>precipitada</a:t>
                      </a:r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9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 automatización aumentará la productividad significativamente a través del uso de robots y </a:t>
                      </a:r>
                      <a:r>
                        <a:rPr lang="es-MX" sz="9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bots</a:t>
                      </a:r>
                      <a:endParaRPr lang="en-US" sz="9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err="1"/>
                        <a:t>Disminución</a:t>
                      </a:r>
                      <a:r>
                        <a:rPr lang="en-US" sz="900" dirty="0"/>
                        <a:t> de </a:t>
                      </a:r>
                      <a:r>
                        <a:rPr lang="en-US" sz="900" dirty="0" err="1"/>
                        <a:t>empleos</a:t>
                      </a:r>
                      <a:r>
                        <a:rPr lang="en-US" sz="900" dirty="0"/>
                        <a:t>  de </a:t>
                      </a:r>
                      <a:r>
                        <a:rPr lang="en-US" sz="900" dirty="0" err="1"/>
                        <a:t>servicios</a:t>
                      </a:r>
                      <a:r>
                        <a:rPr lang="en-US" sz="900" dirty="0"/>
                        <a:t>. </a:t>
                      </a:r>
                      <a:r>
                        <a:rPr lang="en-US" sz="900" dirty="0" err="1"/>
                        <a:t>Desaparición</a:t>
                      </a:r>
                      <a:r>
                        <a:rPr lang="en-US" sz="900" dirty="0"/>
                        <a:t> de </a:t>
                      </a:r>
                      <a:r>
                        <a:rPr lang="en-US" sz="900" dirty="0" err="1"/>
                        <a:t>carreras</a:t>
                      </a:r>
                      <a:r>
                        <a:rPr lang="en-US" sz="900" dirty="0"/>
                        <a:t> y </a:t>
                      </a:r>
                      <a:r>
                        <a:rPr lang="en-US" sz="900" dirty="0" err="1"/>
                        <a:t>oficios</a:t>
                      </a:r>
                      <a:endParaRPr lang="en-US" sz="9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2 Título"/>
          <p:cNvSpPr txBox="1">
            <a:spLocks/>
          </p:cNvSpPr>
          <p:nvPr/>
        </p:nvSpPr>
        <p:spPr>
          <a:xfrm>
            <a:off x="1259632" y="488980"/>
            <a:ext cx="6858000" cy="378042"/>
          </a:xfrm>
          <a:prstGeom prst="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br>
              <a:rPr lang="es-MX" sz="2000" b="1" dirty="0">
                <a:solidFill>
                  <a:srgbClr val="C00000"/>
                </a:solidFill>
              </a:rPr>
            </a:br>
            <a:r>
              <a:rPr lang="es-MX" sz="2000" b="1" dirty="0">
                <a:solidFill>
                  <a:srgbClr val="C00000"/>
                </a:solidFill>
              </a:rPr>
              <a:t>COMPLEJIDAD DEL ENTORNO</a:t>
            </a:r>
            <a:br>
              <a:rPr lang="es-MX" sz="2400" b="1" dirty="0">
                <a:solidFill>
                  <a:srgbClr val="C00000"/>
                </a:solidFill>
              </a:rPr>
            </a:br>
            <a:endParaRPr lang="es-MX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47580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E0C45D9-DB68-417D-8C14-9877D6ACAF59}"/>
              </a:ext>
            </a:extLst>
          </p:cNvPr>
          <p:cNvSpPr txBox="1"/>
          <p:nvPr/>
        </p:nvSpPr>
        <p:spPr>
          <a:xfrm>
            <a:off x="1331640" y="476672"/>
            <a:ext cx="628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rgbClr val="C00000"/>
                </a:solidFill>
              </a:rPr>
              <a:t>CONCLUSIONES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CE680A-CAD3-4CC0-A3AB-101231CA0850}"/>
              </a:ext>
            </a:extLst>
          </p:cNvPr>
          <p:cNvSpPr txBox="1"/>
          <p:nvPr/>
        </p:nvSpPr>
        <p:spPr>
          <a:xfrm>
            <a:off x="611560" y="1196752"/>
            <a:ext cx="7920880" cy="590931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57175" indent="-257175">
              <a:buAutoNum type="alphaLcParenR"/>
            </a:pPr>
            <a:r>
              <a:rPr lang="es-MX" dirty="0"/>
              <a:t>Aprendizajes significativos</a:t>
            </a:r>
          </a:p>
          <a:p>
            <a:r>
              <a:rPr lang="es-MX" dirty="0"/>
              <a:t>Las personas están centrándose en capacitarse aun mas, por lo que se vera un auge de pequeñas y medianas empresas. </a:t>
            </a:r>
          </a:p>
          <a:p>
            <a:pPr marL="257175" indent="-257175">
              <a:buAutoNum type="alphaLcParenR"/>
            </a:pPr>
            <a:endParaRPr lang="es-MX" dirty="0"/>
          </a:p>
          <a:p>
            <a:pPr marL="257175" indent="-257175">
              <a:buAutoNum type="alphaLcParenR"/>
            </a:pPr>
            <a:endParaRPr lang="es-MX" dirty="0"/>
          </a:p>
          <a:p>
            <a:pPr marL="257175" indent="-257175">
              <a:buAutoNum type="alphaLcParenR"/>
            </a:pPr>
            <a:r>
              <a:rPr lang="es-MX" dirty="0"/>
              <a:t>Incertidumbre del futuro</a:t>
            </a:r>
          </a:p>
          <a:p>
            <a:r>
              <a:rPr lang="es-MX" dirty="0"/>
              <a:t>No se sabe hasta que grado nos afecten los cambios y recesiones económicas y sociales. </a:t>
            </a:r>
          </a:p>
          <a:p>
            <a:pPr marL="257175" indent="-257175">
              <a:buAutoNum type="alphaLcParenR"/>
            </a:pPr>
            <a:endParaRPr lang="es-MX" dirty="0"/>
          </a:p>
          <a:p>
            <a:pPr marL="257175" indent="-257175">
              <a:buAutoNum type="alphaLcParenR"/>
            </a:pPr>
            <a:endParaRPr lang="es-MX" dirty="0"/>
          </a:p>
          <a:p>
            <a:pPr marL="257175" indent="-257175">
              <a:buAutoNum type="alphaLcParenR"/>
            </a:pPr>
            <a:endParaRPr lang="es-MX" dirty="0"/>
          </a:p>
          <a:p>
            <a:pPr marL="257175" indent="-257175">
              <a:buAutoNum type="alphaLcParenR"/>
            </a:pPr>
            <a:endParaRPr lang="es-MX" dirty="0"/>
          </a:p>
          <a:p>
            <a:pPr marL="257175" indent="-257175">
              <a:buAutoNum type="alphaLcParenR"/>
            </a:pPr>
            <a:r>
              <a:rPr lang="es-MX" dirty="0"/>
              <a:t>Complejidad del entorno</a:t>
            </a:r>
          </a:p>
          <a:p>
            <a:r>
              <a:rPr lang="es-MX" dirty="0"/>
              <a:t>Vivimos en un mundo de constantes cambios a la hora de planear , actualizar y reformar , por lo que es necesario estar aprendiendo constantemente. </a:t>
            </a:r>
          </a:p>
          <a:p>
            <a:pPr marL="257175" indent="-257175">
              <a:buAutoNum type="alphaLcParenR"/>
            </a:pPr>
            <a:endParaRPr lang="es-MX" dirty="0"/>
          </a:p>
          <a:p>
            <a:pPr marL="257175" indent="-257175">
              <a:buAutoNum type="alphaLcParenR"/>
            </a:pPr>
            <a:endParaRPr lang="es-MX" dirty="0"/>
          </a:p>
          <a:p>
            <a:pPr marL="257175" indent="-257175">
              <a:buAutoNum type="alphaLcParenR"/>
            </a:pPr>
            <a:r>
              <a:rPr lang="es-MX" dirty="0"/>
              <a:t>Apreciaciones personales</a:t>
            </a:r>
          </a:p>
          <a:p>
            <a:r>
              <a:rPr lang="es-MX" dirty="0"/>
              <a:t>Todos deberíamos de buscar un mayor aprendizaje ya sea formal o informal para poder enfrentarnos a cambios no previstos en salud, economía </a:t>
            </a:r>
            <a:r>
              <a:rPr lang="es-MX"/>
              <a:t>y administración. 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31360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</TotalTime>
  <Words>1057</Words>
  <Application>Microsoft Office PowerPoint</Application>
  <PresentationFormat>Presentación en pantalla (4:3)</PresentationFormat>
  <Paragraphs>130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GENERALIDADES</vt:lpstr>
      <vt:lpstr>INSTRUCCIONES</vt:lpstr>
      <vt:lpstr>Presentación de PowerPoint</vt:lpstr>
      <vt:lpstr>Presentación de PowerPoint</vt:lpstr>
      <vt:lpstr>Presentación de PowerPoint</vt:lpstr>
    </vt:vector>
  </TitlesOfParts>
  <Company>70092785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GARY PRADO</dc:creator>
  <cp:lastModifiedBy>Luis Vargas Gonzalez</cp:lastModifiedBy>
  <cp:revision>161</cp:revision>
  <dcterms:created xsi:type="dcterms:W3CDTF">2007-11-22T16:45:12Z</dcterms:created>
  <dcterms:modified xsi:type="dcterms:W3CDTF">2022-04-07T00:57:29Z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TC010690813082</vt:lpwstr>
  </property>
</Properties>
</file>