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24538D9-AD25-45A6-8C91-9A6E41945E97}">
  <a:tblStyle styleId="{A24538D9-AD25-45A6-8C91-9A6E41945E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verage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 final o programa produz um output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Quando várias aplicações estão a correr no computador, por exemplo, o CPU tenta comutar entre elas. Ao fazer isto, guarda parte do que está a fazer na memória interna (DRAM).</a:t>
            </a:r>
            <a:endParaRPr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Simultaneamente, o sistema operativo também guarda o seu código e informação na DRAM.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Estas intruções ficam guardadas em memória física de forma não contígua (intercaladas entre si).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DRAM é um tipo de memória RAM que armazena cada bit de dados numa célula de memória, eletricamente implementada por um condensador e um transístor.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condensador guarda cargas elétricas num campo elétrico e pode estar carregado ou descarregado. Estes dois estados podem ser representados por valores binários.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transístor serve para amplificar ou interromper o sinal.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As células da DRAM estão organizadas numa matriz que tens colunas, filas e um row buffer. Cada grupo de filas chama-se bank (tem um buffer próprio) e cada grupo de banks constitui um rank.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Quando se pretende aceder a um bit de informação, por razões de performance, a fila é toda selecionada e colocada no row </a:t>
            </a:r>
            <a:r>
              <a:rPr lang="pt-PT"/>
              <a:t>buffer</a:t>
            </a:r>
            <a:r>
              <a:rPr lang="pt-PT"/>
              <a:t>. Aí, é possível ler-se o valor do bit selecionado.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As operações de leitura são de natureza destrutiva, logo, quando se lê uma fila é necessário reescrever o valor das suas células.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Por sua vez, as células também começam a perder as suas cargas elétricas e precisam de ser atualizadas periodicamente, caso contrário informação é perdida e pode ser corrompida.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 há uns anos para cá, os fabricantes de DRAMs têm vindo a aumentar a densidade de células DRAM por área.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Isto tem a vantagem de reduzir o custo por bit de memória.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Contudo, a proximidade entre as células faz com que estas comecem a interagir eletricamente entre si, provocando efeitos indesejáveis e causando uma probabilidade de alterar os valores das células nas filas adjacentes.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Quando se acede repetidamente à mesma posição de memória, a fila que contém essa posição está a ser constantemente “ativada” (carregada e descarregada) ou “martelada”.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Isto pode fazer com que os valores das células das filas adjacentes, visto que estas estão muito próximas, se altere e ocorram bit flips, se essas células não forem atualizadas antes de perderem demasiada carga.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Qual é o problema disto?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Simplesmente, pode fazer com que um programa “crashe” ou fazer com que a informação fique corrompida. Em cenários mais graves, pode acontecer que um utilizador não </a:t>
            </a:r>
            <a:r>
              <a:rPr lang="pt-PT"/>
              <a:t>privilegiado</a:t>
            </a:r>
            <a:r>
              <a:rPr lang="pt-PT"/>
              <a:t> ganhe privilégios de root.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Por exemplo, como a informação fica intercalada na memória física, há a probabilidade de uma fila adjacente conter informação privada do sistema operativo, que contenha quem tem os privilégios para o quê.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Ecc - só corrige um bit flip de cada vez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Refresh frequente deteriora a performance e a eficiência de energia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Fazer uma pequena introdução neste slide, talvez, antes de clarificar o conceito.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3.jp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Side Channel Attacks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To remember...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225" y="3006725"/>
            <a:ext cx="1939626" cy="16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b="10128" l="9181" r="10561" t="10184"/>
          <a:stretch/>
        </p:blipFill>
        <p:spPr>
          <a:xfrm>
            <a:off x="3753913" y="1896948"/>
            <a:ext cx="1359276" cy="134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5">
            <a:alphaModFix/>
          </a:blip>
          <a:srcRect b="24905" l="14418" r="13917" t="32507"/>
          <a:stretch/>
        </p:blipFill>
        <p:spPr>
          <a:xfrm>
            <a:off x="966350" y="1417975"/>
            <a:ext cx="1783373" cy="79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7375" y="1633662"/>
            <a:ext cx="2845426" cy="1876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 flipH="1" rot="10800000">
            <a:off x="2827300" y="2798975"/>
            <a:ext cx="793800" cy="652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Shape 118"/>
          <p:cNvCxnSpPr/>
          <p:nvPr/>
        </p:nvCxnSpPr>
        <p:spPr>
          <a:xfrm rot="10800000">
            <a:off x="2903525" y="2037800"/>
            <a:ext cx="674100" cy="391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" name="Shape 119"/>
          <p:cNvCxnSpPr/>
          <p:nvPr/>
        </p:nvCxnSpPr>
        <p:spPr>
          <a:xfrm>
            <a:off x="2925150" y="1831225"/>
            <a:ext cx="706800" cy="435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" name="Shape 120"/>
          <p:cNvCxnSpPr/>
          <p:nvPr/>
        </p:nvCxnSpPr>
        <p:spPr>
          <a:xfrm flipH="1" rot="10800000">
            <a:off x="5339225" y="2538125"/>
            <a:ext cx="609000" cy="10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To remember...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CPU tries to switch between different running applications.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While trying to switch, it stores part of what is doing in internal memory (DRAM).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Meanwhile…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The Operating System is doing the same thing. It stores its code and data in the DRAM.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As a consequence….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Data gets interleaved.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is DRAM?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It is a type of random access memory (RAM) where each bit of stored data occupies a separate memory cell.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Memory cells are implemented with one capacitor and one transistor.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The capacitor can either be charged (1) or discharged (0).</a:t>
            </a:r>
            <a:endParaRPr/>
          </a:p>
          <a:p>
            <a:pPr indent="0" lvl="0" marL="2743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650" y="2620625"/>
            <a:ext cx="2354075" cy="21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850" y="2620628"/>
            <a:ext cx="2735212" cy="21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Accessing a bit of data</a:t>
            </a:r>
            <a:r>
              <a:rPr lang="pt-PT"/>
              <a:t>...</a:t>
            </a:r>
            <a:r>
              <a:rPr lang="pt-PT"/>
              <a:t>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0" name="Shape 140"/>
          <p:cNvGraphicFramePr/>
          <p:nvPr/>
        </p:nvGraphicFramePr>
        <p:xfrm>
          <a:off x="582775" y="109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{A24538D9-AD25-45A6-8C91-9A6E41945E97}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9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715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9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9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9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715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715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9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Shape 141"/>
          <p:cNvGraphicFramePr/>
          <p:nvPr/>
        </p:nvGraphicFramePr>
        <p:xfrm>
          <a:off x="4561125" y="109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{A24538D9-AD25-45A6-8C91-9A6E41945E97}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9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715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9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9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9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2715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715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9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Shape 142"/>
          <p:cNvGraphicFramePr/>
          <p:nvPr/>
        </p:nvGraphicFramePr>
        <p:xfrm>
          <a:off x="4561125" y="437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{A24538D9-AD25-45A6-8C91-9A6E41945E97}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sp>
        <p:nvSpPr>
          <p:cNvPr id="143" name="Shape 143"/>
          <p:cNvSpPr/>
          <p:nvPr/>
        </p:nvSpPr>
        <p:spPr>
          <a:xfrm>
            <a:off x="7764175" y="2799025"/>
            <a:ext cx="582850" cy="1848600"/>
          </a:xfrm>
          <a:custGeom>
            <a:pathLst>
              <a:path extrusionOk="0" h="73944" w="23314">
                <a:moveTo>
                  <a:pt x="3480" y="0"/>
                </a:moveTo>
                <a:cubicBezTo>
                  <a:pt x="13933" y="4703"/>
                  <a:pt x="21967" y="16862"/>
                  <a:pt x="23054" y="28273"/>
                </a:cubicBezTo>
                <a:cubicBezTo>
                  <a:pt x="24671" y="45249"/>
                  <a:pt x="17053" y="73944"/>
                  <a:pt x="0" y="73944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/>
          <p:nvPr/>
        </p:nvSpPr>
        <p:spPr>
          <a:xfrm>
            <a:off x="7775050" y="4505808"/>
            <a:ext cx="108750" cy="239700"/>
          </a:xfrm>
          <a:custGeom>
            <a:pathLst>
              <a:path extrusionOk="0" h="9588" w="4350">
                <a:moveTo>
                  <a:pt x="0" y="5673"/>
                </a:moveTo>
                <a:cubicBezTo>
                  <a:pt x="700" y="3923"/>
                  <a:pt x="1579" y="-1334"/>
                  <a:pt x="2175" y="454"/>
                </a:cubicBezTo>
                <a:cubicBezTo>
                  <a:pt x="2921" y="2693"/>
                  <a:pt x="-1094" y="6104"/>
                  <a:pt x="870" y="7413"/>
                </a:cubicBezTo>
                <a:cubicBezTo>
                  <a:pt x="2008" y="8172"/>
                  <a:pt x="3383" y="8621"/>
                  <a:pt x="4350" y="9588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DRAM data is not persistent...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The electric charge in memory cell’s capacitor start to leak off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Data needs to be refreshed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When?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P</a:t>
            </a:r>
            <a:r>
              <a:rPr lang="pt-PT"/>
              <a:t>eriodically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After a read operation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Why?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To prevent data loss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To prevent data corruption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Problem...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>
                <a:solidFill>
                  <a:srgbClr val="FFFFFF"/>
                </a:solidFill>
              </a:rPr>
              <a:t>“Memory isolation is a key property of a reliable and secure computing system—an access to one memory address should not have unintended side eﬀects on data stored in other addresses.”</a:t>
            </a:r>
            <a:endParaRPr i="1" sz="14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Manufacturers started to place memory cells closer to each other.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Advantages…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Reduced the cost-per-bit of memory.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Disadvantages…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Cells started to interact electrically with each other in </a:t>
            </a:r>
            <a:r>
              <a:rPr lang="pt-PT"/>
              <a:t>undesirable</a:t>
            </a:r>
            <a:r>
              <a:rPr lang="pt-PT"/>
              <a:t> ways, causing charge to leak into or out of neighboring cells.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Row Hammer...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522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Repeatedly accessing one (or two) different memory locations</a:t>
            </a:r>
            <a:r>
              <a:rPr lang="pt-PT"/>
              <a:t>...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… cells adjacent to the row may have their values changed…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… if their values are not refreshed before losing too much charge.</a:t>
            </a:r>
            <a:endParaRPr/>
          </a:p>
        </p:txBody>
      </p:sp>
      <p:graphicFrame>
        <p:nvGraphicFramePr>
          <p:cNvPr id="163" name="Shape 163"/>
          <p:cNvGraphicFramePr/>
          <p:nvPr/>
        </p:nvGraphicFramePr>
        <p:xfrm>
          <a:off x="5856750" y="131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{A24538D9-AD25-45A6-8C91-9A6E41945E97}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9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715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9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9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9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2715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715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298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How to prevent...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Use error correcting code (ECC).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Refresh rows more frequently.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Refresh adjacent rows when a row is accessed.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Apply “buffer” rows to the process.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Others.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Concept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Electronic circuits leak information.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 side-channel attack is based on information that is obtained from such leaks.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These leaks do not play a part in the operation of the circuit itself, they are simply side effects of the circuit working</a:t>
            </a:r>
            <a:r>
              <a:rPr lang="pt-PT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 side-channel attack does not focus on weaknesses in the implemented system.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Side-channel attacks monitor power consumption, timing and acoustic information, heat, electromagnetic emissions, and others.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DNS Cache Poisoning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DNS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It’s an hierarchical distribution of servers that communicate with each other through the hierarchy to resolve queries.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It allows the users to know a name instead of an IP, which is easier to remember.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Before DNS there was a central entity that had a registry of all the information.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DNS Cache Poisoning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Let’s see a demonstration...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We will show: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our own implementation;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an implementation of other authors.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 Remanence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To extract information from storage devices its owner thought it didn’t exist.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Upon deletion of a file/folder, the index is removed from the Master File Table.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TRIM command allows an OS to inform an SSD which memory areas can be wiped.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Power Analysis vs RSA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45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Analyzing the power consumption of a cryptographic device.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pt-PT"/>
              <a:t>C</a:t>
            </a:r>
            <a:r>
              <a:rPr baseline="30000" lang="pt-PT"/>
              <a:t>D</a:t>
            </a:r>
            <a:r>
              <a:rPr lang="pt-PT"/>
              <a:t> mod N = M, where C is the encoded message received, D the private key, N is part of the public key and M is the original message.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625" y="1335900"/>
            <a:ext cx="3865650" cy="30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Power Analysis vs RSA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Square and Multiply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600"/>
              <a:t>public static long square_multiply(long base, long power){</a:t>
            </a:r>
            <a:br>
              <a:rPr lang="pt-PT" sz="1600"/>
            </a:br>
            <a:r>
              <a:rPr lang="pt-PT" sz="1600"/>
              <a:t>	long result = 1;</a:t>
            </a:r>
            <a:br>
              <a:rPr lang="pt-PT" sz="1600"/>
            </a:br>
            <a:r>
              <a:rPr lang="pt-PT" sz="1600"/>
              <a:t>	while(power &gt; 0) {</a:t>
            </a:r>
            <a:br>
              <a:rPr lang="pt-PT" sz="1600"/>
            </a:br>
            <a:r>
              <a:rPr lang="pt-PT" sz="1600"/>
              <a:t>		if(power%2 == 1) { 	//Special condition</a:t>
            </a:r>
            <a:br>
              <a:rPr lang="pt-PT" sz="1600"/>
            </a:br>
            <a:r>
              <a:rPr lang="pt-PT" sz="1600"/>
              <a:t>			result = result * base;</a:t>
            </a:r>
            <a:br>
              <a:rPr lang="pt-PT" sz="1600"/>
            </a:br>
            <a:r>
              <a:rPr lang="pt-PT" sz="1600"/>
              <a:t>		}</a:t>
            </a:r>
            <a:br>
              <a:rPr lang="pt-PT" sz="1600"/>
            </a:br>
            <a:r>
              <a:rPr lang="pt-PT" sz="1600"/>
              <a:t>		base = (long) Math.pow(base, 2);</a:t>
            </a:r>
            <a:br>
              <a:rPr lang="pt-PT" sz="1600"/>
            </a:br>
            <a:r>
              <a:rPr lang="pt-PT" sz="1600"/>
              <a:t>		power /= 2;</a:t>
            </a:r>
            <a:br>
              <a:rPr lang="pt-PT" sz="1600"/>
            </a:br>
            <a:r>
              <a:rPr lang="pt-PT" sz="1600"/>
              <a:t>	}</a:t>
            </a:r>
            <a:br>
              <a:rPr lang="pt-PT" sz="1600"/>
            </a:br>
            <a:br>
              <a:rPr lang="pt-PT" sz="1600"/>
            </a:br>
            <a:r>
              <a:rPr lang="pt-PT" sz="1600"/>
              <a:t>	return result;</a:t>
            </a:r>
            <a:br>
              <a:rPr lang="pt-PT" sz="1600"/>
            </a:br>
            <a:r>
              <a:rPr lang="pt-PT" sz="1600"/>
              <a:t>}</a:t>
            </a:r>
            <a:endParaRPr sz="160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337" y="1939350"/>
            <a:ext cx="2990539" cy="310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Row Hammer Attack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