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28800425" cy="3960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73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 autoAdjust="0"/>
    <p:restoredTop sz="94008" autoAdjust="0"/>
  </p:normalViewPr>
  <p:slideViewPr>
    <p:cSldViewPr snapToGrid="0">
      <p:cViewPr varScale="1">
        <p:scale>
          <a:sx n="20" d="100"/>
          <a:sy n="20" d="100"/>
        </p:scale>
        <p:origin x="2904" y="304"/>
      </p:cViewPr>
      <p:guideLst>
        <p:guide orient="horz" pos="12473"/>
        <p:guide pos="90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6480867"/>
            <a:ext cx="24480361" cy="1378673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0799268"/>
            <a:ext cx="21600319" cy="9560876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3BB-6D71-4B0B-AC40-9EA013683E11}" type="datetimeFigureOut">
              <a:rPr lang="es-MX" smtClean="0"/>
              <a:t>05/03/25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7E46-D442-4EDD-B2A5-4E9891117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87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3BB-6D71-4B0B-AC40-9EA013683E11}" type="datetimeFigureOut">
              <a:rPr lang="es-MX" smtClean="0"/>
              <a:t>05/03/25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7E46-D442-4EDD-B2A5-4E9891117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14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108343"/>
            <a:ext cx="6210092" cy="3355932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108343"/>
            <a:ext cx="18270270" cy="3355932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3BB-6D71-4B0B-AC40-9EA013683E11}" type="datetimeFigureOut">
              <a:rPr lang="es-MX" smtClean="0"/>
              <a:t>05/03/25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7E46-D442-4EDD-B2A5-4E9891117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9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3BB-6D71-4B0B-AC40-9EA013683E11}" type="datetimeFigureOut">
              <a:rPr lang="es-MX" smtClean="0"/>
              <a:t>05/03/25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7E46-D442-4EDD-B2A5-4E9891117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6974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9872559"/>
            <a:ext cx="24840367" cy="16472575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6500971"/>
            <a:ext cx="24840367" cy="8662538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3BB-6D71-4B0B-AC40-9EA013683E11}" type="datetimeFigureOut">
              <a:rPr lang="es-MX" smtClean="0"/>
              <a:t>05/03/25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7E46-D442-4EDD-B2A5-4E9891117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92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0541716"/>
            <a:ext cx="12240181" cy="2512595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0541716"/>
            <a:ext cx="12240181" cy="2512595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3BB-6D71-4B0B-AC40-9EA013683E11}" type="datetimeFigureOut">
              <a:rPr lang="es-MX" smtClean="0"/>
              <a:t>05/03/25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7E46-D442-4EDD-B2A5-4E9891117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411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108352"/>
            <a:ext cx="24840367" cy="765420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9707549"/>
            <a:ext cx="12183928" cy="4757520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4465069"/>
            <a:ext cx="12183928" cy="212759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9707549"/>
            <a:ext cx="12243932" cy="4757520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4465069"/>
            <a:ext cx="12243932" cy="212759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3BB-6D71-4B0B-AC40-9EA013683E11}" type="datetimeFigureOut">
              <a:rPr lang="es-MX" smtClean="0"/>
              <a:t>05/03/25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7E46-D442-4EDD-B2A5-4E9891117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879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3BB-6D71-4B0B-AC40-9EA013683E11}" type="datetimeFigureOut">
              <a:rPr lang="es-MX" smtClean="0"/>
              <a:t>05/03/25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7E46-D442-4EDD-B2A5-4E9891117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65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3BB-6D71-4B0B-AC40-9EA013683E11}" type="datetimeFigureOut">
              <a:rPr lang="es-MX" smtClean="0"/>
              <a:t>05/03/25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7E46-D442-4EDD-B2A5-4E9891117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17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640012"/>
            <a:ext cx="9288887" cy="9240044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5701703"/>
            <a:ext cx="14580215" cy="28141800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1880056"/>
            <a:ext cx="9288887" cy="22009274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3BB-6D71-4B0B-AC40-9EA013683E11}" type="datetimeFigureOut">
              <a:rPr lang="es-MX" smtClean="0"/>
              <a:t>05/03/25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7E46-D442-4EDD-B2A5-4E9891117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464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640012"/>
            <a:ext cx="9288887" cy="9240044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5701703"/>
            <a:ext cx="14580215" cy="28141800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1880056"/>
            <a:ext cx="9288887" cy="22009274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3C3BB-6D71-4B0B-AC40-9EA013683E11}" type="datetimeFigureOut">
              <a:rPr lang="es-MX" smtClean="0"/>
              <a:t>05/03/25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07E46-D442-4EDD-B2A5-4E9891117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3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108352"/>
            <a:ext cx="24840367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0541716"/>
            <a:ext cx="24840367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36703516"/>
            <a:ext cx="6480096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C3BB-6D71-4B0B-AC40-9EA013683E11}" type="datetimeFigureOut">
              <a:rPr lang="es-MX" smtClean="0"/>
              <a:t>05/03/25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36703516"/>
            <a:ext cx="9720143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36703516"/>
            <a:ext cx="6480096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07E46-D442-4EDD-B2A5-4E9891117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766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jemplo@outlook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1">
            <a:extLst>
              <a:ext uri="{FF2B5EF4-FFF2-40B4-BE49-F238E27FC236}">
                <a16:creationId xmlns:a16="http://schemas.microsoft.com/office/drawing/2014/main" id="{505A838A-1921-EC50-B1D3-CBCAFF1A30E2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1573" y="587829"/>
            <a:ext cx="27565618" cy="39012359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17404" y="6372799"/>
            <a:ext cx="27082963" cy="2172359"/>
          </a:xfrm>
          <a:prstGeom prst="rect">
            <a:avLst/>
          </a:prstGeom>
          <a:ln>
            <a:noFill/>
          </a:ln>
        </p:spPr>
        <p:txBody>
          <a:bodyPr wrap="square" lIns="322549" tIns="161275" rIns="322549" bIns="161275">
            <a:spAutoFit/>
          </a:bodyPr>
          <a:lstStyle/>
          <a:p>
            <a:pPr algn="ctr"/>
            <a:r>
              <a:rPr lang="es-MX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Título del trabajo (Arial negrita, tamaño 60, alineación centrada, primera letra mayúscula, resto minúscula, máximo 12 palabras)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FEA1C27-6334-4A06-A4CF-BBDFC58B46EA}"/>
              </a:ext>
            </a:extLst>
          </p:cNvPr>
          <p:cNvSpPr txBox="1"/>
          <p:nvPr/>
        </p:nvSpPr>
        <p:spPr>
          <a:xfrm>
            <a:off x="829142" y="8559896"/>
            <a:ext cx="26890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493664" algn="ctr"/>
                <a:tab pos="4987327" algn="r"/>
              </a:tabLst>
            </a:pPr>
            <a:r>
              <a:rPr lang="es-ES" sz="4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Apellido paterno, M.N</a:t>
            </a:r>
            <a:r>
              <a:rPr lang="es-ES" sz="40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s-E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., </a:t>
            </a:r>
            <a:r>
              <a:rPr lang="es-ES" sz="4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Apellido paterno, M.N</a:t>
            </a:r>
            <a:r>
              <a:rPr lang="es-ES" sz="40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s-E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., </a:t>
            </a:r>
            <a:r>
              <a:rPr lang="es-ES" sz="40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Apellido paterno, M.N</a:t>
            </a:r>
            <a:r>
              <a:rPr lang="es-ES" sz="40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s-E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 (Arial 40, centrado)  </a:t>
            </a:r>
          </a:p>
          <a:p>
            <a:pPr algn="ctr">
              <a:tabLst>
                <a:tab pos="2493664" algn="ctr"/>
                <a:tab pos="4987327" algn="r"/>
              </a:tabLst>
            </a:pPr>
            <a:r>
              <a:rPr lang="es-ES" sz="4000" baseline="30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s-E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Filiación institucional sin abreviaturas. Ciudad - País. (Arial 40, centrado)</a:t>
            </a:r>
          </a:p>
          <a:p>
            <a:pPr algn="ctr">
              <a:tabLst>
                <a:tab pos="2493664" algn="ctr"/>
                <a:tab pos="4987327" algn="r"/>
              </a:tabLst>
            </a:pPr>
            <a:r>
              <a:rPr lang="es-E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* Autor de correspondencia: </a:t>
            </a:r>
            <a:r>
              <a:rPr lang="es-E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ejemplo@outlook.com</a:t>
            </a:r>
            <a:r>
              <a:rPr lang="es-ES" sz="4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(Arial 40, centrado)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4FBB4FA-0DF5-5E9C-CB3D-4CF9DC5AA6FA}"/>
              </a:ext>
            </a:extLst>
          </p:cNvPr>
          <p:cNvSpPr/>
          <p:nvPr/>
        </p:nvSpPr>
        <p:spPr>
          <a:xfrm>
            <a:off x="1073874" y="13500139"/>
            <a:ext cx="13517301" cy="1251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s-MX" sz="4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8971434-26CF-8EF8-5258-1D772F232918}"/>
              </a:ext>
            </a:extLst>
          </p:cNvPr>
          <p:cNvSpPr/>
          <p:nvPr/>
        </p:nvSpPr>
        <p:spPr>
          <a:xfrm>
            <a:off x="939623" y="27774673"/>
            <a:ext cx="13517304" cy="1251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Materiales y Métodos</a:t>
            </a:r>
            <a:endParaRPr lang="es-MX" sz="4501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E1AB0973-3E28-07AE-78CF-349116883C57}"/>
              </a:ext>
            </a:extLst>
          </p:cNvPr>
          <p:cNvSpPr/>
          <p:nvPr/>
        </p:nvSpPr>
        <p:spPr>
          <a:xfrm>
            <a:off x="12622913" y="34635279"/>
            <a:ext cx="4058104" cy="1251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Referencias </a:t>
            </a:r>
            <a:endParaRPr lang="es-MX" sz="4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F27DB89-18F1-E776-D92A-772DDE541FD3}"/>
              </a:ext>
            </a:extLst>
          </p:cNvPr>
          <p:cNvSpPr txBox="1"/>
          <p:nvPr/>
        </p:nvSpPr>
        <p:spPr>
          <a:xfrm>
            <a:off x="1073874" y="35395619"/>
            <a:ext cx="2191675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Arial 24, justificado. Formato APA. Referencias mas relevantes del trabajo En referencias de más de tres autores colocar </a:t>
            </a:r>
            <a:r>
              <a:rPr lang="es-MX" sz="2400" i="1" dirty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</a:p>
          <a:p>
            <a:pPr algn="just"/>
            <a:endParaRPr lang="es-MX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[1]	</a:t>
            </a:r>
            <a:r>
              <a:rPr lang="es-MX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Beebe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D. J. (1993). “</a:t>
            </a:r>
            <a:r>
              <a:rPr lang="es-MX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Signal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conversion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in </a:t>
            </a:r>
            <a:r>
              <a:rPr lang="es-MX" sz="2400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Biomedical</a:t>
            </a:r>
            <a:r>
              <a:rPr lang="es-MX" sz="2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Digital </a:t>
            </a:r>
            <a:r>
              <a:rPr lang="es-MX" sz="2400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Signal</a:t>
            </a:r>
            <a:r>
              <a:rPr lang="es-MX" sz="2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Processing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W. J. </a:t>
            </a:r>
            <a:r>
              <a:rPr lang="es-MX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Tompkins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Ed. Englewood </a:t>
            </a:r>
            <a:r>
              <a:rPr lang="es-MX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Cliffs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NJ: Prentice-Hall, 1993, ch. 3, pp. 61–74.</a:t>
            </a:r>
          </a:p>
          <a:p>
            <a:pPr algn="just"/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[2]	</a:t>
            </a:r>
            <a:r>
              <a:rPr lang="es-MX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Akay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 (1998). </a:t>
            </a:r>
            <a:r>
              <a:rPr lang="es-MX" sz="2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 </a:t>
            </a:r>
            <a:r>
              <a:rPr lang="es-MX" sz="2400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Frequency</a:t>
            </a:r>
            <a:r>
              <a:rPr lang="es-MX" sz="2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Wavelets in </a:t>
            </a:r>
            <a:r>
              <a:rPr lang="es-MX" sz="2400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Biomedical</a:t>
            </a:r>
            <a:r>
              <a:rPr lang="es-MX" sz="2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Signal</a:t>
            </a:r>
            <a:r>
              <a:rPr lang="es-MX" sz="2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Processing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Piscataway, NJ: IEEE </a:t>
            </a:r>
            <a:r>
              <a:rPr lang="es-MX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Press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pp. 123–135.</a:t>
            </a:r>
          </a:p>
          <a:p>
            <a:pPr algn="just"/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[3]	Gentili G. B., </a:t>
            </a:r>
            <a:r>
              <a:rPr lang="es-MX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Tesi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V., </a:t>
            </a:r>
            <a:r>
              <a:rPr lang="es-MX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Linari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M., et al. (2022). “A </a:t>
            </a:r>
            <a:r>
              <a:rPr lang="es-MX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versatile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microwave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plethysmograph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monitoring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physiological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parameters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,” </a:t>
            </a:r>
            <a:r>
              <a:rPr lang="es-MX" sz="24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IEEE Trans. </a:t>
            </a:r>
            <a:r>
              <a:rPr lang="es-MX" sz="2400" i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Biomed</a:t>
            </a:r>
            <a:r>
              <a:rPr lang="es-MX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Eng., vol. 49, no. 10, pp. 1204–1210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29B5DFF1-FA47-D3D9-4DAD-AB88B1206FC7}"/>
              </a:ext>
            </a:extLst>
          </p:cNvPr>
          <p:cNvSpPr/>
          <p:nvPr/>
        </p:nvSpPr>
        <p:spPr>
          <a:xfrm>
            <a:off x="15313225" y="13501825"/>
            <a:ext cx="10754018" cy="1251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  <a:r>
              <a:rPr lang="es-ES" sz="4501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4501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F1A71B6-2524-982D-087B-1958B4727572}"/>
              </a:ext>
            </a:extLst>
          </p:cNvPr>
          <p:cNvSpPr/>
          <p:nvPr/>
        </p:nvSpPr>
        <p:spPr>
          <a:xfrm>
            <a:off x="15313225" y="25677329"/>
            <a:ext cx="11880743" cy="1251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Comentarios finales</a:t>
            </a:r>
            <a:endParaRPr lang="es-MX" sz="4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43BC100-7746-C138-8C2B-78762CCA6D1F}"/>
              </a:ext>
            </a:extLst>
          </p:cNvPr>
          <p:cNvSpPr/>
          <p:nvPr/>
        </p:nvSpPr>
        <p:spPr>
          <a:xfrm>
            <a:off x="15282744" y="32174591"/>
            <a:ext cx="12443808" cy="12518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Agradecimientos (opcional)</a:t>
            </a:r>
            <a:r>
              <a:rPr lang="es-ES" sz="4501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4501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09CA8AE2-65BC-2AA5-4B63-A2F3240553D6}"/>
              </a:ext>
            </a:extLst>
          </p:cNvPr>
          <p:cNvSpPr txBox="1"/>
          <p:nvPr/>
        </p:nvSpPr>
        <p:spPr>
          <a:xfrm>
            <a:off x="1073874" y="14690478"/>
            <a:ext cx="1244380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Arial 32, justificado. Las medidas del cartel (80 cm de ancho y 110 cm de altura), el diseño del contenido es libre. Se recomiendan para figuras los formatos (JPG, PNG o PDF, con resolución de 300 dpi).</a:t>
            </a:r>
          </a:p>
          <a:p>
            <a:pPr algn="just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En esta sección debe abordar la introducción, problemática y justificación. Respaldar la información citando referencias con número entre corchetes, por ejemplo [1]. El punto al final de la oración sigue después del corchete [2]. Escriba nada más el número de referencia, por ejemplo, [3]. No escriba “Ref. [3]” o “referencia [3] excepto al inicio de una oración: “La referencia [3] muestra….” . Al final de este apartado definir el objetivo del trabajo.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EA8C5332-4641-A5C0-7C4F-482B2AEC0243}"/>
              </a:ext>
            </a:extLst>
          </p:cNvPr>
          <p:cNvSpPr txBox="1"/>
          <p:nvPr/>
        </p:nvSpPr>
        <p:spPr>
          <a:xfrm>
            <a:off x="939623" y="29004615"/>
            <a:ext cx="125780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Arial 32, justificado. Describir la metodología de forma clara y las técnicas aplicadas. Citar con números entre corchetes los métodos ya publicados y si fueron modificados, indicando la modificación. Se pueden incluir tablas y figuras, así como las ecuaciones si el autor lo considera oportuno. Las tablas y figuras irán numeradas en orden de aparición, como título las tablas y pie de figuras en las figuras.</a:t>
            </a:r>
          </a:p>
          <a:p>
            <a:pPr algn="just"/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6006A98-6DC2-33FF-DF6A-C8F5D0762EDE}"/>
              </a:ext>
            </a:extLst>
          </p:cNvPr>
          <p:cNvSpPr txBox="1"/>
          <p:nvPr/>
        </p:nvSpPr>
        <p:spPr>
          <a:xfrm>
            <a:off x="15368470" y="26877832"/>
            <a:ext cx="12331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Arial 32, justificado. En esta sección el autor puede agregar observaciones, reflexiones, recomendaciones o sugerencias adicionales relacionadas con el tema tratado en el estudio.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6ABF8E4A-B00D-B512-8CA1-A05A31A342D4}"/>
              </a:ext>
            </a:extLst>
          </p:cNvPr>
          <p:cNvSpPr txBox="1"/>
          <p:nvPr/>
        </p:nvSpPr>
        <p:spPr>
          <a:xfrm>
            <a:off x="15282743" y="33444268"/>
            <a:ext cx="14245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Arial 32, justificado. Fuente de financiamiento de la investigación.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86C0DAD9-1C37-3F45-03C5-BA6236F611C8}"/>
              </a:ext>
            </a:extLst>
          </p:cNvPr>
          <p:cNvSpPr txBox="1"/>
          <p:nvPr/>
        </p:nvSpPr>
        <p:spPr>
          <a:xfrm>
            <a:off x="15282743" y="14706392"/>
            <a:ext cx="12443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Arial 32, justificado. Esta sección puede ser expresada en texto o incluir tablas y figuras. Las tablas y figuras deberán ser numeradas en orden de aparición. Se incluye la discusión de los resultados mencionados, También cite con número entre corchetes.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94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2670</TotalTime>
  <Words>554</Words>
  <Application>Microsoft Macintosh PowerPoint</Application>
  <PresentationFormat>Personalizado</PresentationFormat>
  <Paragraphs>21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Microsoft Office User</cp:lastModifiedBy>
  <cp:revision>97</cp:revision>
  <dcterms:created xsi:type="dcterms:W3CDTF">2023-03-07T18:57:50Z</dcterms:created>
  <dcterms:modified xsi:type="dcterms:W3CDTF">2025-03-06T04:33:12Z</dcterms:modified>
</cp:coreProperties>
</file>