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31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72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5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132B-4A6B-4DB6-A2D0-0FC3060F215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63AB7B-2D92-4978-890D-1D9A76D30F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4E5C8-8945-EE7D-AD13-E0BEE159A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062" y="17542"/>
            <a:ext cx="7766936" cy="1646302"/>
          </a:xfrm>
        </p:spPr>
        <p:txBody>
          <a:bodyPr/>
          <a:lstStyle/>
          <a:p>
            <a:pPr algn="ctr"/>
            <a:r>
              <a:rPr lang="es-US" sz="7200" dirty="0">
                <a:latin typeface="Bahnschrift Condensed" panose="020B0502040204020203" pitchFamily="34" charset="0"/>
              </a:rPr>
              <a:t>AUTÓNOMO 2</a:t>
            </a:r>
            <a:endParaRPr lang="en-US" sz="7200" dirty="0">
              <a:latin typeface="Bahnschrift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19B39-3008-E4BF-C26E-A233CE75D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82" y="2692013"/>
            <a:ext cx="8324418" cy="3539104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Nombre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Luis Guagrilla Tipantiza</a:t>
            </a:r>
          </a:p>
          <a:p>
            <a:pPr algn="l"/>
            <a:r>
              <a:rPr lang="es-ES" sz="24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Fecha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27 de Julio de 2025</a:t>
            </a:r>
          </a:p>
          <a:p>
            <a:pPr algn="l"/>
            <a:r>
              <a:rPr lang="es-ES" sz="24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Materia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Lógica de Programación 2-ECC-1C</a:t>
            </a:r>
          </a:p>
          <a:p>
            <a:pPr algn="l"/>
            <a:r>
              <a:rPr lang="es-ES" sz="24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Tema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Funcionalidades y arquitectura para el desarrollo de la aplicación</a:t>
            </a:r>
          </a:p>
          <a:p>
            <a:pPr algn="l"/>
            <a:r>
              <a:rPr lang="es-ES" sz="24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Docente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Ing. Estefanía Vanessa Heredia Jiménez</a:t>
            </a:r>
          </a:p>
          <a:p>
            <a:pPr algn="l"/>
            <a:r>
              <a:rPr lang="es-ES" sz="24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Año lectivo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2025</a:t>
            </a:r>
          </a:p>
          <a:p>
            <a:pPr algn="l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873659-DB7C-C171-D373-0616B45A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5" y="120871"/>
            <a:ext cx="1691640" cy="169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4CF38E-F54F-BB6D-5E53-B634E644EF21}"/>
              </a:ext>
            </a:extLst>
          </p:cNvPr>
          <p:cNvSpPr txBox="1"/>
          <p:nvPr/>
        </p:nvSpPr>
        <p:spPr>
          <a:xfrm>
            <a:off x="350800" y="1663844"/>
            <a:ext cx="34964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gency FB" panose="020B0503020202020204" pitchFamily="34" charset="0"/>
              </a:rPr>
              <a:t>Universidad Internacional del Ecuador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8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7820B-7586-28BD-997F-63450E96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967"/>
            <a:ext cx="8711764" cy="870408"/>
          </a:xfrm>
        </p:spPr>
        <p:txBody>
          <a:bodyPr>
            <a:normAutofit/>
          </a:bodyPr>
          <a:lstStyle/>
          <a:p>
            <a:r>
              <a:rPr lang="es-ES" b="1" dirty="0">
                <a:latin typeface="Bahnschrift Condensed" panose="020B0502040204020203" pitchFamily="34" charset="0"/>
              </a:rPr>
              <a:t>Diagrama de Flujo: Actualización de </a:t>
            </a:r>
            <a:r>
              <a:rPr lang="es-ES" b="1" dirty="0" err="1">
                <a:latin typeface="Bahnschrift Condensed" panose="020B0502040204020203" pitchFamily="34" charset="0"/>
              </a:rPr>
              <a:t>letras_adivinadas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21E229-D096-1A7D-134E-15FB5028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30" y="838986"/>
            <a:ext cx="2224816" cy="57692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20651CC-692E-55C1-624B-57561AF2364F}"/>
              </a:ext>
            </a:extLst>
          </p:cNvPr>
          <p:cNvSpPr txBox="1"/>
          <p:nvPr/>
        </p:nvSpPr>
        <p:spPr>
          <a:xfrm>
            <a:off x="385103" y="2243580"/>
            <a:ext cx="5497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Display" panose="020B0004020202020204" pitchFamily="34" charset="0"/>
              </a:rPr>
              <a:t>Cómo se revelan las letras correctas en la palabra oculta</a:t>
            </a:r>
          </a:p>
          <a:p>
            <a:endParaRPr lang="es-ES" dirty="0">
              <a:latin typeface="Aptos Display" panose="020B0004020202020204" pitchFamily="34" charset="0"/>
            </a:endParaRPr>
          </a:p>
          <a:p>
            <a:r>
              <a:rPr lang="en-US" b="1" dirty="0">
                <a:latin typeface="Aptos Display" panose="020B0004020202020204" pitchFamily="34" charset="0"/>
              </a:rPr>
              <a:t>Ejemplo: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Palabra: "CASA", </a:t>
            </a:r>
            <a:r>
              <a:rPr lang="en-US" dirty="0" err="1">
                <a:latin typeface="Aptos Display" panose="020B0004020202020204" pitchFamily="34" charset="0"/>
              </a:rPr>
              <a:t>letras_adivinadas</a:t>
            </a:r>
            <a:r>
              <a:rPr lang="en-US" dirty="0">
                <a:latin typeface="Aptos Display" panose="020B0004020202020204" pitchFamily="34" charset="0"/>
              </a:rPr>
              <a:t>: ["_", "_", "_", "_"]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 Display" panose="020B0004020202020204" pitchFamily="34" charset="0"/>
              </a:rPr>
              <a:t>Usuario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ingresa</a:t>
            </a:r>
            <a:r>
              <a:rPr lang="en-US" dirty="0">
                <a:latin typeface="Aptos Display" panose="020B0004020202020204" pitchFamily="34" charset="0"/>
              </a:rPr>
              <a:t> "A" → </a:t>
            </a:r>
            <a:r>
              <a:rPr lang="en-US" dirty="0" err="1">
                <a:latin typeface="Aptos Display" panose="020B0004020202020204" pitchFamily="34" charset="0"/>
              </a:rPr>
              <a:t>Actualiza</a:t>
            </a:r>
            <a:r>
              <a:rPr lang="en-US" dirty="0">
                <a:latin typeface="Aptos Display" panose="020B0004020202020204" pitchFamily="34" charset="0"/>
              </a:rPr>
              <a:t> a ["_", "A", "_", "A"].</a:t>
            </a:r>
          </a:p>
        </p:txBody>
      </p:sp>
    </p:spTree>
    <p:extLst>
      <p:ext uri="{BB962C8B-B14F-4D97-AF65-F5344CB8AC3E}">
        <p14:creationId xmlns:p14="http://schemas.microsoft.com/office/powerpoint/2010/main" val="101575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65D6-7459-9036-89B1-D07012C8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235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Bahnschrift Condensed" panose="020B0502040204020203" pitchFamily="34" charset="0"/>
              </a:rPr>
              <a:t>Diagrama de Flujo: Lógica de Fin del Juego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9A3F15-9189-C794-EEAE-28E73FF0E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09" y="1050126"/>
            <a:ext cx="3998394" cy="55376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E46F3C-975A-F2EF-7866-3447942900C8}"/>
              </a:ext>
            </a:extLst>
          </p:cNvPr>
          <p:cNvSpPr txBox="1"/>
          <p:nvPr/>
        </p:nvSpPr>
        <p:spPr>
          <a:xfrm>
            <a:off x="677334" y="1866507"/>
            <a:ext cx="4988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 cómo se determina si el jugador gana o pierde.</a:t>
            </a:r>
          </a:p>
          <a:p>
            <a:endParaRPr lang="es-ES" dirty="0"/>
          </a:p>
          <a:p>
            <a:r>
              <a:rPr lang="es-ES" b="1" dirty="0"/>
              <a:t>Puntos clave: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bucle principal termina cuando: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intentos_fallidos</a:t>
            </a:r>
            <a:r>
              <a:rPr lang="es-ES" dirty="0"/>
              <a:t> == 6 (se dibuja el ahorcado completo).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 cuando "_"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letras_adivinadas</a:t>
            </a:r>
            <a:r>
              <a:rPr lang="es-ES" dirty="0"/>
              <a:t> (palabra adivinada).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5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BC72-9CF4-3D9E-04E7-25F3026A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382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Bahnschrift Condensed" panose="020B0502040204020203" pitchFamily="34" charset="0"/>
              </a:rPr>
              <a:t>Diagrama de Flujo: Reinicio del Juego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84F8CE-2177-8891-4049-6189B0F07824}"/>
              </a:ext>
            </a:extLst>
          </p:cNvPr>
          <p:cNvSpPr txBox="1"/>
          <p:nvPr/>
        </p:nvSpPr>
        <p:spPr>
          <a:xfrm>
            <a:off x="1055802" y="2187019"/>
            <a:ext cx="303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Display" panose="020B0004020202020204" pitchFamily="34" charset="0"/>
              </a:rPr>
              <a:t>Proceso recursivo cuando el usuario elige jugar otra vez</a:t>
            </a:r>
            <a:endParaRPr lang="en-US" dirty="0">
              <a:latin typeface="Aptos Display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744A6C-9979-58DC-78BF-7179EA04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20" y="1054230"/>
            <a:ext cx="4963662" cy="5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82716-1957-2BA5-8779-5A40D2D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4" y="409714"/>
            <a:ext cx="3112241" cy="813847"/>
          </a:xfrm>
        </p:spPr>
        <p:txBody>
          <a:bodyPr/>
          <a:lstStyle/>
          <a:p>
            <a:r>
              <a:rPr lang="es-US" dirty="0">
                <a:latin typeface="Bahnschrift Condensed" panose="020B0502040204020203" pitchFamily="34" charset="0"/>
              </a:rPr>
              <a:t>Parte 1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3E945-84FC-BC71-9B4C-88885C4A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44" y="1223561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  <a:latin typeface="Aptos Display" panose="020B0004020202020204" pitchFamily="34" charset="0"/>
              </a:rPr>
              <a:t>¿Qué es GitHub?</a:t>
            </a:r>
          </a:p>
          <a:p>
            <a:pPr marL="0" indent="0">
              <a:buNone/>
            </a:pPr>
            <a:r>
              <a:rPr lang="es-US" b="1" dirty="0"/>
              <a:t>GitHub es una plataforma de alojamiento de repositorios de código. Es como un disco duro en la nube, pero diseñado específicamente para proyectos de software.</a:t>
            </a:r>
            <a:endParaRPr lang="en-US" dirty="0"/>
          </a:p>
          <a:p>
            <a:pPr marL="0" indent="0" algn="ctr">
              <a:buNone/>
            </a:pPr>
            <a:endParaRPr lang="en-US" sz="2400" b="1" dirty="0">
              <a:solidFill>
                <a:srgbClr val="0070C0"/>
              </a:solidFill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With GitHub - PyXAI documentation">
            <a:extLst>
              <a:ext uri="{FF2B5EF4-FFF2-40B4-BE49-F238E27FC236}">
                <a16:creationId xmlns:a16="http://schemas.microsoft.com/office/drawing/2014/main" id="{9B4A4665-6204-D644-B029-9C3C0C986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80" y="3070349"/>
            <a:ext cx="4534047" cy="25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768EC-AF24-78CF-296E-C098E84B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369"/>
            <a:ext cx="4526262" cy="710153"/>
          </a:xfrm>
        </p:spPr>
        <p:txBody>
          <a:bodyPr/>
          <a:lstStyle/>
          <a:p>
            <a:r>
              <a:rPr lang="es-ES" b="1" dirty="0">
                <a:latin typeface="Bahnschrift Condensed" panose="020B0502040204020203" pitchFamily="34" charset="0"/>
              </a:rPr>
              <a:t>Configuración de </a:t>
            </a:r>
            <a:r>
              <a:rPr lang="es-ES" b="1" dirty="0" err="1">
                <a:latin typeface="Bahnschrift Condensed" panose="020B0502040204020203" pitchFamily="34" charset="0"/>
              </a:rPr>
              <a:t>Github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3278FBF-97FA-AB5F-A9AA-A216E92D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22" y="980387"/>
            <a:ext cx="7508347" cy="5738907"/>
          </a:xfrm>
        </p:spPr>
      </p:pic>
    </p:spTree>
    <p:extLst>
      <p:ext uri="{BB962C8B-B14F-4D97-AF65-F5344CB8AC3E}">
        <p14:creationId xmlns:p14="http://schemas.microsoft.com/office/powerpoint/2010/main" val="40047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9187-E3C0-C409-7B97-12AC1123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3674"/>
            <a:ext cx="7052645" cy="776140"/>
          </a:xfrm>
        </p:spPr>
        <p:txBody>
          <a:bodyPr/>
          <a:lstStyle/>
          <a:p>
            <a:r>
              <a:rPr lang="es-US" b="1" dirty="0">
                <a:latin typeface="Bahnschrift Condensed" panose="020B0502040204020203" pitchFamily="34" charset="0"/>
              </a:rPr>
              <a:t>Vinculación del Repositorio con VS </a:t>
            </a:r>
            <a:r>
              <a:rPr lang="es-US" b="1" dirty="0" err="1">
                <a:latin typeface="Bahnschrift Condensed" panose="020B0502040204020203" pitchFamily="34" charset="0"/>
              </a:rPr>
              <a:t>Code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BD1589-7DF6-EF53-9A68-AFDB46F6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58" y="493027"/>
            <a:ext cx="4112005" cy="2847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DE025E-C33C-7EEA-EE14-205CA7096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38" y="1258461"/>
            <a:ext cx="6226435" cy="4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0A17-18E7-86A1-27CE-40711915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662"/>
            <a:ext cx="3234790" cy="710153"/>
          </a:xfrm>
        </p:spPr>
        <p:txBody>
          <a:bodyPr/>
          <a:lstStyle/>
          <a:p>
            <a:r>
              <a:rPr lang="en-US" b="1" dirty="0" err="1">
                <a:latin typeface="Bahnschrift Condensed" panose="020B0502040204020203" pitchFamily="34" charset="0"/>
              </a:rPr>
              <a:t>Abrir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el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Repositorio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C8A36-49C5-5263-D65B-FBFA2845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25657"/>
            <a:ext cx="9693897" cy="51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2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C7EA5-F7DC-C723-4B81-2177A04A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942"/>
            <a:ext cx="5016456" cy="870408"/>
          </a:xfrm>
        </p:spPr>
        <p:txBody>
          <a:bodyPr/>
          <a:lstStyle/>
          <a:p>
            <a:r>
              <a:rPr lang="es-US" b="1" dirty="0">
                <a:latin typeface="Bahnschrift Condensed" panose="020B0502040204020203" pitchFamily="34" charset="0"/>
              </a:rPr>
              <a:t>Creación del archivo .</a:t>
            </a:r>
            <a:r>
              <a:rPr lang="es-US" b="1" dirty="0" err="1">
                <a:latin typeface="Bahnschrift Condensed" panose="020B0502040204020203" pitchFamily="34" charset="0"/>
              </a:rPr>
              <a:t>py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0207D2-3033-BE1B-D136-1D1F6ED02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08" y="1178350"/>
            <a:ext cx="5563634" cy="53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D4E1F-431B-F10D-2924-D6732FA7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3674"/>
            <a:ext cx="4611103" cy="898689"/>
          </a:xfrm>
        </p:spPr>
        <p:txBody>
          <a:bodyPr>
            <a:normAutofit/>
          </a:bodyPr>
          <a:lstStyle/>
          <a:p>
            <a:r>
              <a:rPr lang="es-US" sz="4000" b="1" dirty="0">
                <a:latin typeface="Bahnschrift Condensed" panose="020B0502040204020203" pitchFamily="34" charset="0"/>
              </a:rPr>
              <a:t>Diagramas de flujo</a:t>
            </a:r>
            <a:endParaRPr 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25529D-E4BF-A9D3-3ECB-D8C0EB48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1" y="501330"/>
            <a:ext cx="2153584" cy="58553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577489-AF48-C7B0-66BA-8EF2DF3D0312}"/>
              </a:ext>
            </a:extLst>
          </p:cNvPr>
          <p:cNvSpPr txBox="1"/>
          <p:nvPr/>
        </p:nvSpPr>
        <p:spPr>
          <a:xfrm>
            <a:off x="1412626" y="1112363"/>
            <a:ext cx="3817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ptos Display" panose="020B0004020202020204" pitchFamily="34" charset="0"/>
              </a:rPr>
              <a:t>Un diagrama de flujo es una representación visual y gráfica de un proceso, algoritmo o flujo de trabajo. Utiliza símbolos estandarizados (como rectángulos, rombos y óvalos) conectados por flechas para mostrar la secuencia de pasos y las decisiones lógicas que se toman. En resumen, es una herramienta para visualizar cómo funciona algo, de principio a fin.0</a:t>
            </a:r>
            <a:endParaRPr lang="en-US" dirty="0">
              <a:latin typeface="Aptos Display" panose="020B0004020202020204" pitchFamily="34" charset="0"/>
            </a:endParaRPr>
          </a:p>
        </p:txBody>
      </p:sp>
      <p:pic>
        <p:nvPicPr>
          <p:cNvPr id="3074" name="Picture 2" descr="JUEGOS DE AHORCADO 🏗️ - ¡Juega Gratis Online! | Poki">
            <a:extLst>
              <a:ext uri="{FF2B5EF4-FFF2-40B4-BE49-F238E27FC236}">
                <a16:creationId xmlns:a16="http://schemas.microsoft.com/office/drawing/2014/main" id="{3C9D4E7C-9506-0AE0-7721-EE7B2AF5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13" y="4073669"/>
            <a:ext cx="2283000" cy="22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8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9A57-7199-C4E1-D5F8-CA56B02F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12" y="270235"/>
            <a:ext cx="8344118" cy="860981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Bahnschrift Condensed" panose="020B0502040204020203" pitchFamily="34" charset="0"/>
              </a:rPr>
              <a:t>Diagrama de Flujo Detallado ( Función jugar( ) )</a:t>
            </a:r>
            <a:endParaRPr 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CAF9B4-C968-79BD-0BD9-B9B18C9F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48" y="1044804"/>
            <a:ext cx="4140048" cy="55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4808-725D-8F8A-2519-DD205964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3" y="279662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Bahnschrift Condensed" panose="020B0502040204020203" pitchFamily="34" charset="0"/>
              </a:rPr>
              <a:t>Diagrama de Flujo: Selección y Validación de la Letra del Usuario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A14BCF-17BB-66A9-2A7E-1E00361C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45" y="997670"/>
            <a:ext cx="3250186" cy="55806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4835A4-9921-1243-0C11-D5911CD78B09}"/>
              </a:ext>
            </a:extLst>
          </p:cNvPr>
          <p:cNvSpPr txBox="1"/>
          <p:nvPr/>
        </p:nvSpPr>
        <p:spPr>
          <a:xfrm>
            <a:off x="503049" y="2218343"/>
            <a:ext cx="4308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ptos Display" panose="020B0004020202020204" pitchFamily="34" charset="0"/>
              </a:rPr>
              <a:t>Corresponde al bloque donde el jugador ingresa una letra y el sistema la valida.</a:t>
            </a:r>
          </a:p>
          <a:p>
            <a:pPr algn="just"/>
            <a:endParaRPr lang="es-ES" dirty="0">
              <a:latin typeface="Aptos Display" panose="020B0004020202020204" pitchFamily="34" charset="0"/>
            </a:endParaRPr>
          </a:p>
          <a:p>
            <a:r>
              <a:rPr lang="es-ES" b="1" dirty="0">
                <a:latin typeface="Aptos Display" panose="020B0004020202020204" pitchFamily="34" charset="0"/>
              </a:rPr>
              <a:t>Explicación</a:t>
            </a:r>
            <a:r>
              <a:rPr lang="es-ES" dirty="0">
                <a:latin typeface="Aptos Display" panose="020B00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Display" panose="020B0004020202020204" pitchFamily="34" charset="0"/>
              </a:rPr>
              <a:t>El sistema valida que la entrada sea </a:t>
            </a:r>
            <a:r>
              <a:rPr lang="es-ES" b="1" dirty="0">
                <a:latin typeface="Aptos Display" panose="020B0004020202020204" pitchFamily="34" charset="0"/>
              </a:rPr>
              <a:t>exactamente 1 letra</a:t>
            </a:r>
            <a:r>
              <a:rPr lang="es-ES" dirty="0">
                <a:latin typeface="Aptos Display" panose="020B00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ptos Display" panose="020B0004020202020204" pitchFamily="34" charset="0"/>
              </a:rPr>
              <a:t>Rechaza letras repetidas para evitar penalizaciones injustas.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ptos Display" panose="020B0004020202020204" pitchFamily="34" charset="0"/>
              </a:rPr>
              <a:t>Actualiza el juego según si la letra es correcta o no.</a:t>
            </a:r>
          </a:p>
          <a:p>
            <a:pPr algn="just"/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64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357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Agency FB</vt:lpstr>
      <vt:lpstr>Aptos Display</vt:lpstr>
      <vt:lpstr>Arial</vt:lpstr>
      <vt:lpstr>Bahnschrift Condensed</vt:lpstr>
      <vt:lpstr>Trebuchet MS</vt:lpstr>
      <vt:lpstr>Wingdings 3</vt:lpstr>
      <vt:lpstr>Faceta</vt:lpstr>
      <vt:lpstr>AUTÓNOMO 2</vt:lpstr>
      <vt:lpstr>Parte 1</vt:lpstr>
      <vt:lpstr>Configuración de Github</vt:lpstr>
      <vt:lpstr>Vinculación del Repositorio con VS Code</vt:lpstr>
      <vt:lpstr>Abrir el Repositorio</vt:lpstr>
      <vt:lpstr>Creación del archivo .py</vt:lpstr>
      <vt:lpstr>Diagramas de flujo</vt:lpstr>
      <vt:lpstr>Diagrama de Flujo Detallado ( Función jugar( ) )</vt:lpstr>
      <vt:lpstr>Diagrama de Flujo: Selección y Validación de la Letra del Usuario</vt:lpstr>
      <vt:lpstr>Diagrama de Flujo: Actualización de letras_adivinadas</vt:lpstr>
      <vt:lpstr>Diagrama de Flujo: Lógica de Fin del Juego</vt:lpstr>
      <vt:lpstr>Diagrama de Flujo: Reinicio del Juego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2</cp:revision>
  <dcterms:created xsi:type="dcterms:W3CDTF">2025-08-11T20:01:06Z</dcterms:created>
  <dcterms:modified xsi:type="dcterms:W3CDTF">2025-08-11T20:47:12Z</dcterms:modified>
</cp:coreProperties>
</file>