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8"/>
  </p:notesMasterIdLst>
  <p:handoutMasterIdLst>
    <p:handoutMasterId r:id="rId29"/>
  </p:handoutMasterIdLst>
  <p:sldIdLst>
    <p:sldId id="256"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60" r:id="rId2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92" d="100"/>
          <a:sy n="92" d="100"/>
        </p:scale>
        <p:origin x="498" y="90"/>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10/12/2020</a:t>
            </a:fld>
            <a:endParaRPr lang="es-ES"/>
          </a:p>
        </p:txBody>
      </p:sp>
      <p:sp>
        <p:nvSpPr>
          <p:cNvPr id="4" name="Marcador de pie de página 3">
            <a:extLst>
              <a:ext uri="{FF2B5EF4-FFF2-40B4-BE49-F238E27FC236}">
                <a16:creationId xmlns=""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10/12/2020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23</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10/12/2020</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10/12/2020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10/12/2020</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10/12/2020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10/12/2020</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10/12/2020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10/12/2020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10/12/2020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10/12/2020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10/12/2020</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10/12/2020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10/12/2020</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 Id="rId4" Type="http://schemas.openxmlformats.org/officeDocument/2006/relationships/image" Target="../media/image68.jpeg"/></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 Id="rId4" Type="http://schemas.openxmlformats.org/officeDocument/2006/relationships/image" Target="../media/image71.png"/></Relationships>
</file>

<file path=ppt/slides/_rels/slide1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4.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4.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4.xml"/><Relationship Id="rId5" Type="http://schemas.openxmlformats.org/officeDocument/2006/relationships/image" Target="../media/image96.png"/><Relationship Id="rId4" Type="http://schemas.openxmlformats.org/officeDocument/2006/relationships/image" Target="../media/image95.png"/></Relationships>
</file>

<file path=ppt/slides/_rels/slide23.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smtClean="0">
                <a:solidFill>
                  <a:schemeClr val="bg1"/>
                </a:solidFill>
              </a:rPr>
              <a:t>Procesamiento de audio</a:t>
            </a:r>
            <a:endParaRPr lang="es-ES" sz="4500" dirty="0">
              <a:solidFill>
                <a:schemeClr val="bg1"/>
              </a:solidFill>
            </a:endParaRPr>
          </a:p>
        </p:txBody>
      </p:sp>
      <p:sp>
        <p:nvSpPr>
          <p:cNvPr id="3" name="Subtítulo 2">
            <a:extLst>
              <a:ext uri="{FF2B5EF4-FFF2-40B4-BE49-F238E27FC236}">
                <a16:creationId xmlns=""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fontScale="70000" lnSpcReduction="20000"/>
          </a:bodyPr>
          <a:lstStyle/>
          <a:p>
            <a:pPr rtl="0"/>
            <a:r>
              <a:rPr lang="es-ES" dirty="0" smtClean="0">
                <a:solidFill>
                  <a:srgbClr val="7CEBFF"/>
                </a:solidFill>
              </a:rPr>
              <a:t>Presentado por:      jaime andres marin alarcon                                                                                      ingeniería de sistemas y computación</a:t>
            </a:r>
          </a:p>
          <a:p>
            <a:pPr rtl="0"/>
            <a:r>
              <a:rPr lang="es-ES" dirty="0">
                <a:solidFill>
                  <a:srgbClr val="7CEBFF"/>
                </a:solidFill>
              </a:rPr>
              <a:t> </a:t>
            </a:r>
            <a:r>
              <a:rPr lang="es-ES" dirty="0" smtClean="0">
                <a:solidFill>
                  <a:srgbClr val="7CEBFF"/>
                </a:solidFill>
              </a:rPr>
              <a:t>                                    Luis Fernando Zuluaga torres                                                                                   universidad tecnológica de Pereira                             </a:t>
            </a:r>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Generación de audio</a:t>
            </a:r>
            <a:endParaRPr lang="es-CO" dirty="0"/>
          </a:p>
        </p:txBody>
      </p:sp>
      <p:sp>
        <p:nvSpPr>
          <p:cNvPr id="3" name="Marcador de contenido 2"/>
          <p:cNvSpPr>
            <a:spLocks noGrp="1"/>
          </p:cNvSpPr>
          <p:nvPr>
            <p:ph sz="half" idx="1"/>
          </p:nvPr>
        </p:nvSpPr>
        <p:spPr/>
        <p:txBody>
          <a:bodyPr/>
          <a:lstStyle/>
          <a:p>
            <a:pPr marL="0" indent="0">
              <a:buNone/>
            </a:pPr>
            <a:r>
              <a:rPr lang="es-CO" dirty="0" smtClean="0"/>
              <a:t>Como en los casos anteriores procedemos con las librerías, y en este caso tenemos una variación ya que se busca generar el audio, entonces, procedemos a crear un parámetro de archivo de salida donde se grabara el audio, y se especifican los parámetro que debe tener este archivo, tales como:  duración, frecuencia de muestreo, frecuencia de tono, valor mínimo y valor máximo.</a:t>
            </a:r>
          </a:p>
          <a:p>
            <a:pPr marL="0" indent="0">
              <a:buNone/>
            </a:pPr>
            <a:endParaRPr lang="es-CO" dirty="0"/>
          </a:p>
          <a:p>
            <a:pPr marL="0" indent="0">
              <a:buNone/>
            </a:pPr>
            <a:endParaRPr lang="es-CO" dirty="0" smtClean="0"/>
          </a:p>
          <a:p>
            <a:pPr marL="0" indent="0">
              <a:buNone/>
            </a:pPr>
            <a:endParaRPr lang="es-CO" dirty="0"/>
          </a:p>
        </p:txBody>
      </p:sp>
      <p:pic>
        <p:nvPicPr>
          <p:cNvPr id="5" name="Imagen 4"/>
          <p:cNvPicPr>
            <a:picLocks noChangeAspect="1"/>
          </p:cNvPicPr>
          <p:nvPr/>
        </p:nvPicPr>
        <p:blipFill>
          <a:blip r:embed="rId2"/>
          <a:stretch>
            <a:fillRect/>
          </a:stretch>
        </p:blipFill>
        <p:spPr>
          <a:xfrm>
            <a:off x="701588" y="4545175"/>
            <a:ext cx="2590800" cy="523875"/>
          </a:xfrm>
          <a:prstGeom prst="rect">
            <a:avLst/>
          </a:prstGeom>
        </p:spPr>
      </p:pic>
      <p:pic>
        <p:nvPicPr>
          <p:cNvPr id="6" name="Imagen 5"/>
          <p:cNvPicPr>
            <a:picLocks noChangeAspect="1"/>
          </p:cNvPicPr>
          <p:nvPr/>
        </p:nvPicPr>
        <p:blipFill>
          <a:blip r:embed="rId3"/>
          <a:stretch>
            <a:fillRect/>
          </a:stretch>
        </p:blipFill>
        <p:spPr>
          <a:xfrm>
            <a:off x="701588" y="5164885"/>
            <a:ext cx="2752725" cy="190500"/>
          </a:xfrm>
          <a:prstGeom prst="rect">
            <a:avLst/>
          </a:prstGeom>
        </p:spPr>
      </p:pic>
      <p:pic>
        <p:nvPicPr>
          <p:cNvPr id="7" name="Imagen 6"/>
          <p:cNvPicPr>
            <a:picLocks noChangeAspect="1"/>
          </p:cNvPicPr>
          <p:nvPr/>
        </p:nvPicPr>
        <p:blipFill>
          <a:blip r:embed="rId4"/>
          <a:stretch>
            <a:fillRect/>
          </a:stretch>
        </p:blipFill>
        <p:spPr>
          <a:xfrm>
            <a:off x="701588" y="5466188"/>
            <a:ext cx="2905125" cy="904875"/>
          </a:xfrm>
          <a:prstGeom prst="rect">
            <a:avLst/>
          </a:prstGeom>
        </p:spPr>
      </p:pic>
      <p:pic>
        <p:nvPicPr>
          <p:cNvPr id="5122" name="Picture 2" descr="Calidad de audio: aprende sobre bits, sample rate y formatos"/>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88075" y="2348488"/>
            <a:ext cx="5422900" cy="339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669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sz="half" idx="1"/>
          </p:nvPr>
        </p:nvPicPr>
        <p:blipFill>
          <a:blip r:embed="rId2"/>
          <a:stretch>
            <a:fillRect/>
          </a:stretch>
        </p:blipFill>
        <p:spPr>
          <a:xfrm>
            <a:off x="625475" y="2543969"/>
            <a:ext cx="5334000" cy="3576276"/>
          </a:xfrm>
          <a:prstGeom prst="rect">
            <a:avLst/>
          </a:prstGeom>
        </p:spPr>
      </p:pic>
      <p:sp>
        <p:nvSpPr>
          <p:cNvPr id="4" name="Marcador de contenido 3"/>
          <p:cNvSpPr>
            <a:spLocks noGrp="1"/>
          </p:cNvSpPr>
          <p:nvPr>
            <p:ph sz="half" idx="2"/>
          </p:nvPr>
        </p:nvSpPr>
        <p:spPr/>
        <p:txBody>
          <a:bodyPr/>
          <a:lstStyle/>
          <a:p>
            <a:pPr marL="0" indent="0">
              <a:buNone/>
            </a:pPr>
            <a:endParaRPr lang="es-CO" dirty="0" smtClean="0"/>
          </a:p>
          <a:p>
            <a:pPr marL="0" indent="0">
              <a:buNone/>
            </a:pPr>
            <a:r>
              <a:rPr lang="es-CO" dirty="0" smtClean="0"/>
              <a:t>Se genera la señal de audio, se agrega un ruido a esta, y se busca escalar a valores enteros de 16 bits.</a:t>
            </a:r>
          </a:p>
          <a:p>
            <a:endParaRPr lang="es-CO" dirty="0"/>
          </a:p>
          <a:p>
            <a:endParaRPr lang="es-CO" dirty="0" smtClean="0"/>
          </a:p>
          <a:p>
            <a:endParaRPr lang="es-CO" dirty="0"/>
          </a:p>
          <a:p>
            <a:endParaRPr lang="es-CO" dirty="0" smtClean="0"/>
          </a:p>
          <a:p>
            <a:endParaRPr lang="es-CO" dirty="0"/>
          </a:p>
          <a:p>
            <a:endParaRPr lang="es-CO" dirty="0"/>
          </a:p>
        </p:txBody>
      </p:sp>
      <p:pic>
        <p:nvPicPr>
          <p:cNvPr id="5" name="Imagen 4"/>
          <p:cNvPicPr>
            <a:picLocks noChangeAspect="1"/>
          </p:cNvPicPr>
          <p:nvPr/>
        </p:nvPicPr>
        <p:blipFill>
          <a:blip r:embed="rId3"/>
          <a:stretch>
            <a:fillRect/>
          </a:stretch>
        </p:blipFill>
        <p:spPr>
          <a:xfrm>
            <a:off x="6188417" y="3480522"/>
            <a:ext cx="5610225" cy="333375"/>
          </a:xfrm>
          <a:prstGeom prst="rect">
            <a:avLst/>
          </a:prstGeom>
        </p:spPr>
      </p:pic>
      <p:pic>
        <p:nvPicPr>
          <p:cNvPr id="6" name="Imagen 5"/>
          <p:cNvPicPr>
            <a:picLocks noChangeAspect="1"/>
          </p:cNvPicPr>
          <p:nvPr/>
        </p:nvPicPr>
        <p:blipFill>
          <a:blip r:embed="rId4"/>
          <a:stretch>
            <a:fillRect/>
          </a:stretch>
        </p:blipFill>
        <p:spPr>
          <a:xfrm>
            <a:off x="6188417" y="3990535"/>
            <a:ext cx="4410075" cy="333375"/>
          </a:xfrm>
          <a:prstGeom prst="rect">
            <a:avLst/>
          </a:prstGeom>
        </p:spPr>
      </p:pic>
      <p:pic>
        <p:nvPicPr>
          <p:cNvPr id="7" name="Imagen 6"/>
          <p:cNvPicPr>
            <a:picLocks noChangeAspect="1"/>
          </p:cNvPicPr>
          <p:nvPr/>
        </p:nvPicPr>
        <p:blipFill>
          <a:blip r:embed="rId5"/>
          <a:stretch>
            <a:fillRect/>
          </a:stretch>
        </p:blipFill>
        <p:spPr>
          <a:xfrm>
            <a:off x="6188417" y="4500115"/>
            <a:ext cx="5019675" cy="542925"/>
          </a:xfrm>
          <a:prstGeom prst="rect">
            <a:avLst/>
          </a:prstGeom>
        </p:spPr>
      </p:pic>
    </p:spTree>
    <p:extLst>
      <p:ext uri="{BB962C8B-B14F-4D97-AF65-F5344CB8AC3E}">
        <p14:creationId xmlns:p14="http://schemas.microsoft.com/office/powerpoint/2010/main" val="193939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marL="0" indent="0">
              <a:buNone/>
            </a:pPr>
            <a:r>
              <a:rPr lang="es-CO" dirty="0" smtClean="0"/>
              <a:t>Almacenamos la señal de audio en el archivo de salida, se extraen los valores de la señal de audio que son 200 y se busca construir un eje de tiempo planteado en milisegundos, para posteriormente graficar esta señal de audio.</a:t>
            </a:r>
          </a:p>
          <a:p>
            <a:pPr marL="0" indent="0">
              <a:buNone/>
            </a:pPr>
            <a:endParaRPr lang="es-CO" dirty="0" smtClean="0"/>
          </a:p>
          <a:p>
            <a:endParaRPr lang="es-CO" dirty="0"/>
          </a:p>
          <a:p>
            <a:endParaRPr lang="es-CO" dirty="0" smtClean="0"/>
          </a:p>
          <a:p>
            <a:endParaRPr lang="es-CO" dirty="0"/>
          </a:p>
          <a:p>
            <a:pPr marL="0" indent="0">
              <a:buNone/>
            </a:pPr>
            <a:endParaRPr lang="es-CO" dirty="0"/>
          </a:p>
        </p:txBody>
      </p:sp>
      <p:pic>
        <p:nvPicPr>
          <p:cNvPr id="5" name="Imagen 4"/>
          <p:cNvPicPr>
            <a:picLocks noChangeAspect="1"/>
          </p:cNvPicPr>
          <p:nvPr/>
        </p:nvPicPr>
        <p:blipFill>
          <a:blip r:embed="rId2"/>
          <a:stretch>
            <a:fillRect/>
          </a:stretch>
        </p:blipFill>
        <p:spPr>
          <a:xfrm>
            <a:off x="581193" y="3854026"/>
            <a:ext cx="4352925" cy="190500"/>
          </a:xfrm>
          <a:prstGeom prst="rect">
            <a:avLst/>
          </a:prstGeom>
        </p:spPr>
      </p:pic>
      <p:pic>
        <p:nvPicPr>
          <p:cNvPr id="6" name="Imagen 5"/>
          <p:cNvPicPr>
            <a:picLocks noChangeAspect="1"/>
          </p:cNvPicPr>
          <p:nvPr/>
        </p:nvPicPr>
        <p:blipFill>
          <a:blip r:embed="rId3"/>
          <a:stretch>
            <a:fillRect/>
          </a:stretch>
        </p:blipFill>
        <p:spPr>
          <a:xfrm>
            <a:off x="581193" y="4206587"/>
            <a:ext cx="1685925" cy="190500"/>
          </a:xfrm>
          <a:prstGeom prst="rect">
            <a:avLst/>
          </a:prstGeom>
        </p:spPr>
      </p:pic>
      <p:pic>
        <p:nvPicPr>
          <p:cNvPr id="7" name="Imagen 6"/>
          <p:cNvPicPr>
            <a:picLocks noChangeAspect="1"/>
          </p:cNvPicPr>
          <p:nvPr/>
        </p:nvPicPr>
        <p:blipFill>
          <a:blip r:embed="rId4"/>
          <a:stretch>
            <a:fillRect/>
          </a:stretch>
        </p:blipFill>
        <p:spPr>
          <a:xfrm>
            <a:off x="581194" y="4559148"/>
            <a:ext cx="5422390" cy="189497"/>
          </a:xfrm>
          <a:prstGeom prst="rect">
            <a:avLst/>
          </a:prstGeom>
        </p:spPr>
      </p:pic>
      <p:pic>
        <p:nvPicPr>
          <p:cNvPr id="8" name="Imagen 7"/>
          <p:cNvPicPr>
            <a:picLocks noChangeAspect="1"/>
          </p:cNvPicPr>
          <p:nvPr/>
        </p:nvPicPr>
        <p:blipFill>
          <a:blip r:embed="rId5"/>
          <a:stretch>
            <a:fillRect/>
          </a:stretch>
        </p:blipFill>
        <p:spPr>
          <a:xfrm>
            <a:off x="581192" y="4938840"/>
            <a:ext cx="3333750" cy="819150"/>
          </a:xfrm>
          <a:prstGeom prst="rect">
            <a:avLst/>
          </a:prstGeom>
        </p:spPr>
      </p:pic>
      <p:pic>
        <p:nvPicPr>
          <p:cNvPr id="10" name="Marcador de contenido 9"/>
          <p:cNvPicPr>
            <a:picLocks noGrp="1" noChangeAspect="1"/>
          </p:cNvPicPr>
          <p:nvPr>
            <p:ph sz="half" idx="2"/>
          </p:nvPr>
        </p:nvPicPr>
        <p:blipFill>
          <a:blip r:embed="rId6"/>
          <a:stretch>
            <a:fillRect/>
          </a:stretch>
        </p:blipFill>
        <p:spPr>
          <a:xfrm>
            <a:off x="6491645" y="2432827"/>
            <a:ext cx="4745402" cy="3325163"/>
          </a:xfrm>
          <a:prstGeom prst="rect">
            <a:avLst/>
          </a:prstGeom>
        </p:spPr>
      </p:pic>
    </p:spTree>
    <p:extLst>
      <p:ext uri="{BB962C8B-B14F-4D97-AF65-F5344CB8AC3E}">
        <p14:creationId xmlns:p14="http://schemas.microsoft.com/office/powerpoint/2010/main" val="2141729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Sintetizar tonos</a:t>
            </a:r>
            <a:endParaRPr lang="es-CO" dirty="0"/>
          </a:p>
        </p:txBody>
      </p:sp>
      <p:pic>
        <p:nvPicPr>
          <p:cNvPr id="10" name="Marcador de contenido 9"/>
          <p:cNvPicPr>
            <a:picLocks noGrp="1" noChangeAspect="1"/>
          </p:cNvPicPr>
          <p:nvPr>
            <p:ph sz="half" idx="1"/>
          </p:nvPr>
        </p:nvPicPr>
        <p:blipFill>
          <a:blip r:embed="rId2"/>
          <a:stretch>
            <a:fillRect/>
          </a:stretch>
        </p:blipFill>
        <p:spPr>
          <a:xfrm>
            <a:off x="581025" y="2518966"/>
            <a:ext cx="5422900" cy="3050381"/>
          </a:xfrm>
          <a:prstGeom prst="rect">
            <a:avLst/>
          </a:prstGeom>
        </p:spPr>
      </p:pic>
      <p:sp>
        <p:nvSpPr>
          <p:cNvPr id="4" name="Marcador de contenido 3"/>
          <p:cNvSpPr>
            <a:spLocks noGrp="1"/>
          </p:cNvSpPr>
          <p:nvPr>
            <p:ph sz="half" idx="2"/>
          </p:nvPr>
        </p:nvSpPr>
        <p:spPr/>
        <p:txBody>
          <a:bodyPr/>
          <a:lstStyle/>
          <a:p>
            <a:pPr marL="0" indent="0">
              <a:buNone/>
            </a:pPr>
            <a:r>
              <a:rPr lang="es-CO" dirty="0" smtClean="0"/>
              <a:t>Se procede a importar librerías, pero en este caso importamos también la librería </a:t>
            </a:r>
            <a:r>
              <a:rPr lang="es-CO" dirty="0" err="1" smtClean="0"/>
              <a:t>json</a:t>
            </a:r>
            <a:r>
              <a:rPr lang="es-CO" dirty="0" smtClean="0"/>
              <a:t>, tambié</a:t>
            </a:r>
            <a:r>
              <a:rPr lang="es-CO" dirty="0"/>
              <a:t>n debemos Sintetizar el tono basado en los parámetros de </a:t>
            </a:r>
            <a:r>
              <a:rPr lang="es-CO" dirty="0" smtClean="0"/>
              <a:t>entrada y construir tanto el eje de tiempo como la señal de audio.</a:t>
            </a:r>
          </a:p>
          <a:p>
            <a:endParaRPr lang="es-CO" dirty="0"/>
          </a:p>
          <a:p>
            <a:endParaRPr lang="es-CO" dirty="0" smtClean="0"/>
          </a:p>
          <a:p>
            <a:endParaRPr lang="es-CO" dirty="0"/>
          </a:p>
          <a:p>
            <a:endParaRPr lang="es-CO" dirty="0" smtClean="0"/>
          </a:p>
          <a:p>
            <a:endParaRPr lang="es-CO" dirty="0"/>
          </a:p>
        </p:txBody>
      </p:sp>
      <p:pic>
        <p:nvPicPr>
          <p:cNvPr id="5" name="Imagen 4"/>
          <p:cNvPicPr>
            <a:picLocks noChangeAspect="1"/>
          </p:cNvPicPr>
          <p:nvPr/>
        </p:nvPicPr>
        <p:blipFill>
          <a:blip r:embed="rId3"/>
          <a:stretch>
            <a:fillRect/>
          </a:stretch>
        </p:blipFill>
        <p:spPr>
          <a:xfrm>
            <a:off x="6188417" y="3768003"/>
            <a:ext cx="2533650" cy="714375"/>
          </a:xfrm>
          <a:prstGeom prst="rect">
            <a:avLst/>
          </a:prstGeom>
        </p:spPr>
      </p:pic>
      <p:pic>
        <p:nvPicPr>
          <p:cNvPr id="7" name="Imagen 6"/>
          <p:cNvPicPr>
            <a:picLocks noChangeAspect="1"/>
          </p:cNvPicPr>
          <p:nvPr/>
        </p:nvPicPr>
        <p:blipFill>
          <a:blip r:embed="rId4"/>
          <a:stretch>
            <a:fillRect/>
          </a:stretch>
        </p:blipFill>
        <p:spPr>
          <a:xfrm>
            <a:off x="6188417" y="4625244"/>
            <a:ext cx="5607226" cy="190501"/>
          </a:xfrm>
          <a:prstGeom prst="rect">
            <a:avLst/>
          </a:prstGeom>
        </p:spPr>
      </p:pic>
      <p:pic>
        <p:nvPicPr>
          <p:cNvPr id="8" name="Imagen 7"/>
          <p:cNvPicPr>
            <a:picLocks noChangeAspect="1"/>
          </p:cNvPicPr>
          <p:nvPr/>
        </p:nvPicPr>
        <p:blipFill>
          <a:blip r:embed="rId5"/>
          <a:stretch>
            <a:fillRect/>
          </a:stretch>
        </p:blipFill>
        <p:spPr>
          <a:xfrm>
            <a:off x="6531151" y="4974658"/>
            <a:ext cx="5172075" cy="190500"/>
          </a:xfrm>
          <a:prstGeom prst="rect">
            <a:avLst/>
          </a:prstGeom>
        </p:spPr>
      </p:pic>
      <p:pic>
        <p:nvPicPr>
          <p:cNvPr id="9" name="Imagen 8"/>
          <p:cNvPicPr>
            <a:picLocks noChangeAspect="1"/>
          </p:cNvPicPr>
          <p:nvPr/>
        </p:nvPicPr>
        <p:blipFill>
          <a:blip r:embed="rId6"/>
          <a:stretch>
            <a:fillRect/>
          </a:stretch>
        </p:blipFill>
        <p:spPr>
          <a:xfrm>
            <a:off x="6542175" y="5324071"/>
            <a:ext cx="4714875" cy="190500"/>
          </a:xfrm>
          <a:prstGeom prst="rect">
            <a:avLst/>
          </a:prstGeom>
        </p:spPr>
      </p:pic>
    </p:spTree>
    <p:extLst>
      <p:ext uri="{BB962C8B-B14F-4D97-AF65-F5344CB8AC3E}">
        <p14:creationId xmlns:p14="http://schemas.microsoft.com/office/powerpoint/2010/main" val="240211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marL="0" indent="0">
              <a:buNone/>
            </a:pPr>
            <a:r>
              <a:rPr lang="es-CO" dirty="0" smtClean="0"/>
              <a:t>Creamos un </a:t>
            </a:r>
            <a:r>
              <a:rPr lang="es-CO" dirty="0" err="1" smtClean="0"/>
              <a:t>main</a:t>
            </a:r>
            <a:r>
              <a:rPr lang="es-CO" dirty="0" smtClean="0"/>
              <a:t> y en el creamos los nombre de los archivos de sonido</a:t>
            </a:r>
            <a:r>
              <a:rPr lang="es-CO" dirty="0"/>
              <a:t>, hacemos el </a:t>
            </a:r>
            <a:r>
              <a:rPr lang="es-CO" dirty="0" smtClean="0"/>
              <a:t>cargue de el mapa </a:t>
            </a:r>
            <a:r>
              <a:rPr lang="es-CO" dirty="0"/>
              <a:t>de tono a frecuencia desde el archivo de </a:t>
            </a:r>
            <a:r>
              <a:rPr lang="es-CO" dirty="0" smtClean="0"/>
              <a:t>mapeo, también configuramos los parámetros de entrada para generar el tono F y </a:t>
            </a:r>
            <a:r>
              <a:rPr lang="es-CO" dirty="0" err="1" smtClean="0"/>
              <a:t>ectraemos</a:t>
            </a:r>
            <a:r>
              <a:rPr lang="es-CO" dirty="0" smtClean="0"/>
              <a:t> la frecuencia del tono.</a:t>
            </a:r>
          </a:p>
          <a:p>
            <a:endParaRPr lang="es-CO" dirty="0"/>
          </a:p>
          <a:p>
            <a:endParaRPr lang="es-CO" dirty="0" smtClean="0"/>
          </a:p>
          <a:p>
            <a:endParaRPr lang="es-CO" dirty="0"/>
          </a:p>
          <a:p>
            <a:endParaRPr lang="es-CO" dirty="0" smtClean="0"/>
          </a:p>
        </p:txBody>
      </p:sp>
      <p:pic>
        <p:nvPicPr>
          <p:cNvPr id="5" name="Marcador de contenido 4"/>
          <p:cNvPicPr>
            <a:picLocks noGrp="1" noChangeAspect="1"/>
          </p:cNvPicPr>
          <p:nvPr>
            <p:ph sz="half" idx="2"/>
          </p:nvPr>
        </p:nvPicPr>
        <p:blipFill>
          <a:blip r:embed="rId2"/>
          <a:stretch>
            <a:fillRect/>
          </a:stretch>
        </p:blipFill>
        <p:spPr>
          <a:xfrm>
            <a:off x="6634307" y="2228003"/>
            <a:ext cx="1828800" cy="247650"/>
          </a:xfrm>
          <a:prstGeom prst="rect">
            <a:avLst/>
          </a:prstGeom>
        </p:spPr>
      </p:pic>
      <p:pic>
        <p:nvPicPr>
          <p:cNvPr id="6" name="Imagen 5"/>
          <p:cNvPicPr>
            <a:picLocks noChangeAspect="1"/>
          </p:cNvPicPr>
          <p:nvPr/>
        </p:nvPicPr>
        <p:blipFill>
          <a:blip r:embed="rId3"/>
          <a:stretch>
            <a:fillRect/>
          </a:stretch>
        </p:blipFill>
        <p:spPr>
          <a:xfrm>
            <a:off x="6926839" y="2623716"/>
            <a:ext cx="4905375" cy="361950"/>
          </a:xfrm>
          <a:prstGeom prst="rect">
            <a:avLst/>
          </a:prstGeom>
        </p:spPr>
      </p:pic>
      <p:pic>
        <p:nvPicPr>
          <p:cNvPr id="7" name="Imagen 6"/>
          <p:cNvPicPr>
            <a:picLocks noChangeAspect="1"/>
          </p:cNvPicPr>
          <p:nvPr/>
        </p:nvPicPr>
        <p:blipFill>
          <a:blip r:embed="rId4"/>
          <a:stretch>
            <a:fillRect/>
          </a:stretch>
        </p:blipFill>
        <p:spPr>
          <a:xfrm>
            <a:off x="6926839" y="3184822"/>
            <a:ext cx="2657475" cy="190500"/>
          </a:xfrm>
          <a:prstGeom prst="rect">
            <a:avLst/>
          </a:prstGeom>
        </p:spPr>
      </p:pic>
      <p:pic>
        <p:nvPicPr>
          <p:cNvPr id="8" name="Imagen 7"/>
          <p:cNvPicPr>
            <a:picLocks noChangeAspect="1"/>
          </p:cNvPicPr>
          <p:nvPr/>
        </p:nvPicPr>
        <p:blipFill>
          <a:blip r:embed="rId5"/>
          <a:stretch>
            <a:fillRect/>
          </a:stretch>
        </p:blipFill>
        <p:spPr>
          <a:xfrm>
            <a:off x="6926839" y="3590798"/>
            <a:ext cx="2838450" cy="400050"/>
          </a:xfrm>
          <a:prstGeom prst="rect">
            <a:avLst/>
          </a:prstGeom>
        </p:spPr>
      </p:pic>
      <p:pic>
        <p:nvPicPr>
          <p:cNvPr id="9" name="Imagen 8"/>
          <p:cNvPicPr>
            <a:picLocks noChangeAspect="1"/>
          </p:cNvPicPr>
          <p:nvPr/>
        </p:nvPicPr>
        <p:blipFill>
          <a:blip r:embed="rId6"/>
          <a:stretch>
            <a:fillRect/>
          </a:stretch>
        </p:blipFill>
        <p:spPr>
          <a:xfrm>
            <a:off x="6926839" y="4206324"/>
            <a:ext cx="2647950" cy="895350"/>
          </a:xfrm>
          <a:prstGeom prst="rect">
            <a:avLst/>
          </a:prstGeom>
        </p:spPr>
      </p:pic>
      <p:pic>
        <p:nvPicPr>
          <p:cNvPr id="10" name="Imagen 9"/>
          <p:cNvPicPr>
            <a:picLocks noChangeAspect="1"/>
          </p:cNvPicPr>
          <p:nvPr/>
        </p:nvPicPr>
        <p:blipFill>
          <a:blip r:embed="rId7"/>
          <a:stretch>
            <a:fillRect/>
          </a:stretch>
        </p:blipFill>
        <p:spPr>
          <a:xfrm>
            <a:off x="6910532" y="5317150"/>
            <a:ext cx="3105150" cy="190500"/>
          </a:xfrm>
          <a:prstGeom prst="rect">
            <a:avLst/>
          </a:prstGeom>
        </p:spPr>
      </p:pic>
    </p:spTree>
    <p:extLst>
      <p:ext uri="{BB962C8B-B14F-4D97-AF65-F5344CB8AC3E}">
        <p14:creationId xmlns:p14="http://schemas.microsoft.com/office/powerpoint/2010/main" val="116329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11" name="Marcador de contenido 10"/>
          <p:cNvPicPr>
            <a:picLocks noGrp="1" noChangeAspect="1"/>
          </p:cNvPicPr>
          <p:nvPr>
            <p:ph sz="half" idx="1"/>
          </p:nvPr>
        </p:nvPicPr>
        <p:blipFill>
          <a:blip r:embed="rId2"/>
          <a:stretch>
            <a:fillRect/>
          </a:stretch>
        </p:blipFill>
        <p:spPr>
          <a:xfrm>
            <a:off x="869950" y="2227263"/>
            <a:ext cx="4845049" cy="3633787"/>
          </a:xfrm>
          <a:prstGeom prst="rect">
            <a:avLst/>
          </a:prstGeom>
        </p:spPr>
      </p:pic>
      <p:sp>
        <p:nvSpPr>
          <p:cNvPr id="4" name="Marcador de contenido 3"/>
          <p:cNvSpPr>
            <a:spLocks noGrp="1"/>
          </p:cNvSpPr>
          <p:nvPr>
            <p:ph sz="half" idx="2"/>
          </p:nvPr>
        </p:nvSpPr>
        <p:spPr/>
        <p:txBody>
          <a:bodyPr/>
          <a:lstStyle/>
          <a:p>
            <a:pPr marL="0" indent="0">
              <a:buNone/>
            </a:pPr>
            <a:r>
              <a:rPr lang="es-CO" dirty="0" smtClean="0"/>
              <a:t>Usando los parámetros anteriores se genera el tono, también se escribe la señal de audio en el archivo de salida, </a:t>
            </a:r>
            <a:r>
              <a:rPr lang="es-CO" dirty="0"/>
              <a:t>se define la secuencia de tonos junto con las duraciones correspondientes en </a:t>
            </a:r>
            <a:r>
              <a:rPr lang="es-CO" dirty="0" smtClean="0"/>
              <a:t>segundos y se construye la señal de audio basándose en la anterior secuencia y se da el nombre del tono.</a:t>
            </a:r>
          </a:p>
          <a:p>
            <a:endParaRPr lang="es-CO" dirty="0"/>
          </a:p>
          <a:p>
            <a:endParaRPr lang="es-CO" dirty="0" smtClean="0"/>
          </a:p>
          <a:p>
            <a:endParaRPr lang="es-CO" dirty="0"/>
          </a:p>
        </p:txBody>
      </p:sp>
      <p:pic>
        <p:nvPicPr>
          <p:cNvPr id="5" name="Imagen 4"/>
          <p:cNvPicPr>
            <a:picLocks noChangeAspect="1"/>
          </p:cNvPicPr>
          <p:nvPr/>
        </p:nvPicPr>
        <p:blipFill>
          <a:blip r:embed="rId3"/>
          <a:stretch>
            <a:fillRect/>
          </a:stretch>
        </p:blipFill>
        <p:spPr>
          <a:xfrm>
            <a:off x="6188417" y="4372841"/>
            <a:ext cx="3009900" cy="190500"/>
          </a:xfrm>
          <a:prstGeom prst="rect">
            <a:avLst/>
          </a:prstGeom>
        </p:spPr>
      </p:pic>
      <p:pic>
        <p:nvPicPr>
          <p:cNvPr id="6" name="Imagen 5"/>
          <p:cNvPicPr>
            <a:picLocks noChangeAspect="1"/>
          </p:cNvPicPr>
          <p:nvPr/>
        </p:nvPicPr>
        <p:blipFill>
          <a:blip r:embed="rId4"/>
          <a:stretch>
            <a:fillRect/>
          </a:stretch>
        </p:blipFill>
        <p:spPr>
          <a:xfrm>
            <a:off x="6188417" y="4715740"/>
            <a:ext cx="5422392" cy="230333"/>
          </a:xfrm>
          <a:prstGeom prst="rect">
            <a:avLst/>
          </a:prstGeom>
        </p:spPr>
      </p:pic>
      <p:pic>
        <p:nvPicPr>
          <p:cNvPr id="7" name="Imagen 6"/>
          <p:cNvPicPr>
            <a:picLocks noChangeAspect="1"/>
          </p:cNvPicPr>
          <p:nvPr/>
        </p:nvPicPr>
        <p:blipFill>
          <a:blip r:embed="rId5"/>
          <a:stretch>
            <a:fillRect/>
          </a:stretch>
        </p:blipFill>
        <p:spPr>
          <a:xfrm>
            <a:off x="6188417" y="5003222"/>
            <a:ext cx="4972050" cy="190500"/>
          </a:xfrm>
          <a:prstGeom prst="rect">
            <a:avLst/>
          </a:prstGeom>
        </p:spPr>
      </p:pic>
      <p:pic>
        <p:nvPicPr>
          <p:cNvPr id="8" name="Imagen 7"/>
          <p:cNvPicPr>
            <a:picLocks noChangeAspect="1"/>
          </p:cNvPicPr>
          <p:nvPr/>
        </p:nvPicPr>
        <p:blipFill>
          <a:blip r:embed="rId6"/>
          <a:stretch>
            <a:fillRect/>
          </a:stretch>
        </p:blipFill>
        <p:spPr>
          <a:xfrm>
            <a:off x="6188417" y="5265586"/>
            <a:ext cx="5705475" cy="190500"/>
          </a:xfrm>
          <a:prstGeom prst="rect">
            <a:avLst/>
          </a:prstGeom>
        </p:spPr>
      </p:pic>
      <p:pic>
        <p:nvPicPr>
          <p:cNvPr id="9" name="Imagen 8"/>
          <p:cNvPicPr>
            <a:picLocks noChangeAspect="1"/>
          </p:cNvPicPr>
          <p:nvPr/>
        </p:nvPicPr>
        <p:blipFill>
          <a:blip r:embed="rId7"/>
          <a:stretch>
            <a:fillRect/>
          </a:stretch>
        </p:blipFill>
        <p:spPr>
          <a:xfrm>
            <a:off x="6178892" y="5556249"/>
            <a:ext cx="2495550" cy="333375"/>
          </a:xfrm>
          <a:prstGeom prst="rect">
            <a:avLst/>
          </a:prstGeom>
        </p:spPr>
      </p:pic>
      <p:pic>
        <p:nvPicPr>
          <p:cNvPr id="10" name="Imagen 9"/>
          <p:cNvPicPr>
            <a:picLocks noChangeAspect="1"/>
          </p:cNvPicPr>
          <p:nvPr/>
        </p:nvPicPr>
        <p:blipFill>
          <a:blip r:embed="rId8"/>
          <a:stretch>
            <a:fillRect/>
          </a:stretch>
        </p:blipFill>
        <p:spPr>
          <a:xfrm>
            <a:off x="6493050" y="5977643"/>
            <a:ext cx="1581150" cy="190500"/>
          </a:xfrm>
          <a:prstGeom prst="rect">
            <a:avLst/>
          </a:prstGeom>
        </p:spPr>
      </p:pic>
    </p:spTree>
    <p:extLst>
      <p:ext uri="{BB962C8B-B14F-4D97-AF65-F5344CB8AC3E}">
        <p14:creationId xmlns:p14="http://schemas.microsoft.com/office/powerpoint/2010/main" val="221833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marL="0" indent="0">
              <a:buNone/>
            </a:pPr>
            <a:r>
              <a:rPr lang="es-CO" dirty="0" smtClean="0"/>
              <a:t>Siguiendo el </a:t>
            </a:r>
            <a:r>
              <a:rPr lang="es-CO" dirty="0" err="1" smtClean="0"/>
              <a:t>for</a:t>
            </a:r>
            <a:r>
              <a:rPr lang="es-CO" dirty="0" smtClean="0"/>
              <a:t> anterior, se extrae tanto la frecuencia que corresponde al tono como también se extrae la duración de este tono,  se sintetiza el tono, se añade la señal de salida y se guarda el audio en la señal de salida. </a:t>
            </a:r>
            <a:endParaRPr lang="es-CO" dirty="0"/>
          </a:p>
          <a:p>
            <a:endParaRPr lang="es-CO" dirty="0" smtClean="0"/>
          </a:p>
          <a:p>
            <a:endParaRPr lang="es-CO" dirty="0"/>
          </a:p>
          <a:p>
            <a:endParaRPr lang="es-CO" dirty="0" smtClean="0"/>
          </a:p>
          <a:p>
            <a:endParaRPr lang="es-CO" dirty="0"/>
          </a:p>
          <a:p>
            <a:endParaRPr lang="es-CO" dirty="0"/>
          </a:p>
        </p:txBody>
      </p:sp>
      <p:pic>
        <p:nvPicPr>
          <p:cNvPr id="5" name="Imagen 4"/>
          <p:cNvPicPr>
            <a:picLocks noChangeAspect="1"/>
          </p:cNvPicPr>
          <p:nvPr/>
        </p:nvPicPr>
        <p:blipFill>
          <a:blip r:embed="rId2"/>
          <a:stretch>
            <a:fillRect/>
          </a:stretch>
        </p:blipFill>
        <p:spPr>
          <a:xfrm>
            <a:off x="670646" y="3780559"/>
            <a:ext cx="3057525" cy="190500"/>
          </a:xfrm>
          <a:prstGeom prst="rect">
            <a:avLst/>
          </a:prstGeom>
        </p:spPr>
      </p:pic>
      <p:pic>
        <p:nvPicPr>
          <p:cNvPr id="6" name="Imagen 5"/>
          <p:cNvPicPr>
            <a:picLocks noChangeAspect="1"/>
          </p:cNvPicPr>
          <p:nvPr/>
        </p:nvPicPr>
        <p:blipFill>
          <a:blip r:embed="rId3"/>
          <a:stretch>
            <a:fillRect/>
          </a:stretch>
        </p:blipFill>
        <p:spPr>
          <a:xfrm>
            <a:off x="670646" y="4147697"/>
            <a:ext cx="1809750" cy="333375"/>
          </a:xfrm>
          <a:prstGeom prst="rect">
            <a:avLst/>
          </a:prstGeom>
        </p:spPr>
      </p:pic>
      <p:pic>
        <p:nvPicPr>
          <p:cNvPr id="7" name="Imagen 6"/>
          <p:cNvPicPr>
            <a:picLocks noChangeAspect="1"/>
          </p:cNvPicPr>
          <p:nvPr/>
        </p:nvPicPr>
        <p:blipFill>
          <a:blip r:embed="rId4"/>
          <a:stretch>
            <a:fillRect/>
          </a:stretch>
        </p:blipFill>
        <p:spPr>
          <a:xfrm>
            <a:off x="670646" y="4745772"/>
            <a:ext cx="5033963" cy="170282"/>
          </a:xfrm>
          <a:prstGeom prst="rect">
            <a:avLst/>
          </a:prstGeom>
        </p:spPr>
      </p:pic>
      <p:pic>
        <p:nvPicPr>
          <p:cNvPr id="8" name="Imagen 7"/>
          <p:cNvPicPr>
            <a:picLocks noChangeAspect="1"/>
          </p:cNvPicPr>
          <p:nvPr/>
        </p:nvPicPr>
        <p:blipFill>
          <a:blip r:embed="rId5"/>
          <a:stretch>
            <a:fillRect/>
          </a:stretch>
        </p:blipFill>
        <p:spPr>
          <a:xfrm>
            <a:off x="670646" y="5160535"/>
            <a:ext cx="3905250" cy="190500"/>
          </a:xfrm>
          <a:prstGeom prst="rect">
            <a:avLst/>
          </a:prstGeom>
        </p:spPr>
      </p:pic>
      <p:pic>
        <p:nvPicPr>
          <p:cNvPr id="9" name="Imagen 8"/>
          <p:cNvPicPr>
            <a:picLocks noChangeAspect="1"/>
          </p:cNvPicPr>
          <p:nvPr/>
        </p:nvPicPr>
        <p:blipFill>
          <a:blip r:embed="rId6"/>
          <a:stretch>
            <a:fillRect/>
          </a:stretch>
        </p:blipFill>
        <p:spPr>
          <a:xfrm>
            <a:off x="396359" y="5568348"/>
            <a:ext cx="5029200" cy="190500"/>
          </a:xfrm>
          <a:prstGeom prst="rect">
            <a:avLst/>
          </a:prstGeom>
        </p:spPr>
      </p:pic>
      <p:pic>
        <p:nvPicPr>
          <p:cNvPr id="1026" name="Picture 2" descr="Efectos de sonido: 6 sitios web para obtener audios para tus vídeos"/>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6188075" y="2348488"/>
            <a:ext cx="5422900" cy="339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01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Reconocer palabras</a:t>
            </a:r>
            <a:endParaRPr lang="es-CO" dirty="0"/>
          </a:p>
        </p:txBody>
      </p:sp>
      <p:sp>
        <p:nvSpPr>
          <p:cNvPr id="4" name="Marcador de contenido 3"/>
          <p:cNvSpPr>
            <a:spLocks noGrp="1"/>
          </p:cNvSpPr>
          <p:nvPr>
            <p:ph sz="half" idx="2"/>
          </p:nvPr>
        </p:nvSpPr>
        <p:spPr/>
        <p:txBody>
          <a:bodyPr/>
          <a:lstStyle/>
          <a:p>
            <a:pPr marL="0" indent="0">
              <a:buNone/>
            </a:pPr>
            <a:r>
              <a:rPr lang="es-CO" dirty="0" smtClean="0"/>
              <a:t>Para empezar hay </a:t>
            </a:r>
            <a:r>
              <a:rPr lang="es-CO" dirty="0"/>
              <a:t>que instalar </a:t>
            </a:r>
            <a:r>
              <a:rPr lang="es-CO" dirty="0" err="1" smtClean="0"/>
              <a:t>python_speech_features</a:t>
            </a:r>
            <a:r>
              <a:rPr lang="es-CO" dirty="0" smtClean="0"/>
              <a:t>, y también hay </a:t>
            </a:r>
            <a:r>
              <a:rPr lang="es-CO" dirty="0"/>
              <a:t>que instalar </a:t>
            </a:r>
            <a:r>
              <a:rPr lang="es-CO" dirty="0" err="1" smtClean="0"/>
              <a:t>hmmlearn</a:t>
            </a:r>
            <a:r>
              <a:rPr lang="es-CO" dirty="0" smtClean="0"/>
              <a:t>,  y esto se hace con </a:t>
            </a:r>
            <a:r>
              <a:rPr lang="es-CO" dirty="0"/>
              <a:t>los comandos </a:t>
            </a:r>
            <a:r>
              <a:rPr lang="es-CO" dirty="0" err="1"/>
              <a:t>pip</a:t>
            </a:r>
            <a:r>
              <a:rPr lang="es-CO" dirty="0"/>
              <a:t> </a:t>
            </a:r>
            <a:r>
              <a:rPr lang="es-CO" dirty="0" err="1"/>
              <a:t>install</a:t>
            </a:r>
            <a:r>
              <a:rPr lang="es-CO" dirty="0"/>
              <a:t> </a:t>
            </a:r>
            <a:r>
              <a:rPr lang="es-CO" dirty="0" err="1" smtClean="0"/>
              <a:t>python_speech_features</a:t>
            </a:r>
            <a:r>
              <a:rPr lang="es-CO" dirty="0"/>
              <a:t> y pip3 </a:t>
            </a:r>
            <a:r>
              <a:rPr lang="es-CO" dirty="0" err="1"/>
              <a:t>install</a:t>
            </a:r>
            <a:r>
              <a:rPr lang="es-CO" dirty="0"/>
              <a:t> </a:t>
            </a:r>
            <a:r>
              <a:rPr lang="es-CO" dirty="0" err="1" smtClean="0"/>
              <a:t>hmmlearn</a:t>
            </a:r>
            <a:r>
              <a:rPr lang="es-CO" dirty="0" smtClean="0"/>
              <a:t>, luego de esto procedemos a importar las librerías, y se define una función para analizar los argumentos de entrada.</a:t>
            </a:r>
          </a:p>
          <a:p>
            <a:pPr marL="0" indent="0">
              <a:buNone/>
            </a:pPr>
            <a:endParaRPr lang="es-CO" dirty="0"/>
          </a:p>
          <a:p>
            <a:pPr marL="0" indent="0">
              <a:buNone/>
            </a:pPr>
            <a:endParaRPr lang="es-CO" dirty="0" smtClean="0"/>
          </a:p>
          <a:p>
            <a:pPr marL="0" indent="0">
              <a:buNone/>
            </a:pPr>
            <a:endParaRPr lang="es-CO" dirty="0"/>
          </a:p>
          <a:p>
            <a:pPr marL="0" indent="0">
              <a:buNone/>
            </a:pPr>
            <a:endParaRPr lang="es-CO" dirty="0" smtClean="0"/>
          </a:p>
          <a:p>
            <a:pPr marL="0" indent="0">
              <a:buNone/>
            </a:pPr>
            <a:endParaRPr lang="es-CO" dirty="0"/>
          </a:p>
        </p:txBody>
      </p:sp>
      <p:pic>
        <p:nvPicPr>
          <p:cNvPr id="5" name="Imagen 4"/>
          <p:cNvPicPr>
            <a:picLocks noChangeAspect="1"/>
          </p:cNvPicPr>
          <p:nvPr/>
        </p:nvPicPr>
        <p:blipFill>
          <a:blip r:embed="rId2"/>
          <a:stretch>
            <a:fillRect/>
          </a:stretch>
        </p:blipFill>
        <p:spPr>
          <a:xfrm>
            <a:off x="6188417" y="3829483"/>
            <a:ext cx="3019425" cy="1609725"/>
          </a:xfrm>
          <a:prstGeom prst="rect">
            <a:avLst/>
          </a:prstGeom>
        </p:spPr>
      </p:pic>
      <p:pic>
        <p:nvPicPr>
          <p:cNvPr id="6" name="Imagen 5"/>
          <p:cNvPicPr>
            <a:picLocks noChangeAspect="1"/>
          </p:cNvPicPr>
          <p:nvPr/>
        </p:nvPicPr>
        <p:blipFill>
          <a:blip r:embed="rId3"/>
          <a:stretch>
            <a:fillRect/>
          </a:stretch>
        </p:blipFill>
        <p:spPr>
          <a:xfrm>
            <a:off x="6205736" y="5557621"/>
            <a:ext cx="5297000" cy="813442"/>
          </a:xfrm>
          <a:prstGeom prst="rect">
            <a:avLst/>
          </a:prstGeom>
        </p:spPr>
      </p:pic>
      <p:pic>
        <p:nvPicPr>
          <p:cNvPr id="2050" name="Picture 2" descr="Qué es el análisis forense informático? | Prakmatic"/>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475581" y="2227263"/>
            <a:ext cx="3633787"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630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marL="0" indent="0">
              <a:buNone/>
            </a:pPr>
            <a:r>
              <a:rPr lang="es-CO" dirty="0" smtClean="0"/>
              <a:t>Se define una clase para entrar al HMM, se usa </a:t>
            </a:r>
            <a:r>
              <a:rPr lang="es-CO" dirty="0"/>
              <a:t>el </a:t>
            </a:r>
            <a:r>
              <a:rPr lang="es-CO" dirty="0" err="1" smtClean="0"/>
              <a:t>training_data</a:t>
            </a:r>
            <a:r>
              <a:rPr lang="es-CO" dirty="0" smtClean="0"/>
              <a:t> que </a:t>
            </a:r>
            <a:r>
              <a:rPr lang="es-CO" dirty="0"/>
              <a:t>es un </a:t>
            </a:r>
            <a:r>
              <a:rPr lang="es-CO" dirty="0" err="1"/>
              <a:t>array</a:t>
            </a:r>
            <a:r>
              <a:rPr lang="es-CO" dirty="0"/>
              <a:t> </a:t>
            </a:r>
            <a:r>
              <a:rPr lang="es-CO" dirty="0" err="1"/>
              <a:t>numpy</a:t>
            </a:r>
            <a:r>
              <a:rPr lang="es-CO" dirty="0"/>
              <a:t> 2D donde cada fila es 13-dimensional, y se corre el modelo HMM para realizar inferencia sobre la entrada de </a:t>
            </a:r>
            <a:r>
              <a:rPr lang="es-CO" dirty="0" smtClean="0"/>
              <a:t>datos.</a:t>
            </a:r>
          </a:p>
          <a:p>
            <a:pPr marL="0" indent="0">
              <a:buNone/>
            </a:pPr>
            <a:endParaRPr lang="es-CO" dirty="0"/>
          </a:p>
          <a:p>
            <a:pPr marL="0" indent="0">
              <a:buNone/>
            </a:pPr>
            <a:endParaRPr lang="es-CO" dirty="0" smtClean="0"/>
          </a:p>
          <a:p>
            <a:pPr marL="0" indent="0">
              <a:buNone/>
            </a:pPr>
            <a:endParaRPr lang="es-CO" dirty="0"/>
          </a:p>
          <a:p>
            <a:pPr marL="0" indent="0">
              <a:buNone/>
            </a:pPr>
            <a:endParaRPr lang="es-CO" dirty="0" smtClean="0"/>
          </a:p>
          <a:p>
            <a:pPr marL="0" indent="0">
              <a:buNone/>
            </a:pPr>
            <a:endParaRPr lang="es-CO" dirty="0"/>
          </a:p>
        </p:txBody>
      </p:sp>
      <p:sp>
        <p:nvSpPr>
          <p:cNvPr id="4" name="Marcador de contenido 3"/>
          <p:cNvSpPr>
            <a:spLocks noGrp="1"/>
          </p:cNvSpPr>
          <p:nvPr>
            <p:ph sz="half" idx="2"/>
          </p:nvPr>
        </p:nvSpPr>
        <p:spPr/>
        <p:txBody>
          <a:bodyPr/>
          <a:lstStyle/>
          <a:p>
            <a:endParaRPr lang="es-CO"/>
          </a:p>
        </p:txBody>
      </p:sp>
      <p:pic>
        <p:nvPicPr>
          <p:cNvPr id="5" name="Imagen 4"/>
          <p:cNvPicPr>
            <a:picLocks noChangeAspect="1"/>
          </p:cNvPicPr>
          <p:nvPr/>
        </p:nvPicPr>
        <p:blipFill>
          <a:blip r:embed="rId2"/>
          <a:stretch>
            <a:fillRect/>
          </a:stretch>
        </p:blipFill>
        <p:spPr>
          <a:xfrm>
            <a:off x="6188417" y="2228003"/>
            <a:ext cx="5029200" cy="2057400"/>
          </a:xfrm>
          <a:prstGeom prst="rect">
            <a:avLst/>
          </a:prstGeom>
        </p:spPr>
      </p:pic>
      <p:pic>
        <p:nvPicPr>
          <p:cNvPr id="6" name="Imagen 5"/>
          <p:cNvPicPr>
            <a:picLocks noChangeAspect="1"/>
          </p:cNvPicPr>
          <p:nvPr/>
        </p:nvPicPr>
        <p:blipFill>
          <a:blip r:embed="rId3"/>
          <a:stretch>
            <a:fillRect/>
          </a:stretch>
        </p:blipFill>
        <p:spPr>
          <a:xfrm>
            <a:off x="6775305" y="4414416"/>
            <a:ext cx="3400425" cy="762000"/>
          </a:xfrm>
          <a:prstGeom prst="rect">
            <a:avLst/>
          </a:prstGeom>
        </p:spPr>
      </p:pic>
      <p:pic>
        <p:nvPicPr>
          <p:cNvPr id="7" name="Imagen 6"/>
          <p:cNvPicPr>
            <a:picLocks noChangeAspect="1"/>
          </p:cNvPicPr>
          <p:nvPr/>
        </p:nvPicPr>
        <p:blipFill>
          <a:blip r:embed="rId4"/>
          <a:stretch>
            <a:fillRect/>
          </a:stretch>
        </p:blipFill>
        <p:spPr>
          <a:xfrm>
            <a:off x="6775305" y="5482644"/>
            <a:ext cx="2886075" cy="295275"/>
          </a:xfrm>
          <a:prstGeom prst="rect">
            <a:avLst/>
          </a:prstGeom>
        </p:spPr>
      </p:pic>
    </p:spTree>
    <p:extLst>
      <p:ext uri="{BB962C8B-B14F-4D97-AF65-F5344CB8AC3E}">
        <p14:creationId xmlns:p14="http://schemas.microsoft.com/office/powerpoint/2010/main" val="252449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lstStyle/>
          <a:p>
            <a:pPr marL="0" indent="0">
              <a:buNone/>
            </a:pPr>
            <a:r>
              <a:rPr lang="es-CO" dirty="0" smtClean="0"/>
              <a:t>Se define una función para construir un modelo para cada palabra, y así inicializar la variable par almacenar todos los modelos, también se analiza el directorio de entrada, se extrae la etiqueta y se inicializan las variables.</a:t>
            </a:r>
          </a:p>
          <a:p>
            <a:endParaRPr lang="es-CO" dirty="0"/>
          </a:p>
          <a:p>
            <a:endParaRPr lang="es-CO" dirty="0" smtClean="0"/>
          </a:p>
          <a:p>
            <a:endParaRPr lang="es-CO" dirty="0"/>
          </a:p>
        </p:txBody>
      </p:sp>
      <p:pic>
        <p:nvPicPr>
          <p:cNvPr id="5" name="Imagen 4"/>
          <p:cNvPicPr>
            <a:picLocks noChangeAspect="1"/>
          </p:cNvPicPr>
          <p:nvPr/>
        </p:nvPicPr>
        <p:blipFill>
          <a:blip r:embed="rId2"/>
          <a:stretch>
            <a:fillRect/>
          </a:stretch>
        </p:blipFill>
        <p:spPr>
          <a:xfrm>
            <a:off x="581193" y="2228003"/>
            <a:ext cx="2286000" cy="190500"/>
          </a:xfrm>
          <a:prstGeom prst="rect">
            <a:avLst/>
          </a:prstGeom>
        </p:spPr>
      </p:pic>
      <p:pic>
        <p:nvPicPr>
          <p:cNvPr id="6" name="Imagen 5"/>
          <p:cNvPicPr>
            <a:picLocks noChangeAspect="1"/>
          </p:cNvPicPr>
          <p:nvPr/>
        </p:nvPicPr>
        <p:blipFill>
          <a:blip r:embed="rId3"/>
          <a:stretch>
            <a:fillRect/>
          </a:stretch>
        </p:blipFill>
        <p:spPr>
          <a:xfrm>
            <a:off x="1028868" y="2502477"/>
            <a:ext cx="1390650" cy="190500"/>
          </a:xfrm>
          <a:prstGeom prst="rect">
            <a:avLst/>
          </a:prstGeom>
        </p:spPr>
      </p:pic>
      <p:pic>
        <p:nvPicPr>
          <p:cNvPr id="7" name="Imagen 6"/>
          <p:cNvPicPr>
            <a:picLocks noChangeAspect="1"/>
          </p:cNvPicPr>
          <p:nvPr/>
        </p:nvPicPr>
        <p:blipFill>
          <a:blip r:embed="rId4"/>
          <a:stretch>
            <a:fillRect/>
          </a:stretch>
        </p:blipFill>
        <p:spPr>
          <a:xfrm>
            <a:off x="1028868" y="2903393"/>
            <a:ext cx="4105275" cy="1009650"/>
          </a:xfrm>
          <a:prstGeom prst="rect">
            <a:avLst/>
          </a:prstGeom>
        </p:spPr>
      </p:pic>
      <p:pic>
        <p:nvPicPr>
          <p:cNvPr id="8" name="Imagen 7"/>
          <p:cNvPicPr>
            <a:picLocks noChangeAspect="1"/>
          </p:cNvPicPr>
          <p:nvPr/>
        </p:nvPicPr>
        <p:blipFill>
          <a:blip r:embed="rId5"/>
          <a:stretch>
            <a:fillRect/>
          </a:stretch>
        </p:blipFill>
        <p:spPr>
          <a:xfrm>
            <a:off x="1370734" y="4207433"/>
            <a:ext cx="3257550" cy="190500"/>
          </a:xfrm>
          <a:prstGeom prst="rect">
            <a:avLst/>
          </a:prstGeom>
        </p:spPr>
      </p:pic>
      <p:pic>
        <p:nvPicPr>
          <p:cNvPr id="9" name="Imagen 8"/>
          <p:cNvPicPr>
            <a:picLocks noChangeAspect="1"/>
          </p:cNvPicPr>
          <p:nvPr/>
        </p:nvPicPr>
        <p:blipFill>
          <a:blip r:embed="rId6"/>
          <a:stretch>
            <a:fillRect/>
          </a:stretch>
        </p:blipFill>
        <p:spPr>
          <a:xfrm>
            <a:off x="1370734" y="4580524"/>
            <a:ext cx="1276350" cy="190500"/>
          </a:xfrm>
          <a:prstGeom prst="rect">
            <a:avLst/>
          </a:prstGeom>
        </p:spPr>
      </p:pic>
    </p:spTree>
    <p:extLst>
      <p:ext uri="{BB962C8B-B14F-4D97-AF65-F5344CB8AC3E}">
        <p14:creationId xmlns:p14="http://schemas.microsoft.com/office/powerpoint/2010/main" val="130497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 xmlns:a16="http://schemas.microsoft.com/office/drawing/2014/main" id="{BFDA9692-ECDC-4B59-86B2-8C90FDE1A0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 xmlns:a16="http://schemas.microsoft.com/office/drawing/2014/main" id="{12C05506-42A1-49C0-9D87-081CCD9023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smtClean="0">
                <a:solidFill>
                  <a:srgbClr val="FFFEFF"/>
                </a:solidFill>
              </a:rPr>
              <a:t>¿Que es el procesamiento de audio?</a:t>
            </a:r>
            <a:endParaRPr lang="es-ES" dirty="0">
              <a:solidFill>
                <a:srgbClr val="FFFEFF"/>
              </a:solidFill>
            </a:endParaRPr>
          </a:p>
        </p:txBody>
      </p:sp>
      <p:sp>
        <p:nvSpPr>
          <p:cNvPr id="3" name="Marcador de contenido 2"/>
          <p:cNvSpPr>
            <a:spLocks noGrp="1"/>
          </p:cNvSpPr>
          <p:nvPr>
            <p:ph idx="1"/>
          </p:nvPr>
        </p:nvSpPr>
        <p:spPr>
          <a:xfrm>
            <a:off x="447817" y="881632"/>
            <a:ext cx="11029615" cy="3678303"/>
          </a:xfrm>
        </p:spPr>
        <p:txBody>
          <a:bodyPr>
            <a:normAutofit/>
          </a:bodyPr>
          <a:lstStyle/>
          <a:p>
            <a:pPr marL="0" indent="0">
              <a:buNone/>
            </a:pPr>
            <a:r>
              <a:rPr lang="es-CO" dirty="0" smtClean="0"/>
              <a:t>Como </a:t>
            </a:r>
            <a:r>
              <a:rPr lang="es-CO" dirty="0"/>
              <a:t>sabemos, cualquier tipo de información que sea manejado por una computadora es almacenado en ésta mediante ceros y unos (información digital).  Esos  ceros  y  unos  pueden  representar  texto,  imágenes,  sonido  o  cualquier  tipo  de elemento   factible   de   ser   procesado   digitalmente,   como   por   ejemplo   un   modelo tridimensional de una casa. </a:t>
            </a:r>
          </a:p>
          <a:p>
            <a:pPr marL="0" indent="0">
              <a:buNone/>
            </a:pPr>
            <a:r>
              <a:rPr lang="es-CO" dirty="0" smtClean="0"/>
              <a:t>El sonido llega a la computadora, mediante </a:t>
            </a:r>
            <a:r>
              <a:rPr lang="es-CO" dirty="0"/>
              <a:t>un micrófono que </a:t>
            </a:r>
            <a:r>
              <a:rPr lang="es-CO" dirty="0" smtClean="0"/>
              <a:t>convierte </a:t>
            </a:r>
            <a:r>
              <a:rPr lang="es-CO" dirty="0"/>
              <a:t>la variación de la presión de aire ejercida sobre su membrana en una  señal  eléctrica  analógica  (continua)  que  varía en  el  tiempo.  Esta  señal  es introducida en la computadora, por ejemplo, mediante el cable que conecta el micrófono a  la  entrada  correspondiente  de  la  placa  de  sonido.  El  dispositivo  digitalizador  (en nuestro caso la placa de sonido de la PC) muestrea la señal analógica que recibe, una gran cantidad de veces por segundo.</a:t>
            </a:r>
            <a:br>
              <a:rPr lang="es-CO" dirty="0"/>
            </a:br>
            <a:endParaRPr lang="es-CO" dirty="0" smtClean="0"/>
          </a:p>
          <a:p>
            <a:pPr marL="0" indent="0">
              <a:buNone/>
            </a:pPr>
            <a:endParaRPr lang="es-CO" dirty="0"/>
          </a:p>
        </p:txBody>
      </p:sp>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marL="0" indent="0">
              <a:buNone/>
            </a:pPr>
            <a:r>
              <a:rPr lang="es-CO" dirty="0" smtClean="0"/>
              <a:t>se crea una lista de archivos a ser utilizados para el entrenamiento y se deja un archivo folder para validación, también se itera a través de los archivos de entrenamiento y se construyen los modelos.</a:t>
            </a:r>
          </a:p>
          <a:p>
            <a:pPr marL="0" indent="0">
              <a:buNone/>
            </a:pPr>
            <a:r>
              <a:rPr lang="es-CO" dirty="0" smtClean="0"/>
              <a:t>Extremos el </a:t>
            </a:r>
            <a:r>
              <a:rPr lang="es-CO" dirty="0" err="1" smtClean="0"/>
              <a:t>path</a:t>
            </a:r>
            <a:r>
              <a:rPr lang="es-CO" dirty="0" smtClean="0"/>
              <a:t> actual. , se lee la señal de audio desde el archivo de entrada y se extraen las características MFCC y agregamos la variable X.</a:t>
            </a:r>
          </a:p>
          <a:p>
            <a:pPr marL="0" indent="0">
              <a:buNone/>
            </a:pPr>
            <a:endParaRPr lang="es-CO" dirty="0"/>
          </a:p>
          <a:p>
            <a:pPr marL="0" indent="0">
              <a:buNone/>
            </a:pPr>
            <a:endParaRPr lang="es-CO" dirty="0"/>
          </a:p>
        </p:txBody>
      </p:sp>
      <p:pic>
        <p:nvPicPr>
          <p:cNvPr id="5" name="Imagen 4"/>
          <p:cNvPicPr>
            <a:picLocks noChangeAspect="1"/>
          </p:cNvPicPr>
          <p:nvPr/>
        </p:nvPicPr>
        <p:blipFill>
          <a:blip r:embed="rId2"/>
          <a:stretch>
            <a:fillRect/>
          </a:stretch>
        </p:blipFill>
        <p:spPr>
          <a:xfrm>
            <a:off x="6188417" y="2305050"/>
            <a:ext cx="5829300" cy="190500"/>
          </a:xfrm>
          <a:prstGeom prst="rect">
            <a:avLst/>
          </a:prstGeom>
        </p:spPr>
      </p:pic>
      <p:pic>
        <p:nvPicPr>
          <p:cNvPr id="7" name="Imagen 6"/>
          <p:cNvPicPr>
            <a:picLocks noChangeAspect="1"/>
          </p:cNvPicPr>
          <p:nvPr/>
        </p:nvPicPr>
        <p:blipFill>
          <a:blip r:embed="rId3"/>
          <a:stretch>
            <a:fillRect/>
          </a:stretch>
        </p:blipFill>
        <p:spPr>
          <a:xfrm>
            <a:off x="6188417" y="2689514"/>
            <a:ext cx="2305050" cy="190500"/>
          </a:xfrm>
          <a:prstGeom prst="rect">
            <a:avLst/>
          </a:prstGeom>
        </p:spPr>
      </p:pic>
      <p:pic>
        <p:nvPicPr>
          <p:cNvPr id="8" name="Imagen 7"/>
          <p:cNvPicPr>
            <a:picLocks noChangeAspect="1"/>
          </p:cNvPicPr>
          <p:nvPr/>
        </p:nvPicPr>
        <p:blipFill>
          <a:blip r:embed="rId4"/>
          <a:stretch>
            <a:fillRect/>
          </a:stretch>
        </p:blipFill>
        <p:spPr>
          <a:xfrm>
            <a:off x="6524625" y="3073978"/>
            <a:ext cx="3257550" cy="200025"/>
          </a:xfrm>
          <a:prstGeom prst="rect">
            <a:avLst/>
          </a:prstGeom>
        </p:spPr>
      </p:pic>
      <p:pic>
        <p:nvPicPr>
          <p:cNvPr id="9" name="Imagen 8"/>
          <p:cNvPicPr>
            <a:picLocks noChangeAspect="1"/>
          </p:cNvPicPr>
          <p:nvPr/>
        </p:nvPicPr>
        <p:blipFill>
          <a:blip r:embed="rId5"/>
          <a:stretch>
            <a:fillRect/>
          </a:stretch>
        </p:blipFill>
        <p:spPr>
          <a:xfrm>
            <a:off x="6524625" y="3372717"/>
            <a:ext cx="3400425" cy="190500"/>
          </a:xfrm>
          <a:prstGeom prst="rect">
            <a:avLst/>
          </a:prstGeom>
        </p:spPr>
      </p:pic>
      <p:pic>
        <p:nvPicPr>
          <p:cNvPr id="10" name="Imagen 9"/>
          <p:cNvPicPr>
            <a:picLocks noChangeAspect="1"/>
          </p:cNvPicPr>
          <p:nvPr/>
        </p:nvPicPr>
        <p:blipFill>
          <a:blip r:embed="rId6"/>
          <a:stretch>
            <a:fillRect/>
          </a:stretch>
        </p:blipFill>
        <p:spPr>
          <a:xfrm>
            <a:off x="6524625" y="3723412"/>
            <a:ext cx="3514725" cy="590550"/>
          </a:xfrm>
          <a:prstGeom prst="rect">
            <a:avLst/>
          </a:prstGeom>
        </p:spPr>
      </p:pic>
      <p:pic>
        <p:nvPicPr>
          <p:cNvPr id="11" name="Imagen 10"/>
          <p:cNvPicPr>
            <a:picLocks noChangeAspect="1"/>
          </p:cNvPicPr>
          <p:nvPr/>
        </p:nvPicPr>
        <p:blipFill>
          <a:blip r:embed="rId7"/>
          <a:stretch>
            <a:fillRect/>
          </a:stretch>
        </p:blipFill>
        <p:spPr>
          <a:xfrm>
            <a:off x="6524625" y="4530728"/>
            <a:ext cx="3257550" cy="723900"/>
          </a:xfrm>
          <a:prstGeom prst="rect">
            <a:avLst/>
          </a:prstGeom>
        </p:spPr>
      </p:pic>
    </p:spTree>
    <p:extLst>
      <p:ext uri="{BB962C8B-B14F-4D97-AF65-F5344CB8AC3E}">
        <p14:creationId xmlns:p14="http://schemas.microsoft.com/office/powerpoint/2010/main" val="2409690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lstStyle/>
          <a:p>
            <a:pPr marL="0" indent="0">
              <a:buNone/>
            </a:pPr>
            <a:r>
              <a:rPr lang="es-CO" dirty="0" smtClean="0"/>
              <a:t>Se crea y se entrena el modelo HMM, se almacena el modelo para la palabra actual, y reiniciamos la variable. </a:t>
            </a:r>
          </a:p>
          <a:p>
            <a:pPr marL="0" indent="0">
              <a:buNone/>
            </a:pPr>
            <a:r>
              <a:rPr lang="es-CO" dirty="0" smtClean="0"/>
              <a:t>se procede a definir una función para ejecutar pruebas en archivos de entrada, en la cual se clasifican y se leen los datos de entrada, y también extraemos las características MFCC y definimos variables. </a:t>
            </a:r>
            <a:endParaRPr lang="es-CO" dirty="0"/>
          </a:p>
        </p:txBody>
      </p:sp>
      <p:pic>
        <p:nvPicPr>
          <p:cNvPr id="7" name="Imagen 6"/>
          <p:cNvPicPr>
            <a:picLocks noChangeAspect="1"/>
          </p:cNvPicPr>
          <p:nvPr/>
        </p:nvPicPr>
        <p:blipFill>
          <a:blip r:embed="rId2"/>
          <a:stretch>
            <a:fillRect/>
          </a:stretch>
        </p:blipFill>
        <p:spPr>
          <a:xfrm>
            <a:off x="595312" y="2228003"/>
            <a:ext cx="1400175" cy="190500"/>
          </a:xfrm>
          <a:prstGeom prst="rect">
            <a:avLst/>
          </a:prstGeom>
        </p:spPr>
      </p:pic>
      <p:pic>
        <p:nvPicPr>
          <p:cNvPr id="8" name="Imagen 7"/>
          <p:cNvPicPr>
            <a:picLocks noChangeAspect="1"/>
          </p:cNvPicPr>
          <p:nvPr/>
        </p:nvPicPr>
        <p:blipFill>
          <a:blip r:embed="rId3"/>
          <a:stretch>
            <a:fillRect/>
          </a:stretch>
        </p:blipFill>
        <p:spPr>
          <a:xfrm>
            <a:off x="595312" y="2606387"/>
            <a:ext cx="1114425" cy="190500"/>
          </a:xfrm>
          <a:prstGeom prst="rect">
            <a:avLst/>
          </a:prstGeom>
        </p:spPr>
      </p:pic>
      <p:pic>
        <p:nvPicPr>
          <p:cNvPr id="9" name="Imagen 8"/>
          <p:cNvPicPr>
            <a:picLocks noChangeAspect="1"/>
          </p:cNvPicPr>
          <p:nvPr/>
        </p:nvPicPr>
        <p:blipFill>
          <a:blip r:embed="rId4"/>
          <a:stretch>
            <a:fillRect/>
          </a:stretch>
        </p:blipFill>
        <p:spPr>
          <a:xfrm>
            <a:off x="595312" y="2984771"/>
            <a:ext cx="2667000" cy="219075"/>
          </a:xfrm>
          <a:prstGeom prst="rect">
            <a:avLst/>
          </a:prstGeom>
        </p:spPr>
      </p:pic>
      <p:pic>
        <p:nvPicPr>
          <p:cNvPr id="10" name="Imagen 9"/>
          <p:cNvPicPr>
            <a:picLocks noChangeAspect="1"/>
          </p:cNvPicPr>
          <p:nvPr/>
        </p:nvPicPr>
        <p:blipFill>
          <a:blip r:embed="rId5"/>
          <a:stretch>
            <a:fillRect/>
          </a:stretch>
        </p:blipFill>
        <p:spPr>
          <a:xfrm>
            <a:off x="595312" y="3363155"/>
            <a:ext cx="885825" cy="190500"/>
          </a:xfrm>
          <a:prstGeom prst="rect">
            <a:avLst/>
          </a:prstGeom>
        </p:spPr>
      </p:pic>
      <p:pic>
        <p:nvPicPr>
          <p:cNvPr id="11" name="Imagen 10"/>
          <p:cNvPicPr>
            <a:picLocks noChangeAspect="1"/>
          </p:cNvPicPr>
          <p:nvPr/>
        </p:nvPicPr>
        <p:blipFill>
          <a:blip r:embed="rId6"/>
          <a:stretch>
            <a:fillRect/>
          </a:stretch>
        </p:blipFill>
        <p:spPr>
          <a:xfrm>
            <a:off x="333374" y="3712964"/>
            <a:ext cx="1409700" cy="209550"/>
          </a:xfrm>
          <a:prstGeom prst="rect">
            <a:avLst/>
          </a:prstGeom>
        </p:spPr>
      </p:pic>
      <p:pic>
        <p:nvPicPr>
          <p:cNvPr id="12" name="Imagen 11"/>
          <p:cNvPicPr>
            <a:picLocks noChangeAspect="1"/>
          </p:cNvPicPr>
          <p:nvPr/>
        </p:nvPicPr>
        <p:blipFill>
          <a:blip r:embed="rId7"/>
          <a:stretch>
            <a:fillRect/>
          </a:stretch>
        </p:blipFill>
        <p:spPr>
          <a:xfrm>
            <a:off x="87888" y="4119923"/>
            <a:ext cx="1885950" cy="190500"/>
          </a:xfrm>
          <a:prstGeom prst="rect">
            <a:avLst/>
          </a:prstGeom>
        </p:spPr>
      </p:pic>
      <p:pic>
        <p:nvPicPr>
          <p:cNvPr id="13" name="Imagen 12"/>
          <p:cNvPicPr>
            <a:picLocks noChangeAspect="1"/>
          </p:cNvPicPr>
          <p:nvPr/>
        </p:nvPicPr>
        <p:blipFill>
          <a:blip r:embed="rId8"/>
          <a:stretch>
            <a:fillRect/>
          </a:stretch>
        </p:blipFill>
        <p:spPr>
          <a:xfrm>
            <a:off x="333374" y="4463635"/>
            <a:ext cx="2057400" cy="190500"/>
          </a:xfrm>
          <a:prstGeom prst="rect">
            <a:avLst/>
          </a:prstGeom>
        </p:spPr>
      </p:pic>
      <p:pic>
        <p:nvPicPr>
          <p:cNvPr id="14" name="Imagen 13"/>
          <p:cNvPicPr>
            <a:picLocks noChangeAspect="1"/>
          </p:cNvPicPr>
          <p:nvPr/>
        </p:nvPicPr>
        <p:blipFill>
          <a:blip r:embed="rId9"/>
          <a:stretch>
            <a:fillRect/>
          </a:stretch>
        </p:blipFill>
        <p:spPr>
          <a:xfrm>
            <a:off x="595312" y="4867996"/>
            <a:ext cx="3457575" cy="190500"/>
          </a:xfrm>
          <a:prstGeom prst="rect">
            <a:avLst/>
          </a:prstGeom>
        </p:spPr>
      </p:pic>
      <p:pic>
        <p:nvPicPr>
          <p:cNvPr id="15" name="Imagen 14"/>
          <p:cNvPicPr>
            <a:picLocks noChangeAspect="1"/>
          </p:cNvPicPr>
          <p:nvPr/>
        </p:nvPicPr>
        <p:blipFill>
          <a:blip r:embed="rId10"/>
          <a:stretch>
            <a:fillRect/>
          </a:stretch>
        </p:blipFill>
        <p:spPr>
          <a:xfrm>
            <a:off x="560440" y="5229026"/>
            <a:ext cx="3467100" cy="533400"/>
          </a:xfrm>
          <a:prstGeom prst="rect">
            <a:avLst/>
          </a:prstGeom>
        </p:spPr>
      </p:pic>
      <p:pic>
        <p:nvPicPr>
          <p:cNvPr id="16" name="Imagen 15"/>
          <p:cNvPicPr>
            <a:picLocks noChangeAspect="1"/>
          </p:cNvPicPr>
          <p:nvPr/>
        </p:nvPicPr>
        <p:blipFill>
          <a:blip r:embed="rId11"/>
          <a:stretch>
            <a:fillRect/>
          </a:stretch>
        </p:blipFill>
        <p:spPr>
          <a:xfrm>
            <a:off x="560440" y="5913924"/>
            <a:ext cx="1905000" cy="342900"/>
          </a:xfrm>
          <a:prstGeom prst="rect">
            <a:avLst/>
          </a:prstGeom>
        </p:spPr>
      </p:pic>
    </p:spTree>
    <p:extLst>
      <p:ext uri="{BB962C8B-B14F-4D97-AF65-F5344CB8AC3E}">
        <p14:creationId xmlns:p14="http://schemas.microsoft.com/office/powerpoint/2010/main" val="15460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marL="0" indent="0">
              <a:buNone/>
            </a:pPr>
            <a:r>
              <a:rPr lang="es-CO" dirty="0" smtClean="0"/>
              <a:t>Se ejecuta el vector de características actual </a:t>
            </a:r>
            <a:r>
              <a:rPr lang="es-CO" dirty="0" err="1" smtClean="0"/>
              <a:t>atraves</a:t>
            </a:r>
            <a:r>
              <a:rPr lang="es-CO" dirty="0" smtClean="0"/>
              <a:t> de todos los modelos HMM y elija el que tenga la puntuación mas alta, también se imprime la salida prevista haciendo un </a:t>
            </a:r>
            <a:r>
              <a:rPr lang="es-CO" dirty="0" err="1" smtClean="0"/>
              <a:t>main</a:t>
            </a:r>
            <a:r>
              <a:rPr lang="es-CO" dirty="0" smtClean="0"/>
              <a:t>, en el cual se construye un modelo HMM para cada palabra y se prueban los </a:t>
            </a:r>
            <a:r>
              <a:rPr lang="es-CO" dirty="0" err="1" smtClean="0"/>
              <a:t>los</a:t>
            </a:r>
            <a:r>
              <a:rPr lang="es-CO" dirty="0" smtClean="0"/>
              <a:t> primeros 15 archivos de la subcarpeta. </a:t>
            </a:r>
            <a:endParaRPr lang="es-CO" dirty="0"/>
          </a:p>
        </p:txBody>
      </p:sp>
      <p:pic>
        <p:nvPicPr>
          <p:cNvPr id="5" name="Imagen 4"/>
          <p:cNvPicPr>
            <a:picLocks noChangeAspect="1"/>
          </p:cNvPicPr>
          <p:nvPr/>
        </p:nvPicPr>
        <p:blipFill>
          <a:blip r:embed="rId2"/>
          <a:stretch>
            <a:fillRect/>
          </a:stretch>
        </p:blipFill>
        <p:spPr>
          <a:xfrm>
            <a:off x="7402223" y="2228003"/>
            <a:ext cx="3476625" cy="981075"/>
          </a:xfrm>
          <a:prstGeom prst="rect">
            <a:avLst/>
          </a:prstGeom>
        </p:spPr>
      </p:pic>
      <p:pic>
        <p:nvPicPr>
          <p:cNvPr id="6" name="Imagen 5"/>
          <p:cNvPicPr>
            <a:picLocks noChangeAspect="1"/>
          </p:cNvPicPr>
          <p:nvPr/>
        </p:nvPicPr>
        <p:blipFill>
          <a:blip r:embed="rId3"/>
          <a:stretch>
            <a:fillRect/>
          </a:stretch>
        </p:blipFill>
        <p:spPr>
          <a:xfrm>
            <a:off x="6789159" y="3450214"/>
            <a:ext cx="4238625" cy="1495425"/>
          </a:xfrm>
          <a:prstGeom prst="rect">
            <a:avLst/>
          </a:prstGeom>
        </p:spPr>
      </p:pic>
      <p:pic>
        <p:nvPicPr>
          <p:cNvPr id="7" name="Imagen 6"/>
          <p:cNvPicPr>
            <a:picLocks noChangeAspect="1"/>
          </p:cNvPicPr>
          <p:nvPr/>
        </p:nvPicPr>
        <p:blipFill>
          <a:blip r:embed="rId4"/>
          <a:stretch>
            <a:fillRect/>
          </a:stretch>
        </p:blipFill>
        <p:spPr>
          <a:xfrm>
            <a:off x="7111278" y="5186775"/>
            <a:ext cx="3124200" cy="190500"/>
          </a:xfrm>
          <a:prstGeom prst="rect">
            <a:avLst/>
          </a:prstGeom>
        </p:spPr>
      </p:pic>
      <p:pic>
        <p:nvPicPr>
          <p:cNvPr id="8" name="Imagen 7"/>
          <p:cNvPicPr>
            <a:picLocks noChangeAspect="1"/>
          </p:cNvPicPr>
          <p:nvPr/>
        </p:nvPicPr>
        <p:blipFill>
          <a:blip r:embed="rId5"/>
          <a:stretch>
            <a:fillRect/>
          </a:stretch>
        </p:blipFill>
        <p:spPr>
          <a:xfrm>
            <a:off x="7111278" y="5520603"/>
            <a:ext cx="3886200" cy="1095375"/>
          </a:xfrm>
          <a:prstGeom prst="rect">
            <a:avLst/>
          </a:prstGeom>
        </p:spPr>
      </p:pic>
    </p:spTree>
    <p:extLst>
      <p:ext uri="{BB962C8B-B14F-4D97-AF65-F5344CB8AC3E}">
        <p14:creationId xmlns:p14="http://schemas.microsoft.com/office/powerpoint/2010/main" val="158038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 xmlns:a16="http://schemas.microsoft.com/office/drawing/2014/main" id="{0F87E73C-2B1A-4602-BFBE-CFE1E55D9B38}"/>
              </a:ext>
            </a:extLst>
          </p:cNvPr>
          <p:cNvSpPr>
            <a:spLocks noGrp="1"/>
          </p:cNvSpPr>
          <p:nvPr>
            <p:ph type="ctrTitle"/>
          </p:nvPr>
        </p:nvSpPr>
        <p:spPr>
          <a:xfrm>
            <a:off x="8042147" y="2136198"/>
            <a:ext cx="3574278" cy="1746762"/>
          </a:xfrm>
        </p:spPr>
        <p:txBody>
          <a:bodyPr rtlCol="0">
            <a:noAutofit/>
            <a:scene3d>
              <a:camera prst="perspectiveLeft"/>
              <a:lightRig rig="threePt" dir="t"/>
            </a:scene3d>
            <a:sp3d extrusionH="57150">
              <a:bevelT w="69850" h="69850" prst="divot"/>
            </a:sp3d>
          </a:bodyPr>
          <a:lstStyle/>
          <a:p>
            <a:pPr rtl="0"/>
            <a:r>
              <a:rPr lang="es-ES" sz="6000" dirty="0">
                <a:solidFill>
                  <a:srgbClr val="FFFFFF"/>
                </a:solidFill>
                <a:effectLst>
                  <a:glow rad="139700">
                    <a:schemeClr val="accent2">
                      <a:satMod val="175000"/>
                      <a:alpha val="40000"/>
                    </a:schemeClr>
                  </a:glow>
                  <a:innerShdw blurRad="63500" dist="50800" dir="18900000">
                    <a:prstClr val="black">
                      <a:alpha val="50000"/>
                    </a:prstClr>
                  </a:innerShdw>
                  <a:reflection blurRad="6350" stA="50000" endA="300" endPos="50000" dist="29997" dir="5400000" sy="-100000" algn="bl" rotWithShape="0"/>
                </a:effectLst>
              </a:rPr>
              <a:t>Gracias</a:t>
            </a:r>
          </a:p>
        </p:txBody>
      </p:sp>
      <p:grpSp>
        <p:nvGrpSpPr>
          <p:cNvPr id="14" name="Grupo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1633EB-7DCB-4DDC-80AF-C885A3EE1245}"/>
              </a:ext>
            </a:extLst>
          </p:cNvPr>
          <p:cNvSpPr>
            <a:spLocks noGrp="1"/>
          </p:cNvSpPr>
          <p:nvPr>
            <p:ph type="title"/>
          </p:nvPr>
        </p:nvSpPr>
        <p:spPr/>
        <p:txBody>
          <a:bodyPr rtlCol="0"/>
          <a:lstStyle/>
          <a:p>
            <a:pPr rtl="0"/>
            <a:r>
              <a:rPr lang="es-ES" dirty="0" smtClean="0"/>
              <a:t>Graficar audio</a:t>
            </a:r>
            <a:endParaRPr lang="es-ES" dirty="0"/>
          </a:p>
        </p:txBody>
      </p:sp>
      <p:pic>
        <p:nvPicPr>
          <p:cNvPr id="11" name="Marcador de posición de contenido 4" descr="Gráficos">
            <a:extLst>
              <a:ext uri="{FF2B5EF4-FFF2-40B4-BE49-F238E27FC236}">
                <a16:creationId xmlns=""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CuadroTexto 3"/>
          <p:cNvSpPr txBox="1"/>
          <p:nvPr/>
        </p:nvSpPr>
        <p:spPr>
          <a:xfrm>
            <a:off x="6317673" y="2231480"/>
            <a:ext cx="5444836" cy="1754326"/>
          </a:xfrm>
          <a:prstGeom prst="rect">
            <a:avLst/>
          </a:prstGeom>
          <a:noFill/>
        </p:spPr>
        <p:txBody>
          <a:bodyPr wrap="square" rtlCol="0">
            <a:spAutoFit/>
          </a:bodyPr>
          <a:lstStyle/>
          <a:p>
            <a:r>
              <a:rPr lang="es-CO" dirty="0" smtClean="0"/>
              <a:t>Para graficar el audio, primero importamos las librerías </a:t>
            </a:r>
            <a:r>
              <a:rPr lang="es-CO" dirty="0" err="1" smtClean="0"/>
              <a:t>numpy</a:t>
            </a:r>
            <a:r>
              <a:rPr lang="es-CO" dirty="0" smtClean="0"/>
              <a:t>, </a:t>
            </a:r>
            <a:r>
              <a:rPr lang="es-CO" dirty="0" err="1" smtClean="0"/>
              <a:t>matplotlib.pyplot</a:t>
            </a:r>
            <a:r>
              <a:rPr lang="es-CO" dirty="0" smtClean="0"/>
              <a:t> y </a:t>
            </a:r>
            <a:r>
              <a:rPr lang="es-CO" dirty="0" err="1" smtClean="0"/>
              <a:t>wavfile</a:t>
            </a:r>
            <a:r>
              <a:rPr lang="es-CO" dirty="0" smtClean="0"/>
              <a:t> de scipy.io.</a:t>
            </a:r>
          </a:p>
          <a:p>
            <a:endParaRPr lang="es-CO" dirty="0"/>
          </a:p>
          <a:p>
            <a:endParaRPr lang="es-CO" dirty="0" smtClean="0"/>
          </a:p>
          <a:p>
            <a:endParaRPr lang="es-CO" dirty="0"/>
          </a:p>
          <a:p>
            <a:endParaRPr lang="es-CO" dirty="0"/>
          </a:p>
        </p:txBody>
      </p:sp>
      <p:pic>
        <p:nvPicPr>
          <p:cNvPr id="5" name="Imagen 4"/>
          <p:cNvPicPr>
            <a:picLocks noChangeAspect="1"/>
          </p:cNvPicPr>
          <p:nvPr/>
        </p:nvPicPr>
        <p:blipFill>
          <a:blip r:embed="rId4"/>
          <a:stretch>
            <a:fillRect/>
          </a:stretch>
        </p:blipFill>
        <p:spPr>
          <a:xfrm>
            <a:off x="6317673" y="3202493"/>
            <a:ext cx="2562225" cy="552450"/>
          </a:xfrm>
          <a:prstGeom prst="rect">
            <a:avLst/>
          </a:prstGeom>
        </p:spPr>
      </p:pic>
      <p:sp>
        <p:nvSpPr>
          <p:cNvPr id="6" name="CuadroTexto 5"/>
          <p:cNvSpPr txBox="1"/>
          <p:nvPr/>
        </p:nvSpPr>
        <p:spPr>
          <a:xfrm>
            <a:off x="6317673" y="4402790"/>
            <a:ext cx="5210009" cy="646331"/>
          </a:xfrm>
          <a:prstGeom prst="rect">
            <a:avLst/>
          </a:prstGeom>
          <a:noFill/>
        </p:spPr>
        <p:txBody>
          <a:bodyPr wrap="square" rtlCol="0">
            <a:spAutoFit/>
          </a:bodyPr>
          <a:lstStyle/>
          <a:p>
            <a:r>
              <a:rPr lang="es-CO" dirty="0" smtClean="0"/>
              <a:t>Luego se leer el archivo de audio a graficar, usando la librería </a:t>
            </a:r>
            <a:r>
              <a:rPr lang="es-CO" dirty="0" err="1" smtClean="0"/>
              <a:t>wavfile</a:t>
            </a:r>
            <a:r>
              <a:rPr lang="es-CO" dirty="0" smtClean="0"/>
              <a:t>.</a:t>
            </a:r>
            <a:endParaRPr lang="es-CO" dirty="0"/>
          </a:p>
        </p:txBody>
      </p:sp>
      <p:pic>
        <p:nvPicPr>
          <p:cNvPr id="7" name="Imagen 6"/>
          <p:cNvPicPr>
            <a:picLocks noChangeAspect="1"/>
          </p:cNvPicPr>
          <p:nvPr/>
        </p:nvPicPr>
        <p:blipFill>
          <a:blip r:embed="rId5"/>
          <a:stretch>
            <a:fillRect/>
          </a:stretch>
        </p:blipFill>
        <p:spPr>
          <a:xfrm>
            <a:off x="6317673" y="5141769"/>
            <a:ext cx="4886325" cy="190500"/>
          </a:xfrm>
          <a:prstGeom prst="rect">
            <a:avLst/>
          </a:prstGeom>
        </p:spPr>
      </p:pic>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marL="0" indent="0">
              <a:buNone/>
            </a:pPr>
            <a:r>
              <a:rPr lang="es-CO" dirty="0" smtClean="0"/>
              <a:t>Procedemos a mostrar los parámetros del audio tales como:</a:t>
            </a:r>
          </a:p>
          <a:p>
            <a:pPr marL="0" indent="0">
              <a:buNone/>
            </a:pPr>
            <a:r>
              <a:rPr lang="es-CO" dirty="0" smtClean="0"/>
              <a:t>Tamaño de la señal, tipo de dato, duración de la señal y frecuencia de muestreo.</a:t>
            </a:r>
          </a:p>
          <a:p>
            <a:pPr marL="0" indent="0">
              <a:buNone/>
            </a:pPr>
            <a:r>
              <a:rPr lang="es-CO" dirty="0" smtClean="0"/>
              <a:t>A su vez, normalizamos la señal.</a:t>
            </a:r>
            <a:endParaRPr lang="es-CO" dirty="0"/>
          </a:p>
        </p:txBody>
      </p:sp>
      <p:pic>
        <p:nvPicPr>
          <p:cNvPr id="5" name="Imagen 4"/>
          <p:cNvPicPr>
            <a:picLocks noChangeAspect="1"/>
          </p:cNvPicPr>
          <p:nvPr/>
        </p:nvPicPr>
        <p:blipFill>
          <a:blip r:embed="rId2"/>
          <a:stretch>
            <a:fillRect/>
          </a:stretch>
        </p:blipFill>
        <p:spPr>
          <a:xfrm>
            <a:off x="581194" y="5083319"/>
            <a:ext cx="5422390" cy="619125"/>
          </a:xfrm>
          <a:prstGeom prst="rect">
            <a:avLst/>
          </a:prstGeom>
        </p:spPr>
      </p:pic>
      <p:pic>
        <p:nvPicPr>
          <p:cNvPr id="1026" name="Picture 2" descr="Ondas sonoras oscilantes de luz azul oscuro - Descargar Vectores Gratis,  Illustrator Graficos, Plantillas Diseño"/>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88075" y="2353812"/>
            <a:ext cx="5422900" cy="338068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581193" y="5962650"/>
            <a:ext cx="2457450" cy="190500"/>
          </a:xfrm>
          <a:prstGeom prst="rect">
            <a:avLst/>
          </a:prstGeom>
        </p:spPr>
      </p:pic>
    </p:spTree>
    <p:extLst>
      <p:ext uri="{BB962C8B-B14F-4D97-AF65-F5344CB8AC3E}">
        <p14:creationId xmlns:p14="http://schemas.microsoft.com/office/powerpoint/2010/main" val="189693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sz="half" idx="1"/>
          </p:nvPr>
        </p:nvPicPr>
        <p:blipFill>
          <a:blip r:embed="rId2"/>
          <a:stretch>
            <a:fillRect/>
          </a:stretch>
        </p:blipFill>
        <p:spPr>
          <a:xfrm>
            <a:off x="1268412" y="2315369"/>
            <a:ext cx="4048125" cy="3457575"/>
          </a:xfrm>
          <a:prstGeom prst="rect">
            <a:avLst/>
          </a:prstGeom>
        </p:spPr>
      </p:pic>
      <p:sp>
        <p:nvSpPr>
          <p:cNvPr id="4" name="Marcador de contenido 3"/>
          <p:cNvSpPr>
            <a:spLocks noGrp="1"/>
          </p:cNvSpPr>
          <p:nvPr>
            <p:ph sz="half" idx="2"/>
          </p:nvPr>
        </p:nvSpPr>
        <p:spPr>
          <a:xfrm>
            <a:off x="6096001" y="929139"/>
            <a:ext cx="5422392" cy="3633047"/>
          </a:xfrm>
        </p:spPr>
        <p:txBody>
          <a:bodyPr/>
          <a:lstStyle/>
          <a:p>
            <a:r>
              <a:rPr lang="es-CO" dirty="0" smtClean="0"/>
              <a:t>En este punto procedemos a sacar los primeras 50 valores, que serán graficados y construimos el eje de tiempo en milisegundos, para luego ser dibujada en señal de audio.</a:t>
            </a:r>
            <a:endParaRPr lang="es-CO" dirty="0"/>
          </a:p>
        </p:txBody>
      </p:sp>
      <p:pic>
        <p:nvPicPr>
          <p:cNvPr id="5" name="Imagen 4"/>
          <p:cNvPicPr>
            <a:picLocks noChangeAspect="1"/>
          </p:cNvPicPr>
          <p:nvPr/>
        </p:nvPicPr>
        <p:blipFill>
          <a:blip r:embed="rId3"/>
          <a:stretch>
            <a:fillRect/>
          </a:stretch>
        </p:blipFill>
        <p:spPr>
          <a:xfrm>
            <a:off x="6490421" y="3520786"/>
            <a:ext cx="1476375" cy="190500"/>
          </a:xfrm>
          <a:prstGeom prst="rect">
            <a:avLst/>
          </a:prstGeom>
        </p:spPr>
      </p:pic>
      <p:pic>
        <p:nvPicPr>
          <p:cNvPr id="6" name="Imagen 5"/>
          <p:cNvPicPr>
            <a:picLocks noChangeAspect="1"/>
          </p:cNvPicPr>
          <p:nvPr/>
        </p:nvPicPr>
        <p:blipFill>
          <a:blip r:embed="rId4"/>
          <a:stretch>
            <a:fillRect/>
          </a:stretch>
        </p:blipFill>
        <p:spPr>
          <a:xfrm>
            <a:off x="6490421" y="3803073"/>
            <a:ext cx="5490297" cy="202944"/>
          </a:xfrm>
          <a:prstGeom prst="rect">
            <a:avLst/>
          </a:prstGeom>
        </p:spPr>
      </p:pic>
      <p:pic>
        <p:nvPicPr>
          <p:cNvPr id="7" name="Imagen 6"/>
          <p:cNvPicPr>
            <a:picLocks noChangeAspect="1"/>
          </p:cNvPicPr>
          <p:nvPr/>
        </p:nvPicPr>
        <p:blipFill>
          <a:blip r:embed="rId5"/>
          <a:stretch>
            <a:fillRect/>
          </a:stretch>
        </p:blipFill>
        <p:spPr>
          <a:xfrm>
            <a:off x="6490421" y="4157373"/>
            <a:ext cx="3486150" cy="809625"/>
          </a:xfrm>
          <a:prstGeom prst="rect">
            <a:avLst/>
          </a:prstGeom>
        </p:spPr>
      </p:pic>
    </p:spTree>
    <p:extLst>
      <p:ext uri="{BB962C8B-B14F-4D97-AF65-F5344CB8AC3E}">
        <p14:creationId xmlns:p14="http://schemas.microsoft.com/office/powerpoint/2010/main" val="3046986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Transformar a frecuencia</a:t>
            </a:r>
            <a:endParaRPr lang="es-CO" dirty="0"/>
          </a:p>
        </p:txBody>
      </p:sp>
      <p:sp>
        <p:nvSpPr>
          <p:cNvPr id="3" name="Marcador de contenido 2"/>
          <p:cNvSpPr>
            <a:spLocks noGrp="1"/>
          </p:cNvSpPr>
          <p:nvPr>
            <p:ph sz="half" idx="1"/>
          </p:nvPr>
        </p:nvSpPr>
        <p:spPr/>
        <p:txBody>
          <a:bodyPr/>
          <a:lstStyle/>
          <a:p>
            <a:r>
              <a:rPr lang="es-CO" dirty="0" smtClean="0"/>
              <a:t>Tal y como hicimos cuando graficamos el audio, empezamos importando las librerías necesarias, leemos la señal de audio y normalizamos los valores.</a:t>
            </a:r>
          </a:p>
          <a:p>
            <a:endParaRPr lang="es-CO" dirty="0"/>
          </a:p>
          <a:p>
            <a:endParaRPr lang="es-CO" dirty="0" smtClean="0"/>
          </a:p>
          <a:p>
            <a:endParaRPr lang="es-CO" dirty="0"/>
          </a:p>
          <a:p>
            <a:endParaRPr lang="es-CO" dirty="0" smtClean="0"/>
          </a:p>
          <a:p>
            <a:pPr marL="0" indent="0">
              <a:buNone/>
            </a:pPr>
            <a:endParaRPr lang="es-CO" dirty="0"/>
          </a:p>
        </p:txBody>
      </p:sp>
      <p:pic>
        <p:nvPicPr>
          <p:cNvPr id="5" name="Imagen 4"/>
          <p:cNvPicPr>
            <a:picLocks noChangeAspect="1"/>
          </p:cNvPicPr>
          <p:nvPr/>
        </p:nvPicPr>
        <p:blipFill>
          <a:blip r:embed="rId2"/>
          <a:stretch>
            <a:fillRect/>
          </a:stretch>
        </p:blipFill>
        <p:spPr>
          <a:xfrm>
            <a:off x="844463" y="3758049"/>
            <a:ext cx="2362200" cy="523875"/>
          </a:xfrm>
          <a:prstGeom prst="rect">
            <a:avLst/>
          </a:prstGeom>
        </p:spPr>
      </p:pic>
      <p:pic>
        <p:nvPicPr>
          <p:cNvPr id="6" name="Imagen 5"/>
          <p:cNvPicPr>
            <a:picLocks noChangeAspect="1"/>
          </p:cNvPicPr>
          <p:nvPr/>
        </p:nvPicPr>
        <p:blipFill>
          <a:blip r:embed="rId3"/>
          <a:stretch>
            <a:fillRect/>
          </a:stretch>
        </p:blipFill>
        <p:spPr>
          <a:xfrm>
            <a:off x="844463" y="4448612"/>
            <a:ext cx="4962525" cy="190500"/>
          </a:xfrm>
          <a:prstGeom prst="rect">
            <a:avLst/>
          </a:prstGeom>
        </p:spPr>
      </p:pic>
      <p:pic>
        <p:nvPicPr>
          <p:cNvPr id="7" name="Imagen 6"/>
          <p:cNvPicPr>
            <a:picLocks noChangeAspect="1"/>
          </p:cNvPicPr>
          <p:nvPr/>
        </p:nvPicPr>
        <p:blipFill>
          <a:blip r:embed="rId4"/>
          <a:stretch>
            <a:fillRect/>
          </a:stretch>
        </p:blipFill>
        <p:spPr>
          <a:xfrm>
            <a:off x="844463" y="4798868"/>
            <a:ext cx="2447925" cy="190500"/>
          </a:xfrm>
          <a:prstGeom prst="rect">
            <a:avLst/>
          </a:prstGeom>
        </p:spPr>
      </p:pic>
      <p:pic>
        <p:nvPicPr>
          <p:cNvPr id="2050" name="Picture 2" descr="Frecuencia - Concepto, cómo se mide y acepciones"/>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87909" y="2228003"/>
            <a:ext cx="5422900" cy="367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7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p:txBody>
          <a:bodyPr/>
          <a:lstStyle/>
          <a:p>
            <a:pPr marL="0" indent="0">
              <a:buNone/>
            </a:pPr>
            <a:endParaRPr lang="es-CO" dirty="0" smtClean="0"/>
          </a:p>
          <a:p>
            <a:pPr marL="0" indent="0">
              <a:buNone/>
            </a:pPr>
            <a:r>
              <a:rPr lang="es-CO" dirty="0" smtClean="0"/>
              <a:t>Extraemos la longitud de la señal de audio, para luego proceder a sacar la mitad de esta señal, aplicarle la transformada de Fourier y posteriormente se realiza la normalización y elevamos al cuadrado para tomar la señal completa.</a:t>
            </a:r>
          </a:p>
          <a:p>
            <a:pPr marL="0" indent="0">
              <a:buNone/>
            </a:pPr>
            <a:endParaRPr lang="es-CO" dirty="0" smtClean="0"/>
          </a:p>
          <a:p>
            <a:pPr marL="0" indent="0">
              <a:buNone/>
            </a:pPr>
            <a:endParaRPr lang="es-CO" dirty="0"/>
          </a:p>
          <a:p>
            <a:pPr marL="0" indent="0">
              <a:buNone/>
            </a:pPr>
            <a:endParaRPr lang="es-CO" dirty="0" smtClean="0"/>
          </a:p>
          <a:p>
            <a:pPr marL="0" indent="0">
              <a:buNone/>
            </a:pPr>
            <a:endParaRPr lang="es-CO" dirty="0"/>
          </a:p>
          <a:p>
            <a:pPr marL="0" indent="0">
              <a:buNone/>
            </a:pPr>
            <a:endParaRPr lang="es-CO" dirty="0" smtClean="0"/>
          </a:p>
          <a:p>
            <a:pPr marL="0" indent="0">
              <a:buNone/>
            </a:pPr>
            <a:endParaRPr lang="es-CO" dirty="0"/>
          </a:p>
          <a:p>
            <a:pPr marL="0" indent="0">
              <a:buNone/>
            </a:pPr>
            <a:endParaRPr lang="es-CO" dirty="0"/>
          </a:p>
        </p:txBody>
      </p:sp>
      <p:pic>
        <p:nvPicPr>
          <p:cNvPr id="5" name="Imagen 4"/>
          <p:cNvPicPr>
            <a:picLocks noChangeAspect="1"/>
          </p:cNvPicPr>
          <p:nvPr/>
        </p:nvPicPr>
        <p:blipFill>
          <a:blip r:embed="rId2"/>
          <a:stretch>
            <a:fillRect/>
          </a:stretch>
        </p:blipFill>
        <p:spPr>
          <a:xfrm>
            <a:off x="6188417" y="3711160"/>
            <a:ext cx="2162175" cy="190500"/>
          </a:xfrm>
          <a:prstGeom prst="rect">
            <a:avLst/>
          </a:prstGeom>
        </p:spPr>
      </p:pic>
      <p:pic>
        <p:nvPicPr>
          <p:cNvPr id="6" name="Imagen 5"/>
          <p:cNvPicPr>
            <a:picLocks noChangeAspect="1"/>
          </p:cNvPicPr>
          <p:nvPr/>
        </p:nvPicPr>
        <p:blipFill>
          <a:blip r:embed="rId3"/>
          <a:stretch>
            <a:fillRect/>
          </a:stretch>
        </p:blipFill>
        <p:spPr>
          <a:xfrm>
            <a:off x="6178892" y="4044156"/>
            <a:ext cx="5038725" cy="190500"/>
          </a:xfrm>
          <a:prstGeom prst="rect">
            <a:avLst/>
          </a:prstGeom>
        </p:spPr>
      </p:pic>
      <p:pic>
        <p:nvPicPr>
          <p:cNvPr id="7" name="Imagen 6"/>
          <p:cNvPicPr>
            <a:picLocks noChangeAspect="1"/>
          </p:cNvPicPr>
          <p:nvPr/>
        </p:nvPicPr>
        <p:blipFill>
          <a:blip r:embed="rId4"/>
          <a:stretch>
            <a:fillRect/>
          </a:stretch>
        </p:blipFill>
        <p:spPr>
          <a:xfrm>
            <a:off x="6178892" y="4472402"/>
            <a:ext cx="2876550" cy="190500"/>
          </a:xfrm>
          <a:prstGeom prst="rect">
            <a:avLst/>
          </a:prstGeom>
        </p:spPr>
      </p:pic>
      <p:pic>
        <p:nvPicPr>
          <p:cNvPr id="8" name="Imagen 7"/>
          <p:cNvPicPr>
            <a:picLocks noChangeAspect="1"/>
          </p:cNvPicPr>
          <p:nvPr/>
        </p:nvPicPr>
        <p:blipFill>
          <a:blip r:embed="rId5"/>
          <a:stretch>
            <a:fillRect/>
          </a:stretch>
        </p:blipFill>
        <p:spPr>
          <a:xfrm>
            <a:off x="6178892" y="4879379"/>
            <a:ext cx="5772150" cy="190500"/>
          </a:xfrm>
          <a:prstGeom prst="rect">
            <a:avLst/>
          </a:prstGeom>
        </p:spPr>
      </p:pic>
      <p:pic>
        <p:nvPicPr>
          <p:cNvPr id="3074" name="Picture 2" descr="Alguien ha hecho el vídeo perfecto para todos los que sufrimos intentando  entender la Transformada de Fourier | Transformada de fourier, Perfecta,  Videos"/>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rcRect/>
          <a:stretch>
            <a:fillRect/>
          </a:stretch>
        </p:blipFill>
        <p:spPr bwMode="auto">
          <a:xfrm>
            <a:off x="719532" y="2227263"/>
            <a:ext cx="5145885" cy="363378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7"/>
          <a:stretch>
            <a:fillRect/>
          </a:stretch>
        </p:blipFill>
        <p:spPr>
          <a:xfrm>
            <a:off x="6178892" y="5274964"/>
            <a:ext cx="1733550" cy="190500"/>
          </a:xfrm>
          <a:prstGeom prst="rect">
            <a:avLst/>
          </a:prstGeom>
        </p:spPr>
      </p:pic>
    </p:spTree>
    <p:extLst>
      <p:ext uri="{BB962C8B-B14F-4D97-AF65-F5344CB8AC3E}">
        <p14:creationId xmlns:p14="http://schemas.microsoft.com/office/powerpoint/2010/main" val="4113969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r>
              <a:rPr lang="es-CO" dirty="0" smtClean="0"/>
              <a:t>A la frecuencia transformada, le extraemos la longitud y procedemos a ajustar la señal para los casos donde la señal pueda ser par o impar,  y a su vez obtenemos los valores de potencia en dB</a:t>
            </a:r>
          </a:p>
          <a:p>
            <a:endParaRPr lang="es-CO" dirty="0"/>
          </a:p>
          <a:p>
            <a:endParaRPr lang="es-CO" dirty="0" smtClean="0"/>
          </a:p>
          <a:p>
            <a:endParaRPr lang="es-CO" dirty="0"/>
          </a:p>
          <a:p>
            <a:endParaRPr lang="es-CO" dirty="0" smtClean="0"/>
          </a:p>
          <a:p>
            <a:endParaRPr lang="es-CO" dirty="0"/>
          </a:p>
        </p:txBody>
      </p:sp>
      <p:pic>
        <p:nvPicPr>
          <p:cNvPr id="6" name="Imagen 5"/>
          <p:cNvPicPr>
            <a:picLocks noChangeAspect="1"/>
          </p:cNvPicPr>
          <p:nvPr/>
        </p:nvPicPr>
        <p:blipFill>
          <a:blip r:embed="rId2"/>
          <a:stretch>
            <a:fillRect/>
          </a:stretch>
        </p:blipFill>
        <p:spPr>
          <a:xfrm>
            <a:off x="941680" y="3844501"/>
            <a:ext cx="2400300" cy="200025"/>
          </a:xfrm>
          <a:prstGeom prst="rect">
            <a:avLst/>
          </a:prstGeom>
        </p:spPr>
      </p:pic>
      <p:pic>
        <p:nvPicPr>
          <p:cNvPr id="7" name="Imagen 6"/>
          <p:cNvPicPr>
            <a:picLocks noChangeAspect="1"/>
          </p:cNvPicPr>
          <p:nvPr/>
        </p:nvPicPr>
        <p:blipFill>
          <a:blip r:embed="rId3"/>
          <a:stretch>
            <a:fillRect/>
          </a:stretch>
        </p:blipFill>
        <p:spPr>
          <a:xfrm>
            <a:off x="941680" y="4165888"/>
            <a:ext cx="2962275" cy="666750"/>
          </a:xfrm>
          <a:prstGeom prst="rect">
            <a:avLst/>
          </a:prstGeom>
        </p:spPr>
      </p:pic>
      <p:pic>
        <p:nvPicPr>
          <p:cNvPr id="8" name="Imagen 7"/>
          <p:cNvPicPr>
            <a:picLocks noChangeAspect="1"/>
          </p:cNvPicPr>
          <p:nvPr/>
        </p:nvPicPr>
        <p:blipFill>
          <a:blip r:embed="rId4"/>
          <a:stretch>
            <a:fillRect/>
          </a:stretch>
        </p:blipFill>
        <p:spPr>
          <a:xfrm>
            <a:off x="941680" y="4954000"/>
            <a:ext cx="3695700" cy="190500"/>
          </a:xfrm>
          <a:prstGeom prst="rect">
            <a:avLst/>
          </a:prstGeom>
        </p:spPr>
      </p:pic>
      <p:pic>
        <p:nvPicPr>
          <p:cNvPr id="4098" name="Picture 2" descr="Vecinos ruidosos? Mide los decibelios con tu móvil para ver si puedes  denunciarlo"/>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88075" y="2306781"/>
            <a:ext cx="5422900" cy="330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270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sz="half" idx="1"/>
          </p:nvPr>
        </p:nvPicPr>
        <p:blipFill>
          <a:blip r:embed="rId2"/>
          <a:stretch>
            <a:fillRect/>
          </a:stretch>
        </p:blipFill>
        <p:spPr>
          <a:xfrm>
            <a:off x="882608" y="2649682"/>
            <a:ext cx="4723576" cy="2898558"/>
          </a:xfrm>
          <a:prstGeom prst="rect">
            <a:avLst/>
          </a:prstGeom>
        </p:spPr>
      </p:pic>
      <p:sp>
        <p:nvSpPr>
          <p:cNvPr id="4" name="Marcador de contenido 3"/>
          <p:cNvSpPr>
            <a:spLocks noGrp="1"/>
          </p:cNvSpPr>
          <p:nvPr>
            <p:ph sz="half" idx="2"/>
          </p:nvPr>
        </p:nvSpPr>
        <p:spPr/>
        <p:txBody>
          <a:bodyPr/>
          <a:lstStyle/>
          <a:p>
            <a:r>
              <a:rPr lang="es-CO" dirty="0" smtClean="0"/>
              <a:t>Construimos el eje x y graficamos la figura de la frecuencia.</a:t>
            </a:r>
          </a:p>
          <a:p>
            <a:endParaRPr lang="es-CO" dirty="0"/>
          </a:p>
          <a:p>
            <a:endParaRPr lang="es-CO" dirty="0" smtClean="0"/>
          </a:p>
          <a:p>
            <a:endParaRPr lang="es-CO" dirty="0"/>
          </a:p>
          <a:p>
            <a:endParaRPr lang="es-CO" dirty="0" smtClean="0"/>
          </a:p>
          <a:p>
            <a:endParaRPr lang="es-CO" dirty="0"/>
          </a:p>
          <a:p>
            <a:pPr marL="0" indent="0">
              <a:buNone/>
            </a:pPr>
            <a:endParaRPr lang="es-CO" dirty="0"/>
          </a:p>
        </p:txBody>
      </p:sp>
      <p:pic>
        <p:nvPicPr>
          <p:cNvPr id="5" name="Imagen 4"/>
          <p:cNvPicPr>
            <a:picLocks noChangeAspect="1"/>
          </p:cNvPicPr>
          <p:nvPr/>
        </p:nvPicPr>
        <p:blipFill>
          <a:blip r:embed="rId3"/>
          <a:stretch>
            <a:fillRect/>
          </a:stretch>
        </p:blipFill>
        <p:spPr>
          <a:xfrm>
            <a:off x="6237258" y="3312968"/>
            <a:ext cx="5324710" cy="219941"/>
          </a:xfrm>
          <a:prstGeom prst="rect">
            <a:avLst/>
          </a:prstGeom>
        </p:spPr>
      </p:pic>
      <p:pic>
        <p:nvPicPr>
          <p:cNvPr id="6" name="Imagen 5"/>
          <p:cNvPicPr>
            <a:picLocks noChangeAspect="1"/>
          </p:cNvPicPr>
          <p:nvPr/>
        </p:nvPicPr>
        <p:blipFill>
          <a:blip r:embed="rId4"/>
          <a:stretch>
            <a:fillRect/>
          </a:stretch>
        </p:blipFill>
        <p:spPr>
          <a:xfrm>
            <a:off x="6237258" y="3654001"/>
            <a:ext cx="3552825" cy="781050"/>
          </a:xfrm>
          <a:prstGeom prst="rect">
            <a:avLst/>
          </a:prstGeom>
        </p:spPr>
      </p:pic>
    </p:spTree>
    <p:extLst>
      <p:ext uri="{BB962C8B-B14F-4D97-AF65-F5344CB8AC3E}">
        <p14:creationId xmlns:p14="http://schemas.microsoft.com/office/powerpoint/2010/main" val="4191804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1060</Words>
  <Application>Microsoft Office PowerPoint</Application>
  <PresentationFormat>Panorámica</PresentationFormat>
  <Paragraphs>84</Paragraphs>
  <Slides>23</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Gill Sans MT</vt:lpstr>
      <vt:lpstr>Wingdings 2</vt:lpstr>
      <vt:lpstr>Dividendo</vt:lpstr>
      <vt:lpstr>Procesamiento de audio</vt:lpstr>
      <vt:lpstr>¿Que es el procesamiento de audio?</vt:lpstr>
      <vt:lpstr>Graficar audio</vt:lpstr>
      <vt:lpstr>Presentación de PowerPoint</vt:lpstr>
      <vt:lpstr>Presentación de PowerPoint</vt:lpstr>
      <vt:lpstr>Transformar a frecuencia</vt:lpstr>
      <vt:lpstr>Presentación de PowerPoint</vt:lpstr>
      <vt:lpstr>Presentación de PowerPoint</vt:lpstr>
      <vt:lpstr>Presentación de PowerPoint</vt:lpstr>
      <vt:lpstr>Generación de audio</vt:lpstr>
      <vt:lpstr>Presentación de PowerPoint</vt:lpstr>
      <vt:lpstr>Presentación de PowerPoint</vt:lpstr>
      <vt:lpstr>Sintetizar tonos</vt:lpstr>
      <vt:lpstr>Presentación de PowerPoint</vt:lpstr>
      <vt:lpstr>Presentación de PowerPoint</vt:lpstr>
      <vt:lpstr>Presentación de PowerPoint</vt:lpstr>
      <vt:lpstr>Reconocer palabras</vt:lpstr>
      <vt:lpstr>Presentación de PowerPoint</vt:lpstr>
      <vt:lpstr>Presentación de PowerPoint</vt:lpstr>
      <vt:lpstr>Presentación de PowerPoint</vt:lpstr>
      <vt:lpstr>Presentación de PowerPoint</vt:lpstr>
      <vt:lpstr>Presentación de PowerPoint</vt:lpstr>
      <vt:lpstr>Gracias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procesamiento de audio</dc:title>
  <dc:creator/>
  <cp:keywords>audio</cp:keywords>
  <cp:lastModifiedBy/>
  <cp:revision>1</cp:revision>
  <dcterms:created xsi:type="dcterms:W3CDTF">2020-12-10T05:22:47Z</dcterms:created>
  <dcterms:modified xsi:type="dcterms:W3CDTF">2020-12-10T16:46:06Z</dcterms:modified>
  <cp:category>ingenieria</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