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3" r:id="rId2"/>
    <p:sldId id="343" r:id="rId3"/>
    <p:sldId id="329" r:id="rId4"/>
    <p:sldId id="342" r:id="rId5"/>
    <p:sldId id="330" r:id="rId6"/>
    <p:sldId id="331" r:id="rId7"/>
    <p:sldId id="333" r:id="rId8"/>
    <p:sldId id="334" r:id="rId9"/>
    <p:sldId id="332" r:id="rId10"/>
    <p:sldId id="345" r:id="rId11"/>
    <p:sldId id="347" r:id="rId12"/>
    <p:sldId id="346" r:id="rId13"/>
    <p:sldId id="349" r:id="rId14"/>
    <p:sldId id="335" r:id="rId15"/>
    <p:sldId id="344" r:id="rId16"/>
    <p:sldId id="348" r:id="rId1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1993" autoAdjust="0"/>
  </p:normalViewPr>
  <p:slideViewPr>
    <p:cSldViewPr snapToGrid="0" snapToObjects="1">
      <p:cViewPr>
        <p:scale>
          <a:sx n="60" d="100"/>
          <a:sy n="60" d="100"/>
        </p:scale>
        <p:origin x="-1740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pPr/>
              <a:t>20/09/2016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pPr/>
              <a:t>20/09/2016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20/09/2016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20/09/2016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20/09/2016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20/09/2016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20/09/2016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20/09/2016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20/09/2016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20/09/2016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20/09/2016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20/09/2016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20/09/2016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20/09/2016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pPr/>
              <a:t>20/09/2016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Proyectos </a:t>
            </a:r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Segundo</a:t>
            </a:r>
            <a:endParaRPr lang="es-CO" sz="6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Trimestre ADSI 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/>
          <p:nvPr/>
        </p:nvSpPr>
        <p:spPr>
          <a:xfrm>
            <a:off x="453718" y="346842"/>
            <a:ext cx="81677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TÉCNICA DE RECOLECCIÓN DE DATOS 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57200" y="164396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Observación </a:t>
            </a:r>
            <a:endParaRPr lang="es-CO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84675" y="6507020"/>
            <a:ext cx="89593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/>
              <a:t>http://www.elcolombiano.com/negocios/confecciones-en-colombia-estrategias-para-crecer-LA4673296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23" y="2707202"/>
            <a:ext cx="87344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62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71" y="867102"/>
            <a:ext cx="7527581" cy="5528192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523382" y="6450450"/>
            <a:ext cx="8031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/>
              <a:t>http://es.slideshare.net/leimahe/presentacion-colombia-proexport-febrero-2013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-56941" y="12612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Estadística</a:t>
            </a:r>
          </a:p>
        </p:txBody>
      </p:sp>
    </p:spTree>
    <p:extLst>
      <p:ext uri="{BB962C8B-B14F-4D97-AF65-F5344CB8AC3E}">
        <p14:creationId xmlns:p14="http://schemas.microsoft.com/office/powerpoint/2010/main" val="20765039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46" y="701215"/>
            <a:ext cx="7798677" cy="5849008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268012" y="6550223"/>
            <a:ext cx="97746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http://www.larepublica.co/d%C3%B3lar-y-mano-de-obra-calificada-retos-del-sector-textil-para-2016_337961</a:t>
            </a:r>
          </a:p>
        </p:txBody>
      </p:sp>
    </p:spTree>
    <p:extLst>
      <p:ext uri="{BB962C8B-B14F-4D97-AF65-F5344CB8AC3E}">
        <p14:creationId xmlns:p14="http://schemas.microsoft.com/office/powerpoint/2010/main" val="3976043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2" r="20192"/>
          <a:stretch/>
        </p:blipFill>
        <p:spPr bwMode="auto">
          <a:xfrm>
            <a:off x="1450429" y="267628"/>
            <a:ext cx="6794938" cy="6408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-2" y="6615389"/>
            <a:ext cx="11146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/>
              <a:t>Departamento Administrativo Nacional de Estadística (DANE) Bogotá, D.C.– </a:t>
            </a:r>
            <a:r>
              <a:rPr lang="es-CO" sz="1200" dirty="0" smtClean="0"/>
              <a:t>Colombia						www.dane.gov.co 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949667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roceso alternativo 37"/>
          <p:cNvSpPr/>
          <p:nvPr/>
        </p:nvSpPr>
        <p:spPr>
          <a:xfrm>
            <a:off x="1573040" y="3231409"/>
            <a:ext cx="6482731" cy="1482479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Llamada de flecha hacia arriba 36"/>
          <p:cNvSpPr/>
          <p:nvPr/>
        </p:nvSpPr>
        <p:spPr>
          <a:xfrm>
            <a:off x="1658905" y="4768527"/>
            <a:ext cx="6027434" cy="1835550"/>
          </a:xfrm>
          <a:prstGeom prst="upArrowCallout">
            <a:avLst>
              <a:gd name="adj1" fmla="val 20285"/>
              <a:gd name="adj2" fmla="val 25000"/>
              <a:gd name="adj3" fmla="val 25000"/>
              <a:gd name="adj4" fmla="val 6841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Llamada de flecha hacia abajo 35"/>
          <p:cNvSpPr/>
          <p:nvPr/>
        </p:nvSpPr>
        <p:spPr>
          <a:xfrm>
            <a:off x="1324929" y="1182415"/>
            <a:ext cx="6757541" cy="2039024"/>
          </a:xfrm>
          <a:prstGeom prst="downArrow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157881" y="234555"/>
            <a:ext cx="8517398" cy="89988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MAPA DE PROCESOS </a:t>
            </a:r>
            <a:endParaRPr lang="es-ES" sz="4400" b="1" dirty="0">
              <a:solidFill>
                <a:srgbClr val="92D05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" name="Pergamino vertical 19"/>
          <p:cNvSpPr/>
          <p:nvPr/>
        </p:nvSpPr>
        <p:spPr>
          <a:xfrm>
            <a:off x="342899" y="1150604"/>
            <a:ext cx="824369" cy="5137873"/>
          </a:xfrm>
          <a:prstGeom prst="vertic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s-CO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Pergamino vertical 23"/>
          <p:cNvSpPr/>
          <p:nvPr/>
        </p:nvSpPr>
        <p:spPr>
          <a:xfrm>
            <a:off x="8151145" y="1422574"/>
            <a:ext cx="891303" cy="4718318"/>
          </a:xfrm>
          <a:prstGeom prst="vertic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 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M.E</a:t>
            </a:r>
          </a:p>
          <a:p>
            <a:pPr algn="ctr"/>
            <a:endParaRPr lang="es-CO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CO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ortar rectángulo de esquina diagonal 24"/>
          <p:cNvSpPr/>
          <p:nvPr/>
        </p:nvSpPr>
        <p:spPr>
          <a:xfrm>
            <a:off x="3918385" y="1619028"/>
            <a:ext cx="1474337" cy="589227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Servicio al cliente.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ortar rectángulo de esquina diagonal 25"/>
          <p:cNvSpPr/>
          <p:nvPr/>
        </p:nvSpPr>
        <p:spPr>
          <a:xfrm>
            <a:off x="4083901" y="5686302"/>
            <a:ext cx="1308821" cy="770278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Servicio técnico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ortar rectángulo de esquina diagonal 26"/>
          <p:cNvSpPr/>
          <p:nvPr/>
        </p:nvSpPr>
        <p:spPr>
          <a:xfrm>
            <a:off x="2203087" y="3818680"/>
            <a:ext cx="1357309" cy="579857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de calidad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ortar rectángulo de esquina diagonal 27"/>
          <p:cNvSpPr/>
          <p:nvPr/>
        </p:nvSpPr>
        <p:spPr>
          <a:xfrm>
            <a:off x="5982083" y="5429078"/>
            <a:ext cx="1495098" cy="514449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Facturación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ortar rectángulo de esquina diagonal 28"/>
          <p:cNvSpPr/>
          <p:nvPr/>
        </p:nvSpPr>
        <p:spPr>
          <a:xfrm>
            <a:off x="5641598" y="6065516"/>
            <a:ext cx="1823302" cy="445921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Mantenimiento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ortar rectángulo de esquina diagonal 29"/>
          <p:cNvSpPr/>
          <p:nvPr/>
        </p:nvSpPr>
        <p:spPr>
          <a:xfrm>
            <a:off x="1882767" y="5919648"/>
            <a:ext cx="1568596" cy="409874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Capacitación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ortar rectángulo de esquina diagonal 30"/>
          <p:cNvSpPr/>
          <p:nvPr/>
        </p:nvSpPr>
        <p:spPr>
          <a:xfrm>
            <a:off x="4190027" y="3831742"/>
            <a:ext cx="1418423" cy="579857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nsamble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ortar rectángulo de esquina diagonal 31"/>
          <p:cNvSpPr/>
          <p:nvPr/>
        </p:nvSpPr>
        <p:spPr>
          <a:xfrm>
            <a:off x="6082025" y="3773605"/>
            <a:ext cx="1604314" cy="637994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Importación y exportación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ortar rectángulo de esquina diagonal 32"/>
          <p:cNvSpPr/>
          <p:nvPr/>
        </p:nvSpPr>
        <p:spPr>
          <a:xfrm>
            <a:off x="2215015" y="1892786"/>
            <a:ext cx="994975" cy="450518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ortar rectángulo de esquina diagonal 34"/>
          <p:cNvSpPr/>
          <p:nvPr/>
        </p:nvSpPr>
        <p:spPr>
          <a:xfrm>
            <a:off x="5980053" y="1422574"/>
            <a:ext cx="1808258" cy="887979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Revisión por parte de la administración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442078" y="1134441"/>
            <a:ext cx="22859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</a:rPr>
              <a:t>Estratégico</a:t>
            </a:r>
            <a:endParaRPr lang="es-ES" sz="3600" b="1" cap="none" spc="0" dirty="0">
              <a:ln w="17780" cmpd="sng">
                <a:solidFill>
                  <a:schemeClr val="bg1"/>
                </a:solidFill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744124" y="3127274"/>
            <a:ext cx="25053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Operacional</a:t>
            </a:r>
            <a:endParaRPr lang="es-E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658905" y="5217562"/>
            <a:ext cx="16986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</a:rPr>
              <a:t>Soporte</a:t>
            </a:r>
            <a:endParaRPr lang="es-ES" sz="3600" b="1" cap="none" spc="0" dirty="0">
              <a:ln w="17780" cmpd="sng">
                <a:solidFill>
                  <a:schemeClr val="bg1"/>
                </a:solidFill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2733" y="6199378"/>
            <a:ext cx="14847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Entradas</a:t>
            </a:r>
            <a:endParaRPr lang="es-CO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7820640" y="6140892"/>
            <a:ext cx="12218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Salidas</a:t>
            </a:r>
            <a:endParaRPr lang="es-E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2130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/>
          <p:nvPr/>
        </p:nvSpPr>
        <p:spPr>
          <a:xfrm>
            <a:off x="453718" y="346842"/>
            <a:ext cx="816776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SOFTWARE Y HARDWARE 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14917" y="2390854"/>
            <a:ext cx="460902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CLIENTE:</a:t>
            </a:r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Inicialmente Sistema Operativo      Windows.</a:t>
            </a:r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Memoria </a:t>
            </a:r>
            <a:r>
              <a:rPr lang="es-ES" sz="2400" dirty="0" err="1" smtClean="0"/>
              <a:t>Ram</a:t>
            </a:r>
            <a:r>
              <a:rPr lang="es-ES" sz="2400" dirty="0" smtClean="0"/>
              <a:t> 4GB</a:t>
            </a:r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Procesador AMD</a:t>
            </a:r>
          </a:p>
          <a:p>
            <a:pPr marL="342900" indent="-342900">
              <a:buFont typeface="Arial" charset="0"/>
              <a:buChar char="•"/>
            </a:pPr>
            <a:r>
              <a:rPr lang="es-ES" sz="2400" dirty="0" err="1" smtClean="0"/>
              <a:t>Core</a:t>
            </a:r>
            <a:r>
              <a:rPr lang="es-ES" sz="2400" dirty="0" smtClean="0"/>
              <a:t> i5</a:t>
            </a:r>
            <a:endParaRPr lang="es-ES" sz="2400" dirty="0" smtClean="0"/>
          </a:p>
          <a:p>
            <a:pPr marL="342900" indent="-342900">
              <a:buFont typeface="Arial" charset="0"/>
              <a:buChar char="•"/>
            </a:pPr>
            <a:endParaRPr lang="es-ES" sz="2400" dirty="0" smtClean="0"/>
          </a:p>
          <a:p>
            <a:endParaRPr lang="es-ES" sz="2400" dirty="0" smtClean="0"/>
          </a:p>
          <a:p>
            <a:r>
              <a:rPr lang="es-ES" sz="2400" dirty="0" smtClean="0"/>
              <a:t/>
            </a:r>
            <a:br>
              <a:rPr lang="es-ES" sz="2400" dirty="0" smtClean="0"/>
            </a:br>
            <a:endParaRPr lang="es-ES" sz="2400" dirty="0" smtClean="0"/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/>
              <a:t>	</a:t>
            </a:r>
          </a:p>
          <a:p>
            <a:pPr algn="just"/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776952" y="2231000"/>
            <a:ext cx="3957145" cy="40752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just"/>
            <a:endParaRPr lang="es-CO" sz="2000" b="1" dirty="0" smtClean="0">
              <a:solidFill>
                <a:srgbClr val="92D05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023943" y="2231000"/>
            <a:ext cx="3946635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SERVIDOR:</a:t>
            </a:r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Software de base de datos es PostgreSQL.</a:t>
            </a:r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Software de aplicaciones.</a:t>
            </a:r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Lenguaje </a:t>
            </a:r>
            <a:r>
              <a:rPr lang="es-ES" sz="2400" dirty="0"/>
              <a:t>de programación Java</a:t>
            </a:r>
            <a:r>
              <a:rPr lang="es-ES" sz="24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Sistema operativo </a:t>
            </a:r>
            <a:r>
              <a:rPr lang="es-ES" sz="2400" dirty="0"/>
              <a:t>L</a:t>
            </a:r>
            <a:r>
              <a:rPr lang="es-ES" sz="2400" dirty="0" smtClean="0"/>
              <a:t>inux.</a:t>
            </a:r>
          </a:p>
          <a:p>
            <a:pPr marL="342900" indent="-342900">
              <a:buFont typeface="Arial" charset="0"/>
              <a:buChar char="•"/>
            </a:pPr>
            <a:endParaRPr lang="es-ES" sz="2400" dirty="0"/>
          </a:p>
          <a:p>
            <a:pPr marL="342900" indent="-342900">
              <a:buFont typeface="Arial" charset="0"/>
              <a:buChar char="•"/>
            </a:pPr>
            <a:endParaRPr lang="es-ES" sz="2400" dirty="0" smtClean="0"/>
          </a:p>
          <a:p>
            <a:pPr marL="342900" indent="-342900">
              <a:buFont typeface="Arial" charset="0"/>
              <a:buChar char="•"/>
            </a:pPr>
            <a:endParaRPr lang="es-ES" sz="2400" dirty="0" smtClean="0"/>
          </a:p>
          <a:p>
            <a:r>
              <a:rPr lang="es-ES" sz="2400" dirty="0" smtClean="0"/>
              <a:t/>
            </a:r>
            <a:br>
              <a:rPr lang="es-ES" sz="2400" dirty="0" smtClean="0"/>
            </a:br>
            <a:endParaRPr lang="es-ES" sz="2400" dirty="0" smtClean="0"/>
          </a:p>
          <a:p>
            <a:r>
              <a:rPr lang="es-ES" sz="2400" dirty="0" smtClean="0"/>
              <a:t/>
            </a:r>
            <a:br>
              <a:rPr lang="es-ES" sz="2400" dirty="0" smtClean="0"/>
            </a:br>
            <a:endParaRPr lang="es-ES" sz="2400" dirty="0" smtClean="0"/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/>
              <a:t>	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226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303982" y="198648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Informe de </a:t>
            </a:r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Requerimientos</a:t>
            </a:r>
            <a:endParaRPr lang="es-CO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s-CO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(Estándar IEEE830)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130555" y="299547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Casos de Uso </a:t>
            </a:r>
            <a:endParaRPr lang="es-CO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272450" y="365761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Gantt</a:t>
            </a:r>
            <a:endParaRPr lang="es-CO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240918" y="433553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Clases</a:t>
            </a:r>
            <a:endParaRPr lang="es-CO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40918" y="487154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Distribución</a:t>
            </a:r>
            <a:endParaRPr lang="es-CO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240918" y="5517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Modelo de </a:t>
            </a:r>
            <a:r>
              <a:rPr lang="es-CO" sz="40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Canvas</a:t>
            </a:r>
            <a:endParaRPr lang="es-CO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14210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/>
          <p:nvPr/>
        </p:nvSpPr>
        <p:spPr>
          <a:xfrm>
            <a:off x="201470" y="1166650"/>
            <a:ext cx="8690282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Sistema de control y mejoramiento de confección de una prenda.</a:t>
            </a:r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861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-863999" y="4071397"/>
            <a:ext cx="7766936" cy="177041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INTEGRANTES:</a:t>
            </a:r>
            <a:br>
              <a:rPr lang="es-CO" dirty="0"/>
            </a:br>
            <a:endParaRPr lang="es-CO" dirty="0" smtClean="0"/>
          </a:p>
          <a:p>
            <a:pPr marL="0" indent="0" algn="ctr">
              <a:buNone/>
            </a:pPr>
            <a:r>
              <a:rPr lang="es-CO" dirty="0" smtClean="0"/>
              <a:t>Natalia </a:t>
            </a:r>
            <a:r>
              <a:rPr lang="es-CO" dirty="0"/>
              <a:t>Velásquez Mahecha</a:t>
            </a:r>
            <a:br>
              <a:rPr lang="es-CO" dirty="0"/>
            </a:br>
            <a:r>
              <a:rPr lang="es-CO" dirty="0"/>
              <a:t>Luisa Fernanda Vargas Troncoso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61457" y="20084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53718" y="0"/>
            <a:ext cx="8167769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ConfeWare </a:t>
            </a:r>
          </a:p>
          <a:p>
            <a:pPr algn="ctr"/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Confección a la perfección.</a:t>
            </a:r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121" y="4068276"/>
            <a:ext cx="2895851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983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539009"/>
            <a:ext cx="8596668" cy="120072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RESUMEN</a:t>
            </a:r>
            <a:endParaRPr lang="es-CO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592317" y="217564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29710" y="263284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48003" y="2152665"/>
            <a:ext cx="8067502" cy="41161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800" dirty="0" smtClean="0"/>
              <a:t>Con este proyecto se investiga la </a:t>
            </a:r>
            <a:r>
              <a:rPr lang="es-CO" sz="2800" dirty="0"/>
              <a:t>problemática presentada en algunas microempresas en el sector textil, la cual hace referencia a la falencia y/o deficiencia en cuanto a software especializado de confección. Diferentes programas encontrados no cumplen al 100% con la expectativa para cual fueron creados; son incompletos o simplemente no controlan procesos o no calculan indicadores para tal fin</a:t>
            </a:r>
            <a:r>
              <a:rPr lang="es-CO" sz="2800" dirty="0" smtClean="0"/>
              <a:t>.</a:t>
            </a:r>
          </a:p>
          <a:p>
            <a:pPr marL="0" indent="0" algn="just">
              <a:buNone/>
            </a:pPr>
            <a:endParaRPr lang="es-CO" sz="2000" dirty="0" smtClean="0"/>
          </a:p>
          <a:p>
            <a:pPr marL="0" indent="0">
              <a:buNone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69141592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539009"/>
            <a:ext cx="8596668" cy="120072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OBJETIVO GENERAL</a:t>
            </a:r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800100" y="2715969"/>
            <a:ext cx="7796568" cy="3880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800" dirty="0" smtClean="0"/>
              <a:t>Implementar un sistema de información que facilite los procesos de confección de prendas, dependiendo de los diferentes módulos que se requieren para confeccionar.</a:t>
            </a:r>
          </a:p>
          <a:p>
            <a:pPr marL="0" indent="0" algn="just">
              <a:buNone/>
            </a:pP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6504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83420" y="457366"/>
            <a:ext cx="8596668" cy="120072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OBJETIVOS ESPECÍFICOS</a:t>
            </a:r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648003" y="2152665"/>
            <a:ext cx="8067502" cy="41161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s-CO" sz="2400" dirty="0"/>
              <a:t>Registrar las fichas </a:t>
            </a:r>
            <a:r>
              <a:rPr lang="es-CO" sz="2400" dirty="0" smtClean="0"/>
              <a:t>técnicas del proceso de diseño.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400" dirty="0"/>
              <a:t>Registrar las fichas técnicas </a:t>
            </a:r>
            <a:r>
              <a:rPr lang="es-CO" sz="2400" dirty="0" smtClean="0"/>
              <a:t>del proceso de Patronaje.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400" dirty="0"/>
              <a:t>Registrar las fichas técnicas </a:t>
            </a:r>
            <a:r>
              <a:rPr lang="es-CO" sz="2400" dirty="0" smtClean="0"/>
              <a:t>del proceso de trazo y corte.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400" dirty="0"/>
              <a:t>Registrar las fichas técnicas </a:t>
            </a:r>
            <a:r>
              <a:rPr lang="es-CO" sz="2400" dirty="0" smtClean="0"/>
              <a:t>del proceso de materiales e insumos.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400" dirty="0"/>
              <a:t>Registrar las fichas técnicas </a:t>
            </a:r>
            <a:r>
              <a:rPr lang="es-CO" sz="2400" dirty="0" smtClean="0"/>
              <a:t>del </a:t>
            </a:r>
            <a:r>
              <a:rPr lang="es-CO" sz="2400" dirty="0"/>
              <a:t>proceso </a:t>
            </a:r>
            <a:r>
              <a:rPr lang="es-CO" sz="2400" dirty="0" smtClean="0"/>
              <a:t>de producción.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400" dirty="0" smtClean="0"/>
              <a:t>establecer los tiempos reales para la fabricación de una prenda.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400" dirty="0" smtClean="0"/>
              <a:t>Mejorar la eficiencia en los procesos de confección para asegurar mayor productividad.</a:t>
            </a:r>
          </a:p>
          <a:p>
            <a:pPr marL="0" indent="0">
              <a:buNone/>
            </a:pPr>
            <a:endParaRPr lang="es-CO" sz="2400" dirty="0" smtClean="0"/>
          </a:p>
          <a:p>
            <a:pPr marL="0" indent="0">
              <a:buNone/>
            </a:pPr>
            <a:endParaRPr lang="es-CO" sz="2400" dirty="0" smtClean="0"/>
          </a:p>
          <a:p>
            <a:pPr marL="0" indent="0">
              <a:buNone/>
            </a:pPr>
            <a:endParaRPr lang="es-CO" sz="2400" dirty="0" smtClean="0"/>
          </a:p>
          <a:p>
            <a:pPr marL="0" indent="0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2553556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791659" y="504900"/>
            <a:ext cx="73266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PLANTEAMIENTO DEL PROBLEMA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s-CO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53520" y="2017484"/>
            <a:ext cx="7864764" cy="4013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" b="1" dirty="0" smtClean="0">
              <a:solidFill>
                <a:srgbClr val="92D050"/>
              </a:solidFill>
            </a:endParaRP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791659" y="2104218"/>
            <a:ext cx="8067502" cy="41161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/>
              <a:t>En este </a:t>
            </a:r>
            <a:r>
              <a:rPr lang="es-ES" sz="2000" dirty="0" smtClean="0"/>
              <a:t>proyecto notamos que en </a:t>
            </a:r>
            <a:r>
              <a:rPr lang="es-ES" sz="2000" dirty="0"/>
              <a:t>la </a:t>
            </a:r>
            <a:r>
              <a:rPr lang="es-ES" sz="2000" dirty="0" smtClean="0"/>
              <a:t>población de los aprendices del CMTC (Complejo sur), no se encuentra un software el cual maneje y almacene los datos  relacionados con cada uno de los módulos que se encuentran a la hora de confeccionar. </a:t>
            </a:r>
          </a:p>
          <a:p>
            <a:pPr marL="0" indent="0">
              <a:buNone/>
            </a:pPr>
            <a:r>
              <a:rPr lang="es-ES" sz="2000" dirty="0" smtClean="0"/>
              <a:t>De igual manera lo hemos notado en las diferentes empresas a las cuales hemos visitado, ya que nos informaron que utilizan dos software diferentes para dicha actividad.</a:t>
            </a:r>
            <a:endParaRPr lang="es-ES" sz="2000" dirty="0"/>
          </a:p>
          <a:p>
            <a:pPr marL="0" indent="0">
              <a:buNone/>
            </a:pPr>
            <a:r>
              <a:rPr lang="es-ES" sz="2000" dirty="0" smtClean="0"/>
              <a:t>Otra causa seria que al no tener almacenada la información de manera correcta, se haya con el problema de que la eficiencia en la producción y confección disminuye afectando a la empresa.</a:t>
            </a:r>
          </a:p>
          <a:p>
            <a:pPr marL="0" indent="0">
              <a:buNone/>
            </a:pPr>
            <a:r>
              <a:rPr lang="es-ES" sz="2000" dirty="0" smtClean="0"/>
              <a:t>Por tal razón desarrollaremos un software que al ingresar parámetros como (las fichas técnicas),  nos de una correcta ruta operacional a la </a:t>
            </a:r>
            <a:r>
              <a:rPr lang="es-ES" sz="2000" dirty="0"/>
              <a:t>hora de confeccionar</a:t>
            </a:r>
            <a:r>
              <a:rPr lang="es-ES" sz="2000" dirty="0" smtClean="0"/>
              <a:t>.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CO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53461" y="583684"/>
            <a:ext cx="54218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ALCANCE DEL PROYECTO</a:t>
            </a:r>
            <a:endParaRPr lang="es-E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611086" y="290285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07186" y="2720167"/>
            <a:ext cx="811956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>
                <a:solidFill>
                  <a:srgbClr val="444444"/>
                </a:solidFill>
              </a:rPr>
              <a:t>La finalidad de este proyecto es poder comercializar el software a los microempresarios, para que de esta manera puedan obtener una mayor eficiencia en su producción.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>
                <a:solidFill>
                  <a:srgbClr val="444444"/>
                </a:solidFill>
              </a:rPr>
              <a:t>Con </a:t>
            </a:r>
            <a:r>
              <a:rPr lang="es-CO" sz="2000" dirty="0">
                <a:solidFill>
                  <a:srgbClr val="444444"/>
                </a:solidFill>
              </a:rPr>
              <a:t>esta aplicación </a:t>
            </a:r>
            <a:r>
              <a:rPr lang="es-CO" sz="2000" dirty="0" smtClean="0">
                <a:solidFill>
                  <a:srgbClr val="444444"/>
                </a:solidFill>
              </a:rPr>
              <a:t>también se ayudaría </a:t>
            </a:r>
            <a:r>
              <a:rPr lang="es-CO" sz="2000" dirty="0">
                <a:solidFill>
                  <a:srgbClr val="444444"/>
                </a:solidFill>
              </a:rPr>
              <a:t>a muchos </a:t>
            </a:r>
            <a:r>
              <a:rPr lang="es-CO" sz="2000" dirty="0" smtClean="0">
                <a:solidFill>
                  <a:srgbClr val="444444"/>
                </a:solidFill>
              </a:rPr>
              <a:t>aprendices, </a:t>
            </a:r>
            <a:r>
              <a:rPr lang="es-CO" sz="2000" dirty="0">
                <a:solidFill>
                  <a:srgbClr val="444444"/>
                </a:solidFill>
              </a:rPr>
              <a:t>ya que ellos no </a:t>
            </a:r>
            <a:r>
              <a:rPr lang="es-CO" sz="2000" dirty="0" smtClean="0">
                <a:solidFill>
                  <a:srgbClr val="444444"/>
                </a:solidFill>
              </a:rPr>
              <a:t>tienen una organización estándar que les ayude a la hora de producir una prenda. </a:t>
            </a:r>
            <a:endParaRPr lang="es-CO" sz="2000" dirty="0">
              <a:solidFill>
                <a:srgbClr val="444444"/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57766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10342" y="2075543"/>
            <a:ext cx="71628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/>
              <a:t>Con la creación de este software se quiere calcular los tiempos, la productividad y los diferentes módulos que se requieren para la producción de una prenda,  la idea de desarrollar este software es ayudar primeramente a los aprendices del CMTC ya que ellos no tienen los insumos para trabajar de una manera adecuada, y seguidamente es ayudar a los microempresarios para que de esta manera puedan tener una eficiencia en la productividad de su negocio.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Para poder desarrollar esta solución se necesita recopilar  información, para ello nos basaremos con estadísticas, entrevistas y observaciones hacia los aprendices del CMTC y empresas del </a:t>
            </a:r>
            <a:r>
              <a:rPr lang="es-ES" dirty="0" err="1" smtClean="0"/>
              <a:t>area</a:t>
            </a:r>
            <a:r>
              <a:rPr lang="es-ES" dirty="0" smtClean="0"/>
              <a:t> de confección.</a:t>
            </a:r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/>
              <a:t>	</a:t>
            </a:r>
          </a:p>
          <a:p>
            <a:pPr algn="just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2169886" y="449943"/>
            <a:ext cx="4042228" cy="89988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JUSTIFICACIÓN</a:t>
            </a:r>
            <a:endParaRPr lang="es-ES" sz="4400" b="1" dirty="0">
              <a:solidFill>
                <a:srgbClr val="92D05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68582" y="22444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dirty="0" smtClean="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</TotalTime>
  <Words>637</Words>
  <Application>Microsoft Office PowerPoint</Application>
  <PresentationFormat>Presentación en pantalla (4:3)</PresentationFormat>
  <Paragraphs>126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Luffi</cp:lastModifiedBy>
  <cp:revision>275</cp:revision>
  <dcterms:created xsi:type="dcterms:W3CDTF">2014-06-25T16:18:26Z</dcterms:created>
  <dcterms:modified xsi:type="dcterms:W3CDTF">2016-09-20T18:37:59Z</dcterms:modified>
</cp:coreProperties>
</file>