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78CD7F-9DC0-4E0F-B33B-D48242F65C00}">
  <a:tblStyle styleId="{2E78CD7F-9DC0-4E0F-B33B-D48242F65C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ncer.org/cancer/types/breast-cancer/understanding-a-breast-cancer-diagnosis/stages-of-breast-cancer.html" TargetMode="External"/><Relationship Id="rId3" Type="http://schemas.openxmlformats.org/officeDocument/2006/relationships/hyperlink" Target="https://www.argentina.gob.ar/salud/instituto-nacional-del-cancer/estadisticas/mortalidad#:~:text=Al%20igual%20que%20en%20el%20per%C3%ADodo%20previo%20y%20considerando%20ambos,el%20c%C3%A1ncer%20de%20mama%20co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065c1fac9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065c1fac9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434343"/>
                </a:solidFill>
                <a:latin typeface="Roboto"/>
                <a:ea typeface="Roboto"/>
                <a:cs typeface="Roboto"/>
                <a:sym typeface="Roboto"/>
              </a:rPr>
              <a:t>En los heatmaps de </a:t>
            </a:r>
            <a:r>
              <a:rPr b="1" lang="en">
                <a:solidFill>
                  <a:srgbClr val="434343"/>
                </a:solidFill>
                <a:latin typeface="Roboto"/>
                <a:ea typeface="Roboto"/>
                <a:cs typeface="Roboto"/>
                <a:sym typeface="Roboto"/>
              </a:rPr>
              <a:t>crosstabs</a:t>
            </a:r>
            <a:r>
              <a:rPr lang="en">
                <a:solidFill>
                  <a:srgbClr val="434343"/>
                </a:solidFill>
                <a:latin typeface="Roboto"/>
                <a:ea typeface="Roboto"/>
                <a:cs typeface="Roboto"/>
                <a:sym typeface="Roboto"/>
              </a:rPr>
              <a:t> vemos como los 6th Stages se relacionan con cada categoría de las distintas variables que por definición lo componen:</a:t>
            </a:r>
            <a:endParaRPr sz="900">
              <a:solidFill>
                <a:srgbClr val="434343"/>
              </a:solidFill>
              <a:latin typeface="Roboto"/>
              <a:ea typeface="Roboto"/>
              <a:cs typeface="Roboto"/>
              <a:sym typeface="Roboto"/>
            </a:endParaRPr>
          </a:p>
          <a:p>
            <a:pPr indent="-285750" lvl="0" marL="457200" rtl="0" algn="l">
              <a:lnSpc>
                <a:spcPct val="115000"/>
              </a:lnSpc>
              <a:spcBef>
                <a:spcPts val="1200"/>
              </a:spcBef>
              <a:spcAft>
                <a:spcPts val="0"/>
              </a:spcAft>
              <a:buClr>
                <a:srgbClr val="434343"/>
              </a:buClr>
              <a:buSzPts val="900"/>
              <a:buFont typeface="Roboto"/>
              <a:buChar char="●"/>
            </a:pPr>
            <a:r>
              <a:rPr lang="en" sz="900">
                <a:solidFill>
                  <a:srgbClr val="434343"/>
                </a:solidFill>
                <a:latin typeface="Roboto"/>
                <a:ea typeface="Roboto"/>
                <a:cs typeface="Roboto"/>
                <a:sym typeface="Roboto"/>
              </a:rPr>
              <a:t>Los receptores hormonales positivos se relacionan más con los estadios más bajos.</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Los T Stage T1 con IIA, T2 con IIB y algo con IIIA. en menor medida el T1 y T3 con IIIA.</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Los N Stage N1 con IIA IIB, el N2 con IIIA, el N3 con IIIC.</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El IIIB queda con poca interpretación acerca de qué variable lo caracteriza más, ya que ninguna le brinda mucho peso. Vale decir que es la categoría de 6th Stage que menos registros tiene.</a:t>
            </a: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065c1fac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065c1fac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065c1fac9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065c1fac9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 de </a:t>
            </a:r>
            <a:r>
              <a:rPr lang="en"/>
              <a:t>Estadificación</a:t>
            </a:r>
            <a:r>
              <a:rPr lang="en"/>
              <a:t> del </a:t>
            </a:r>
            <a:r>
              <a:rPr lang="en"/>
              <a:t>Cáncer</a:t>
            </a:r>
            <a:r>
              <a:rPr lang="en"/>
              <a:t> de Mama:</a:t>
            </a:r>
            <a:endParaRPr/>
          </a:p>
          <a:p>
            <a:pPr indent="0" lvl="0" marL="0" rtl="0" algn="l">
              <a:spcBef>
                <a:spcPts val="0"/>
              </a:spcBef>
              <a:spcAft>
                <a:spcPts val="0"/>
              </a:spcAft>
              <a:buNone/>
            </a:pPr>
            <a:r>
              <a:rPr lang="en" u="sng">
                <a:solidFill>
                  <a:schemeClr val="hlink"/>
                </a:solidFill>
                <a:hlinkClick r:id="rId2"/>
              </a:rPr>
              <a:t>https://www.cancer.org/cancer/types/breast-cancer/understanding-a-breast-cancer-diagnosis/stages-of-breast-cancer.html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Datos </a:t>
            </a:r>
            <a:r>
              <a:rPr lang="en"/>
              <a:t>epidemiológicos</a:t>
            </a:r>
            <a:r>
              <a:rPr lang="en"/>
              <a:t> Argentina:</a:t>
            </a:r>
            <a:endParaRPr/>
          </a:p>
          <a:p>
            <a:pPr indent="0" lvl="0" marL="0" rtl="0" algn="l">
              <a:spcBef>
                <a:spcPts val="0"/>
              </a:spcBef>
              <a:spcAft>
                <a:spcPts val="0"/>
              </a:spcAft>
              <a:buNone/>
            </a:pPr>
            <a:r>
              <a:rPr lang="en" u="sng">
                <a:solidFill>
                  <a:schemeClr val="hlink"/>
                </a:solidFill>
                <a:hlinkClick r:id="rId3"/>
              </a:rPr>
              <a:t>https://www.argentina.gob.ar/salud/instituto-nacional-del-cancer/estadisticas/mortalidad#:~:text=Al%20igual%20que%20en%20el%20per%C3%ADodo%20previo%20y%20considerando%20ambos,el%20c%C3%A1ncer%20de%20mama%20con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065c1fac9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065c1fac9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065c1fac9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065c1fac9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212121"/>
              </a:solidFill>
            </a:endParaRPr>
          </a:p>
          <a:p>
            <a:pPr indent="0" lvl="0" marL="0" rtl="0" algn="l">
              <a:spcBef>
                <a:spcPts val="0"/>
              </a:spcBef>
              <a:spcAft>
                <a:spcPts val="0"/>
              </a:spcAft>
              <a:buClr>
                <a:schemeClr val="dk1"/>
              </a:buClr>
              <a:buSzPts val="1100"/>
              <a:buFont typeface="Arial"/>
              <a:buNone/>
            </a:pPr>
            <a:r>
              <a:rPr lang="en" sz="1200">
                <a:solidFill>
                  <a:srgbClr val="212121"/>
                </a:solidFill>
              </a:rPr>
              <a:t>*Se excluyeron registros de pacientes con tamaño tumoral desconocido, sin ganglios regionales examinados, sin gangilios regionales positivos y cuyos meses de supervivencia fueran menores de uno.</a:t>
            </a:r>
            <a:endParaRPr sz="14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 variables a son </a:t>
            </a:r>
            <a:r>
              <a:rPr lang="en"/>
              <a:t>características</a:t>
            </a:r>
            <a:r>
              <a:rPr lang="en"/>
              <a:t> de la mujer, del tumor y de supervivencia.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Ciertos atributos del tumor son redundantes ya que:</a:t>
            </a:r>
            <a:endParaRPr/>
          </a:p>
          <a:p>
            <a:pPr indent="0" lvl="0" marL="0" rtl="0" algn="l">
              <a:spcBef>
                <a:spcPts val="0"/>
              </a:spcBef>
              <a:spcAft>
                <a:spcPts val="0"/>
              </a:spcAft>
              <a:buNone/>
            </a:pPr>
            <a:r>
              <a:rPr lang="en"/>
              <a:t>T Stage: se clasifica </a:t>
            </a:r>
            <a:r>
              <a:rPr lang="en"/>
              <a:t>según</a:t>
            </a:r>
            <a:r>
              <a:rPr lang="en"/>
              <a:t> el tamaño del tumor y su </a:t>
            </a:r>
            <a:r>
              <a:rPr lang="en"/>
              <a:t>infiltración</a:t>
            </a:r>
            <a:r>
              <a:rPr lang="en"/>
              <a:t> a tejidos adyacentes a la mama.</a:t>
            </a:r>
            <a:endParaRPr/>
          </a:p>
          <a:p>
            <a:pPr indent="0" lvl="0" marL="0" rtl="0" algn="l">
              <a:spcBef>
                <a:spcPts val="0"/>
              </a:spcBef>
              <a:spcAft>
                <a:spcPts val="0"/>
              </a:spcAft>
              <a:buNone/>
            </a:pPr>
            <a:r>
              <a:rPr lang="en"/>
              <a:t>N Stage: habla de la cantidad de </a:t>
            </a:r>
            <a:r>
              <a:rPr lang="en"/>
              <a:t>nódulos</a:t>
            </a:r>
            <a:r>
              <a:rPr lang="en"/>
              <a:t> </a:t>
            </a:r>
            <a:r>
              <a:rPr lang="en"/>
              <a:t>linfáticos</a:t>
            </a:r>
            <a:r>
              <a:rPr lang="en"/>
              <a:t> afectados por tumor</a:t>
            </a:r>
            <a:endParaRPr/>
          </a:p>
          <a:p>
            <a:pPr indent="0" lvl="0" marL="0" rtl="0" algn="l">
              <a:spcBef>
                <a:spcPts val="0"/>
              </a:spcBef>
              <a:spcAft>
                <a:spcPts val="0"/>
              </a:spcAft>
              <a:buNone/>
            </a:pPr>
            <a:r>
              <a:rPr lang="en"/>
              <a:t>A Stage habla de si hay </a:t>
            </a:r>
            <a:r>
              <a:rPr lang="en"/>
              <a:t>diseminación</a:t>
            </a:r>
            <a:r>
              <a:rPr lang="en"/>
              <a:t> a distancia.</a:t>
            </a:r>
            <a:endParaRPr/>
          </a:p>
          <a:p>
            <a:pPr indent="0" lvl="0" marL="0" rtl="0" algn="l">
              <a:spcBef>
                <a:spcPts val="0"/>
              </a:spcBef>
              <a:spcAft>
                <a:spcPts val="0"/>
              </a:spcAft>
              <a:buNone/>
            </a:pPr>
            <a:r>
              <a:rPr lang="en"/>
              <a:t>Con estos tres: T N A Stages, junto con el grado de </a:t>
            </a:r>
            <a:r>
              <a:rPr lang="en"/>
              <a:t>diferenciación</a:t>
            </a:r>
            <a:r>
              <a:rPr lang="en"/>
              <a:t> y presencia de receptores hormonales (Estrogenos o Progestagenos) o receptores Her2(dato no recolectado en esta base de datos),  se construye el 6th Stage: que da una evaluacion del estadio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Los Regional Nodes Positive dependeran en base a los RN Examined, por lo tanto en vez de considerarlos solos, creo una tasa: RNP/RNE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Grade y Differentiate son la misma clasificacion, por lo que descarto una de las variables (Grade) y me quedo con </a:t>
            </a:r>
            <a:r>
              <a:rPr lang="en"/>
              <a:t>Differentiate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Luego, para responder la pregunta principal de mi </a:t>
            </a:r>
            <a:r>
              <a:rPr lang="en"/>
              <a:t>análisis</a:t>
            </a:r>
            <a:r>
              <a:rPr lang="en"/>
              <a:t>, creo la variable Sobrevida: True si Survival Months son mayor o igual a 60 meses (5 años).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065c1fac9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065c1fac9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065c1fac9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065c1fac9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065c1fac9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065c1fac9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065c1fac9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065c1fac9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reihanenamdari/breast-canc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2.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407851"/>
            <a:ext cx="8222100" cy="1206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6000"/>
              <a:t>BREAST CANCER</a:t>
            </a:r>
            <a:endParaRPr sz="60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Supervivencia a 5 años del </a:t>
            </a:r>
            <a:r>
              <a:rPr lang="en"/>
              <a:t>diagnóstico</a:t>
            </a:r>
            <a:endParaRPr/>
          </a:p>
        </p:txBody>
      </p:sp>
      <p:sp>
        <p:nvSpPr>
          <p:cNvPr id="87" name="Google Shape;87;p13"/>
          <p:cNvSpPr txBox="1"/>
          <p:nvPr/>
        </p:nvSpPr>
        <p:spPr>
          <a:xfrm>
            <a:off x="6325650" y="4378000"/>
            <a:ext cx="27354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Por Luisa Beccar Varela</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a:t>Insights y sugerencias</a:t>
            </a:r>
            <a:endParaRPr/>
          </a:p>
        </p:txBody>
      </p:sp>
      <p:sp>
        <p:nvSpPr>
          <p:cNvPr id="197" name="Google Shape;197;p22"/>
          <p:cNvSpPr txBox="1"/>
          <p:nvPr>
            <p:ph idx="1" type="body"/>
          </p:nvPr>
        </p:nvSpPr>
        <p:spPr>
          <a:xfrm>
            <a:off x="158150" y="1086550"/>
            <a:ext cx="8674200" cy="3811200"/>
          </a:xfrm>
          <a:prstGeom prst="rect">
            <a:avLst/>
          </a:prstGeom>
        </p:spPr>
        <p:txBody>
          <a:bodyPr anchorCtr="0" anchor="t" bIns="91425" lIns="91425" spcFirstLastPara="1" rIns="91425" wrap="square" tIns="91425">
            <a:normAutofit fontScale="62500"/>
          </a:bodyPr>
          <a:lstStyle/>
          <a:p>
            <a:pPr indent="-300037" lvl="0" marL="457200" rtl="0" algn="l">
              <a:spcBef>
                <a:spcPts val="1000"/>
              </a:spcBef>
              <a:spcAft>
                <a:spcPts val="0"/>
              </a:spcAft>
              <a:buSzPct val="100000"/>
              <a:buChar char="-"/>
            </a:pPr>
            <a:r>
              <a:rPr lang="en"/>
              <a:t>Los meses de </a:t>
            </a:r>
            <a:r>
              <a:rPr lang="en"/>
              <a:t>supervivencia</a:t>
            </a:r>
            <a:r>
              <a:rPr lang="en"/>
              <a:t> van de 1 a 107 meses. A partir de los 46 meses aumentan la cantidad de registros. Se ve</a:t>
            </a:r>
            <a:r>
              <a:rPr lang="en"/>
              <a:t>n  1203 registros de supervivencia menor a 60 meses (29.9% de la muestra), y 2821 registros que sobrevivieron más de 60 meses: 70.1% de la muestra. </a:t>
            </a:r>
            <a:r>
              <a:rPr lang="en"/>
              <a:t>La variable objetivo </a:t>
            </a:r>
            <a:r>
              <a:rPr b="1" lang="en"/>
              <a:t>“Sobrevida”</a:t>
            </a:r>
            <a:r>
              <a:rPr lang="en"/>
              <a:t> se encuentra desbalanceada.</a:t>
            </a:r>
            <a:endParaRPr/>
          </a:p>
          <a:p>
            <a:pPr indent="-300037" lvl="0" marL="457200" rtl="0" algn="l">
              <a:spcBef>
                <a:spcPts val="1200"/>
              </a:spcBef>
              <a:spcAft>
                <a:spcPts val="0"/>
              </a:spcAft>
              <a:buSzPct val="100000"/>
              <a:buChar char="-"/>
            </a:pPr>
            <a:r>
              <a:rPr lang="en"/>
              <a:t>Los registros con </a:t>
            </a:r>
            <a:r>
              <a:rPr b="1" lang="en"/>
              <a:t>6th stage</a:t>
            </a:r>
            <a:r>
              <a:rPr lang="en"/>
              <a:t> IIA, IIB y IIA, en conjunto representan el 86.6% de la muestra.</a:t>
            </a:r>
            <a:endParaRPr/>
          </a:p>
          <a:p>
            <a:pPr indent="-300037" lvl="0" marL="457200" rtl="0" algn="l">
              <a:spcBef>
                <a:spcPts val="1000"/>
              </a:spcBef>
              <a:spcAft>
                <a:spcPts val="0"/>
              </a:spcAft>
              <a:buSzPct val="100000"/>
              <a:buChar char="-"/>
            </a:pPr>
            <a:r>
              <a:rPr lang="en"/>
              <a:t>Los 6th Stage de mayor gravedad (IIIB y IIIC), 13.4% de la muestra, tienen máyor proporción de registros con menores sobrevidas. </a:t>
            </a:r>
            <a:endParaRPr/>
          </a:p>
          <a:p>
            <a:pPr indent="-300037" lvl="0" marL="457200" rtl="0" algn="l">
              <a:spcBef>
                <a:spcPts val="1000"/>
              </a:spcBef>
              <a:spcAft>
                <a:spcPts val="0"/>
              </a:spcAft>
              <a:buSzPct val="100000"/>
              <a:buChar char="-"/>
            </a:pPr>
            <a:r>
              <a:rPr lang="en"/>
              <a:t>Los registros con </a:t>
            </a:r>
            <a:r>
              <a:rPr b="1" lang="en"/>
              <a:t>receptores estrogénicos negativos</a:t>
            </a:r>
            <a:r>
              <a:rPr lang="en"/>
              <a:t> representan una proporción en supervivencias menores a 50 meses mayor que los positivos. Dicha tendencia se repite en el caso de los receptores de progesterona aunque aquí menos marcado. La </a:t>
            </a:r>
            <a:r>
              <a:rPr lang="en"/>
              <a:t>proporción</a:t>
            </a:r>
            <a:r>
              <a:rPr lang="en"/>
              <a:t> de receptores hormonales negativos es mayor en 6th Stages mayores (IIIB y IIIC).</a:t>
            </a:r>
            <a:endParaRPr/>
          </a:p>
          <a:p>
            <a:pPr indent="-300037" lvl="0" marL="457200" rtl="0" algn="l">
              <a:spcBef>
                <a:spcPts val="1000"/>
              </a:spcBef>
              <a:spcAft>
                <a:spcPts val="0"/>
              </a:spcAft>
              <a:buSzPct val="100000"/>
              <a:buChar char="-"/>
            </a:pPr>
            <a:r>
              <a:rPr lang="en"/>
              <a:t>82% de los registros tienen ambos </a:t>
            </a:r>
            <a:r>
              <a:rPr b="1" lang="en"/>
              <a:t>receptores hormonales positivos</a:t>
            </a:r>
            <a:r>
              <a:rPr lang="en"/>
              <a:t>.</a:t>
            </a:r>
            <a:endParaRPr/>
          </a:p>
          <a:p>
            <a:pPr indent="-300037" lvl="0" marL="457200" rtl="0" algn="l">
              <a:spcBef>
                <a:spcPts val="1000"/>
              </a:spcBef>
              <a:spcAft>
                <a:spcPts val="0"/>
              </a:spcAft>
              <a:buSzPct val="100000"/>
              <a:buChar char="-"/>
            </a:pPr>
            <a:r>
              <a:rPr lang="en"/>
              <a:t>La gran </a:t>
            </a:r>
            <a:r>
              <a:rPr lang="en"/>
              <a:t>mayoría</a:t>
            </a:r>
            <a:r>
              <a:rPr lang="en"/>
              <a:t> de los casos son de grado de </a:t>
            </a:r>
            <a:r>
              <a:rPr lang="en"/>
              <a:t>diferenciación</a:t>
            </a:r>
            <a:r>
              <a:rPr lang="en"/>
              <a:t> moderada (2351).</a:t>
            </a:r>
            <a:endParaRPr/>
          </a:p>
          <a:p>
            <a:pPr indent="-300037" lvl="0" marL="457200" rtl="0" algn="l">
              <a:spcBef>
                <a:spcPts val="1000"/>
              </a:spcBef>
              <a:spcAft>
                <a:spcPts val="1200"/>
              </a:spcAft>
              <a:buSzPct val="100000"/>
              <a:buChar char="-"/>
            </a:pPr>
            <a:r>
              <a:rPr lang="en"/>
              <a:t>La </a:t>
            </a:r>
            <a:r>
              <a:rPr b="1" lang="en"/>
              <a:t>edad</a:t>
            </a:r>
            <a:r>
              <a:rPr lang="en"/>
              <a:t> de las pacientes parece ser mayor en los casos de receptores</a:t>
            </a:r>
            <a:br>
              <a:rPr lang="en"/>
            </a:br>
            <a:r>
              <a:rPr lang="en"/>
              <a:t>progestágenos negativos y menor en los de receptores estrogénicos </a:t>
            </a:r>
            <a:br>
              <a:rPr lang="en"/>
            </a:br>
            <a:r>
              <a:rPr lang="en"/>
              <a:t>negativos</a:t>
            </a:r>
            <a:endParaRPr/>
          </a:p>
        </p:txBody>
      </p:sp>
      <p:sp>
        <p:nvSpPr>
          <p:cNvPr id="198" name="Google Shape;198;p22"/>
          <p:cNvSpPr txBox="1"/>
          <p:nvPr/>
        </p:nvSpPr>
        <p:spPr>
          <a:xfrm>
            <a:off x="7006400" y="4324975"/>
            <a:ext cx="2093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to be continued…</a:t>
            </a:r>
            <a:endParaRPr sz="18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Indice</a:t>
            </a:r>
            <a:endParaRPr/>
          </a:p>
        </p:txBody>
      </p:sp>
      <p:sp>
        <p:nvSpPr>
          <p:cNvPr id="93" name="Google Shape;93;p14"/>
          <p:cNvSpPr txBox="1"/>
          <p:nvPr>
            <p:ph idx="1" type="body"/>
          </p:nvPr>
        </p:nvSpPr>
        <p:spPr>
          <a:xfrm>
            <a:off x="974750" y="1229875"/>
            <a:ext cx="7857600" cy="3339000"/>
          </a:xfrm>
          <a:prstGeom prst="rect">
            <a:avLst/>
          </a:prstGeom>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SzPts val="2100"/>
              <a:buAutoNum type="arabicPeriod"/>
            </a:pPr>
            <a:r>
              <a:rPr lang="en" sz="2100"/>
              <a:t>Contexto y audiencia</a:t>
            </a:r>
            <a:endParaRPr sz="2100"/>
          </a:p>
          <a:p>
            <a:pPr indent="-361950" lvl="0" marL="457200" rtl="0" algn="l">
              <a:lnSpc>
                <a:spcPct val="150000"/>
              </a:lnSpc>
              <a:spcBef>
                <a:spcPts val="0"/>
              </a:spcBef>
              <a:spcAft>
                <a:spcPts val="0"/>
              </a:spcAft>
              <a:buSzPts val="2100"/>
              <a:buAutoNum type="arabicPeriod"/>
            </a:pPr>
            <a:r>
              <a:rPr lang="en" sz="2100"/>
              <a:t>Hipótesis</a:t>
            </a:r>
            <a:r>
              <a:rPr lang="en" sz="2100"/>
              <a:t> y preguntas de </a:t>
            </a:r>
            <a:r>
              <a:rPr lang="en" sz="2100"/>
              <a:t>interés</a:t>
            </a:r>
            <a:endParaRPr sz="2100"/>
          </a:p>
          <a:p>
            <a:pPr indent="-361950" lvl="0" marL="457200" rtl="0" algn="l">
              <a:lnSpc>
                <a:spcPct val="150000"/>
              </a:lnSpc>
              <a:spcBef>
                <a:spcPts val="0"/>
              </a:spcBef>
              <a:spcAft>
                <a:spcPts val="0"/>
              </a:spcAft>
              <a:buSzPts val="2100"/>
              <a:buAutoNum type="arabicPeriod"/>
            </a:pPr>
            <a:r>
              <a:rPr lang="en" sz="2100"/>
              <a:t>Metadata</a:t>
            </a:r>
            <a:endParaRPr sz="2100"/>
          </a:p>
          <a:p>
            <a:pPr indent="-361950" lvl="0" marL="457200" rtl="0" algn="l">
              <a:lnSpc>
                <a:spcPct val="150000"/>
              </a:lnSpc>
              <a:spcBef>
                <a:spcPts val="0"/>
              </a:spcBef>
              <a:spcAft>
                <a:spcPts val="0"/>
              </a:spcAft>
              <a:buSzPts val="2100"/>
              <a:buAutoNum type="arabicPeriod"/>
            </a:pPr>
            <a:r>
              <a:rPr lang="en" sz="2100"/>
              <a:t>Análisis</a:t>
            </a:r>
            <a:r>
              <a:rPr lang="en" sz="2100"/>
              <a:t> Exploratorio</a:t>
            </a:r>
            <a:endParaRPr sz="2100"/>
          </a:p>
          <a:p>
            <a:pPr indent="-361950" lvl="0" marL="457200" rtl="0" algn="l">
              <a:lnSpc>
                <a:spcPct val="150000"/>
              </a:lnSpc>
              <a:spcBef>
                <a:spcPts val="0"/>
              </a:spcBef>
              <a:spcAft>
                <a:spcPts val="0"/>
              </a:spcAft>
              <a:buSzPts val="2100"/>
              <a:buAutoNum type="arabicPeriod"/>
            </a:pPr>
            <a:r>
              <a:rPr lang="en" sz="2100"/>
              <a:t>Insights y sugerencias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1- </a:t>
            </a:r>
            <a:r>
              <a:rPr lang="en"/>
              <a:t>Contexto y audiencia</a:t>
            </a:r>
            <a:endParaRPr/>
          </a:p>
        </p:txBody>
      </p:sp>
      <p:sp>
        <p:nvSpPr>
          <p:cNvPr id="99" name="Google Shape;99;p15"/>
          <p:cNvSpPr txBox="1"/>
          <p:nvPr>
            <p:ph idx="1" type="body"/>
          </p:nvPr>
        </p:nvSpPr>
        <p:spPr>
          <a:xfrm>
            <a:off x="311700" y="1017800"/>
            <a:ext cx="8520600" cy="2005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sz="2345"/>
              <a:t>Contexto:</a:t>
            </a:r>
            <a:endParaRPr/>
          </a:p>
          <a:p>
            <a:pPr indent="0" lvl="0" marL="0" rtl="0" algn="l">
              <a:spcBef>
                <a:spcPts val="1200"/>
              </a:spcBef>
              <a:spcAft>
                <a:spcPts val="1200"/>
              </a:spcAft>
              <a:buNone/>
            </a:pPr>
            <a:r>
              <a:rPr lang="en"/>
              <a:t>Dado que el cáncer de mama es el cáncer más diagnosticado en mujeres argentinas (19,6%) y su mayor causa de mortalidad (16,4/100000), y teniendo personalmente varias familiares que padecieron la enfermedad, algunas que sobrevivieron muchos años tras el </a:t>
            </a:r>
            <a:r>
              <a:rPr lang="en"/>
              <a:t>diagnóstico</a:t>
            </a:r>
            <a:r>
              <a:rPr lang="en"/>
              <a:t> y otras en quienes fue fatal, busco con este análisis responder a la pregunta: ¿Sobrevivirá una mujer más de 5 años tras el diagnóstico de esta enfermedad?. Determine el lapso de 5 años de manera totalmente arbitraria, pensando que es una </a:t>
            </a:r>
            <a:r>
              <a:rPr lang="en"/>
              <a:t>buena</a:t>
            </a:r>
            <a:r>
              <a:rPr lang="en"/>
              <a:t> cantidad de tiempo que un </a:t>
            </a:r>
            <a:r>
              <a:rPr lang="en"/>
              <a:t>médico</a:t>
            </a:r>
            <a:r>
              <a:rPr lang="en"/>
              <a:t> puede </a:t>
            </a:r>
            <a:r>
              <a:rPr lang="en"/>
              <a:t>proveer</a:t>
            </a:r>
            <a:r>
              <a:rPr lang="en"/>
              <a:t> a las pacientes como pronostico para que ellas tengan de perspectiva y poder organizar el tiempo de vida que les queda.</a:t>
            </a:r>
            <a:endParaRPr/>
          </a:p>
        </p:txBody>
      </p:sp>
      <p:sp>
        <p:nvSpPr>
          <p:cNvPr id="100" name="Google Shape;100;p15"/>
          <p:cNvSpPr txBox="1"/>
          <p:nvPr/>
        </p:nvSpPr>
        <p:spPr>
          <a:xfrm>
            <a:off x="349500" y="3104850"/>
            <a:ext cx="5717100" cy="154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2"/>
                </a:solidFill>
                <a:latin typeface="Roboto"/>
                <a:ea typeface="Roboto"/>
                <a:cs typeface="Roboto"/>
                <a:sym typeface="Roboto"/>
              </a:rPr>
              <a:t>Audiencia</a:t>
            </a:r>
            <a:r>
              <a:rPr lang="en"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indent="0" lvl="0" marL="0" rtl="0" algn="l">
              <a:lnSpc>
                <a:spcPct val="115000"/>
              </a:lnSpc>
              <a:spcBef>
                <a:spcPts val="1200"/>
              </a:spcBef>
              <a:spcAft>
                <a:spcPts val="1200"/>
              </a:spcAft>
              <a:buNone/>
            </a:pPr>
            <a:r>
              <a:rPr lang="en" sz="1250">
                <a:solidFill>
                  <a:schemeClr val="dk2"/>
                </a:solidFill>
                <a:latin typeface="Roboto"/>
                <a:ea typeface="Roboto"/>
                <a:cs typeface="Roboto"/>
                <a:sym typeface="Roboto"/>
              </a:rPr>
              <a:t>Para el médico, ginecologo mastologo, responsable de informar los resultados a la pacientes y proponer un tratamiento, me parecería fundamental conocer el pronóstico a 5 años. Las pacientes recibiendo la información podrían beneficiarse al conocer el pronóstico y poder tomar decisiones  acerca de cómo seguir con sus vidas en el tiempo informado. </a:t>
            </a:r>
            <a:endParaRPr sz="125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2- </a:t>
            </a:r>
            <a:r>
              <a:rPr lang="en"/>
              <a:t>Hipótesis y preguntas de interés</a:t>
            </a:r>
            <a:endParaRPr/>
          </a:p>
        </p:txBody>
      </p:sp>
      <p:sp>
        <p:nvSpPr>
          <p:cNvPr id="106" name="Google Shape;106;p16"/>
          <p:cNvSpPr txBox="1"/>
          <p:nvPr>
            <p:ph idx="1" type="body"/>
          </p:nvPr>
        </p:nvSpPr>
        <p:spPr>
          <a:xfrm>
            <a:off x="2310125" y="865400"/>
            <a:ext cx="6430500" cy="10320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1200"/>
              </a:spcAft>
              <a:buSzPts val="935"/>
              <a:buNone/>
            </a:pPr>
            <a:r>
              <a:rPr lang="en" sz="1629"/>
              <a:t>¿</a:t>
            </a:r>
            <a:r>
              <a:rPr lang="en" sz="1629"/>
              <a:t>Sobrevivirá</a:t>
            </a:r>
            <a:r>
              <a:rPr lang="en" sz="1629"/>
              <a:t> la paciente </a:t>
            </a:r>
            <a:r>
              <a:rPr lang="en" sz="1629"/>
              <a:t>más</a:t>
            </a:r>
            <a:r>
              <a:rPr lang="en" sz="1629"/>
              <a:t> de 5 años tras el </a:t>
            </a:r>
            <a:r>
              <a:rPr lang="en" sz="1629"/>
              <a:t>diagnóstico</a:t>
            </a:r>
            <a:r>
              <a:rPr lang="en" sz="1629"/>
              <a:t> de </a:t>
            </a:r>
            <a:r>
              <a:rPr lang="en" sz="1629"/>
              <a:t>cáncer</a:t>
            </a:r>
            <a:r>
              <a:rPr lang="en" sz="1629"/>
              <a:t> de mama, dadas sus </a:t>
            </a:r>
            <a:r>
              <a:rPr lang="en" sz="1629"/>
              <a:t>características</a:t>
            </a:r>
            <a:r>
              <a:rPr lang="en" sz="1629"/>
              <a:t> personales y del tumor?</a:t>
            </a:r>
            <a:endParaRPr sz="1629"/>
          </a:p>
        </p:txBody>
      </p:sp>
      <p:sp>
        <p:nvSpPr>
          <p:cNvPr id="107" name="Google Shape;107;p16"/>
          <p:cNvSpPr txBox="1"/>
          <p:nvPr>
            <p:ph idx="1" type="body"/>
          </p:nvPr>
        </p:nvSpPr>
        <p:spPr>
          <a:xfrm>
            <a:off x="2555925" y="1897400"/>
            <a:ext cx="6518100" cy="1683000"/>
          </a:xfrm>
          <a:prstGeom prst="rect">
            <a:avLst/>
          </a:prstGeom>
        </p:spPr>
        <p:txBody>
          <a:bodyPr anchorCtr="0" anchor="ctr" bIns="91425" lIns="91425" spcFirstLastPara="1" rIns="91425" wrap="square" tIns="91425">
            <a:normAutofit/>
          </a:bodyPr>
          <a:lstStyle/>
          <a:p>
            <a:pPr indent="0" lvl="0" marL="0" marR="0" rtl="0" algn="l">
              <a:lnSpc>
                <a:spcPct val="85000"/>
              </a:lnSpc>
              <a:spcBef>
                <a:spcPts val="0"/>
              </a:spcBef>
              <a:spcAft>
                <a:spcPts val="0"/>
              </a:spcAft>
              <a:buClr>
                <a:srgbClr val="000000"/>
              </a:buClr>
              <a:buSzPts val="1018"/>
              <a:buFont typeface="Arial"/>
              <a:buNone/>
            </a:pPr>
            <a:r>
              <a:rPr lang="en" sz="1407"/>
              <a:t>1.  ¿Cómo se relaciona el 6th Stage con los meses de supervivencia?</a:t>
            </a:r>
            <a:endParaRPr sz="1407"/>
          </a:p>
          <a:p>
            <a:pPr indent="0" lvl="0" marL="0" marR="0" rtl="0" algn="l">
              <a:lnSpc>
                <a:spcPct val="85000"/>
              </a:lnSpc>
              <a:spcBef>
                <a:spcPts val="1200"/>
              </a:spcBef>
              <a:spcAft>
                <a:spcPts val="0"/>
              </a:spcAft>
              <a:buClr>
                <a:srgbClr val="000000"/>
              </a:buClr>
              <a:buSzPts val="1018"/>
              <a:buFont typeface="Arial"/>
              <a:buNone/>
            </a:pPr>
            <a:r>
              <a:rPr lang="en" sz="1407"/>
              <a:t>2.  ¿Cómo influyen los receptores hormonales en los meses de supervivencia?</a:t>
            </a:r>
            <a:endParaRPr sz="1407"/>
          </a:p>
          <a:p>
            <a:pPr indent="0" lvl="0" marL="0" marR="0" rtl="0" algn="l">
              <a:lnSpc>
                <a:spcPct val="85000"/>
              </a:lnSpc>
              <a:spcBef>
                <a:spcPts val="1200"/>
              </a:spcBef>
              <a:spcAft>
                <a:spcPts val="0"/>
              </a:spcAft>
              <a:buClr>
                <a:srgbClr val="000000"/>
              </a:buClr>
              <a:buSzPts val="1018"/>
              <a:buFont typeface="Arial"/>
              <a:buNone/>
            </a:pPr>
            <a:r>
              <a:rPr lang="en" sz="1407"/>
              <a:t>3.  ¿Tienen los tumores de menor diferenciación menor supervivencia?</a:t>
            </a:r>
            <a:endParaRPr sz="1407"/>
          </a:p>
          <a:p>
            <a:pPr indent="0" lvl="0" marL="0" marR="0" rtl="0" algn="l">
              <a:lnSpc>
                <a:spcPct val="85000"/>
              </a:lnSpc>
              <a:spcBef>
                <a:spcPts val="1200"/>
              </a:spcBef>
              <a:spcAft>
                <a:spcPts val="1200"/>
              </a:spcAft>
              <a:buClr>
                <a:srgbClr val="000000"/>
              </a:buClr>
              <a:buSzPts val="1018"/>
              <a:buFont typeface="Arial"/>
              <a:buNone/>
            </a:pPr>
            <a:r>
              <a:rPr lang="en" sz="1407"/>
              <a:t>4.  ¿Existe relación entre la edad al diagnóstico y su sobrevida? </a:t>
            </a:r>
            <a:endParaRPr sz="1407"/>
          </a:p>
        </p:txBody>
      </p:sp>
      <p:sp>
        <p:nvSpPr>
          <p:cNvPr id="108" name="Google Shape;108;p16"/>
          <p:cNvSpPr txBox="1"/>
          <p:nvPr/>
        </p:nvSpPr>
        <p:spPr>
          <a:xfrm>
            <a:off x="142025" y="3296025"/>
            <a:ext cx="7179600" cy="16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45">
                <a:solidFill>
                  <a:schemeClr val="dk2"/>
                </a:solidFill>
                <a:latin typeface="Roboto"/>
                <a:ea typeface="Roboto"/>
                <a:cs typeface="Roboto"/>
                <a:sym typeface="Roboto"/>
              </a:rPr>
              <a:t>Limitaciones</a:t>
            </a:r>
            <a:r>
              <a:rPr lang="en" sz="900">
                <a:solidFill>
                  <a:schemeClr val="dk2"/>
                </a:solidFill>
                <a:latin typeface="Roboto"/>
                <a:ea typeface="Roboto"/>
                <a:cs typeface="Roboto"/>
                <a:sym typeface="Roboto"/>
              </a:rPr>
              <a:t>:</a:t>
            </a:r>
            <a:endParaRPr sz="900">
              <a:solidFill>
                <a:schemeClr val="dk2"/>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chemeClr val="dk2"/>
                </a:solidFill>
                <a:latin typeface="Roboto"/>
                <a:ea typeface="Roboto"/>
                <a:cs typeface="Roboto"/>
                <a:sym typeface="Roboto"/>
              </a:rPr>
              <a:t>La</a:t>
            </a:r>
            <a:r>
              <a:rPr lang="en" sz="900" u="sng">
                <a:solidFill>
                  <a:schemeClr val="accent5"/>
                </a:solidFill>
                <a:latin typeface="Roboto"/>
                <a:ea typeface="Roboto"/>
                <a:cs typeface="Roboto"/>
                <a:sym typeface="Roboto"/>
                <a:hlinkClick r:id="rId3">
                  <a:extLst>
                    <a:ext uri="{A12FA001-AC4F-418D-AE19-62706E023703}">
                      <ahyp:hlinkClr val="tx"/>
                    </a:ext>
                  </a:extLst>
                </a:hlinkClick>
              </a:rPr>
              <a:t> base de datos</a:t>
            </a:r>
            <a:r>
              <a:rPr lang="en" sz="900">
                <a:solidFill>
                  <a:schemeClr val="dk2"/>
                </a:solidFill>
                <a:latin typeface="Roboto"/>
                <a:ea typeface="Roboto"/>
                <a:cs typeface="Roboto"/>
                <a:sym typeface="Roboto"/>
              </a:rPr>
              <a:t> se tomó de mujeres en Estados Unidos de entre 30 y 69 años de edad, con carcinoma ductal infiltrante y carcinoma lobular, entre 2006 y 2010, excluyendo pacientes con tamaño tumoral desconocido, sin ganglios regionales examinados, sin ganglios examinados positivos y que sobrevivieron menos de 1 mes del diagnóstico. </a:t>
            </a:r>
            <a:endParaRPr sz="900">
              <a:solidFill>
                <a:schemeClr val="dk2"/>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chemeClr val="dk2"/>
                </a:solidFill>
                <a:latin typeface="Roboto"/>
                <a:ea typeface="Roboto"/>
                <a:cs typeface="Roboto"/>
                <a:sym typeface="Roboto"/>
              </a:rPr>
              <a:t>La base no cuenta con datos sobre el  marcador Her2, que se debe tener en cuenta para la </a:t>
            </a:r>
            <a:r>
              <a:rPr lang="en" sz="900">
                <a:solidFill>
                  <a:schemeClr val="dk2"/>
                </a:solidFill>
                <a:latin typeface="Roboto"/>
                <a:ea typeface="Roboto"/>
                <a:cs typeface="Roboto"/>
                <a:sym typeface="Roboto"/>
              </a:rPr>
              <a:t>clasificación</a:t>
            </a:r>
            <a:r>
              <a:rPr lang="en" sz="900">
                <a:solidFill>
                  <a:schemeClr val="dk2"/>
                </a:solidFill>
                <a:latin typeface="Roboto"/>
                <a:ea typeface="Roboto"/>
                <a:cs typeface="Roboto"/>
                <a:sym typeface="Roboto"/>
              </a:rPr>
              <a:t> en 6th Stage.</a:t>
            </a:r>
            <a:endParaRPr sz="900">
              <a:solidFill>
                <a:schemeClr val="dk2"/>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chemeClr val="dk2"/>
                </a:solidFill>
                <a:latin typeface="Roboto"/>
                <a:ea typeface="Roboto"/>
                <a:cs typeface="Roboto"/>
                <a:sym typeface="Roboto"/>
              </a:rPr>
              <a:t>Tampoco se menciona si las pacientes diagnosticadas recibieron algún tratamiento o no, ni cual. </a:t>
            </a:r>
            <a:endParaRPr sz="900">
              <a:solidFill>
                <a:schemeClr val="dk2"/>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chemeClr val="dk2"/>
                </a:solidFill>
                <a:latin typeface="Roboto"/>
                <a:ea typeface="Roboto"/>
                <a:cs typeface="Roboto"/>
                <a:sym typeface="Roboto"/>
              </a:rPr>
              <a:t>Las razas de EEUU quizás no sean las mismas que la población argentina. Ignoraremos ese tema ya que tampoco </a:t>
            </a:r>
            <a:endParaRPr sz="900">
              <a:solidFill>
                <a:schemeClr val="dk2"/>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chemeClr val="dk2"/>
                </a:solidFill>
                <a:latin typeface="Roboto"/>
                <a:ea typeface="Roboto"/>
                <a:cs typeface="Roboto"/>
                <a:sym typeface="Roboto"/>
              </a:rPr>
              <a:t>contamos con una </a:t>
            </a:r>
            <a:r>
              <a:rPr lang="en" sz="900">
                <a:solidFill>
                  <a:schemeClr val="dk2"/>
                </a:solidFill>
                <a:latin typeface="Roboto"/>
                <a:ea typeface="Roboto"/>
                <a:cs typeface="Roboto"/>
                <a:sym typeface="Roboto"/>
              </a:rPr>
              <a:t>descripción</a:t>
            </a:r>
            <a:r>
              <a:rPr lang="en" sz="900">
                <a:solidFill>
                  <a:schemeClr val="dk2"/>
                </a:solidFill>
                <a:latin typeface="Roboto"/>
                <a:ea typeface="Roboto"/>
                <a:cs typeface="Roboto"/>
                <a:sym typeface="Roboto"/>
              </a:rPr>
              <a:t> de dicho tema para las mujeres argentinas .</a:t>
            </a:r>
            <a:endParaRPr sz="900">
              <a:solidFill>
                <a:schemeClr val="dk2"/>
              </a:solidFill>
              <a:latin typeface="Roboto"/>
              <a:ea typeface="Roboto"/>
              <a:cs typeface="Roboto"/>
              <a:sym typeface="Roboto"/>
            </a:endParaRPr>
          </a:p>
        </p:txBody>
      </p:sp>
      <p:sp>
        <p:nvSpPr>
          <p:cNvPr id="109" name="Google Shape;109;p16"/>
          <p:cNvSpPr txBox="1"/>
          <p:nvPr/>
        </p:nvSpPr>
        <p:spPr>
          <a:xfrm>
            <a:off x="142025" y="1059325"/>
            <a:ext cx="2124000" cy="452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829" u="sng">
                <a:solidFill>
                  <a:schemeClr val="dk2"/>
                </a:solidFill>
                <a:latin typeface="Roboto"/>
                <a:ea typeface="Roboto"/>
                <a:cs typeface="Roboto"/>
                <a:sym typeface="Roboto"/>
              </a:rPr>
              <a:t>Pregunta principal:</a:t>
            </a:r>
            <a:endParaRPr sz="1600"/>
          </a:p>
        </p:txBody>
      </p:sp>
      <p:sp>
        <p:nvSpPr>
          <p:cNvPr id="110" name="Google Shape;110;p16"/>
          <p:cNvSpPr txBox="1"/>
          <p:nvPr/>
        </p:nvSpPr>
        <p:spPr>
          <a:xfrm>
            <a:off x="142025" y="1693025"/>
            <a:ext cx="3000000" cy="437700"/>
          </a:xfrm>
          <a:prstGeom prst="rect">
            <a:avLst/>
          </a:prstGeom>
          <a:noFill/>
          <a:ln>
            <a:noFill/>
          </a:ln>
        </p:spPr>
        <p:txBody>
          <a:bodyPr anchorCtr="0" anchor="t" bIns="91425" lIns="91425" spcFirstLastPara="1" rIns="91425" wrap="square" tIns="91425">
            <a:spAutoFit/>
          </a:bodyPr>
          <a:lstStyle/>
          <a:p>
            <a:pPr indent="0" lvl="0" marL="0" marR="0" rtl="0" algn="l">
              <a:lnSpc>
                <a:spcPct val="95000"/>
              </a:lnSpc>
              <a:spcBef>
                <a:spcPts val="0"/>
              </a:spcBef>
              <a:spcAft>
                <a:spcPts val="1200"/>
              </a:spcAft>
              <a:buNone/>
            </a:pPr>
            <a:r>
              <a:rPr lang="en" sz="1729" u="sng">
                <a:solidFill>
                  <a:schemeClr val="dk2"/>
                </a:solidFill>
                <a:latin typeface="Roboto"/>
                <a:ea typeface="Roboto"/>
                <a:cs typeface="Roboto"/>
                <a:sym typeface="Roboto"/>
              </a:rPr>
              <a:t>Preguntas secundarias:</a:t>
            </a:r>
            <a:endParaRPr sz="1729" u="sng">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p:nvPr/>
        </p:nvSpPr>
        <p:spPr>
          <a:xfrm rot="5400000">
            <a:off x="4194950" y="1041025"/>
            <a:ext cx="3847200" cy="3062700"/>
          </a:xfrm>
          <a:prstGeom prst="corner">
            <a:avLst>
              <a:gd fmla="val 58357" name="adj1"/>
              <a:gd fmla="val 93187"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6" name="Google Shape;116;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3- </a:t>
            </a:r>
            <a:r>
              <a:rPr lang="en"/>
              <a:t>Metadata</a:t>
            </a:r>
            <a:endParaRPr/>
          </a:p>
        </p:txBody>
      </p:sp>
      <p:graphicFrame>
        <p:nvGraphicFramePr>
          <p:cNvPr id="117" name="Google Shape;117;p17"/>
          <p:cNvGraphicFramePr/>
          <p:nvPr/>
        </p:nvGraphicFramePr>
        <p:xfrm>
          <a:off x="4699138" y="778750"/>
          <a:ext cx="3000000" cy="3000000"/>
        </p:xfrm>
        <a:graphic>
          <a:graphicData uri="http://schemas.openxmlformats.org/drawingml/2006/table">
            <a:tbl>
              <a:tblPr>
                <a:noFill/>
                <a:tableStyleId>{2E78CD7F-9DC0-4E0F-B33B-D48242F65C00}</a:tableStyleId>
              </a:tblPr>
              <a:tblGrid>
                <a:gridCol w="1497350"/>
              </a:tblGrid>
              <a:tr h="238275">
                <a:tc>
                  <a:txBody>
                    <a:bodyPr/>
                    <a:lstStyle/>
                    <a:p>
                      <a:pPr indent="0" lvl="0" marL="0" rtl="0" algn="l">
                        <a:spcBef>
                          <a:spcPts val="0"/>
                        </a:spcBef>
                        <a:spcAft>
                          <a:spcPts val="0"/>
                        </a:spcAft>
                        <a:buNone/>
                      </a:pPr>
                      <a:r>
                        <a:rPr lang="en" sz="900"/>
                        <a:t>Tumor Size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238275">
                <a:tc>
                  <a:txBody>
                    <a:bodyPr/>
                    <a:lstStyle/>
                    <a:p>
                      <a:pPr indent="0" lvl="0" marL="0" rtl="0" algn="l">
                        <a:spcBef>
                          <a:spcPts val="0"/>
                        </a:spcBef>
                        <a:spcAft>
                          <a:spcPts val="0"/>
                        </a:spcAft>
                        <a:buNone/>
                      </a:pPr>
                      <a:r>
                        <a:rPr lang="en" sz="900"/>
                        <a:t>T Stage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238275">
                <a:tc>
                  <a:txBody>
                    <a:bodyPr/>
                    <a:lstStyle/>
                    <a:p>
                      <a:pPr indent="0" lvl="0" marL="0" rtl="0" algn="l">
                        <a:spcBef>
                          <a:spcPts val="0"/>
                        </a:spcBef>
                        <a:spcAft>
                          <a:spcPts val="0"/>
                        </a:spcAft>
                        <a:buNone/>
                      </a:pPr>
                      <a:r>
                        <a:rPr lang="en" sz="900"/>
                        <a:t>N Stage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238275">
                <a:tc>
                  <a:txBody>
                    <a:bodyPr/>
                    <a:lstStyle/>
                    <a:p>
                      <a:pPr indent="0" lvl="0" marL="0" rtl="0" algn="l">
                        <a:spcBef>
                          <a:spcPts val="0"/>
                        </a:spcBef>
                        <a:spcAft>
                          <a:spcPts val="0"/>
                        </a:spcAft>
                        <a:buNone/>
                      </a:pPr>
                      <a:r>
                        <a:rPr lang="en" sz="900"/>
                        <a:t>A Stage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238275">
                <a:tc>
                  <a:txBody>
                    <a:bodyPr/>
                    <a:lstStyle/>
                    <a:p>
                      <a:pPr indent="0" lvl="0" marL="0" rtl="0" algn="l">
                        <a:spcBef>
                          <a:spcPts val="0"/>
                        </a:spcBef>
                        <a:spcAft>
                          <a:spcPts val="0"/>
                        </a:spcAft>
                        <a:buNone/>
                      </a:pPr>
                      <a:r>
                        <a:rPr lang="en" sz="900"/>
                        <a:t>6th Stage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38275">
                <a:tc>
                  <a:txBody>
                    <a:bodyPr/>
                    <a:lstStyle/>
                    <a:p>
                      <a:pPr indent="0" lvl="0" marL="0" rtl="0" algn="l">
                        <a:spcBef>
                          <a:spcPts val="0"/>
                        </a:spcBef>
                        <a:spcAft>
                          <a:spcPts val="0"/>
                        </a:spcAft>
                        <a:buNone/>
                      </a:pPr>
                      <a:r>
                        <a:rPr lang="en" sz="900"/>
                        <a:t>Regional Node Examined</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38275">
                <a:tc>
                  <a:txBody>
                    <a:bodyPr/>
                    <a:lstStyle/>
                    <a:p>
                      <a:pPr indent="0" lvl="0" marL="0" rtl="0" algn="l">
                        <a:spcBef>
                          <a:spcPts val="0"/>
                        </a:spcBef>
                        <a:spcAft>
                          <a:spcPts val="0"/>
                        </a:spcAft>
                        <a:buNone/>
                      </a:pPr>
                      <a:r>
                        <a:rPr lang="en" sz="900"/>
                        <a:t>Regional Node Positive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38275">
                <a:tc>
                  <a:txBody>
                    <a:bodyPr/>
                    <a:lstStyle/>
                    <a:p>
                      <a:pPr indent="0" lvl="0" marL="0" rtl="0" algn="l">
                        <a:spcBef>
                          <a:spcPts val="0"/>
                        </a:spcBef>
                        <a:spcAft>
                          <a:spcPts val="0"/>
                        </a:spcAft>
                        <a:buNone/>
                      </a:pPr>
                      <a:r>
                        <a:rPr lang="en" sz="900"/>
                        <a:t>Grade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238275">
                <a:tc>
                  <a:txBody>
                    <a:bodyPr/>
                    <a:lstStyle/>
                    <a:p>
                      <a:pPr indent="0" lvl="0" marL="0" rtl="0" algn="l">
                        <a:spcBef>
                          <a:spcPts val="0"/>
                        </a:spcBef>
                        <a:spcAft>
                          <a:spcPts val="0"/>
                        </a:spcAft>
                        <a:buNone/>
                      </a:pPr>
                      <a:r>
                        <a:rPr lang="en" sz="900"/>
                        <a:t>Differentiate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238275">
                <a:tc>
                  <a:txBody>
                    <a:bodyPr/>
                    <a:lstStyle/>
                    <a:p>
                      <a:pPr indent="0" lvl="0" marL="0" rtl="0" algn="l">
                        <a:spcBef>
                          <a:spcPts val="0"/>
                        </a:spcBef>
                        <a:spcAft>
                          <a:spcPts val="0"/>
                        </a:spcAft>
                        <a:buNone/>
                      </a:pPr>
                      <a:r>
                        <a:rPr lang="en" sz="900"/>
                        <a:t>Estrogen Status</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38275">
                <a:tc>
                  <a:txBody>
                    <a:bodyPr/>
                    <a:lstStyle/>
                    <a:p>
                      <a:pPr indent="0" lvl="0" marL="0" rtl="0" algn="l">
                        <a:spcBef>
                          <a:spcPts val="0"/>
                        </a:spcBef>
                        <a:spcAft>
                          <a:spcPts val="0"/>
                        </a:spcAft>
                        <a:buNone/>
                      </a:pPr>
                      <a:r>
                        <a:rPr lang="en" sz="900"/>
                        <a:t>Progesterone Status</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bl>
          </a:graphicData>
        </a:graphic>
      </p:graphicFrame>
      <p:pic>
        <p:nvPicPr>
          <p:cNvPr id="118" name="Google Shape;118;p17" title="Circle Women Meeting | Free SVG"/>
          <p:cNvPicPr preferRelativeResize="0"/>
          <p:nvPr/>
        </p:nvPicPr>
        <p:blipFill>
          <a:blip r:embed="rId3">
            <a:alphaModFix/>
          </a:blip>
          <a:stretch>
            <a:fillRect/>
          </a:stretch>
        </p:blipFill>
        <p:spPr>
          <a:xfrm>
            <a:off x="7835399" y="872400"/>
            <a:ext cx="1018001" cy="1018000"/>
          </a:xfrm>
          <a:prstGeom prst="rect">
            <a:avLst/>
          </a:prstGeom>
          <a:noFill/>
          <a:ln>
            <a:noFill/>
          </a:ln>
        </p:spPr>
      </p:pic>
      <p:graphicFrame>
        <p:nvGraphicFramePr>
          <p:cNvPr id="119" name="Google Shape;119;p17"/>
          <p:cNvGraphicFramePr/>
          <p:nvPr/>
        </p:nvGraphicFramePr>
        <p:xfrm>
          <a:off x="6506463" y="791738"/>
          <a:ext cx="3000000" cy="3000000"/>
        </p:xfrm>
        <a:graphic>
          <a:graphicData uri="http://schemas.openxmlformats.org/drawingml/2006/table">
            <a:tbl>
              <a:tblPr>
                <a:noFill/>
                <a:tableStyleId>{2E78CD7F-9DC0-4E0F-B33B-D48242F65C00}</a:tableStyleId>
              </a:tblPr>
              <a:tblGrid>
                <a:gridCol w="1018000"/>
              </a:tblGrid>
              <a:tr h="202600">
                <a:tc>
                  <a:txBody>
                    <a:bodyPr/>
                    <a:lstStyle/>
                    <a:p>
                      <a:pPr indent="0" lvl="0" marL="0" rtl="0" algn="l">
                        <a:spcBef>
                          <a:spcPts val="0"/>
                        </a:spcBef>
                        <a:spcAft>
                          <a:spcPts val="0"/>
                        </a:spcAft>
                        <a:buNone/>
                      </a:pPr>
                      <a:r>
                        <a:rPr lang="en" sz="900"/>
                        <a:t>Age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76050">
                <a:tc>
                  <a:txBody>
                    <a:bodyPr/>
                    <a:lstStyle/>
                    <a:p>
                      <a:pPr indent="0" lvl="0" marL="0" rtl="0" algn="l">
                        <a:spcBef>
                          <a:spcPts val="0"/>
                        </a:spcBef>
                        <a:spcAft>
                          <a:spcPts val="0"/>
                        </a:spcAft>
                        <a:buNone/>
                      </a:pPr>
                      <a:r>
                        <a:rPr lang="en" sz="900"/>
                        <a:t>Marital Status</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2600">
                <a:tc>
                  <a:txBody>
                    <a:bodyPr/>
                    <a:lstStyle/>
                    <a:p>
                      <a:pPr indent="0" lvl="0" marL="0" rtl="0" algn="l">
                        <a:spcBef>
                          <a:spcPts val="0"/>
                        </a:spcBef>
                        <a:spcAft>
                          <a:spcPts val="0"/>
                        </a:spcAft>
                        <a:buNone/>
                      </a:pPr>
                      <a:r>
                        <a:rPr lang="en" sz="900"/>
                        <a:t>Race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bl>
          </a:graphicData>
        </a:graphic>
      </p:graphicFrame>
      <p:graphicFrame>
        <p:nvGraphicFramePr>
          <p:cNvPr id="120" name="Google Shape;120;p17"/>
          <p:cNvGraphicFramePr/>
          <p:nvPr/>
        </p:nvGraphicFramePr>
        <p:xfrm>
          <a:off x="6506450" y="1987631"/>
          <a:ext cx="3000000" cy="3000000"/>
        </p:xfrm>
        <a:graphic>
          <a:graphicData uri="http://schemas.openxmlformats.org/drawingml/2006/table">
            <a:tbl>
              <a:tblPr>
                <a:noFill/>
                <a:tableStyleId>{2E78CD7F-9DC0-4E0F-B33B-D48242F65C00}</a:tableStyleId>
              </a:tblPr>
              <a:tblGrid>
                <a:gridCol w="1018000"/>
              </a:tblGrid>
              <a:tr h="300525">
                <a:tc>
                  <a:txBody>
                    <a:bodyPr/>
                    <a:lstStyle/>
                    <a:p>
                      <a:pPr indent="0" lvl="0" marL="0" rtl="0" algn="l">
                        <a:spcBef>
                          <a:spcPts val="0"/>
                        </a:spcBef>
                        <a:spcAft>
                          <a:spcPts val="0"/>
                        </a:spcAft>
                        <a:buNone/>
                      </a:pPr>
                      <a:r>
                        <a:rPr lang="en" sz="900"/>
                        <a:t>Survival Months</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300525">
                <a:tc>
                  <a:txBody>
                    <a:bodyPr/>
                    <a:lstStyle/>
                    <a:p>
                      <a:pPr indent="0" lvl="0" marL="0" rtl="0" algn="l">
                        <a:spcBef>
                          <a:spcPts val="0"/>
                        </a:spcBef>
                        <a:spcAft>
                          <a:spcPts val="0"/>
                        </a:spcAft>
                        <a:buNone/>
                      </a:pPr>
                      <a:r>
                        <a:rPr lang="en" sz="900"/>
                        <a:t>Status</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bl>
          </a:graphicData>
        </a:graphic>
      </p:graphicFrame>
      <p:sp>
        <p:nvSpPr>
          <p:cNvPr id="121" name="Google Shape;121;p17"/>
          <p:cNvSpPr txBox="1"/>
          <p:nvPr/>
        </p:nvSpPr>
        <p:spPr>
          <a:xfrm>
            <a:off x="6490075" y="2863500"/>
            <a:ext cx="1083000" cy="537000"/>
          </a:xfrm>
          <a:prstGeom prst="rect">
            <a:avLst/>
          </a:prstGeom>
          <a:solidFill>
            <a:srgbClr val="93C47D"/>
          </a:solidFill>
          <a:ln cap="flat" cmpd="sng" w="9525">
            <a:solidFill>
              <a:srgbClr val="21212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Sobrevida</a:t>
            </a:r>
            <a:endParaRPr b="1"/>
          </a:p>
          <a:p>
            <a:pPr indent="0" lvl="0" marL="0" rtl="0" algn="ctr">
              <a:spcBef>
                <a:spcPts val="0"/>
              </a:spcBef>
              <a:spcAft>
                <a:spcPts val="0"/>
              </a:spcAft>
              <a:buNone/>
            </a:pPr>
            <a:r>
              <a:rPr lang="en" sz="800"/>
              <a:t>60 meses (5 años)</a:t>
            </a:r>
            <a:endParaRPr sz="800"/>
          </a:p>
        </p:txBody>
      </p:sp>
      <p:sp>
        <p:nvSpPr>
          <p:cNvPr id="122" name="Google Shape;122;p17"/>
          <p:cNvSpPr txBox="1"/>
          <p:nvPr/>
        </p:nvSpPr>
        <p:spPr>
          <a:xfrm>
            <a:off x="173250" y="1017800"/>
            <a:ext cx="4199700" cy="5079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rPr>
              <a:t>Base de Datos: https://www.kaggle.com/datasets/reihanenamdari/breast-cancer</a:t>
            </a:r>
            <a:endParaRPr/>
          </a:p>
        </p:txBody>
      </p:sp>
      <p:sp>
        <p:nvSpPr>
          <p:cNvPr id="123" name="Google Shape;123;p17"/>
          <p:cNvSpPr txBox="1"/>
          <p:nvPr/>
        </p:nvSpPr>
        <p:spPr>
          <a:xfrm>
            <a:off x="198875" y="1477850"/>
            <a:ext cx="4174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12121"/>
                </a:solidFill>
              </a:rPr>
              <a:t>P</a:t>
            </a:r>
            <a:r>
              <a:rPr lang="en" sz="1200">
                <a:solidFill>
                  <a:srgbClr val="212121"/>
                </a:solidFill>
              </a:rPr>
              <a:t>rograma SEER del National Cancer Institute en noviembre 2017: D</a:t>
            </a:r>
            <a:r>
              <a:rPr lang="en" sz="1200">
                <a:solidFill>
                  <a:srgbClr val="212121"/>
                </a:solidFill>
              </a:rPr>
              <a:t>iagnósticos</a:t>
            </a:r>
            <a:r>
              <a:rPr lang="en" sz="1200">
                <a:solidFill>
                  <a:srgbClr val="212121"/>
                </a:solidFill>
              </a:rPr>
              <a:t> de mujeres con carcinoma ductal infiltrante y carcinoma lobular de mama, recolectados entre el 2006 y 2010. </a:t>
            </a:r>
            <a:endParaRPr sz="1200"/>
          </a:p>
        </p:txBody>
      </p:sp>
      <p:sp>
        <p:nvSpPr>
          <p:cNvPr id="124" name="Google Shape;124;p17"/>
          <p:cNvSpPr txBox="1"/>
          <p:nvPr/>
        </p:nvSpPr>
        <p:spPr>
          <a:xfrm>
            <a:off x="173250" y="3470900"/>
            <a:ext cx="1506600" cy="714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4024 </a:t>
            </a:r>
            <a:endParaRPr b="1" sz="1800">
              <a:solidFill>
                <a:schemeClr val="lt1"/>
              </a:solidFill>
              <a:latin typeface="Roboto"/>
              <a:ea typeface="Roboto"/>
              <a:cs typeface="Roboto"/>
              <a:sym typeface="Roboto"/>
            </a:endParaRPr>
          </a:p>
          <a:p>
            <a:pPr indent="0" lvl="0" marL="0" rtl="0" algn="ctr">
              <a:spcBef>
                <a:spcPts val="0"/>
              </a:spcBef>
              <a:spcAft>
                <a:spcPts val="0"/>
              </a:spcAft>
              <a:buNone/>
            </a:pPr>
            <a:r>
              <a:rPr b="1" lang="en" sz="1800">
                <a:solidFill>
                  <a:schemeClr val="lt1"/>
                </a:solidFill>
                <a:latin typeface="Roboto"/>
                <a:ea typeface="Roboto"/>
                <a:cs typeface="Roboto"/>
                <a:sym typeface="Roboto"/>
              </a:rPr>
              <a:t>registros</a:t>
            </a:r>
            <a:endParaRPr b="1" sz="1800">
              <a:solidFill>
                <a:schemeClr val="lt1"/>
              </a:solidFill>
              <a:latin typeface="Roboto"/>
              <a:ea typeface="Roboto"/>
              <a:cs typeface="Roboto"/>
              <a:sym typeface="Roboto"/>
            </a:endParaRPr>
          </a:p>
        </p:txBody>
      </p:sp>
      <p:cxnSp>
        <p:nvCxnSpPr>
          <p:cNvPr id="125" name="Google Shape;125;p17"/>
          <p:cNvCxnSpPr/>
          <p:nvPr/>
        </p:nvCxnSpPr>
        <p:spPr>
          <a:xfrm flipH="1" rot="10800000">
            <a:off x="6500688" y="799900"/>
            <a:ext cx="1030500" cy="308100"/>
          </a:xfrm>
          <a:prstGeom prst="straightConnector1">
            <a:avLst/>
          </a:prstGeom>
          <a:noFill/>
          <a:ln cap="flat" cmpd="sng" w="9525">
            <a:solidFill>
              <a:srgbClr val="FF0000"/>
            </a:solidFill>
            <a:prstDash val="solid"/>
            <a:round/>
            <a:headEnd len="med" w="med" type="none"/>
            <a:tailEnd len="med" w="med" type="none"/>
          </a:ln>
        </p:spPr>
      </p:cxnSp>
      <p:cxnSp>
        <p:nvCxnSpPr>
          <p:cNvPr id="126" name="Google Shape;126;p17"/>
          <p:cNvCxnSpPr/>
          <p:nvPr/>
        </p:nvCxnSpPr>
        <p:spPr>
          <a:xfrm flipH="1" rot="10800000">
            <a:off x="4699150" y="3018750"/>
            <a:ext cx="1506600" cy="292800"/>
          </a:xfrm>
          <a:prstGeom prst="straightConnector1">
            <a:avLst/>
          </a:prstGeom>
          <a:noFill/>
          <a:ln cap="flat" cmpd="sng" w="9525">
            <a:solidFill>
              <a:srgbClr val="FF0000"/>
            </a:solidFill>
            <a:prstDash val="solid"/>
            <a:round/>
            <a:headEnd len="med" w="med" type="none"/>
            <a:tailEnd len="med" w="med" type="none"/>
          </a:ln>
        </p:spPr>
      </p:cxnSp>
      <p:pic>
        <p:nvPicPr>
          <p:cNvPr id="127" name="Google Shape;127;p17" title="Time is up vector illustration | Public domain vectors"/>
          <p:cNvPicPr preferRelativeResize="0"/>
          <p:nvPr/>
        </p:nvPicPr>
        <p:blipFill rotWithShape="1">
          <a:blip r:embed="rId4">
            <a:alphaModFix/>
          </a:blip>
          <a:srcRect b="33559" l="0" r="65813" t="0"/>
          <a:stretch/>
        </p:blipFill>
        <p:spPr>
          <a:xfrm>
            <a:off x="7783613" y="2172300"/>
            <a:ext cx="1249314" cy="1107175"/>
          </a:xfrm>
          <a:prstGeom prst="rect">
            <a:avLst/>
          </a:prstGeom>
          <a:noFill/>
          <a:ln>
            <a:noFill/>
          </a:ln>
        </p:spPr>
      </p:pic>
      <p:sp>
        <p:nvSpPr>
          <p:cNvPr id="128" name="Google Shape;128;p17"/>
          <p:cNvSpPr txBox="1"/>
          <p:nvPr/>
        </p:nvSpPr>
        <p:spPr>
          <a:xfrm>
            <a:off x="174725" y="2725175"/>
            <a:ext cx="1453500" cy="507900"/>
          </a:xfrm>
          <a:prstGeom prst="rect">
            <a:avLst/>
          </a:prstGeom>
          <a:solidFill>
            <a:schemeClr val="accent5"/>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B6D7A8"/>
                </a:solidFill>
                <a:latin typeface="Roboto"/>
                <a:ea typeface="Roboto"/>
                <a:cs typeface="Roboto"/>
                <a:sym typeface="Roboto"/>
              </a:rPr>
              <a:t>17 Atributos</a:t>
            </a:r>
            <a:endParaRPr b="1" sz="1800">
              <a:solidFill>
                <a:srgbClr val="B6D7A8"/>
              </a:solidFill>
              <a:latin typeface="Roboto"/>
              <a:ea typeface="Roboto"/>
              <a:cs typeface="Roboto"/>
              <a:sym typeface="Roboto"/>
            </a:endParaRPr>
          </a:p>
        </p:txBody>
      </p:sp>
      <p:pic>
        <p:nvPicPr>
          <p:cNvPr id="129" name="Google Shape;129;p17" title="Uterine, Bile Duct and Breast Cancer | Growing cancer cells … | Flickr"/>
          <p:cNvPicPr preferRelativeResize="0"/>
          <p:nvPr/>
        </p:nvPicPr>
        <p:blipFill>
          <a:blip r:embed="rId5">
            <a:alphaModFix/>
          </a:blip>
          <a:stretch>
            <a:fillRect/>
          </a:stretch>
        </p:blipFill>
        <p:spPr>
          <a:xfrm>
            <a:off x="1901016" y="2571738"/>
            <a:ext cx="2525332" cy="1684375"/>
          </a:xfrm>
          <a:prstGeom prst="rect">
            <a:avLst/>
          </a:prstGeom>
          <a:noFill/>
          <a:ln>
            <a:noFill/>
          </a:ln>
        </p:spPr>
      </p:pic>
      <p:sp>
        <p:nvSpPr>
          <p:cNvPr id="130" name="Google Shape;130;p17"/>
          <p:cNvSpPr txBox="1"/>
          <p:nvPr/>
        </p:nvSpPr>
        <p:spPr>
          <a:xfrm>
            <a:off x="177900" y="4185500"/>
            <a:ext cx="14973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4"/>
                </a:solidFill>
                <a:latin typeface="Roboto"/>
                <a:ea typeface="Roboto"/>
                <a:cs typeface="Roboto"/>
                <a:sym typeface="Roboto"/>
              </a:rPr>
              <a:t>0 nulls</a:t>
            </a:r>
            <a:endParaRPr b="1" sz="1200">
              <a:solidFill>
                <a:schemeClr val="accent4"/>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8"/>
          <p:cNvPicPr preferRelativeResize="0"/>
          <p:nvPr/>
        </p:nvPicPr>
        <p:blipFill rotWithShape="1">
          <a:blip r:embed="rId3">
            <a:alphaModFix/>
          </a:blip>
          <a:srcRect b="0" l="0" r="0" t="0"/>
          <a:stretch/>
        </p:blipFill>
        <p:spPr>
          <a:xfrm>
            <a:off x="177725" y="2240625"/>
            <a:ext cx="6220276" cy="2486350"/>
          </a:xfrm>
          <a:prstGeom prst="rect">
            <a:avLst/>
          </a:prstGeom>
          <a:noFill/>
          <a:ln>
            <a:noFill/>
          </a:ln>
        </p:spPr>
      </p:pic>
      <p:sp>
        <p:nvSpPr>
          <p:cNvPr id="136" name="Google Shape;13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a:t>Análisis Exploratorio</a:t>
            </a:r>
            <a:endParaRPr/>
          </a:p>
        </p:txBody>
      </p:sp>
      <p:sp>
        <p:nvSpPr>
          <p:cNvPr id="137" name="Google Shape;137;p18"/>
          <p:cNvSpPr txBox="1"/>
          <p:nvPr>
            <p:ph idx="1" type="body"/>
          </p:nvPr>
        </p:nvSpPr>
        <p:spPr>
          <a:xfrm>
            <a:off x="4238688" y="910375"/>
            <a:ext cx="1652400" cy="416100"/>
          </a:xfrm>
          <a:prstGeom prst="rect">
            <a:avLst/>
          </a:prstGeom>
          <a:solidFill>
            <a:srgbClr val="B6D7A8"/>
          </a:solidFill>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Survival</a:t>
            </a:r>
            <a:r>
              <a:rPr lang="en"/>
              <a:t> months</a:t>
            </a:r>
            <a:endParaRPr/>
          </a:p>
        </p:txBody>
      </p:sp>
      <p:sp>
        <p:nvSpPr>
          <p:cNvPr id="138" name="Google Shape;138;p18"/>
          <p:cNvSpPr txBox="1"/>
          <p:nvPr/>
        </p:nvSpPr>
        <p:spPr>
          <a:xfrm>
            <a:off x="2266175" y="1433900"/>
            <a:ext cx="4071900" cy="6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Se observa que a partir de los 44 meses se quintuplica aproximadamente la cantidad de registros en todos los meses de sobrevida.</a:t>
            </a:r>
            <a:endParaRPr sz="1800">
              <a:solidFill>
                <a:schemeClr val="dk2"/>
              </a:solidFill>
              <a:latin typeface="Roboto"/>
              <a:ea typeface="Roboto"/>
              <a:cs typeface="Roboto"/>
              <a:sym typeface="Roboto"/>
            </a:endParaRPr>
          </a:p>
        </p:txBody>
      </p:sp>
      <p:pic>
        <p:nvPicPr>
          <p:cNvPr id="139" name="Google Shape;139;p18" title="Fotos gratis : blanco, hora, número, línea, negro, papel, juguete ..."/>
          <p:cNvPicPr preferRelativeResize="0"/>
          <p:nvPr/>
        </p:nvPicPr>
        <p:blipFill rotWithShape="1">
          <a:blip r:embed="rId4">
            <a:alphaModFix/>
          </a:blip>
          <a:srcRect b="1922" l="0" r="0" t="0"/>
          <a:stretch/>
        </p:blipFill>
        <p:spPr>
          <a:xfrm>
            <a:off x="488575" y="1072125"/>
            <a:ext cx="1652398" cy="1132074"/>
          </a:xfrm>
          <a:prstGeom prst="rect">
            <a:avLst/>
          </a:prstGeom>
          <a:noFill/>
          <a:ln>
            <a:noFill/>
          </a:ln>
        </p:spPr>
      </p:pic>
      <p:pic>
        <p:nvPicPr>
          <p:cNvPr id="140" name="Google Shape;140;p18"/>
          <p:cNvPicPr preferRelativeResize="0"/>
          <p:nvPr/>
        </p:nvPicPr>
        <p:blipFill rotWithShape="1">
          <a:blip r:embed="rId5">
            <a:alphaModFix/>
          </a:blip>
          <a:srcRect b="20477" l="25957" r="45469" t="23342"/>
          <a:stretch/>
        </p:blipFill>
        <p:spPr>
          <a:xfrm>
            <a:off x="6486775" y="1125825"/>
            <a:ext cx="2345524" cy="2592851"/>
          </a:xfrm>
          <a:prstGeom prst="rect">
            <a:avLst/>
          </a:prstGeom>
          <a:noFill/>
          <a:ln>
            <a:noFill/>
          </a:ln>
        </p:spPr>
      </p:pic>
      <p:sp>
        <p:nvSpPr>
          <p:cNvPr id="141" name="Google Shape;141;p18"/>
          <p:cNvSpPr txBox="1"/>
          <p:nvPr>
            <p:ph idx="1" type="body"/>
          </p:nvPr>
        </p:nvSpPr>
        <p:spPr>
          <a:xfrm>
            <a:off x="6996250" y="501350"/>
            <a:ext cx="1168500" cy="425100"/>
          </a:xfrm>
          <a:prstGeom prst="rect">
            <a:avLst/>
          </a:prstGeom>
          <a:solidFill>
            <a:srgbClr val="B6D7A8"/>
          </a:solidFill>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6th Stage</a:t>
            </a:r>
            <a:endParaRPr/>
          </a:p>
        </p:txBody>
      </p:sp>
      <p:pic>
        <p:nvPicPr>
          <p:cNvPr id="142" name="Google Shape;142;p18"/>
          <p:cNvPicPr preferRelativeResize="0"/>
          <p:nvPr/>
        </p:nvPicPr>
        <p:blipFill rotWithShape="1">
          <a:blip r:embed="rId6">
            <a:alphaModFix/>
          </a:blip>
          <a:srcRect b="35011" l="18240" r="0" t="12755"/>
          <a:stretch/>
        </p:blipFill>
        <p:spPr>
          <a:xfrm>
            <a:off x="6338075" y="4460975"/>
            <a:ext cx="478875" cy="31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311700" y="419025"/>
            <a:ext cx="8520600" cy="47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4- Análisis Exploratorio</a:t>
            </a:r>
            <a:endParaRPr>
              <a:solidFill>
                <a:schemeClr val="lt2"/>
              </a:solidFill>
            </a:endParaRPr>
          </a:p>
        </p:txBody>
      </p:sp>
      <p:sp>
        <p:nvSpPr>
          <p:cNvPr id="148" name="Google Shape;148;p19"/>
          <p:cNvSpPr txBox="1"/>
          <p:nvPr>
            <p:ph idx="1" type="body"/>
          </p:nvPr>
        </p:nvSpPr>
        <p:spPr>
          <a:xfrm>
            <a:off x="6090550" y="471300"/>
            <a:ext cx="2741700" cy="425100"/>
          </a:xfrm>
          <a:prstGeom prst="rect">
            <a:avLst/>
          </a:prstGeom>
          <a:solidFill>
            <a:srgbClr val="B6D7A8"/>
          </a:solidFill>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 Stage - N Stage - A Stage</a:t>
            </a:r>
            <a:endParaRPr/>
          </a:p>
        </p:txBody>
      </p:sp>
      <p:sp>
        <p:nvSpPr>
          <p:cNvPr id="149" name="Google Shape;149;p19"/>
          <p:cNvSpPr txBox="1"/>
          <p:nvPr/>
        </p:nvSpPr>
        <p:spPr>
          <a:xfrm>
            <a:off x="6576950" y="1026825"/>
            <a:ext cx="2255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¿Cómo se distribuyen las </a:t>
            </a:r>
            <a:r>
              <a:rPr lang="en" sz="1200">
                <a:solidFill>
                  <a:schemeClr val="dk2"/>
                </a:solidFill>
                <a:latin typeface="Roboto"/>
                <a:ea typeface="Roboto"/>
                <a:cs typeface="Roboto"/>
                <a:sym typeface="Roboto"/>
              </a:rPr>
              <a:t>categorías</a:t>
            </a:r>
            <a:r>
              <a:rPr lang="en" sz="1200">
                <a:solidFill>
                  <a:schemeClr val="dk2"/>
                </a:solidFill>
                <a:latin typeface="Roboto"/>
                <a:ea typeface="Roboto"/>
                <a:cs typeface="Roboto"/>
                <a:sym typeface="Roboto"/>
              </a:rPr>
              <a:t> de las variables T, N y A Stage en las de 6th Stage?  </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Las </a:t>
            </a:r>
            <a:r>
              <a:rPr lang="en" sz="1200">
                <a:solidFill>
                  <a:schemeClr val="dk2"/>
                </a:solidFill>
                <a:latin typeface="Roboto"/>
                <a:ea typeface="Roboto"/>
                <a:cs typeface="Roboto"/>
                <a:sym typeface="Roboto"/>
              </a:rPr>
              <a:t>categorías</a:t>
            </a:r>
            <a:r>
              <a:rPr lang="en" sz="1200">
                <a:solidFill>
                  <a:schemeClr val="dk2"/>
                </a:solidFill>
                <a:latin typeface="Roboto"/>
                <a:ea typeface="Roboto"/>
                <a:cs typeface="Roboto"/>
                <a:sym typeface="Roboto"/>
              </a:rPr>
              <a:t> de mayor gravedad </a:t>
            </a:r>
            <a:r>
              <a:rPr lang="en" sz="1200">
                <a:solidFill>
                  <a:schemeClr val="dk2"/>
                </a:solidFill>
                <a:latin typeface="Roboto"/>
                <a:ea typeface="Roboto"/>
                <a:cs typeface="Roboto"/>
                <a:sym typeface="Roboto"/>
              </a:rPr>
              <a:t>corresponden</a:t>
            </a:r>
            <a:r>
              <a:rPr lang="en" sz="1200">
                <a:solidFill>
                  <a:schemeClr val="dk2"/>
                </a:solidFill>
                <a:latin typeface="Roboto"/>
                <a:ea typeface="Roboto"/>
                <a:cs typeface="Roboto"/>
                <a:sym typeface="Roboto"/>
              </a:rPr>
              <a:t> a los 6th Stages mayores, algunos no tan estrictamente</a:t>
            </a:r>
            <a:endParaRPr sz="1200">
              <a:solidFill>
                <a:schemeClr val="dk2"/>
              </a:solidFill>
              <a:latin typeface="Roboto"/>
              <a:ea typeface="Roboto"/>
              <a:cs typeface="Roboto"/>
              <a:sym typeface="Roboto"/>
            </a:endParaRPr>
          </a:p>
        </p:txBody>
      </p:sp>
      <p:pic>
        <p:nvPicPr>
          <p:cNvPr id="150" name="Google Shape;150;p19"/>
          <p:cNvPicPr preferRelativeResize="0"/>
          <p:nvPr/>
        </p:nvPicPr>
        <p:blipFill>
          <a:blip r:embed="rId3">
            <a:alphaModFix/>
          </a:blip>
          <a:stretch>
            <a:fillRect/>
          </a:stretch>
        </p:blipFill>
        <p:spPr>
          <a:xfrm>
            <a:off x="240475" y="896400"/>
            <a:ext cx="5987700" cy="2397502"/>
          </a:xfrm>
          <a:prstGeom prst="rect">
            <a:avLst/>
          </a:prstGeom>
          <a:noFill/>
          <a:ln>
            <a:noFill/>
          </a:ln>
        </p:spPr>
      </p:pic>
      <p:pic>
        <p:nvPicPr>
          <p:cNvPr id="151" name="Google Shape;151;p19"/>
          <p:cNvPicPr preferRelativeResize="0"/>
          <p:nvPr/>
        </p:nvPicPr>
        <p:blipFill rotWithShape="1">
          <a:blip r:embed="rId4">
            <a:alphaModFix/>
          </a:blip>
          <a:srcRect b="0" l="9310" r="16499" t="33515"/>
          <a:stretch/>
        </p:blipFill>
        <p:spPr>
          <a:xfrm>
            <a:off x="2405400" y="3290300"/>
            <a:ext cx="1891225" cy="806775"/>
          </a:xfrm>
          <a:prstGeom prst="rect">
            <a:avLst/>
          </a:prstGeom>
          <a:noFill/>
          <a:ln>
            <a:noFill/>
          </a:ln>
        </p:spPr>
      </p:pic>
      <p:pic>
        <p:nvPicPr>
          <p:cNvPr id="152" name="Google Shape;152;p19"/>
          <p:cNvPicPr preferRelativeResize="0"/>
          <p:nvPr/>
        </p:nvPicPr>
        <p:blipFill rotWithShape="1">
          <a:blip r:embed="rId5">
            <a:alphaModFix/>
          </a:blip>
          <a:srcRect b="0" l="9199" r="18253" t="26739"/>
          <a:stretch/>
        </p:blipFill>
        <p:spPr>
          <a:xfrm>
            <a:off x="514175" y="3290300"/>
            <a:ext cx="1851600" cy="1140700"/>
          </a:xfrm>
          <a:prstGeom prst="rect">
            <a:avLst/>
          </a:prstGeom>
          <a:noFill/>
          <a:ln>
            <a:noFill/>
          </a:ln>
        </p:spPr>
      </p:pic>
      <p:pic>
        <p:nvPicPr>
          <p:cNvPr id="153" name="Google Shape;153;p19"/>
          <p:cNvPicPr preferRelativeResize="0"/>
          <p:nvPr/>
        </p:nvPicPr>
        <p:blipFill rotWithShape="1">
          <a:blip r:embed="rId6">
            <a:alphaModFix/>
          </a:blip>
          <a:srcRect b="0" l="8592" r="0" t="34494"/>
          <a:stretch/>
        </p:blipFill>
        <p:spPr>
          <a:xfrm>
            <a:off x="4451700" y="3293900"/>
            <a:ext cx="2255300" cy="658950"/>
          </a:xfrm>
          <a:prstGeom prst="rect">
            <a:avLst/>
          </a:prstGeom>
          <a:noFill/>
          <a:ln>
            <a:noFill/>
          </a:ln>
        </p:spPr>
      </p:pic>
      <p:sp>
        <p:nvSpPr>
          <p:cNvPr id="154" name="Google Shape;154;p19"/>
          <p:cNvSpPr txBox="1"/>
          <p:nvPr/>
        </p:nvSpPr>
        <p:spPr>
          <a:xfrm rot="-5400000">
            <a:off x="-482300" y="3407525"/>
            <a:ext cx="14820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CROSSTABS</a:t>
            </a:r>
            <a:endParaRPr sz="1800">
              <a:solidFill>
                <a:schemeClr val="dk2"/>
              </a:solidFill>
              <a:latin typeface="Roboto"/>
              <a:ea typeface="Roboto"/>
              <a:cs typeface="Roboto"/>
              <a:sym typeface="Roboto"/>
            </a:endParaRPr>
          </a:p>
        </p:txBody>
      </p:sp>
      <p:sp>
        <p:nvSpPr>
          <p:cNvPr id="155" name="Google Shape;155;p19"/>
          <p:cNvSpPr txBox="1"/>
          <p:nvPr/>
        </p:nvSpPr>
        <p:spPr>
          <a:xfrm>
            <a:off x="104700" y="4354800"/>
            <a:ext cx="620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Las tablas de contingencia muestran el peso de cada </a:t>
            </a:r>
            <a:r>
              <a:rPr lang="en" sz="1200">
                <a:solidFill>
                  <a:schemeClr val="dk2"/>
                </a:solidFill>
                <a:latin typeface="Roboto"/>
                <a:ea typeface="Roboto"/>
                <a:cs typeface="Roboto"/>
                <a:sym typeface="Roboto"/>
              </a:rPr>
              <a:t>categoría</a:t>
            </a:r>
            <a:r>
              <a:rPr lang="en" sz="1200">
                <a:solidFill>
                  <a:schemeClr val="dk2"/>
                </a:solidFill>
                <a:latin typeface="Roboto"/>
                <a:ea typeface="Roboto"/>
                <a:cs typeface="Roboto"/>
                <a:sym typeface="Roboto"/>
              </a:rPr>
              <a:t> de variables T, N, A Stage para cada categoría de 6th Stage</a:t>
            </a:r>
            <a:endParaRPr sz="1200">
              <a:solidFill>
                <a:schemeClr val="dk2"/>
              </a:solidFill>
              <a:latin typeface="Roboto"/>
              <a:ea typeface="Roboto"/>
              <a:cs typeface="Roboto"/>
              <a:sym typeface="Roboto"/>
            </a:endParaRPr>
          </a:p>
        </p:txBody>
      </p:sp>
      <p:pic>
        <p:nvPicPr>
          <p:cNvPr id="156" name="Google Shape;156;p19"/>
          <p:cNvPicPr preferRelativeResize="0"/>
          <p:nvPr/>
        </p:nvPicPr>
        <p:blipFill rotWithShape="1">
          <a:blip r:embed="rId7">
            <a:alphaModFix/>
          </a:blip>
          <a:srcRect b="0" l="82701" r="0" t="19652"/>
          <a:stretch/>
        </p:blipFill>
        <p:spPr>
          <a:xfrm>
            <a:off x="6707000" y="2931250"/>
            <a:ext cx="328579" cy="114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0"/>
          <p:cNvPicPr preferRelativeResize="0"/>
          <p:nvPr/>
        </p:nvPicPr>
        <p:blipFill>
          <a:blip r:embed="rId3">
            <a:alphaModFix/>
          </a:blip>
          <a:stretch>
            <a:fillRect/>
          </a:stretch>
        </p:blipFill>
        <p:spPr>
          <a:xfrm>
            <a:off x="3453163" y="1118852"/>
            <a:ext cx="1845975" cy="1812097"/>
          </a:xfrm>
          <a:prstGeom prst="rect">
            <a:avLst/>
          </a:prstGeom>
          <a:noFill/>
          <a:ln>
            <a:noFill/>
          </a:ln>
        </p:spPr>
      </p:pic>
      <p:sp>
        <p:nvSpPr>
          <p:cNvPr id="162" name="Google Shape;162;p20"/>
          <p:cNvSpPr txBox="1"/>
          <p:nvPr>
            <p:ph type="title"/>
          </p:nvPr>
        </p:nvSpPr>
        <p:spPr>
          <a:xfrm>
            <a:off x="52165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4- Análisis Exploratorio</a:t>
            </a:r>
            <a:endParaRPr>
              <a:solidFill>
                <a:schemeClr val="lt2"/>
              </a:solidFill>
            </a:endParaRPr>
          </a:p>
        </p:txBody>
      </p:sp>
      <p:sp>
        <p:nvSpPr>
          <p:cNvPr id="163" name="Google Shape;163;p20"/>
          <p:cNvSpPr txBox="1"/>
          <p:nvPr/>
        </p:nvSpPr>
        <p:spPr>
          <a:xfrm>
            <a:off x="4572000" y="498350"/>
            <a:ext cx="3696300" cy="4311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Roboto"/>
                <a:ea typeface="Roboto"/>
                <a:cs typeface="Roboto"/>
                <a:sym typeface="Roboto"/>
              </a:rPr>
              <a:t>Estrogen Status - Progesterone Status</a:t>
            </a:r>
            <a:endParaRPr sz="1600">
              <a:solidFill>
                <a:schemeClr val="dk2"/>
              </a:solidFill>
              <a:latin typeface="Roboto"/>
              <a:ea typeface="Roboto"/>
              <a:cs typeface="Roboto"/>
              <a:sym typeface="Roboto"/>
            </a:endParaRPr>
          </a:p>
        </p:txBody>
      </p:sp>
      <p:sp>
        <p:nvSpPr>
          <p:cNvPr id="164" name="Google Shape;164;p20"/>
          <p:cNvSpPr txBox="1"/>
          <p:nvPr/>
        </p:nvSpPr>
        <p:spPr>
          <a:xfrm>
            <a:off x="3453175" y="3271525"/>
            <a:ext cx="2554800" cy="13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En todos los 6th Stage, </a:t>
            </a:r>
            <a:r>
              <a:rPr lang="en" sz="1200">
                <a:solidFill>
                  <a:schemeClr val="dk2"/>
                </a:solidFill>
                <a:latin typeface="Roboto"/>
                <a:ea typeface="Roboto"/>
                <a:cs typeface="Roboto"/>
                <a:sym typeface="Roboto"/>
              </a:rPr>
              <a:t>predominan</a:t>
            </a:r>
            <a:r>
              <a:rPr lang="en" sz="1200">
                <a:solidFill>
                  <a:schemeClr val="dk2"/>
                </a:solidFill>
                <a:latin typeface="Roboto"/>
                <a:ea typeface="Roboto"/>
                <a:cs typeface="Roboto"/>
                <a:sym typeface="Roboto"/>
              </a:rPr>
              <a:t> los registros con receptores hormonales positivos.</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La </a:t>
            </a:r>
            <a:r>
              <a:rPr lang="en" sz="1200">
                <a:solidFill>
                  <a:schemeClr val="dk2"/>
                </a:solidFill>
                <a:latin typeface="Roboto"/>
                <a:ea typeface="Roboto"/>
                <a:cs typeface="Roboto"/>
                <a:sym typeface="Roboto"/>
              </a:rPr>
              <a:t>proporción</a:t>
            </a:r>
            <a:r>
              <a:rPr lang="en" sz="1200">
                <a:solidFill>
                  <a:schemeClr val="dk2"/>
                </a:solidFill>
                <a:latin typeface="Roboto"/>
                <a:ea typeface="Roboto"/>
                <a:cs typeface="Roboto"/>
                <a:sym typeface="Roboto"/>
              </a:rPr>
              <a:t> de los receptores negativos es mayor en los 6th Stage </a:t>
            </a:r>
            <a:r>
              <a:rPr lang="en" sz="1200">
                <a:solidFill>
                  <a:schemeClr val="dk2"/>
                </a:solidFill>
                <a:latin typeface="Roboto"/>
                <a:ea typeface="Roboto"/>
                <a:cs typeface="Roboto"/>
                <a:sym typeface="Roboto"/>
              </a:rPr>
              <a:t>más</a:t>
            </a:r>
            <a:r>
              <a:rPr lang="en" sz="1200">
                <a:solidFill>
                  <a:schemeClr val="dk2"/>
                </a:solidFill>
                <a:latin typeface="Roboto"/>
                <a:ea typeface="Roboto"/>
                <a:cs typeface="Roboto"/>
                <a:sym typeface="Roboto"/>
              </a:rPr>
              <a:t> graves IIIB y IIIC.</a:t>
            </a:r>
            <a:endParaRPr sz="1200">
              <a:solidFill>
                <a:schemeClr val="dk2"/>
              </a:solidFill>
              <a:latin typeface="Roboto"/>
              <a:ea typeface="Roboto"/>
              <a:cs typeface="Roboto"/>
              <a:sym typeface="Roboto"/>
            </a:endParaRPr>
          </a:p>
        </p:txBody>
      </p:sp>
      <p:sp>
        <p:nvSpPr>
          <p:cNvPr id="165" name="Google Shape;165;p20"/>
          <p:cNvSpPr txBox="1"/>
          <p:nvPr/>
        </p:nvSpPr>
        <p:spPr>
          <a:xfrm>
            <a:off x="3665450" y="2948650"/>
            <a:ext cx="19554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Matriz de contingencia </a:t>
            </a:r>
            <a:endParaRPr sz="1200">
              <a:solidFill>
                <a:schemeClr val="dk2"/>
              </a:solidFill>
              <a:latin typeface="Roboto"/>
              <a:ea typeface="Roboto"/>
              <a:cs typeface="Roboto"/>
              <a:sym typeface="Roboto"/>
            </a:endParaRPr>
          </a:p>
        </p:txBody>
      </p:sp>
      <p:pic>
        <p:nvPicPr>
          <p:cNvPr id="166" name="Google Shape;166;p20"/>
          <p:cNvPicPr preferRelativeResize="0"/>
          <p:nvPr/>
        </p:nvPicPr>
        <p:blipFill>
          <a:blip r:embed="rId4">
            <a:alphaModFix/>
          </a:blip>
          <a:stretch>
            <a:fillRect/>
          </a:stretch>
        </p:blipFill>
        <p:spPr>
          <a:xfrm>
            <a:off x="25550" y="1208096"/>
            <a:ext cx="3160226" cy="3390154"/>
          </a:xfrm>
          <a:prstGeom prst="rect">
            <a:avLst/>
          </a:prstGeom>
          <a:noFill/>
          <a:ln>
            <a:noFill/>
          </a:ln>
        </p:spPr>
      </p:pic>
      <p:sp>
        <p:nvSpPr>
          <p:cNvPr id="167" name="Google Shape;167;p20"/>
          <p:cNvSpPr txBox="1"/>
          <p:nvPr/>
        </p:nvSpPr>
        <p:spPr>
          <a:xfrm>
            <a:off x="5882025" y="3231900"/>
            <a:ext cx="3261900" cy="7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Los casos con receptores hormonales negativos, especialmente los </a:t>
            </a:r>
            <a:r>
              <a:rPr lang="en" sz="1100">
                <a:solidFill>
                  <a:schemeClr val="dk2"/>
                </a:solidFill>
                <a:latin typeface="Roboto"/>
                <a:ea typeface="Roboto"/>
                <a:cs typeface="Roboto"/>
                <a:sym typeface="Roboto"/>
              </a:rPr>
              <a:t>estrogénicos</a:t>
            </a:r>
            <a:r>
              <a:rPr lang="en" sz="1100">
                <a:solidFill>
                  <a:schemeClr val="dk2"/>
                </a:solidFill>
                <a:latin typeface="Roboto"/>
                <a:ea typeface="Roboto"/>
                <a:cs typeface="Roboto"/>
                <a:sym typeface="Roboto"/>
              </a:rPr>
              <a:t>, se relacionan más con sobrevidas menores a 50 meses. </a:t>
            </a:r>
            <a:endParaRPr sz="1100">
              <a:solidFill>
                <a:schemeClr val="dk2"/>
              </a:solidFill>
              <a:latin typeface="Roboto"/>
              <a:ea typeface="Roboto"/>
              <a:cs typeface="Roboto"/>
              <a:sym typeface="Roboto"/>
            </a:endParaRPr>
          </a:p>
        </p:txBody>
      </p:sp>
      <p:grpSp>
        <p:nvGrpSpPr>
          <p:cNvPr id="168" name="Google Shape;168;p20"/>
          <p:cNvGrpSpPr/>
          <p:nvPr/>
        </p:nvGrpSpPr>
        <p:grpSpPr>
          <a:xfrm>
            <a:off x="5819700" y="1118850"/>
            <a:ext cx="3160224" cy="2213787"/>
            <a:chOff x="5819700" y="1118850"/>
            <a:chExt cx="3160224" cy="2213787"/>
          </a:xfrm>
        </p:grpSpPr>
        <p:pic>
          <p:nvPicPr>
            <p:cNvPr id="169" name="Google Shape;169;p20"/>
            <p:cNvPicPr preferRelativeResize="0"/>
            <p:nvPr/>
          </p:nvPicPr>
          <p:blipFill rotWithShape="1">
            <a:blip r:embed="rId5">
              <a:alphaModFix/>
            </a:blip>
            <a:srcRect b="22712" l="23821" r="42423" t="40605"/>
            <a:stretch/>
          </p:blipFill>
          <p:spPr>
            <a:xfrm>
              <a:off x="5819700" y="1401788"/>
              <a:ext cx="3160224" cy="1930850"/>
            </a:xfrm>
            <a:prstGeom prst="rect">
              <a:avLst/>
            </a:prstGeom>
            <a:noFill/>
            <a:ln>
              <a:noFill/>
            </a:ln>
          </p:spPr>
        </p:pic>
        <p:pic>
          <p:nvPicPr>
            <p:cNvPr id="170" name="Google Shape;170;p20"/>
            <p:cNvPicPr preferRelativeResize="0"/>
            <p:nvPr/>
          </p:nvPicPr>
          <p:blipFill rotWithShape="1">
            <a:blip r:embed="rId5">
              <a:alphaModFix/>
            </a:blip>
            <a:srcRect b="62428" l="23820" r="47726" t="31137"/>
            <a:stretch/>
          </p:blipFill>
          <p:spPr>
            <a:xfrm>
              <a:off x="6361725" y="1118850"/>
              <a:ext cx="2540101" cy="32292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311700" y="410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4- Análisis Exploratorio</a:t>
            </a:r>
            <a:endParaRPr>
              <a:solidFill>
                <a:schemeClr val="lt2"/>
              </a:solidFill>
            </a:endParaRPr>
          </a:p>
        </p:txBody>
      </p:sp>
      <p:sp>
        <p:nvSpPr>
          <p:cNvPr id="176" name="Google Shape;176;p21"/>
          <p:cNvSpPr txBox="1"/>
          <p:nvPr>
            <p:ph idx="1" type="body"/>
          </p:nvPr>
        </p:nvSpPr>
        <p:spPr>
          <a:xfrm>
            <a:off x="5366400" y="510125"/>
            <a:ext cx="1298400" cy="407700"/>
          </a:xfrm>
          <a:prstGeom prst="rect">
            <a:avLst/>
          </a:prstGeom>
          <a:solidFill>
            <a:srgbClr val="B6D7A8"/>
          </a:solidFill>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Differentiate</a:t>
            </a:r>
            <a:endParaRPr/>
          </a:p>
        </p:txBody>
      </p:sp>
      <p:grpSp>
        <p:nvGrpSpPr>
          <p:cNvPr id="177" name="Google Shape;177;p21"/>
          <p:cNvGrpSpPr/>
          <p:nvPr/>
        </p:nvGrpSpPr>
        <p:grpSpPr>
          <a:xfrm>
            <a:off x="247175" y="1202927"/>
            <a:ext cx="8585300" cy="1805831"/>
            <a:chOff x="0" y="1235775"/>
            <a:chExt cx="9143999" cy="2230247"/>
          </a:xfrm>
        </p:grpSpPr>
        <p:grpSp>
          <p:nvGrpSpPr>
            <p:cNvPr id="178" name="Google Shape;178;p21"/>
            <p:cNvGrpSpPr/>
            <p:nvPr/>
          </p:nvGrpSpPr>
          <p:grpSpPr>
            <a:xfrm>
              <a:off x="0" y="1235775"/>
              <a:ext cx="9143999" cy="2230247"/>
              <a:chOff x="0" y="1235775"/>
              <a:chExt cx="9143999" cy="2230247"/>
            </a:xfrm>
          </p:grpSpPr>
          <p:pic>
            <p:nvPicPr>
              <p:cNvPr id="179" name="Google Shape;179;p21"/>
              <p:cNvPicPr preferRelativeResize="0"/>
              <p:nvPr/>
            </p:nvPicPr>
            <p:blipFill>
              <a:blip r:embed="rId3">
                <a:alphaModFix/>
              </a:blip>
              <a:stretch>
                <a:fillRect/>
              </a:stretch>
            </p:blipFill>
            <p:spPr>
              <a:xfrm>
                <a:off x="0" y="1235778"/>
                <a:ext cx="9143999" cy="2230244"/>
              </a:xfrm>
              <a:prstGeom prst="rect">
                <a:avLst/>
              </a:prstGeom>
              <a:noFill/>
              <a:ln>
                <a:noFill/>
              </a:ln>
            </p:spPr>
          </p:pic>
          <p:sp>
            <p:nvSpPr>
              <p:cNvPr id="180" name="Google Shape;180;p21"/>
              <p:cNvSpPr/>
              <p:nvPr/>
            </p:nvSpPr>
            <p:spPr>
              <a:xfrm>
                <a:off x="7137200" y="1280275"/>
                <a:ext cx="881400" cy="19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1" name="Google Shape;181;p21"/>
              <p:cNvSpPr/>
              <p:nvPr/>
            </p:nvSpPr>
            <p:spPr>
              <a:xfrm>
                <a:off x="4868275" y="1280275"/>
                <a:ext cx="881400" cy="19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2" name="Google Shape;182;p21"/>
              <p:cNvSpPr/>
              <p:nvPr/>
            </p:nvSpPr>
            <p:spPr>
              <a:xfrm>
                <a:off x="2528150" y="1235775"/>
                <a:ext cx="881400" cy="19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3" name="Google Shape;183;p21"/>
              <p:cNvSpPr/>
              <p:nvPr/>
            </p:nvSpPr>
            <p:spPr>
              <a:xfrm>
                <a:off x="517400" y="1235775"/>
                <a:ext cx="881400" cy="19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84" name="Google Shape;184;p21"/>
            <p:cNvSpPr txBox="1"/>
            <p:nvPr/>
          </p:nvSpPr>
          <p:spPr>
            <a:xfrm>
              <a:off x="2679163" y="1485050"/>
              <a:ext cx="603300" cy="47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2351</a:t>
              </a:r>
              <a:endParaRPr sz="1300"/>
            </a:p>
          </p:txBody>
        </p:sp>
        <p:sp>
          <p:nvSpPr>
            <p:cNvPr id="185" name="Google Shape;185;p21"/>
            <p:cNvSpPr txBox="1"/>
            <p:nvPr/>
          </p:nvSpPr>
          <p:spPr>
            <a:xfrm>
              <a:off x="4896525" y="1485050"/>
              <a:ext cx="646800" cy="47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1111</a:t>
              </a:r>
              <a:endParaRPr sz="1300"/>
            </a:p>
          </p:txBody>
        </p:sp>
        <p:sp>
          <p:nvSpPr>
            <p:cNvPr id="186" name="Google Shape;186;p21"/>
            <p:cNvSpPr txBox="1"/>
            <p:nvPr/>
          </p:nvSpPr>
          <p:spPr>
            <a:xfrm>
              <a:off x="498675" y="1485050"/>
              <a:ext cx="513000" cy="47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543</a:t>
              </a:r>
              <a:endParaRPr sz="1300"/>
            </a:p>
          </p:txBody>
        </p:sp>
        <p:sp>
          <p:nvSpPr>
            <p:cNvPr id="187" name="Google Shape;187;p21"/>
            <p:cNvSpPr txBox="1"/>
            <p:nvPr/>
          </p:nvSpPr>
          <p:spPr>
            <a:xfrm>
              <a:off x="7041350" y="1485050"/>
              <a:ext cx="513000" cy="47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19</a:t>
              </a:r>
              <a:endParaRPr sz="1300"/>
            </a:p>
          </p:txBody>
        </p:sp>
      </p:grpSp>
      <p:pic>
        <p:nvPicPr>
          <p:cNvPr id="188" name="Google Shape;188;p21"/>
          <p:cNvPicPr preferRelativeResize="0"/>
          <p:nvPr/>
        </p:nvPicPr>
        <p:blipFill rotWithShape="1">
          <a:blip r:embed="rId4">
            <a:alphaModFix/>
          </a:blip>
          <a:srcRect b="11388" l="22539" r="33847" t="47819"/>
          <a:stretch/>
        </p:blipFill>
        <p:spPr>
          <a:xfrm>
            <a:off x="0" y="3194575"/>
            <a:ext cx="3229299" cy="1698150"/>
          </a:xfrm>
          <a:prstGeom prst="rect">
            <a:avLst/>
          </a:prstGeom>
          <a:noFill/>
          <a:ln>
            <a:noFill/>
          </a:ln>
        </p:spPr>
      </p:pic>
      <p:pic>
        <p:nvPicPr>
          <p:cNvPr id="189" name="Google Shape;189;p21"/>
          <p:cNvPicPr preferRelativeResize="0"/>
          <p:nvPr/>
        </p:nvPicPr>
        <p:blipFill rotWithShape="1">
          <a:blip r:embed="rId4">
            <a:alphaModFix/>
          </a:blip>
          <a:srcRect b="30661" l="66378" r="20022" t="56508"/>
          <a:stretch/>
        </p:blipFill>
        <p:spPr>
          <a:xfrm>
            <a:off x="1324300" y="3042175"/>
            <a:ext cx="1006950" cy="534125"/>
          </a:xfrm>
          <a:prstGeom prst="rect">
            <a:avLst/>
          </a:prstGeom>
          <a:noFill/>
          <a:ln>
            <a:noFill/>
          </a:ln>
        </p:spPr>
      </p:pic>
      <p:sp>
        <p:nvSpPr>
          <p:cNvPr id="190" name="Google Shape;190;p21"/>
          <p:cNvSpPr txBox="1"/>
          <p:nvPr/>
        </p:nvSpPr>
        <p:spPr>
          <a:xfrm>
            <a:off x="3469650" y="3193800"/>
            <a:ext cx="55458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Al filtrar por Undifferentiated el scatterplot de “Survival Months vs Age”, llama la </a:t>
            </a:r>
            <a:r>
              <a:rPr lang="en" sz="1100">
                <a:solidFill>
                  <a:schemeClr val="dk2"/>
                </a:solidFill>
                <a:latin typeface="Roboto"/>
                <a:ea typeface="Roboto"/>
                <a:cs typeface="Roboto"/>
                <a:sym typeface="Roboto"/>
              </a:rPr>
              <a:t>atención</a:t>
            </a:r>
            <a:r>
              <a:rPr lang="en" sz="1100">
                <a:solidFill>
                  <a:schemeClr val="dk2"/>
                </a:solidFill>
                <a:latin typeface="Roboto"/>
                <a:ea typeface="Roboto"/>
                <a:cs typeface="Roboto"/>
                <a:sym typeface="Roboto"/>
              </a:rPr>
              <a:t> como los pocos casos se distribuyen pareciera ser hacia las esquinas de mayor edad menor sobrevida y menor edad mayor sobrevida.</a:t>
            </a:r>
            <a:endParaRPr sz="1100">
              <a:solidFill>
                <a:schemeClr val="dk2"/>
              </a:solidFill>
              <a:latin typeface="Roboto"/>
              <a:ea typeface="Roboto"/>
              <a:cs typeface="Roboto"/>
              <a:sym typeface="Roboto"/>
            </a:endParaRPr>
          </a:p>
        </p:txBody>
      </p:sp>
      <p:sp>
        <p:nvSpPr>
          <p:cNvPr id="191" name="Google Shape;191;p21"/>
          <p:cNvSpPr txBox="1"/>
          <p:nvPr/>
        </p:nvSpPr>
        <p:spPr>
          <a:xfrm>
            <a:off x="3469650" y="3917500"/>
            <a:ext cx="33027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Para el resto de las categorías de Differentiate, los casos no parecen seguir ningun patron con respecto a la edad.</a:t>
            </a:r>
            <a:endParaRPr sz="11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