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7F04FB-FF40-45EB-82B2-6A75CEE06C9C}">
  <a:tblStyle styleId="{5F7F04FB-FF40-45EB-82B2-6A75CEE06C9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MavenPro-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Master" Target="slideMasters/slideMaster1.xml"/><Relationship Id="rId19" Type="http://schemas.openxmlformats.org/officeDocument/2006/relationships/font" Target="fonts/Nunito-boldItalic.fntdata"/><Relationship Id="rId6" Type="http://schemas.openxmlformats.org/officeDocument/2006/relationships/notesMaster" Target="notesMasters/notesMaster1.xml"/><Relationship Id="rId18"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1ee78eedf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1ee78eedf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1ee78eedf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1ee78eedf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1ee78eed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1ee78eed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1ee78eedf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c1ee78eedf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1ee78eedf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c1ee78eedf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1ee78eedf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1ee78eedf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1ee78eedf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c1ee78eedf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1ee78eedf_3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c1ee78eedf_3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90225" y="458575"/>
            <a:ext cx="4517700" cy="1859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PT"/>
              <a:t>Customer Segmentation</a:t>
            </a:r>
            <a:endParaRPr/>
          </a:p>
        </p:txBody>
      </p:sp>
      <p:sp>
        <p:nvSpPr>
          <p:cNvPr id="278" name="Google Shape;278;p13"/>
          <p:cNvSpPr txBox="1"/>
          <p:nvPr>
            <p:ph idx="1" type="subTitle"/>
          </p:nvPr>
        </p:nvSpPr>
        <p:spPr>
          <a:xfrm>
            <a:off x="316500" y="222405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sz="1800"/>
              <a:t>Wonderful Wines of the World</a:t>
            </a:r>
            <a:endParaRPr sz="1800"/>
          </a:p>
        </p:txBody>
      </p:sp>
      <p:sp>
        <p:nvSpPr>
          <p:cNvPr id="279" name="Google Shape;279;p13"/>
          <p:cNvSpPr txBox="1"/>
          <p:nvPr>
            <p:ph idx="4294967295" type="body"/>
          </p:nvPr>
        </p:nvSpPr>
        <p:spPr>
          <a:xfrm>
            <a:off x="390225" y="2919450"/>
            <a:ext cx="3106200" cy="1372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pt-PT">
                <a:solidFill>
                  <a:srgbClr val="FFFFFF"/>
                </a:solidFill>
              </a:rPr>
              <a:t>Catarina Moreira nº20201034</a:t>
            </a:r>
            <a:endParaRPr>
              <a:solidFill>
                <a:srgbClr val="FFFFFF"/>
              </a:solidFill>
            </a:endParaRPr>
          </a:p>
          <a:p>
            <a:pPr indent="0" lvl="0" marL="0" rtl="0" algn="l">
              <a:spcBef>
                <a:spcPts val="1200"/>
              </a:spcBef>
              <a:spcAft>
                <a:spcPts val="0"/>
              </a:spcAft>
              <a:buNone/>
            </a:pPr>
            <a:r>
              <a:rPr lang="pt-PT">
                <a:solidFill>
                  <a:srgbClr val="FFFFFF"/>
                </a:solidFill>
              </a:rPr>
              <a:t>Luísa Barral nº20201045</a:t>
            </a:r>
            <a:endParaRPr>
              <a:solidFill>
                <a:srgbClr val="FFFFFF"/>
              </a:solidFill>
            </a:endParaRPr>
          </a:p>
          <a:p>
            <a:pPr indent="0" lvl="0" marL="0" rtl="0" algn="l">
              <a:spcBef>
                <a:spcPts val="1200"/>
              </a:spcBef>
              <a:spcAft>
                <a:spcPts val="0"/>
              </a:spcAft>
              <a:buNone/>
            </a:pPr>
            <a:r>
              <a:rPr lang="pt-PT">
                <a:solidFill>
                  <a:srgbClr val="FFFFFF"/>
                </a:solidFill>
              </a:rPr>
              <a:t>Maria Madalena Valério nº20200657</a:t>
            </a:r>
            <a:endParaRPr>
              <a:solidFill>
                <a:srgbClr val="FFFFFF"/>
              </a:solidFill>
            </a:endParaRPr>
          </a:p>
          <a:p>
            <a:pPr indent="0" lvl="0" marL="0" rtl="0" algn="l">
              <a:spcBef>
                <a:spcPts val="1200"/>
              </a:spcBef>
              <a:spcAft>
                <a:spcPts val="1200"/>
              </a:spcAft>
              <a:buNone/>
            </a:pPr>
            <a:r>
              <a:rPr lang="pt-PT">
                <a:solidFill>
                  <a:srgbClr val="FFFFFF"/>
                </a:solidFill>
              </a:rPr>
              <a:t>Yu Song nº20200572</a:t>
            </a:r>
            <a:endParaRPr>
              <a:solidFill>
                <a:srgbClr val="FFFFFF"/>
              </a:solidFill>
            </a:endParaRPr>
          </a:p>
        </p:txBody>
      </p:sp>
      <p:sp>
        <p:nvSpPr>
          <p:cNvPr id="280" name="Google Shape;280;p13"/>
          <p:cNvSpPr txBox="1"/>
          <p:nvPr/>
        </p:nvSpPr>
        <p:spPr>
          <a:xfrm>
            <a:off x="316500" y="4598175"/>
            <a:ext cx="79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pt-PT">
                <a:solidFill>
                  <a:srgbClr val="FFFFFF"/>
                </a:solidFill>
                <a:latin typeface="Nunito"/>
                <a:ea typeface="Nunito"/>
                <a:cs typeface="Nunito"/>
                <a:sym typeface="Nunito"/>
              </a:rPr>
              <a:t>NOVA Information Management School – Business Cases with Data Science (Spring 2020/2021)</a:t>
            </a:r>
            <a:endParaRPr i="1">
              <a:solidFill>
                <a:srgbClr val="FFFFFF"/>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284" name="Shape 284"/>
        <p:cNvGrpSpPr/>
        <p:nvPr/>
      </p:nvGrpSpPr>
      <p:grpSpPr>
        <a:xfrm>
          <a:off x="0" y="0"/>
          <a:ext cx="0" cy="0"/>
          <a:chOff x="0" y="0"/>
          <a:chExt cx="0" cy="0"/>
        </a:xfrm>
      </p:grpSpPr>
      <p:pic>
        <p:nvPicPr>
          <p:cNvPr id="285" name="Google Shape;285;p14"/>
          <p:cNvPicPr preferRelativeResize="0"/>
          <p:nvPr/>
        </p:nvPicPr>
        <p:blipFill>
          <a:blip r:embed="rId3">
            <a:alphaModFix/>
          </a:blip>
          <a:stretch>
            <a:fillRect/>
          </a:stretch>
        </p:blipFill>
        <p:spPr>
          <a:xfrm>
            <a:off x="1247200" y="276350"/>
            <a:ext cx="4012400" cy="2006200"/>
          </a:xfrm>
          <a:prstGeom prst="rect">
            <a:avLst/>
          </a:prstGeom>
          <a:noFill/>
          <a:ln cap="flat" cmpd="sng" w="9525">
            <a:solidFill>
              <a:srgbClr val="000000"/>
            </a:solidFill>
            <a:prstDash val="solid"/>
            <a:round/>
            <a:headEnd len="sm" w="sm" type="none"/>
            <a:tailEnd len="sm" w="sm" type="none"/>
          </a:ln>
        </p:spPr>
      </p:pic>
      <p:sp>
        <p:nvSpPr>
          <p:cNvPr id="286" name="Google Shape;286;p14"/>
          <p:cNvSpPr txBox="1"/>
          <p:nvPr/>
        </p:nvSpPr>
        <p:spPr>
          <a:xfrm>
            <a:off x="2205050" y="2371650"/>
            <a:ext cx="20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a:latin typeface="Nunito"/>
                <a:ea typeface="Nunito"/>
                <a:cs typeface="Nunito"/>
                <a:sym typeface="Nunito"/>
              </a:rPr>
              <a:t>Clustering Algorithms</a:t>
            </a:r>
            <a:endParaRPr b="1">
              <a:latin typeface="Nunito"/>
              <a:ea typeface="Nunito"/>
              <a:cs typeface="Nunito"/>
              <a:sym typeface="Nunito"/>
            </a:endParaRPr>
          </a:p>
        </p:txBody>
      </p:sp>
      <p:pic>
        <p:nvPicPr>
          <p:cNvPr id="287" name="Google Shape;287;p14"/>
          <p:cNvPicPr preferRelativeResize="0"/>
          <p:nvPr/>
        </p:nvPicPr>
        <p:blipFill>
          <a:blip r:embed="rId4">
            <a:alphaModFix/>
          </a:blip>
          <a:stretch>
            <a:fillRect/>
          </a:stretch>
        </p:blipFill>
        <p:spPr>
          <a:xfrm>
            <a:off x="6122025" y="2335650"/>
            <a:ext cx="2447131" cy="1176275"/>
          </a:xfrm>
          <a:prstGeom prst="rect">
            <a:avLst/>
          </a:prstGeom>
          <a:noFill/>
          <a:ln>
            <a:noFill/>
          </a:ln>
        </p:spPr>
      </p:pic>
      <p:sp>
        <p:nvSpPr>
          <p:cNvPr id="288" name="Google Shape;288;p14"/>
          <p:cNvSpPr/>
          <p:nvPr/>
        </p:nvSpPr>
        <p:spPr>
          <a:xfrm rot="5400000">
            <a:off x="6020349" y="399550"/>
            <a:ext cx="1024500" cy="1669500"/>
          </a:xfrm>
          <a:prstGeom prst="bentArrow">
            <a:avLst>
              <a:gd fmla="val 20797" name="adj1"/>
              <a:gd fmla="val 25000" name="adj2"/>
              <a:gd fmla="val 25000" name="adj3"/>
              <a:gd fmla="val 43750" name="adj4"/>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9" name="Google Shape;289;p14"/>
          <p:cNvPicPr preferRelativeResize="0"/>
          <p:nvPr/>
        </p:nvPicPr>
        <p:blipFill>
          <a:blip r:embed="rId5">
            <a:alphaModFix/>
          </a:blip>
          <a:stretch>
            <a:fillRect/>
          </a:stretch>
        </p:blipFill>
        <p:spPr>
          <a:xfrm>
            <a:off x="5566710" y="3180750"/>
            <a:ext cx="2587066" cy="1176276"/>
          </a:xfrm>
          <a:prstGeom prst="rect">
            <a:avLst/>
          </a:prstGeom>
          <a:noFill/>
          <a:ln>
            <a:noFill/>
          </a:ln>
        </p:spPr>
      </p:pic>
      <p:sp>
        <p:nvSpPr>
          <p:cNvPr id="290" name="Google Shape;290;p14"/>
          <p:cNvSpPr/>
          <p:nvPr/>
        </p:nvSpPr>
        <p:spPr>
          <a:xfrm>
            <a:off x="5252688" y="1853800"/>
            <a:ext cx="3891300" cy="31047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294" name="Shape 294"/>
        <p:cNvGrpSpPr/>
        <p:nvPr/>
      </p:nvGrpSpPr>
      <p:grpSpPr>
        <a:xfrm>
          <a:off x="0" y="0"/>
          <a:ext cx="0" cy="0"/>
          <a:chOff x="0" y="0"/>
          <a:chExt cx="0" cy="0"/>
        </a:xfrm>
      </p:grpSpPr>
      <p:pic>
        <p:nvPicPr>
          <p:cNvPr id="295" name="Google Shape;295;p15" title="Different types of customers"/>
          <p:cNvPicPr preferRelativeResize="0"/>
          <p:nvPr/>
        </p:nvPicPr>
        <p:blipFill rotWithShape="1">
          <a:blip r:embed="rId3">
            <a:alphaModFix/>
          </a:blip>
          <a:srcRect b="0" l="0" r="0" t="0"/>
          <a:stretch/>
        </p:blipFill>
        <p:spPr>
          <a:xfrm>
            <a:off x="1225050" y="1213925"/>
            <a:ext cx="5241225" cy="3245192"/>
          </a:xfrm>
          <a:prstGeom prst="rect">
            <a:avLst/>
          </a:prstGeom>
          <a:noFill/>
          <a:ln>
            <a:noFill/>
          </a:ln>
        </p:spPr>
      </p:pic>
      <p:sp>
        <p:nvSpPr>
          <p:cNvPr id="296" name="Google Shape;296;p15"/>
          <p:cNvSpPr txBox="1"/>
          <p:nvPr/>
        </p:nvSpPr>
        <p:spPr>
          <a:xfrm>
            <a:off x="6466275" y="743125"/>
            <a:ext cx="22278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300">
                <a:solidFill>
                  <a:srgbClr val="FF9900"/>
                </a:solidFill>
                <a:latin typeface="Nunito"/>
                <a:ea typeface="Nunito"/>
                <a:cs typeface="Nunito"/>
                <a:sym typeface="Nunito"/>
              </a:rPr>
              <a:t>Older people: &gt;=60 years old with high income and no kids at home.</a:t>
            </a:r>
            <a:endParaRPr b="1" sz="1300">
              <a:solidFill>
                <a:srgbClr val="FF9900"/>
              </a:solidFill>
              <a:latin typeface="Nunito"/>
              <a:ea typeface="Nunito"/>
              <a:cs typeface="Nunito"/>
              <a:sym typeface="Nunito"/>
            </a:endParaRPr>
          </a:p>
          <a:p>
            <a:pPr indent="0" lvl="0" marL="0" rtl="0" algn="l">
              <a:spcBef>
                <a:spcPts val="0"/>
              </a:spcBef>
              <a:spcAft>
                <a:spcPts val="0"/>
              </a:spcAft>
              <a:buNone/>
            </a:pPr>
            <a:r>
              <a:t/>
            </a:r>
            <a:endParaRPr b="1" sz="1300">
              <a:latin typeface="Nunito"/>
              <a:ea typeface="Nunito"/>
              <a:cs typeface="Nunito"/>
              <a:sym typeface="Nunito"/>
            </a:endParaRPr>
          </a:p>
          <a:p>
            <a:pPr indent="0" lvl="0" marL="0" rtl="0" algn="l">
              <a:spcBef>
                <a:spcPts val="0"/>
              </a:spcBef>
              <a:spcAft>
                <a:spcPts val="0"/>
              </a:spcAft>
              <a:buNone/>
            </a:pPr>
            <a:r>
              <a:t/>
            </a:r>
            <a:endParaRPr b="1" sz="1300">
              <a:latin typeface="Nunito"/>
              <a:ea typeface="Nunito"/>
              <a:cs typeface="Nunito"/>
              <a:sym typeface="Nunito"/>
            </a:endParaRPr>
          </a:p>
          <a:p>
            <a:pPr indent="0" lvl="0" marL="0" rtl="0" algn="l">
              <a:spcBef>
                <a:spcPts val="0"/>
              </a:spcBef>
              <a:spcAft>
                <a:spcPts val="0"/>
              </a:spcAft>
              <a:buNone/>
            </a:pPr>
            <a:r>
              <a:rPr b="1" lang="pt-PT" sz="1300">
                <a:solidFill>
                  <a:srgbClr val="4A86E8"/>
                </a:solidFill>
                <a:latin typeface="Nunito"/>
                <a:ea typeface="Nunito"/>
                <a:cs typeface="Nunito"/>
                <a:sym typeface="Nunito"/>
              </a:rPr>
              <a:t>Middle-aged Adults: 40-59 years old, with a decent income with older kids.</a:t>
            </a:r>
            <a:endParaRPr b="1" sz="1300">
              <a:solidFill>
                <a:srgbClr val="4A86E8"/>
              </a:solidFill>
              <a:latin typeface="Nunito"/>
              <a:ea typeface="Nunito"/>
              <a:cs typeface="Nunito"/>
              <a:sym typeface="Nunito"/>
            </a:endParaRPr>
          </a:p>
          <a:p>
            <a:pPr indent="0" lvl="0" marL="0" rtl="0" algn="l">
              <a:spcBef>
                <a:spcPts val="0"/>
              </a:spcBef>
              <a:spcAft>
                <a:spcPts val="0"/>
              </a:spcAft>
              <a:buNone/>
            </a:pPr>
            <a:r>
              <a:t/>
            </a:r>
            <a:endParaRPr b="1" sz="1300">
              <a:latin typeface="Nunito"/>
              <a:ea typeface="Nunito"/>
              <a:cs typeface="Nunito"/>
              <a:sym typeface="Nunito"/>
            </a:endParaRPr>
          </a:p>
          <a:p>
            <a:pPr indent="0" lvl="0" marL="0" rtl="0" algn="l">
              <a:spcBef>
                <a:spcPts val="0"/>
              </a:spcBef>
              <a:spcAft>
                <a:spcPts val="0"/>
              </a:spcAft>
              <a:buNone/>
            </a:pPr>
            <a:r>
              <a:t/>
            </a:r>
            <a:endParaRPr b="1" sz="1300">
              <a:latin typeface="Nunito"/>
              <a:ea typeface="Nunito"/>
              <a:cs typeface="Nunito"/>
              <a:sym typeface="Nunito"/>
            </a:endParaRPr>
          </a:p>
          <a:p>
            <a:pPr indent="0" lvl="0" marL="0" rtl="0" algn="l">
              <a:spcBef>
                <a:spcPts val="0"/>
              </a:spcBef>
              <a:spcAft>
                <a:spcPts val="0"/>
              </a:spcAft>
              <a:buNone/>
            </a:pPr>
            <a:r>
              <a:rPr b="1" lang="pt-PT" sz="1300">
                <a:solidFill>
                  <a:srgbClr val="6AA84F"/>
                </a:solidFill>
                <a:latin typeface="Nunito"/>
                <a:ea typeface="Nunito"/>
                <a:cs typeface="Nunito"/>
                <a:sym typeface="Nunito"/>
              </a:rPr>
              <a:t>Young Adults: 27-39 years old, with a low income and with young kids at home.</a:t>
            </a:r>
            <a:endParaRPr b="1" sz="1300">
              <a:solidFill>
                <a:srgbClr val="6AA84F"/>
              </a:solidFill>
              <a:latin typeface="Nunito"/>
              <a:ea typeface="Nunito"/>
              <a:cs typeface="Nunito"/>
              <a:sym typeface="Nunito"/>
            </a:endParaRPr>
          </a:p>
          <a:p>
            <a:pPr indent="0" lvl="0" marL="0" rtl="0" algn="l">
              <a:spcBef>
                <a:spcPts val="0"/>
              </a:spcBef>
              <a:spcAft>
                <a:spcPts val="0"/>
              </a:spcAft>
              <a:buNone/>
            </a:pPr>
            <a:r>
              <a:t/>
            </a:r>
            <a:endParaRPr b="1" sz="1300">
              <a:solidFill>
                <a:srgbClr val="6AA84F"/>
              </a:solidFill>
              <a:latin typeface="Nunito"/>
              <a:ea typeface="Nunito"/>
              <a:cs typeface="Nunito"/>
              <a:sym typeface="Nunito"/>
            </a:endParaRPr>
          </a:p>
          <a:p>
            <a:pPr indent="0" lvl="0" marL="0" rtl="0" algn="l">
              <a:spcBef>
                <a:spcPts val="0"/>
              </a:spcBef>
              <a:spcAft>
                <a:spcPts val="0"/>
              </a:spcAft>
              <a:buNone/>
            </a:pPr>
            <a:r>
              <a:t/>
            </a:r>
            <a:endParaRPr b="1" sz="1300">
              <a:latin typeface="Nunito"/>
              <a:ea typeface="Nunito"/>
              <a:cs typeface="Nunito"/>
              <a:sym typeface="Nunito"/>
            </a:endParaRPr>
          </a:p>
          <a:p>
            <a:pPr indent="0" lvl="0" marL="0" rtl="0" algn="l">
              <a:spcBef>
                <a:spcPts val="0"/>
              </a:spcBef>
              <a:spcAft>
                <a:spcPts val="0"/>
              </a:spcAft>
              <a:buNone/>
            </a:pPr>
            <a:r>
              <a:rPr b="1" lang="pt-PT" sz="1300">
                <a:solidFill>
                  <a:srgbClr val="CC0000"/>
                </a:solidFill>
                <a:latin typeface="Nunito"/>
                <a:ea typeface="Nunito"/>
                <a:cs typeface="Nunito"/>
                <a:sym typeface="Nunito"/>
              </a:rPr>
              <a:t>Teenagers: 19-26 years years old customers with very low income.</a:t>
            </a:r>
            <a:endParaRPr b="1" sz="1300">
              <a:solidFill>
                <a:srgbClr val="CC0000"/>
              </a:solidFill>
              <a:latin typeface="Nunito"/>
              <a:ea typeface="Nunito"/>
              <a:cs typeface="Nunito"/>
              <a:sym typeface="Nunito"/>
            </a:endParaRPr>
          </a:p>
        </p:txBody>
      </p:sp>
      <p:sp>
        <p:nvSpPr>
          <p:cNvPr id="297" name="Google Shape;297;p15"/>
          <p:cNvSpPr txBox="1"/>
          <p:nvPr/>
        </p:nvSpPr>
        <p:spPr>
          <a:xfrm>
            <a:off x="1225050" y="1335025"/>
            <a:ext cx="15420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a:solidFill>
                  <a:srgbClr val="FFFFFF"/>
                </a:solidFill>
                <a:latin typeface="Nunito"/>
                <a:ea typeface="Nunito"/>
                <a:cs typeface="Nunito"/>
                <a:sym typeface="Nunito"/>
              </a:rPr>
              <a:t>------------------</a:t>
            </a:r>
            <a:endParaRPr>
              <a:solidFill>
                <a:srgbClr val="FFFFFF"/>
              </a:solidFill>
              <a:latin typeface="Nunito"/>
              <a:ea typeface="Nunito"/>
              <a:cs typeface="Nunito"/>
              <a:sym typeface="Nunito"/>
            </a:endParaRPr>
          </a:p>
        </p:txBody>
      </p:sp>
      <p:sp>
        <p:nvSpPr>
          <p:cNvPr id="298" name="Google Shape;298;p15"/>
          <p:cNvSpPr txBox="1"/>
          <p:nvPr/>
        </p:nvSpPr>
        <p:spPr>
          <a:xfrm>
            <a:off x="1162888" y="534625"/>
            <a:ext cx="5241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2000">
                <a:latin typeface="Maven Pro"/>
                <a:ea typeface="Maven Pro"/>
                <a:cs typeface="Maven Pro"/>
                <a:sym typeface="Maven Pro"/>
              </a:rPr>
              <a:t>Wonderful Wines of the World’s Customers</a:t>
            </a:r>
            <a:endParaRPr b="1" sz="1800">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302" name="Shape 302"/>
        <p:cNvGrpSpPr/>
        <p:nvPr/>
      </p:nvGrpSpPr>
      <p:grpSpPr>
        <a:xfrm>
          <a:off x="0" y="0"/>
          <a:ext cx="0" cy="0"/>
          <a:chOff x="0" y="0"/>
          <a:chExt cx="0" cy="0"/>
        </a:xfrm>
      </p:grpSpPr>
      <p:sp>
        <p:nvSpPr>
          <p:cNvPr id="303" name="Google Shape;303;p16"/>
          <p:cNvSpPr txBox="1"/>
          <p:nvPr>
            <p:ph idx="1" type="body"/>
          </p:nvPr>
        </p:nvSpPr>
        <p:spPr>
          <a:xfrm>
            <a:off x="1303800" y="1513550"/>
            <a:ext cx="7030500" cy="29469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b="1" lang="pt-PT" sz="3500">
                <a:solidFill>
                  <a:srgbClr val="000000"/>
                </a:solidFill>
              </a:rPr>
              <a:t>Cluster 0</a:t>
            </a:r>
            <a:r>
              <a:rPr b="1" lang="pt-PT" sz="3500"/>
              <a:t>:	</a:t>
            </a:r>
            <a:r>
              <a:rPr b="1" lang="pt-PT" sz="3500">
                <a:solidFill>
                  <a:srgbClr val="4A86E8"/>
                </a:solidFill>
              </a:rPr>
              <a:t>Middle-aged Adults</a:t>
            </a:r>
            <a:endParaRPr b="1" sz="3500">
              <a:solidFill>
                <a:srgbClr val="4A86E8"/>
              </a:solidFill>
            </a:endParaRPr>
          </a:p>
          <a:p>
            <a:pPr indent="457200" lvl="0" marL="0" rtl="0" algn="l">
              <a:spcBef>
                <a:spcPts val="1200"/>
              </a:spcBef>
              <a:spcAft>
                <a:spcPts val="0"/>
              </a:spcAft>
              <a:buNone/>
            </a:pPr>
            <a:r>
              <a:rPr lang="pt-PT" sz="3500">
                <a:solidFill>
                  <a:srgbClr val="4A86E8"/>
                </a:solidFill>
              </a:rPr>
              <a:t>With decent income and older children, they purchased lower quantity of most wine. they are getting used to the concept of shopping online, and not quite sensitive to discounts. </a:t>
            </a:r>
            <a:endParaRPr sz="3500">
              <a:solidFill>
                <a:srgbClr val="4A86E8"/>
              </a:solidFill>
            </a:endParaRPr>
          </a:p>
          <a:p>
            <a:pPr indent="0" lvl="0" marL="0" rtl="0" algn="l">
              <a:spcBef>
                <a:spcPts val="1200"/>
              </a:spcBef>
              <a:spcAft>
                <a:spcPts val="0"/>
              </a:spcAft>
              <a:buNone/>
            </a:pPr>
            <a:r>
              <a:rPr b="1" lang="pt-PT" sz="3500">
                <a:solidFill>
                  <a:srgbClr val="000000"/>
                </a:solidFill>
              </a:rPr>
              <a:t>Strategy:</a:t>
            </a:r>
            <a:endParaRPr b="1" sz="3500">
              <a:solidFill>
                <a:srgbClr val="000000"/>
              </a:solidFill>
            </a:endParaRPr>
          </a:p>
          <a:p>
            <a:pPr indent="457200" lvl="0" marL="0" rtl="0" algn="l">
              <a:spcBef>
                <a:spcPts val="1200"/>
              </a:spcBef>
              <a:spcAft>
                <a:spcPts val="0"/>
              </a:spcAft>
              <a:buNone/>
            </a:pPr>
            <a:r>
              <a:rPr lang="pt-PT" sz="3500">
                <a:solidFill>
                  <a:srgbClr val="4A86E8"/>
                </a:solidFill>
              </a:rPr>
              <a:t>Pay more attention to our middle-age clients and cultivate them as our high value clients in the future. Posting more ads with various choices and lead them to shop online more frequently</a:t>
            </a:r>
            <a:endParaRPr sz="3500">
              <a:solidFill>
                <a:srgbClr val="4A86E8"/>
              </a:solidFill>
            </a:endParaRPr>
          </a:p>
          <a:p>
            <a:pPr indent="0" lvl="0" marL="0" rtl="0" algn="l">
              <a:spcBef>
                <a:spcPts val="1200"/>
              </a:spcBef>
              <a:spcAft>
                <a:spcPts val="0"/>
              </a:spcAft>
              <a:buNone/>
            </a:pPr>
            <a:r>
              <a:t/>
            </a:r>
            <a:endParaRPr sz="1400">
              <a:solidFill>
                <a:srgbClr val="24292E"/>
              </a:solidFill>
              <a:highlight>
                <a:srgbClr val="FFFFFF"/>
              </a:highlight>
            </a:endParaRPr>
          </a:p>
          <a:p>
            <a:pPr indent="0" lvl="0" marL="0" rtl="0" algn="l">
              <a:spcBef>
                <a:spcPts val="1200"/>
              </a:spcBef>
              <a:spcAft>
                <a:spcPts val="0"/>
              </a:spcAft>
              <a:buNone/>
            </a:pPr>
            <a:r>
              <a:t/>
            </a:r>
            <a:endParaRPr sz="1400">
              <a:solidFill>
                <a:srgbClr val="24292E"/>
              </a:solidFill>
              <a:highlight>
                <a:srgbClr val="FFFFFF"/>
              </a:highlight>
            </a:endParaRPr>
          </a:p>
          <a:p>
            <a:pPr indent="0" lvl="0" marL="0" rtl="0" algn="l">
              <a:spcBef>
                <a:spcPts val="1200"/>
              </a:spcBef>
              <a:spcAft>
                <a:spcPts val="1200"/>
              </a:spcAft>
              <a:buNone/>
            </a:pPr>
            <a:r>
              <a:t/>
            </a:r>
            <a:endParaRPr b="1" sz="1050">
              <a:solidFill>
                <a:srgbClr val="24292E"/>
              </a:solidFill>
              <a:highlight>
                <a:srgbClr val="FFFFFF"/>
              </a:highlight>
              <a:latin typeface="Arial"/>
              <a:ea typeface="Arial"/>
              <a:cs typeface="Arial"/>
              <a:sym typeface="Arial"/>
            </a:endParaRPr>
          </a:p>
        </p:txBody>
      </p:sp>
      <p:sp>
        <p:nvSpPr>
          <p:cNvPr id="304" name="Google Shape;304;p16"/>
          <p:cNvSpPr txBox="1"/>
          <p:nvPr/>
        </p:nvSpPr>
        <p:spPr>
          <a:xfrm>
            <a:off x="1303800" y="632350"/>
            <a:ext cx="441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2800">
                <a:latin typeface="Maven Pro"/>
                <a:ea typeface="Maven Pro"/>
                <a:cs typeface="Maven Pro"/>
                <a:sym typeface="Maven Pro"/>
              </a:rPr>
              <a:t>Marketing Suggestions</a:t>
            </a:r>
            <a:endParaRPr b="1" sz="2800">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308" name="Shape 308"/>
        <p:cNvGrpSpPr/>
        <p:nvPr/>
      </p:nvGrpSpPr>
      <p:grpSpPr>
        <a:xfrm>
          <a:off x="0" y="0"/>
          <a:ext cx="0" cy="0"/>
          <a:chOff x="0" y="0"/>
          <a:chExt cx="0" cy="0"/>
        </a:xfrm>
      </p:grpSpPr>
      <p:sp>
        <p:nvSpPr>
          <p:cNvPr id="309" name="Google Shape;309;p17"/>
          <p:cNvSpPr txBox="1"/>
          <p:nvPr>
            <p:ph idx="1" type="body"/>
          </p:nvPr>
        </p:nvSpPr>
        <p:spPr>
          <a:xfrm>
            <a:off x="1303800" y="1513550"/>
            <a:ext cx="7030500" cy="2946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pt-PT" sz="2000">
                <a:solidFill>
                  <a:srgbClr val="000000"/>
                </a:solidFill>
              </a:rPr>
              <a:t>Cluster 1:</a:t>
            </a:r>
            <a:r>
              <a:rPr b="1" lang="pt-PT" sz="2000"/>
              <a:t> 	</a:t>
            </a:r>
            <a:r>
              <a:rPr b="1" lang="pt-PT" sz="2000">
                <a:solidFill>
                  <a:srgbClr val="FF9900"/>
                </a:solidFill>
              </a:rPr>
              <a:t>Older people</a:t>
            </a:r>
            <a:endParaRPr b="1" sz="2000">
              <a:solidFill>
                <a:srgbClr val="4A86E8"/>
              </a:solidFill>
            </a:endParaRPr>
          </a:p>
          <a:p>
            <a:pPr indent="457200" lvl="0" marL="0" rtl="0" algn="l">
              <a:spcBef>
                <a:spcPts val="1200"/>
              </a:spcBef>
              <a:spcAft>
                <a:spcPts val="0"/>
              </a:spcAft>
              <a:buNone/>
            </a:pPr>
            <a:r>
              <a:rPr lang="pt-PT" sz="2000">
                <a:solidFill>
                  <a:srgbClr val="FF9900"/>
                </a:solidFill>
              </a:rPr>
              <a:t>Older clients with highest income but not sensitive to discounts and normally less shop online.  They have the highest  percentage of dry white wine consumption and average of other kinds, not big fans of exotic wines.</a:t>
            </a:r>
            <a:endParaRPr sz="2000">
              <a:solidFill>
                <a:srgbClr val="FFD966"/>
              </a:solidFill>
              <a:latin typeface="Maven Pro"/>
              <a:ea typeface="Maven Pro"/>
              <a:cs typeface="Maven Pro"/>
              <a:sym typeface="Maven Pro"/>
            </a:endParaRPr>
          </a:p>
          <a:p>
            <a:pPr indent="0" lvl="0" marL="0" rtl="0" algn="l">
              <a:spcBef>
                <a:spcPts val="1200"/>
              </a:spcBef>
              <a:spcAft>
                <a:spcPts val="0"/>
              </a:spcAft>
              <a:buNone/>
            </a:pPr>
            <a:r>
              <a:rPr b="1" lang="pt-PT" sz="2000">
                <a:solidFill>
                  <a:srgbClr val="24292E"/>
                </a:solidFill>
              </a:rPr>
              <a:t>Strategy:</a:t>
            </a:r>
            <a:endParaRPr b="1" sz="2000">
              <a:solidFill>
                <a:srgbClr val="24292E"/>
              </a:solidFill>
            </a:endParaRPr>
          </a:p>
          <a:p>
            <a:pPr indent="457200" lvl="0" marL="0" rtl="0" algn="l">
              <a:spcBef>
                <a:spcPts val="1200"/>
              </a:spcBef>
              <a:spcAft>
                <a:spcPts val="0"/>
              </a:spcAft>
              <a:buNone/>
            </a:pPr>
            <a:r>
              <a:rPr lang="pt-PT" sz="2000">
                <a:solidFill>
                  <a:srgbClr val="FF9900"/>
                </a:solidFill>
              </a:rPr>
              <a:t>Keep maintaining our most lifetime value clients through supporting various good quality wine and encouraging them to visit our web to purchase online.</a:t>
            </a:r>
            <a:endParaRPr sz="2000">
              <a:solidFill>
                <a:srgbClr val="4A86E8"/>
              </a:solidFill>
              <a:highlight>
                <a:srgbClr val="FFFFFF"/>
              </a:highlight>
            </a:endParaRPr>
          </a:p>
          <a:p>
            <a:pPr indent="0" lvl="0" marL="0" rtl="0" algn="l">
              <a:spcBef>
                <a:spcPts val="1200"/>
              </a:spcBef>
              <a:spcAft>
                <a:spcPts val="0"/>
              </a:spcAft>
              <a:buNone/>
            </a:pPr>
            <a:r>
              <a:t/>
            </a:r>
            <a:endParaRPr sz="1400">
              <a:solidFill>
                <a:srgbClr val="24292E"/>
              </a:solidFill>
              <a:highlight>
                <a:srgbClr val="FFFFFF"/>
              </a:highlight>
            </a:endParaRPr>
          </a:p>
          <a:p>
            <a:pPr indent="0" lvl="0" marL="0" rtl="0" algn="l">
              <a:spcBef>
                <a:spcPts val="1200"/>
              </a:spcBef>
              <a:spcAft>
                <a:spcPts val="0"/>
              </a:spcAft>
              <a:buNone/>
            </a:pPr>
            <a:r>
              <a:t/>
            </a:r>
            <a:endParaRPr sz="1400">
              <a:solidFill>
                <a:srgbClr val="24292E"/>
              </a:solidFill>
              <a:highlight>
                <a:srgbClr val="FFFFFF"/>
              </a:highlight>
            </a:endParaRPr>
          </a:p>
          <a:p>
            <a:pPr indent="0" lvl="0" marL="0" rtl="0" algn="l">
              <a:spcBef>
                <a:spcPts val="1200"/>
              </a:spcBef>
              <a:spcAft>
                <a:spcPts val="1200"/>
              </a:spcAft>
              <a:buNone/>
            </a:pPr>
            <a:r>
              <a:t/>
            </a:r>
            <a:endParaRPr b="1" sz="1050">
              <a:solidFill>
                <a:srgbClr val="24292E"/>
              </a:solidFill>
              <a:highlight>
                <a:srgbClr val="FFFFFF"/>
              </a:highlight>
              <a:latin typeface="Arial"/>
              <a:ea typeface="Arial"/>
              <a:cs typeface="Arial"/>
              <a:sym typeface="Arial"/>
            </a:endParaRPr>
          </a:p>
        </p:txBody>
      </p:sp>
      <p:sp>
        <p:nvSpPr>
          <p:cNvPr id="310" name="Google Shape;310;p17"/>
          <p:cNvSpPr txBox="1"/>
          <p:nvPr/>
        </p:nvSpPr>
        <p:spPr>
          <a:xfrm>
            <a:off x="1303800" y="632350"/>
            <a:ext cx="441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2800">
                <a:latin typeface="Maven Pro"/>
                <a:ea typeface="Maven Pro"/>
                <a:cs typeface="Maven Pro"/>
                <a:sym typeface="Maven Pro"/>
              </a:rPr>
              <a:t>Marketing Suggestions</a:t>
            </a:r>
            <a:endParaRPr b="1" sz="2800">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314" name="Shape 314"/>
        <p:cNvGrpSpPr/>
        <p:nvPr/>
      </p:nvGrpSpPr>
      <p:grpSpPr>
        <a:xfrm>
          <a:off x="0" y="0"/>
          <a:ext cx="0" cy="0"/>
          <a:chOff x="0" y="0"/>
          <a:chExt cx="0" cy="0"/>
        </a:xfrm>
      </p:grpSpPr>
      <p:sp>
        <p:nvSpPr>
          <p:cNvPr id="315" name="Google Shape;315;p18"/>
          <p:cNvSpPr txBox="1"/>
          <p:nvPr>
            <p:ph idx="1" type="body"/>
          </p:nvPr>
        </p:nvSpPr>
        <p:spPr>
          <a:xfrm>
            <a:off x="1303800" y="1513550"/>
            <a:ext cx="7030500" cy="2946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pt-PT" sz="5600">
                <a:solidFill>
                  <a:srgbClr val="000000"/>
                </a:solidFill>
              </a:rPr>
              <a:t>Cluster 2:</a:t>
            </a:r>
            <a:r>
              <a:rPr b="1" lang="pt-PT" sz="5600"/>
              <a:t>	</a:t>
            </a:r>
            <a:r>
              <a:rPr b="1" lang="pt-PT" sz="5600">
                <a:solidFill>
                  <a:srgbClr val="6AA84F"/>
                </a:solidFill>
              </a:rPr>
              <a:t>Young Adults</a:t>
            </a:r>
            <a:endParaRPr sz="5600">
              <a:solidFill>
                <a:srgbClr val="4A86E8"/>
              </a:solidFill>
            </a:endParaRPr>
          </a:p>
          <a:p>
            <a:pPr indent="457200" lvl="0" marL="0" rtl="0" algn="just">
              <a:lnSpc>
                <a:spcPct val="115000"/>
              </a:lnSpc>
              <a:spcBef>
                <a:spcPts val="1200"/>
              </a:spcBef>
              <a:spcAft>
                <a:spcPts val="0"/>
              </a:spcAft>
              <a:buNone/>
            </a:pPr>
            <a:r>
              <a:rPr lang="pt-PT" sz="5600">
                <a:solidFill>
                  <a:srgbClr val="6AA84F"/>
                </a:solidFill>
              </a:rPr>
              <a:t>Young adults with lower income with teenager at home, purchasing more during discount on the internet with lower price</a:t>
            </a:r>
            <a:endParaRPr sz="5600">
              <a:solidFill>
                <a:srgbClr val="6AA84F"/>
              </a:solidFill>
            </a:endParaRPr>
          </a:p>
          <a:p>
            <a:pPr indent="0" lvl="0" marL="0" rtl="0" algn="l">
              <a:spcBef>
                <a:spcPts val="1200"/>
              </a:spcBef>
              <a:spcAft>
                <a:spcPts val="0"/>
              </a:spcAft>
              <a:buNone/>
            </a:pPr>
            <a:r>
              <a:rPr b="1" lang="pt-PT" sz="5600">
                <a:solidFill>
                  <a:srgbClr val="24292E"/>
                </a:solidFill>
              </a:rPr>
              <a:t>Strategy:</a:t>
            </a:r>
            <a:endParaRPr b="1" sz="5600">
              <a:solidFill>
                <a:srgbClr val="24292E"/>
              </a:solidFill>
            </a:endParaRPr>
          </a:p>
          <a:p>
            <a:pPr indent="0" lvl="0" marL="0" rtl="0" algn="l">
              <a:spcBef>
                <a:spcPts val="1200"/>
              </a:spcBef>
              <a:spcAft>
                <a:spcPts val="0"/>
              </a:spcAft>
              <a:buNone/>
            </a:pPr>
            <a:r>
              <a:rPr lang="pt-PT" sz="5600">
                <a:solidFill>
                  <a:srgbClr val="6AA84F"/>
                </a:solidFill>
              </a:rPr>
              <a:t>	</a:t>
            </a:r>
            <a:r>
              <a:rPr lang="pt-PT" sz="5600">
                <a:solidFill>
                  <a:srgbClr val="6AA84F"/>
                </a:solidFill>
                <a:latin typeface="Arial"/>
                <a:ea typeface="Arial"/>
                <a:cs typeface="Arial"/>
                <a:sym typeface="Arial"/>
              </a:rPr>
              <a:t>Every month or so provide them with discounts to be used online in a selected range of dry and exotic wines as well as notifications of promotions.</a:t>
            </a:r>
            <a:endParaRPr sz="5600">
              <a:solidFill>
                <a:srgbClr val="6AA84F"/>
              </a:solidFill>
            </a:endParaRPr>
          </a:p>
          <a:p>
            <a:pPr indent="0" lvl="0" marL="0" rtl="0" algn="l">
              <a:spcBef>
                <a:spcPts val="1200"/>
              </a:spcBef>
              <a:spcAft>
                <a:spcPts val="0"/>
              </a:spcAft>
              <a:buNone/>
            </a:pPr>
            <a:r>
              <a:rPr lang="pt-PT" sz="2000">
                <a:solidFill>
                  <a:srgbClr val="24292E"/>
                </a:solidFill>
                <a:highlight>
                  <a:srgbClr val="FFFFFF"/>
                </a:highlight>
              </a:rPr>
              <a:t>	</a:t>
            </a:r>
            <a:endParaRPr sz="2000">
              <a:solidFill>
                <a:srgbClr val="24292E"/>
              </a:solidFill>
              <a:highlight>
                <a:srgbClr val="FFFFFF"/>
              </a:highlight>
            </a:endParaRPr>
          </a:p>
          <a:p>
            <a:pPr indent="0" lvl="0" marL="0" rtl="0" algn="l">
              <a:spcBef>
                <a:spcPts val="1200"/>
              </a:spcBef>
              <a:spcAft>
                <a:spcPts val="0"/>
              </a:spcAft>
              <a:buNone/>
            </a:pPr>
            <a:r>
              <a:rPr lang="pt-PT" sz="2000">
                <a:solidFill>
                  <a:srgbClr val="24292E"/>
                </a:solidFill>
                <a:highlight>
                  <a:srgbClr val="FFFFFF"/>
                </a:highlight>
              </a:rPr>
              <a:t>	</a:t>
            </a:r>
            <a:endParaRPr sz="2000">
              <a:solidFill>
                <a:srgbClr val="24292E"/>
              </a:solidFill>
              <a:highlight>
                <a:srgbClr val="FFFFFF"/>
              </a:highlight>
            </a:endParaRPr>
          </a:p>
          <a:p>
            <a:pPr indent="0" lvl="0" marL="0" rtl="0" algn="l">
              <a:spcBef>
                <a:spcPts val="1200"/>
              </a:spcBef>
              <a:spcAft>
                <a:spcPts val="0"/>
              </a:spcAft>
              <a:buNone/>
            </a:pPr>
            <a:r>
              <a:t/>
            </a:r>
            <a:endParaRPr sz="2000">
              <a:solidFill>
                <a:srgbClr val="4A86E8"/>
              </a:solidFill>
              <a:highlight>
                <a:srgbClr val="FFFFFF"/>
              </a:highlight>
            </a:endParaRPr>
          </a:p>
          <a:p>
            <a:pPr indent="0" lvl="0" marL="0" rtl="0" algn="l">
              <a:spcBef>
                <a:spcPts val="1200"/>
              </a:spcBef>
              <a:spcAft>
                <a:spcPts val="0"/>
              </a:spcAft>
              <a:buNone/>
            </a:pPr>
            <a:r>
              <a:t/>
            </a:r>
            <a:endParaRPr sz="1400">
              <a:solidFill>
                <a:srgbClr val="24292E"/>
              </a:solidFill>
              <a:highlight>
                <a:srgbClr val="FFFFFF"/>
              </a:highlight>
            </a:endParaRPr>
          </a:p>
          <a:p>
            <a:pPr indent="0" lvl="0" marL="0" rtl="0" algn="l">
              <a:spcBef>
                <a:spcPts val="1200"/>
              </a:spcBef>
              <a:spcAft>
                <a:spcPts val="0"/>
              </a:spcAft>
              <a:buNone/>
            </a:pPr>
            <a:r>
              <a:t/>
            </a:r>
            <a:endParaRPr sz="1400">
              <a:solidFill>
                <a:srgbClr val="24292E"/>
              </a:solidFill>
              <a:highlight>
                <a:srgbClr val="FFFFFF"/>
              </a:highlight>
            </a:endParaRPr>
          </a:p>
          <a:p>
            <a:pPr indent="0" lvl="0" marL="0" rtl="0" algn="l">
              <a:spcBef>
                <a:spcPts val="1200"/>
              </a:spcBef>
              <a:spcAft>
                <a:spcPts val="1200"/>
              </a:spcAft>
              <a:buNone/>
            </a:pPr>
            <a:r>
              <a:t/>
            </a:r>
            <a:endParaRPr b="1" sz="1050">
              <a:solidFill>
                <a:srgbClr val="24292E"/>
              </a:solidFill>
              <a:highlight>
                <a:srgbClr val="FFFFFF"/>
              </a:highlight>
              <a:latin typeface="Arial"/>
              <a:ea typeface="Arial"/>
              <a:cs typeface="Arial"/>
              <a:sym typeface="Arial"/>
            </a:endParaRPr>
          </a:p>
        </p:txBody>
      </p:sp>
      <p:sp>
        <p:nvSpPr>
          <p:cNvPr id="316" name="Google Shape;316;p18"/>
          <p:cNvSpPr txBox="1"/>
          <p:nvPr/>
        </p:nvSpPr>
        <p:spPr>
          <a:xfrm>
            <a:off x="1303800" y="632350"/>
            <a:ext cx="441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2800">
                <a:latin typeface="Maven Pro"/>
                <a:ea typeface="Maven Pro"/>
                <a:cs typeface="Maven Pro"/>
                <a:sym typeface="Maven Pro"/>
              </a:rPr>
              <a:t>Marketing Suggestions</a:t>
            </a:r>
            <a:endParaRPr b="1" sz="2800">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320" name="Shape 320"/>
        <p:cNvGrpSpPr/>
        <p:nvPr/>
      </p:nvGrpSpPr>
      <p:grpSpPr>
        <a:xfrm>
          <a:off x="0" y="0"/>
          <a:ext cx="0" cy="0"/>
          <a:chOff x="0" y="0"/>
          <a:chExt cx="0" cy="0"/>
        </a:xfrm>
      </p:grpSpPr>
      <p:sp>
        <p:nvSpPr>
          <p:cNvPr id="321" name="Google Shape;321;p19"/>
          <p:cNvSpPr txBox="1"/>
          <p:nvPr>
            <p:ph idx="1" type="body"/>
          </p:nvPr>
        </p:nvSpPr>
        <p:spPr>
          <a:xfrm>
            <a:off x="1303800" y="1513550"/>
            <a:ext cx="7030500" cy="33990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pt-PT" sz="1400"/>
              <a:t>Cluster 3:	</a:t>
            </a:r>
            <a:r>
              <a:rPr b="1" lang="pt-PT" sz="1400">
                <a:solidFill>
                  <a:srgbClr val="CC0000"/>
                </a:solidFill>
              </a:rPr>
              <a:t>Teenagers</a:t>
            </a:r>
            <a:endParaRPr b="1" sz="1400">
              <a:solidFill>
                <a:srgbClr val="4A86E8"/>
              </a:solidFill>
            </a:endParaRPr>
          </a:p>
          <a:p>
            <a:pPr indent="457200" lvl="0" marL="0" rtl="0" algn="l">
              <a:spcBef>
                <a:spcPts val="1200"/>
              </a:spcBef>
              <a:spcAft>
                <a:spcPts val="0"/>
              </a:spcAft>
              <a:buNone/>
            </a:pPr>
            <a:r>
              <a:rPr lang="pt-PT" sz="1400">
                <a:solidFill>
                  <a:srgbClr val="CC0000"/>
                </a:solidFill>
              </a:rPr>
              <a:t>Teenagers with lowest income, purchasing more during discount on the internet with lower average price and are more likely to buy all kinds of wine especially exotic wines.</a:t>
            </a:r>
            <a:endParaRPr sz="1400">
              <a:solidFill>
                <a:srgbClr val="FFD966"/>
              </a:solidFill>
              <a:latin typeface="Maven Pro"/>
              <a:ea typeface="Maven Pro"/>
              <a:cs typeface="Maven Pro"/>
              <a:sym typeface="Maven Pro"/>
            </a:endParaRPr>
          </a:p>
          <a:p>
            <a:pPr indent="0" lvl="0" marL="0" rtl="0" algn="l">
              <a:spcBef>
                <a:spcPts val="1200"/>
              </a:spcBef>
              <a:spcAft>
                <a:spcPts val="0"/>
              </a:spcAft>
              <a:buNone/>
            </a:pPr>
            <a:r>
              <a:rPr b="1" lang="pt-PT" sz="1400">
                <a:solidFill>
                  <a:srgbClr val="24292E"/>
                </a:solidFill>
              </a:rPr>
              <a:t>Strategy:</a:t>
            </a:r>
            <a:endParaRPr b="1" sz="1400">
              <a:solidFill>
                <a:srgbClr val="24292E"/>
              </a:solidFill>
            </a:endParaRPr>
          </a:p>
          <a:p>
            <a:pPr indent="457200" lvl="0" marL="0" rtl="0" algn="l">
              <a:spcBef>
                <a:spcPts val="1200"/>
              </a:spcBef>
              <a:spcAft>
                <a:spcPts val="0"/>
              </a:spcAft>
              <a:buNone/>
            </a:pPr>
            <a:r>
              <a:rPr lang="pt-PT" sz="1400">
                <a:solidFill>
                  <a:srgbClr val="CC0000"/>
                </a:solidFill>
              </a:rPr>
              <a:t>These clients spend more time visiting our webs, we should post more ads via emails with various kinds of wine and attractive discounts.</a:t>
            </a:r>
            <a:endParaRPr sz="1400">
              <a:solidFill>
                <a:srgbClr val="24292E"/>
              </a:solidFill>
              <a:highlight>
                <a:srgbClr val="FFFFFF"/>
              </a:highlight>
            </a:endParaRPr>
          </a:p>
          <a:p>
            <a:pPr indent="0" lvl="0" marL="0" rtl="0" algn="l">
              <a:spcBef>
                <a:spcPts val="1200"/>
              </a:spcBef>
              <a:spcAft>
                <a:spcPts val="0"/>
              </a:spcAft>
              <a:buNone/>
            </a:pPr>
            <a:r>
              <a:t/>
            </a:r>
            <a:endParaRPr sz="1400">
              <a:solidFill>
                <a:srgbClr val="4A86E8"/>
              </a:solidFill>
              <a:highlight>
                <a:srgbClr val="FFFFFF"/>
              </a:highlight>
            </a:endParaRPr>
          </a:p>
          <a:p>
            <a:pPr indent="0" lvl="0" marL="0" rtl="0" algn="l">
              <a:spcBef>
                <a:spcPts val="1200"/>
              </a:spcBef>
              <a:spcAft>
                <a:spcPts val="0"/>
              </a:spcAft>
              <a:buNone/>
            </a:pPr>
            <a:r>
              <a:t/>
            </a:r>
            <a:endParaRPr sz="1400">
              <a:solidFill>
                <a:srgbClr val="24292E"/>
              </a:solidFill>
              <a:highlight>
                <a:srgbClr val="FFFFFF"/>
              </a:highlight>
            </a:endParaRPr>
          </a:p>
          <a:p>
            <a:pPr indent="0" lvl="0" marL="0" rtl="0" algn="l">
              <a:spcBef>
                <a:spcPts val="1200"/>
              </a:spcBef>
              <a:spcAft>
                <a:spcPts val="0"/>
              </a:spcAft>
              <a:buNone/>
            </a:pPr>
            <a:r>
              <a:t/>
            </a:r>
            <a:endParaRPr sz="1400">
              <a:solidFill>
                <a:srgbClr val="24292E"/>
              </a:solidFill>
              <a:highlight>
                <a:srgbClr val="FFFFFF"/>
              </a:highlight>
            </a:endParaRPr>
          </a:p>
          <a:p>
            <a:pPr indent="0" lvl="0" marL="0" rtl="0" algn="l">
              <a:spcBef>
                <a:spcPts val="1200"/>
              </a:spcBef>
              <a:spcAft>
                <a:spcPts val="1200"/>
              </a:spcAft>
              <a:buNone/>
            </a:pPr>
            <a:r>
              <a:t/>
            </a:r>
            <a:endParaRPr b="1" sz="1400">
              <a:solidFill>
                <a:srgbClr val="24292E"/>
              </a:solidFill>
              <a:highlight>
                <a:srgbClr val="FFFFFF"/>
              </a:highlight>
              <a:latin typeface="Arial"/>
              <a:ea typeface="Arial"/>
              <a:cs typeface="Arial"/>
              <a:sym typeface="Arial"/>
            </a:endParaRPr>
          </a:p>
        </p:txBody>
      </p:sp>
      <p:sp>
        <p:nvSpPr>
          <p:cNvPr id="322" name="Google Shape;322;p19"/>
          <p:cNvSpPr txBox="1"/>
          <p:nvPr/>
        </p:nvSpPr>
        <p:spPr>
          <a:xfrm>
            <a:off x="1303800" y="632350"/>
            <a:ext cx="441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2800">
                <a:latin typeface="Maven Pro"/>
                <a:ea typeface="Maven Pro"/>
                <a:cs typeface="Maven Pro"/>
                <a:sym typeface="Maven Pro"/>
              </a:rPr>
              <a:t>Marketing Suggestions</a:t>
            </a:r>
            <a:endParaRPr b="1" sz="2800">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Summarize </a:t>
            </a:r>
            <a:endParaRPr/>
          </a:p>
        </p:txBody>
      </p:sp>
      <p:graphicFrame>
        <p:nvGraphicFramePr>
          <p:cNvPr id="328" name="Google Shape;328;p20"/>
          <p:cNvGraphicFramePr/>
          <p:nvPr/>
        </p:nvGraphicFramePr>
        <p:xfrm>
          <a:off x="952500" y="1597875"/>
          <a:ext cx="3000000" cy="3000000"/>
        </p:xfrm>
        <a:graphic>
          <a:graphicData uri="http://schemas.openxmlformats.org/drawingml/2006/table">
            <a:tbl>
              <a:tblPr>
                <a:noFill/>
                <a:tableStyleId>{5F7F04FB-FF40-45EB-82B2-6A75CEE06C9C}</a:tableStyleId>
              </a:tblPr>
              <a:tblGrid>
                <a:gridCol w="1809750"/>
                <a:gridCol w="1809750"/>
                <a:gridCol w="1809750"/>
                <a:gridCol w="1809750"/>
              </a:tblGrid>
              <a:tr h="381000">
                <a:tc>
                  <a:txBody>
                    <a:bodyPr/>
                    <a:lstStyle/>
                    <a:p>
                      <a:pPr indent="0" lvl="0" marL="0" rtl="0" algn="ctr">
                        <a:spcBef>
                          <a:spcPts val="0"/>
                        </a:spcBef>
                        <a:spcAft>
                          <a:spcPts val="0"/>
                        </a:spcAft>
                        <a:buNone/>
                      </a:pPr>
                      <a:r>
                        <a:rPr b="1" lang="pt-PT"/>
                        <a:t>Older People</a:t>
                      </a:r>
                      <a:endParaRPr b="1"/>
                    </a:p>
                  </a:txBody>
                  <a:tcPr marT="91425" marB="91425" marR="91425" marL="91425">
                    <a:lnL cap="flat" cmpd="sng" w="9525">
                      <a:solidFill>
                        <a:srgbClr val="F1C232"/>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F1C232"/>
                      </a:solidFill>
                      <a:prstDash val="solid"/>
                      <a:round/>
                      <a:headEnd len="sm" w="sm" type="none"/>
                      <a:tailEnd len="sm" w="sm" type="none"/>
                    </a:lnT>
                    <a:lnB cap="flat" cmpd="sng" w="9525">
                      <a:solidFill>
                        <a:srgbClr val="F1C232"/>
                      </a:solidFill>
                      <a:prstDash val="solid"/>
                      <a:round/>
                      <a:headEnd len="sm" w="sm" type="none"/>
                      <a:tailEnd len="sm" w="sm" type="none"/>
                    </a:lnB>
                    <a:solidFill>
                      <a:srgbClr val="F1C232"/>
                    </a:solidFill>
                  </a:tcPr>
                </a:tc>
                <a:tc>
                  <a:txBody>
                    <a:bodyPr/>
                    <a:lstStyle/>
                    <a:p>
                      <a:pPr indent="0" lvl="0" marL="0" rtl="0" algn="ctr">
                        <a:spcBef>
                          <a:spcPts val="0"/>
                        </a:spcBef>
                        <a:spcAft>
                          <a:spcPts val="0"/>
                        </a:spcAft>
                        <a:buNone/>
                      </a:pPr>
                      <a:r>
                        <a:rPr b="1" lang="pt-PT"/>
                        <a:t>Middle-Aged Adults</a:t>
                      </a:r>
                      <a:endParaRPr b="1"/>
                    </a:p>
                  </a:txBody>
                  <a:tcPr marT="91425" marB="91425" marR="91425" marL="91425">
                    <a:lnL cap="flat" cmpd="sng" w="9525">
                      <a:solidFill>
                        <a:srgbClr val="3C78D8"/>
                      </a:solidFill>
                      <a:prstDash val="solid"/>
                      <a:round/>
                      <a:headEnd len="sm" w="sm" type="none"/>
                      <a:tailEnd len="sm" w="sm" type="none"/>
                    </a:lnL>
                    <a:lnR cap="flat" cmpd="sng" w="9525">
                      <a:solidFill>
                        <a:srgbClr val="93C47D"/>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b="1" lang="pt-PT"/>
                        <a:t>Young Adults</a:t>
                      </a:r>
                      <a:endParaRPr b="1"/>
                    </a:p>
                  </a:txBody>
                  <a:tcPr marT="91425" marB="91425" marR="91425" marL="91425">
                    <a:lnL cap="flat" cmpd="sng" w="9525">
                      <a:solidFill>
                        <a:srgbClr val="93C47D"/>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93C47D"/>
                      </a:solidFill>
                      <a:prstDash val="solid"/>
                      <a:round/>
                      <a:headEnd len="sm" w="sm" type="none"/>
                      <a:tailEnd len="sm" w="sm" type="none"/>
                    </a:lnT>
                    <a:lnB cap="flat" cmpd="sng" w="9525">
                      <a:solidFill>
                        <a:srgbClr val="93C47D"/>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b="1" lang="pt-PT"/>
                        <a:t>Teenagers</a:t>
                      </a:r>
                      <a:endParaRPr b="1"/>
                    </a:p>
                  </a:txBody>
                  <a:tcPr marT="91425" marB="91425" marR="91425" marL="91425">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solidFill>
                      <a:srgbClr val="E06666"/>
                    </a:solidFill>
                  </a:tcPr>
                </a:tc>
              </a:tr>
              <a:tr h="381000">
                <a:tc>
                  <a:txBody>
                    <a:bodyPr/>
                    <a:lstStyle/>
                    <a:p>
                      <a:pPr indent="0" lvl="0" marL="0" rtl="0" algn="ctr">
                        <a:spcBef>
                          <a:spcPts val="0"/>
                        </a:spcBef>
                        <a:spcAft>
                          <a:spcPts val="0"/>
                        </a:spcAft>
                        <a:buNone/>
                      </a:pPr>
                      <a:r>
                        <a:rPr lang="pt-PT"/>
                        <a:t>Our most important customers</a:t>
                      </a:r>
                      <a:endParaRPr/>
                    </a:p>
                  </a:txBody>
                  <a:tcPr marT="91425" marB="91425" marR="91425" marL="91425">
                    <a:lnL cap="flat" cmpd="sng" w="9525">
                      <a:solidFill>
                        <a:srgbClr val="F1C232"/>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F1C232"/>
                      </a:solidFill>
                      <a:prstDash val="solid"/>
                      <a:round/>
                      <a:headEnd len="sm" w="sm" type="none"/>
                      <a:tailEnd len="sm" w="sm" type="none"/>
                    </a:lnT>
                    <a:lnB cap="flat" cmpd="sng" w="9525">
                      <a:solidFill>
                        <a:srgbClr val="F1C232"/>
                      </a:solidFill>
                      <a:prstDash val="solid"/>
                      <a:round/>
                      <a:headEnd len="sm" w="sm" type="none"/>
                      <a:tailEnd len="sm" w="sm" type="none"/>
                    </a:lnB>
                  </a:tcPr>
                </a:tc>
                <a:tc>
                  <a:txBody>
                    <a:bodyPr/>
                    <a:lstStyle/>
                    <a:p>
                      <a:pPr indent="0" lvl="0" marL="0" rtl="0" algn="ctr">
                        <a:spcBef>
                          <a:spcPts val="0"/>
                        </a:spcBef>
                        <a:spcAft>
                          <a:spcPts val="0"/>
                        </a:spcAft>
                        <a:buNone/>
                      </a:pPr>
                      <a:r>
                        <a:rPr lang="pt-PT"/>
                        <a:t>Important customers that we should paid more attention</a:t>
                      </a:r>
                      <a:endParaRPr/>
                    </a:p>
                  </a:txBody>
                  <a:tcPr marT="91425" marB="91425" marR="91425" marL="91425">
                    <a:lnL cap="flat" cmpd="sng" w="9525">
                      <a:solidFill>
                        <a:srgbClr val="3C78D8"/>
                      </a:solidFill>
                      <a:prstDash val="solid"/>
                      <a:round/>
                      <a:headEnd len="sm" w="sm" type="none"/>
                      <a:tailEnd len="sm" w="sm" type="none"/>
                    </a:lnL>
                    <a:lnR cap="flat" cmpd="sng" w="9525">
                      <a:solidFill>
                        <a:srgbClr val="93C47D"/>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ctr">
                        <a:spcBef>
                          <a:spcPts val="0"/>
                        </a:spcBef>
                        <a:spcAft>
                          <a:spcPts val="0"/>
                        </a:spcAft>
                        <a:buNone/>
                      </a:pPr>
                      <a:r>
                        <a:rPr lang="pt-PT"/>
                        <a:t>Represents a small group of our customers</a:t>
                      </a:r>
                      <a:endParaRPr/>
                    </a:p>
                  </a:txBody>
                  <a:tcPr marT="91425" marB="91425" marR="91425" marL="91425">
                    <a:lnL cap="flat" cmpd="sng" w="9525">
                      <a:solidFill>
                        <a:srgbClr val="93C47D"/>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93C47D"/>
                      </a:solidFill>
                      <a:prstDash val="solid"/>
                      <a:round/>
                      <a:headEnd len="sm" w="sm" type="none"/>
                      <a:tailEnd len="sm" w="sm" type="none"/>
                    </a:lnT>
                    <a:lnB cap="flat" cmpd="sng" w="952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lang="pt-PT"/>
                        <a:t>These customers enjoy all types of wines </a:t>
                      </a:r>
                      <a:endParaRPr/>
                    </a:p>
                  </a:txBody>
                  <a:tcPr marT="91425" marB="91425" marR="91425" marL="91425">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tcPr>
                </a:tc>
              </a:tr>
              <a:tr h="818975">
                <a:tc>
                  <a:txBody>
                    <a:bodyPr/>
                    <a:lstStyle/>
                    <a:p>
                      <a:pPr indent="0" lvl="0" marL="0" rtl="0" algn="ctr">
                        <a:spcBef>
                          <a:spcPts val="0"/>
                        </a:spcBef>
                        <a:spcAft>
                          <a:spcPts val="0"/>
                        </a:spcAft>
                        <a:buNone/>
                      </a:pPr>
                      <a:r>
                        <a:rPr lang="pt-PT"/>
                        <a:t>Preference in dry wines</a:t>
                      </a:r>
                      <a:endParaRPr/>
                    </a:p>
                  </a:txBody>
                  <a:tcPr marT="91425" marB="91425" marR="91425" marL="91425">
                    <a:lnL cap="flat" cmpd="sng" w="9525">
                      <a:solidFill>
                        <a:srgbClr val="F1C232"/>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F1C232"/>
                      </a:solidFill>
                      <a:prstDash val="solid"/>
                      <a:round/>
                      <a:headEnd len="sm" w="sm" type="none"/>
                      <a:tailEnd len="sm" w="sm" type="none"/>
                    </a:lnT>
                    <a:lnB cap="flat" cmpd="sng" w="9525">
                      <a:solidFill>
                        <a:srgbClr val="F1C232"/>
                      </a:solidFill>
                      <a:prstDash val="solid"/>
                      <a:round/>
                      <a:headEnd len="sm" w="sm" type="none"/>
                      <a:tailEnd len="sm" w="sm" type="none"/>
                    </a:lnB>
                  </a:tcPr>
                </a:tc>
                <a:tc>
                  <a:txBody>
                    <a:bodyPr/>
                    <a:lstStyle/>
                    <a:p>
                      <a:pPr indent="0" lvl="0" marL="0" rtl="0" algn="ctr">
                        <a:spcBef>
                          <a:spcPts val="0"/>
                        </a:spcBef>
                        <a:spcAft>
                          <a:spcPts val="0"/>
                        </a:spcAft>
                        <a:buNone/>
                      </a:pPr>
                      <a:r>
                        <a:rPr lang="pt-PT"/>
                        <a:t>They don’t have any real preference in wine </a:t>
                      </a:r>
                      <a:endParaRPr/>
                    </a:p>
                  </a:txBody>
                  <a:tcPr marT="91425" marB="91425" marR="91425" marL="91425">
                    <a:lnL cap="flat" cmpd="sng" w="9525">
                      <a:solidFill>
                        <a:srgbClr val="3C78D8"/>
                      </a:solidFill>
                      <a:prstDash val="solid"/>
                      <a:round/>
                      <a:headEnd len="sm" w="sm" type="none"/>
                      <a:tailEnd len="sm" w="sm" type="none"/>
                    </a:lnL>
                    <a:lnR cap="flat" cmpd="sng" w="9525">
                      <a:solidFill>
                        <a:srgbClr val="93C47D"/>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ctr">
                        <a:spcBef>
                          <a:spcPts val="0"/>
                        </a:spcBef>
                        <a:spcAft>
                          <a:spcPts val="0"/>
                        </a:spcAft>
                        <a:buNone/>
                      </a:pPr>
                      <a:r>
                        <a:rPr lang="pt-PT"/>
                        <a:t>Customers that appreciate dry and exotic wines </a:t>
                      </a:r>
                      <a:endParaRPr/>
                    </a:p>
                  </a:txBody>
                  <a:tcPr marT="91425" marB="91425" marR="91425" marL="91425">
                    <a:lnL cap="flat" cmpd="sng" w="9525">
                      <a:solidFill>
                        <a:srgbClr val="93C47D"/>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93C47D"/>
                      </a:solidFill>
                      <a:prstDash val="solid"/>
                      <a:round/>
                      <a:headEnd len="sm" w="sm" type="none"/>
                      <a:tailEnd len="sm" w="sm" type="none"/>
                    </a:lnT>
                    <a:lnB cap="flat" cmpd="sng" w="952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lang="pt-PT"/>
                        <a:t>Due to their low income they take advantage of the promotions </a:t>
                      </a:r>
                      <a:endParaRPr/>
                    </a:p>
                  </a:txBody>
                  <a:tcPr marT="91425" marB="91425" marR="91425" marL="91425">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tcPr>
                </a:tc>
              </a:tr>
              <a:tr h="381000">
                <a:tc>
                  <a:txBody>
                    <a:bodyPr/>
                    <a:lstStyle/>
                    <a:p>
                      <a:pPr indent="0" lvl="0" marL="0" rtl="0" algn="ctr">
                        <a:spcBef>
                          <a:spcPts val="0"/>
                        </a:spcBef>
                        <a:spcAft>
                          <a:spcPts val="0"/>
                        </a:spcAft>
                        <a:buNone/>
                      </a:pPr>
                      <a:r>
                        <a:rPr lang="pt-PT"/>
                        <a:t>They purchase the wine at the stores, or by telephone</a:t>
                      </a:r>
                      <a:endParaRPr/>
                    </a:p>
                  </a:txBody>
                  <a:tcPr marT="91425" marB="91425" marR="91425" marL="91425">
                    <a:lnL cap="flat" cmpd="sng" w="9525">
                      <a:solidFill>
                        <a:srgbClr val="F1C232"/>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F1C232"/>
                      </a:solidFill>
                      <a:prstDash val="solid"/>
                      <a:round/>
                      <a:headEnd len="sm" w="sm" type="none"/>
                      <a:tailEnd len="sm" w="sm" type="none"/>
                    </a:lnT>
                    <a:lnB cap="flat" cmpd="sng" w="9525">
                      <a:solidFill>
                        <a:srgbClr val="F1C232"/>
                      </a:solidFill>
                      <a:prstDash val="solid"/>
                      <a:round/>
                      <a:headEnd len="sm" w="sm" type="none"/>
                      <a:tailEnd len="sm" w="sm" type="none"/>
                    </a:lnB>
                  </a:tcPr>
                </a:tc>
                <a:tc>
                  <a:txBody>
                    <a:bodyPr/>
                    <a:lstStyle/>
                    <a:p>
                      <a:pPr indent="0" lvl="0" marL="0" rtl="0" algn="ctr">
                        <a:spcBef>
                          <a:spcPts val="0"/>
                        </a:spcBef>
                        <a:spcAft>
                          <a:spcPts val="0"/>
                        </a:spcAft>
                        <a:buNone/>
                      </a:pPr>
                      <a:r>
                        <a:rPr lang="pt-PT"/>
                        <a:t>They purchase wine online as well at stores </a:t>
                      </a:r>
                      <a:endParaRPr/>
                    </a:p>
                  </a:txBody>
                  <a:tcPr marT="91425" marB="91425" marR="91425" marL="91425">
                    <a:lnL cap="flat" cmpd="sng" w="9525">
                      <a:solidFill>
                        <a:srgbClr val="3C78D8"/>
                      </a:solidFill>
                      <a:prstDash val="solid"/>
                      <a:round/>
                      <a:headEnd len="sm" w="sm" type="none"/>
                      <a:tailEnd len="sm" w="sm" type="none"/>
                    </a:lnL>
                    <a:lnR cap="flat" cmpd="sng" w="9525">
                      <a:solidFill>
                        <a:srgbClr val="93C47D"/>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ctr">
                        <a:spcBef>
                          <a:spcPts val="0"/>
                        </a:spcBef>
                        <a:spcAft>
                          <a:spcPts val="0"/>
                        </a:spcAft>
                        <a:buNone/>
                      </a:pPr>
                      <a:r>
                        <a:rPr lang="pt-PT"/>
                        <a:t>They purchase wine mostly online</a:t>
                      </a:r>
                      <a:endParaRPr/>
                    </a:p>
                  </a:txBody>
                  <a:tcPr marT="91425" marB="91425" marR="91425" marL="91425">
                    <a:lnL cap="flat" cmpd="sng" w="9525">
                      <a:solidFill>
                        <a:srgbClr val="93C47D"/>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93C47D"/>
                      </a:solidFill>
                      <a:prstDash val="solid"/>
                      <a:round/>
                      <a:headEnd len="sm" w="sm" type="none"/>
                      <a:tailEnd len="sm" w="sm" type="none"/>
                    </a:lnT>
                    <a:lnB cap="flat" cmpd="sng" w="952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lang="pt-PT"/>
                        <a:t>They purchase wine online the most</a:t>
                      </a:r>
                      <a:endParaRPr/>
                    </a:p>
                  </a:txBody>
                  <a:tcPr marT="91425" marB="91425" marR="91425" marL="91425">
                    <a:lnL cap="flat" cmpd="sng" w="9525">
                      <a:solidFill>
                        <a:srgbClr val="E06666"/>
                      </a:solidFill>
                      <a:prstDash val="solid"/>
                      <a:round/>
                      <a:headEnd len="sm" w="sm" type="none"/>
                      <a:tailEnd len="sm" w="sm" type="none"/>
                    </a:lnL>
                    <a:lnR cap="flat" cmpd="sng" w="9525">
                      <a:solidFill>
                        <a:srgbClr val="E06666"/>
                      </a:solidFill>
                      <a:prstDash val="solid"/>
                      <a:round/>
                      <a:headEnd len="sm" w="sm" type="none"/>
                      <a:tailEnd len="sm" w="sm" type="none"/>
                    </a:lnR>
                    <a:lnT cap="flat" cmpd="sng" w="9525">
                      <a:solidFill>
                        <a:srgbClr val="E06666"/>
                      </a:solidFill>
                      <a:prstDash val="solid"/>
                      <a:round/>
                      <a:headEnd len="sm" w="sm" type="none"/>
                      <a:tailEnd len="sm" w="sm" type="none"/>
                    </a:lnT>
                    <a:lnB cap="flat" cmpd="sng" w="9525">
                      <a:solidFill>
                        <a:srgbClr val="E06666"/>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332" name="Shape 332"/>
        <p:cNvGrpSpPr/>
        <p:nvPr/>
      </p:nvGrpSpPr>
      <p:grpSpPr>
        <a:xfrm>
          <a:off x="0" y="0"/>
          <a:ext cx="0" cy="0"/>
          <a:chOff x="0" y="0"/>
          <a:chExt cx="0" cy="0"/>
        </a:xfrm>
      </p:grpSpPr>
      <p:sp>
        <p:nvSpPr>
          <p:cNvPr id="333" name="Google Shape;333;p21"/>
          <p:cNvSpPr txBox="1"/>
          <p:nvPr/>
        </p:nvSpPr>
        <p:spPr>
          <a:xfrm>
            <a:off x="2072700" y="1694550"/>
            <a:ext cx="49986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sz="4500">
                <a:latin typeface="Nunito"/>
                <a:ea typeface="Nunito"/>
                <a:cs typeface="Nunito"/>
                <a:sym typeface="Nunito"/>
              </a:rPr>
              <a:t>THANK YOU !</a:t>
            </a:r>
            <a:endParaRPr b="1" sz="4500">
              <a:latin typeface="Nunito"/>
              <a:ea typeface="Nunito"/>
              <a:cs typeface="Nunito"/>
              <a:sym typeface="Nunito"/>
            </a:endParaRPr>
          </a:p>
        </p:txBody>
      </p:sp>
      <p:sp>
        <p:nvSpPr>
          <p:cNvPr id="334" name="Google Shape;334;p21"/>
          <p:cNvSpPr txBox="1"/>
          <p:nvPr>
            <p:ph idx="1" type="body"/>
          </p:nvPr>
        </p:nvSpPr>
        <p:spPr>
          <a:xfrm>
            <a:off x="617900" y="3385150"/>
            <a:ext cx="3106200" cy="1372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pt-PT">
                <a:solidFill>
                  <a:srgbClr val="000000"/>
                </a:solidFill>
              </a:rPr>
              <a:t>Catarina Moreira nº20201034</a:t>
            </a:r>
            <a:endParaRPr>
              <a:solidFill>
                <a:srgbClr val="000000"/>
              </a:solidFill>
            </a:endParaRPr>
          </a:p>
          <a:p>
            <a:pPr indent="0" lvl="0" marL="0" rtl="0" algn="l">
              <a:spcBef>
                <a:spcPts val="1200"/>
              </a:spcBef>
              <a:spcAft>
                <a:spcPts val="0"/>
              </a:spcAft>
              <a:buNone/>
            </a:pPr>
            <a:r>
              <a:rPr lang="pt-PT">
                <a:solidFill>
                  <a:srgbClr val="000000"/>
                </a:solidFill>
              </a:rPr>
              <a:t>Luisa</a:t>
            </a:r>
            <a:r>
              <a:rPr lang="pt-PT">
                <a:solidFill>
                  <a:srgbClr val="000000"/>
                </a:solidFill>
              </a:rPr>
              <a:t> Barral nº20201045</a:t>
            </a:r>
            <a:endParaRPr>
              <a:solidFill>
                <a:srgbClr val="000000"/>
              </a:solidFill>
            </a:endParaRPr>
          </a:p>
          <a:p>
            <a:pPr indent="0" lvl="0" marL="0" rtl="0" algn="l">
              <a:spcBef>
                <a:spcPts val="1200"/>
              </a:spcBef>
              <a:spcAft>
                <a:spcPts val="0"/>
              </a:spcAft>
              <a:buNone/>
            </a:pPr>
            <a:r>
              <a:rPr lang="pt-PT">
                <a:solidFill>
                  <a:srgbClr val="000000"/>
                </a:solidFill>
              </a:rPr>
              <a:t>Maria Madalena Valério nº20200657</a:t>
            </a:r>
            <a:endParaRPr>
              <a:solidFill>
                <a:srgbClr val="000000"/>
              </a:solidFill>
            </a:endParaRPr>
          </a:p>
          <a:p>
            <a:pPr indent="0" lvl="0" marL="0" rtl="0" algn="l">
              <a:spcBef>
                <a:spcPts val="1200"/>
              </a:spcBef>
              <a:spcAft>
                <a:spcPts val="1200"/>
              </a:spcAft>
              <a:buNone/>
            </a:pPr>
            <a:r>
              <a:rPr lang="pt-PT">
                <a:solidFill>
                  <a:srgbClr val="000000"/>
                </a:solidFill>
              </a:rPr>
              <a:t>Yu Song nº20200572</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