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Playfair Display Regula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6C15CC-179A-43F3-9976-C2229330A458}">
  <a:tblStyle styleId="{FA6C15CC-179A-43F3-9976-C2229330A4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PlayfairDisplayRegular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Regula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Regular-boldItalic.fntdata"/><Relationship Id="rId30" Type="http://schemas.openxmlformats.org/officeDocument/2006/relationships/font" Target="fonts/PlayfairDisplayRegula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30325341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30325341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15c84a0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15c84a0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15c84a006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15c84a006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15c84a00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15c84a00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36389a8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36389a8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e2a4d16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e2a4d16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d5fefc67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d5fefc6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15c84a00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15c84a00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15c84a006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15c84a006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15c84a006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15c84a006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15c84a006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15c84a006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15c84a00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15c84a00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17a0406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17a0406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0" y="1332150"/>
            <a:ext cx="3900600" cy="15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0" y="2914050"/>
            <a:ext cx="39045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67500" y="1487125"/>
            <a:ext cx="7809000" cy="14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685800" y="3052125"/>
            <a:ext cx="78090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eges">
  <p:cSld name="CUSTOM_2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2275" y="-6400"/>
            <a:ext cx="323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3"/>
          <p:cNvSpPr/>
          <p:nvPr/>
        </p:nvSpPr>
        <p:spPr>
          <a:xfrm>
            <a:off x="5896500" y="-6400"/>
            <a:ext cx="323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3"/>
          <p:cNvSpPr/>
          <p:nvPr/>
        </p:nvSpPr>
        <p:spPr>
          <a:xfrm>
            <a:off x="663325" y="571500"/>
            <a:ext cx="78090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494850" y="571500"/>
            <a:ext cx="64707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667500" y="8763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1493150" y="2113225"/>
            <a:ext cx="2964000" cy="14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10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93300" y="3521975"/>
            <a:ext cx="296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3" type="title"/>
          </p:nvPr>
        </p:nvSpPr>
        <p:spPr>
          <a:xfrm>
            <a:off x="4686675" y="2113225"/>
            <a:ext cx="2964000" cy="14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10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4" type="subTitle"/>
          </p:nvPr>
        </p:nvSpPr>
        <p:spPr>
          <a:xfrm>
            <a:off x="4686825" y="3521975"/>
            <a:ext cx="296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226600" y="2878501"/>
            <a:ext cx="29901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title"/>
          </p:nvPr>
        </p:nvSpPr>
        <p:spPr>
          <a:xfrm>
            <a:off x="5226600" y="1891775"/>
            <a:ext cx="2990100" cy="9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i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667500" y="1819723"/>
            <a:ext cx="23145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667675" y="2594048"/>
            <a:ext cx="23145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3" type="subTitle"/>
          </p:nvPr>
        </p:nvSpPr>
        <p:spPr>
          <a:xfrm>
            <a:off x="3414747" y="1819723"/>
            <a:ext cx="2311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4" type="subTitle"/>
          </p:nvPr>
        </p:nvSpPr>
        <p:spPr>
          <a:xfrm>
            <a:off x="3414744" y="2594048"/>
            <a:ext cx="23145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5" type="subTitle"/>
          </p:nvPr>
        </p:nvSpPr>
        <p:spPr>
          <a:xfrm>
            <a:off x="6161824" y="1819723"/>
            <a:ext cx="2311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6" type="subTitle"/>
          </p:nvPr>
        </p:nvSpPr>
        <p:spPr>
          <a:xfrm>
            <a:off x="6161822" y="2594048"/>
            <a:ext cx="23145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100" y="4578000"/>
            <a:ext cx="9144000" cy="565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 flipH="1">
            <a:off x="667450" y="1593325"/>
            <a:ext cx="3235200" cy="12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 flipH="1">
            <a:off x="667450" y="2794175"/>
            <a:ext cx="32352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67500" y="1809189"/>
            <a:ext cx="2486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subTitle"/>
          </p:nvPr>
        </p:nvSpPr>
        <p:spPr>
          <a:xfrm>
            <a:off x="667500" y="2214789"/>
            <a:ext cx="248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3328950" y="1809189"/>
            <a:ext cx="2486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3328950" y="2214789"/>
            <a:ext cx="248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5" type="subTitle"/>
          </p:nvPr>
        </p:nvSpPr>
        <p:spPr>
          <a:xfrm>
            <a:off x="5990400" y="1809189"/>
            <a:ext cx="2486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6" type="subTitle"/>
          </p:nvPr>
        </p:nvSpPr>
        <p:spPr>
          <a:xfrm>
            <a:off x="5990400" y="2214789"/>
            <a:ext cx="248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7" type="subTitle"/>
          </p:nvPr>
        </p:nvSpPr>
        <p:spPr>
          <a:xfrm>
            <a:off x="667500" y="3313050"/>
            <a:ext cx="2486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8" type="subTitle"/>
          </p:nvPr>
        </p:nvSpPr>
        <p:spPr>
          <a:xfrm>
            <a:off x="667500" y="3718650"/>
            <a:ext cx="248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9" type="subTitle"/>
          </p:nvPr>
        </p:nvSpPr>
        <p:spPr>
          <a:xfrm>
            <a:off x="3328950" y="3313050"/>
            <a:ext cx="2486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3" type="subTitle"/>
          </p:nvPr>
        </p:nvSpPr>
        <p:spPr>
          <a:xfrm>
            <a:off x="3328950" y="3718650"/>
            <a:ext cx="248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4" type="subTitle"/>
          </p:nvPr>
        </p:nvSpPr>
        <p:spPr>
          <a:xfrm>
            <a:off x="5990400" y="3313050"/>
            <a:ext cx="2486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5" type="subTitle"/>
          </p:nvPr>
        </p:nvSpPr>
        <p:spPr>
          <a:xfrm>
            <a:off x="5990400" y="3718650"/>
            <a:ext cx="248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 rot="-5400000">
            <a:off x="4284300" y="-4284500"/>
            <a:ext cx="580500" cy="91491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" name="Google Shape;93;p19"/>
          <p:cNvSpPr/>
          <p:nvPr/>
        </p:nvSpPr>
        <p:spPr>
          <a:xfrm flipH="1" rot="10800000">
            <a:off x="-27750" y="4583400"/>
            <a:ext cx="9171600" cy="5601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 flipH="1" rot="10800000">
            <a:off x="0" y="-25"/>
            <a:ext cx="9139800" cy="576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numbers">
  <p:cSld name="CUSTOM_7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572000" y="495300"/>
            <a:ext cx="3904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4572000" y="1272563"/>
            <a:ext cx="39045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2" type="title"/>
          </p:nvPr>
        </p:nvSpPr>
        <p:spPr>
          <a:xfrm>
            <a:off x="4572000" y="1891900"/>
            <a:ext cx="3904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subTitle"/>
          </p:nvPr>
        </p:nvSpPr>
        <p:spPr>
          <a:xfrm>
            <a:off x="4572000" y="2669325"/>
            <a:ext cx="39045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4" type="title"/>
          </p:nvPr>
        </p:nvSpPr>
        <p:spPr>
          <a:xfrm>
            <a:off x="4572000" y="3364200"/>
            <a:ext cx="3904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5" type="subTitle"/>
          </p:nvPr>
        </p:nvSpPr>
        <p:spPr>
          <a:xfrm>
            <a:off x="4572000" y="4141500"/>
            <a:ext cx="39045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20"/>
          <p:cNvSpPr/>
          <p:nvPr/>
        </p:nvSpPr>
        <p:spPr>
          <a:xfrm>
            <a:off x="0" y="0"/>
            <a:ext cx="39045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57020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226600" y="2377921"/>
            <a:ext cx="3262500" cy="6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4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226600" y="2965163"/>
            <a:ext cx="3262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226600" y="1592817"/>
            <a:ext cx="32625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b="1"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CUSTOM_8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667500" y="3360064"/>
            <a:ext cx="23145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2" type="subTitle"/>
          </p:nvPr>
        </p:nvSpPr>
        <p:spPr>
          <a:xfrm>
            <a:off x="667675" y="3761353"/>
            <a:ext cx="23145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3" type="subTitle"/>
          </p:nvPr>
        </p:nvSpPr>
        <p:spPr>
          <a:xfrm>
            <a:off x="3414748" y="3360064"/>
            <a:ext cx="2311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4" type="subTitle"/>
          </p:nvPr>
        </p:nvSpPr>
        <p:spPr>
          <a:xfrm>
            <a:off x="3414745" y="3761353"/>
            <a:ext cx="23145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5" type="subTitle"/>
          </p:nvPr>
        </p:nvSpPr>
        <p:spPr>
          <a:xfrm>
            <a:off x="6161826" y="3360064"/>
            <a:ext cx="2311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6" type="subTitle"/>
          </p:nvPr>
        </p:nvSpPr>
        <p:spPr>
          <a:xfrm>
            <a:off x="6161824" y="3761353"/>
            <a:ext cx="23145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p21"/>
          <p:cNvSpPr/>
          <p:nvPr/>
        </p:nvSpPr>
        <p:spPr>
          <a:xfrm>
            <a:off x="0" y="-22125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0" y="4572000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3">
  <p:cSld name="CUSTOM_9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4572050" y="0"/>
            <a:ext cx="4572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5486400" y="1437173"/>
            <a:ext cx="2990100" cy="8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5486250" y="2306720"/>
            <a:ext cx="29901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4">
  <p:cSld name="CUSTOM_10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0" y="-50"/>
            <a:ext cx="4572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667650" y="1735300"/>
            <a:ext cx="29901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" type="subTitle"/>
          </p:nvPr>
        </p:nvSpPr>
        <p:spPr>
          <a:xfrm>
            <a:off x="667500" y="2312000"/>
            <a:ext cx="29901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667500" y="1357500"/>
            <a:ext cx="3904500" cy="1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667500" y="2576700"/>
            <a:ext cx="3904500" cy="1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5106600" y="3721805"/>
            <a:ext cx="3369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5">
  <p:cSld name="CUSTOM_14"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67500" y="571500"/>
            <a:ext cx="4818900" cy="8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667500" y="1562550"/>
            <a:ext cx="78090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3">
  <p:cSld name="CUSTOM_1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1" type="subTitle"/>
          </p:nvPr>
        </p:nvSpPr>
        <p:spPr>
          <a:xfrm>
            <a:off x="735225" y="2414458"/>
            <a:ext cx="23145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2" type="subTitle"/>
          </p:nvPr>
        </p:nvSpPr>
        <p:spPr>
          <a:xfrm>
            <a:off x="735400" y="2826392"/>
            <a:ext cx="23145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3" type="subTitle"/>
          </p:nvPr>
        </p:nvSpPr>
        <p:spPr>
          <a:xfrm>
            <a:off x="3414745" y="2414458"/>
            <a:ext cx="2311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4" type="subTitle"/>
          </p:nvPr>
        </p:nvSpPr>
        <p:spPr>
          <a:xfrm>
            <a:off x="3414744" y="2826392"/>
            <a:ext cx="23145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5" type="subTitle"/>
          </p:nvPr>
        </p:nvSpPr>
        <p:spPr>
          <a:xfrm>
            <a:off x="6161820" y="2414458"/>
            <a:ext cx="2311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6" type="subTitle"/>
          </p:nvPr>
        </p:nvSpPr>
        <p:spPr>
          <a:xfrm>
            <a:off x="6161822" y="2826392"/>
            <a:ext cx="23145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1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3233275" y="0"/>
            <a:ext cx="591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0" y="571500"/>
            <a:ext cx="65223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hasCustomPrompt="1" type="title"/>
          </p:nvPr>
        </p:nvSpPr>
        <p:spPr>
          <a:xfrm>
            <a:off x="667500" y="1706738"/>
            <a:ext cx="5142000" cy="12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667500" y="2964863"/>
            <a:ext cx="51420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 sz="14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19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666000" y="1463450"/>
            <a:ext cx="3908400" cy="16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663600" y="3034350"/>
            <a:ext cx="39084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numbers">
  <p:cSld name="CUSTOM_20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5872236" y="1114800"/>
            <a:ext cx="27387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2" type="subTitle"/>
          </p:nvPr>
        </p:nvSpPr>
        <p:spPr>
          <a:xfrm>
            <a:off x="5872236" y="3685800"/>
            <a:ext cx="27387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3" type="subTitle"/>
          </p:nvPr>
        </p:nvSpPr>
        <p:spPr>
          <a:xfrm>
            <a:off x="5872236" y="2400300"/>
            <a:ext cx="27387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hasCustomPrompt="1" type="title"/>
          </p:nvPr>
        </p:nvSpPr>
        <p:spPr>
          <a:xfrm>
            <a:off x="3421825" y="555345"/>
            <a:ext cx="2602800" cy="14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29"/>
          <p:cNvSpPr txBox="1"/>
          <p:nvPr>
            <p:ph hasCustomPrompt="1" idx="4" type="title"/>
          </p:nvPr>
        </p:nvSpPr>
        <p:spPr>
          <a:xfrm>
            <a:off x="3421825" y="1840845"/>
            <a:ext cx="2602800" cy="14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9"/>
          <p:cNvSpPr txBox="1"/>
          <p:nvPr>
            <p:ph hasCustomPrompt="1" idx="5" type="title"/>
          </p:nvPr>
        </p:nvSpPr>
        <p:spPr>
          <a:xfrm>
            <a:off x="3421825" y="3126345"/>
            <a:ext cx="2602800" cy="14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9"/>
          <p:cNvSpPr/>
          <p:nvPr/>
        </p:nvSpPr>
        <p:spPr>
          <a:xfrm>
            <a:off x="-9100" y="0"/>
            <a:ext cx="324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5" name="Google Shape;155;p30"/>
          <p:cNvSpPr/>
          <p:nvPr/>
        </p:nvSpPr>
        <p:spPr>
          <a:xfrm>
            <a:off x="0" y="-35875"/>
            <a:ext cx="6675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8476500" y="-18000"/>
            <a:ext cx="6675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"/>
              <a:buAutoNum type="arabicPeriod"/>
              <a:defRPr sz="1200">
                <a:solidFill>
                  <a:schemeClr val="lt1"/>
                </a:solidFill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CUSTOM_2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9" name="Google Shape;159;p31"/>
          <p:cNvSpPr txBox="1"/>
          <p:nvPr>
            <p:ph idx="1" type="subTitle"/>
          </p:nvPr>
        </p:nvSpPr>
        <p:spPr>
          <a:xfrm>
            <a:off x="1238525" y="1818475"/>
            <a:ext cx="3008400" cy="5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0" name="Google Shape;160;p31"/>
          <p:cNvSpPr txBox="1"/>
          <p:nvPr>
            <p:ph idx="2" type="subTitle"/>
          </p:nvPr>
        </p:nvSpPr>
        <p:spPr>
          <a:xfrm>
            <a:off x="1238525" y="2596900"/>
            <a:ext cx="30084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31"/>
          <p:cNvSpPr txBox="1"/>
          <p:nvPr>
            <p:ph idx="3" type="subTitle"/>
          </p:nvPr>
        </p:nvSpPr>
        <p:spPr>
          <a:xfrm>
            <a:off x="4890650" y="1818475"/>
            <a:ext cx="3008400" cy="5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4" type="subTitle"/>
          </p:nvPr>
        </p:nvSpPr>
        <p:spPr>
          <a:xfrm>
            <a:off x="4885400" y="2598275"/>
            <a:ext cx="30084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" name="Google Shape;163;p31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/>
          <p:nvPr/>
        </p:nvSpPr>
        <p:spPr>
          <a:xfrm rot="10800000">
            <a:off x="100" y="4578000"/>
            <a:ext cx="9144000" cy="565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658875" y="571500"/>
            <a:ext cx="78090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244988" y="1897175"/>
            <a:ext cx="30087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238525" y="2595325"/>
            <a:ext cx="30087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893617" y="1897175"/>
            <a:ext cx="3005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886911" y="2595325"/>
            <a:ext cx="30087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5226600" y="1815550"/>
            <a:ext cx="26076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4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5226600" y="2305950"/>
            <a:ext cx="26076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7"/>
          <p:cNvSpPr/>
          <p:nvPr/>
        </p:nvSpPr>
        <p:spPr>
          <a:xfrm>
            <a:off x="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658875" y="571500"/>
            <a:ext cx="78090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67500" y="1676250"/>
            <a:ext cx="7809000" cy="8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3600" y="2733750"/>
            <a:ext cx="7809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2113988" y="868680"/>
            <a:ext cx="4915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2114813" y="1776153"/>
            <a:ext cx="49152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5391900" y="2269200"/>
            <a:ext cx="3084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b="1" sz="2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7500" y="445025"/>
            <a:ext cx="780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67500" y="1152475"/>
            <a:ext cx="780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ctrTitle"/>
          </p:nvPr>
        </p:nvSpPr>
        <p:spPr>
          <a:xfrm>
            <a:off x="4572000" y="1139525"/>
            <a:ext cx="3900600" cy="17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Online </a:t>
            </a:r>
            <a:r>
              <a:rPr b="1" lang="en" sz="3600">
                <a:solidFill>
                  <a:srgbClr val="FFFFFF"/>
                </a:solidFill>
              </a:rPr>
              <a:t>Retailer Recommender System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70" name="Google Shape;170;p32"/>
          <p:cNvSpPr txBox="1"/>
          <p:nvPr>
            <p:ph idx="1" type="subTitle"/>
          </p:nvPr>
        </p:nvSpPr>
        <p:spPr>
          <a:xfrm>
            <a:off x="4572000" y="3218850"/>
            <a:ext cx="39045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GRUPO C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Catarina Moreira nº20201034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Luísa Barral nº20201045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Madalena Valério nº20200657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Yu Song nº20200572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b="6247" l="62598" r="0" t="6256"/>
          <a:stretch/>
        </p:blipFill>
        <p:spPr>
          <a:xfrm>
            <a:off x="667500" y="571500"/>
            <a:ext cx="25611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/>
        </p:nvSpPr>
        <p:spPr>
          <a:xfrm>
            <a:off x="7479700" y="0"/>
            <a:ext cx="16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Cases for Data Science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8570925" y="4835700"/>
            <a:ext cx="5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BFA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idx="1" type="subTitle"/>
          </p:nvPr>
        </p:nvSpPr>
        <p:spPr>
          <a:xfrm>
            <a:off x="1016375" y="563513"/>
            <a:ext cx="30087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Items </a:t>
            </a:r>
            <a:r>
              <a:rPr lang="en" sz="1600"/>
              <a:t>Purchased</a:t>
            </a:r>
            <a:endParaRPr sz="1600"/>
          </a:p>
        </p:txBody>
      </p:sp>
      <p:sp>
        <p:nvSpPr>
          <p:cNvPr id="270" name="Google Shape;270;p41"/>
          <p:cNvSpPr txBox="1"/>
          <p:nvPr>
            <p:ph idx="3" type="subTitle"/>
          </p:nvPr>
        </p:nvSpPr>
        <p:spPr>
          <a:xfrm>
            <a:off x="5400517" y="563513"/>
            <a:ext cx="3005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Items </a:t>
            </a:r>
            <a:r>
              <a:rPr lang="en" sz="1600"/>
              <a:t>Recommended</a:t>
            </a:r>
            <a:endParaRPr sz="1600"/>
          </a:p>
        </p:txBody>
      </p:sp>
      <p:sp>
        <p:nvSpPr>
          <p:cNvPr id="271" name="Google Shape;271;p41"/>
          <p:cNvSpPr txBox="1"/>
          <p:nvPr/>
        </p:nvSpPr>
        <p:spPr>
          <a:xfrm>
            <a:off x="7479700" y="0"/>
            <a:ext cx="16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Cases for Data Science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272" name="Google Shape;272;p41"/>
          <p:cNvGraphicFramePr/>
          <p:nvPr/>
        </p:nvGraphicFramePr>
        <p:xfrm>
          <a:off x="835688" y="12006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{FA6C15CC-179A-43F3-9976-C2229330A458}</a:tableStyleId>
              </a:tblPr>
              <a:tblGrid>
                <a:gridCol w="1177800"/>
                <a:gridCol w="1177800"/>
                <a:gridCol w="1177800"/>
              </a:tblGrid>
              <a:tr h="46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Pack of 60 Pink Paisley Cake Cases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Pack Of 12 Blue Paisley Tissues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Set of 72 Pink Heart Paper Doilies 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60 Teatime Fairy Cake Cases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Set Of 9 Black Skull Balloons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Multi Hearts Stickers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Pack Of 72 Skull Cake Cases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60 Cake Cases Dolly Girl Design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72 Cake Cases Vintage Christmas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72 Sweetheart Fairy Cake Cases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Pack Of 12 Hearts Design Tissues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Sweeties Stickers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60 Cake Cases Vintage Christmas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Pack Of 12 Suki Tissues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Doughnut Lip Gloss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Pack Of 12 London Tissues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Pack of 12 Woodland Tissues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Ice Cream Sundae Lip Gloss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Pack Of 12 Skull Tissues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Set Of 72 Skull Paper Doilies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Ice Cream Pen Lip Gloss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3" name="Google Shape;273;p41"/>
          <p:cNvGraphicFramePr/>
          <p:nvPr/>
        </p:nvGraphicFramePr>
        <p:xfrm>
          <a:off x="5830550" y="1300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{FA6C15CC-179A-43F3-9976-C2229330A458}</a:tableStyleId>
              </a:tblPr>
              <a:tblGrid>
                <a:gridCol w="229772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Pack Of 12 Circus Parade Tissues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Wrap I Love London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Skulls And Crossbones Wrap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Large Heart Measuring Spoons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Ice Cream Bubbles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Pack of 12 Red Retrospot tissues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Pack Of 60 Spaceboy Cake Cases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Pack Of 60 Dinosaur Cake Cases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Pink Fairy Cake Childrens Apron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Set 20 Napkins Fairy Cakes Design 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41"/>
          <p:cNvSpPr/>
          <p:nvPr/>
        </p:nvSpPr>
        <p:spPr>
          <a:xfrm>
            <a:off x="4590864" y="2528650"/>
            <a:ext cx="1017900" cy="59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1"/>
          <p:cNvSpPr txBox="1"/>
          <p:nvPr/>
        </p:nvSpPr>
        <p:spPr>
          <a:xfrm>
            <a:off x="4063050" y="209525"/>
            <a:ext cx="12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Customer 1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BFA5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idx="1" type="subTitle"/>
          </p:nvPr>
        </p:nvSpPr>
        <p:spPr>
          <a:xfrm>
            <a:off x="1227700" y="563513"/>
            <a:ext cx="30087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Items Purchased</a:t>
            </a:r>
            <a:endParaRPr sz="1600"/>
          </a:p>
        </p:txBody>
      </p:sp>
      <p:sp>
        <p:nvSpPr>
          <p:cNvPr id="281" name="Google Shape;281;p42"/>
          <p:cNvSpPr txBox="1"/>
          <p:nvPr>
            <p:ph idx="3" type="subTitle"/>
          </p:nvPr>
        </p:nvSpPr>
        <p:spPr>
          <a:xfrm>
            <a:off x="5400517" y="620663"/>
            <a:ext cx="3005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Items Recommended</a:t>
            </a:r>
            <a:endParaRPr sz="1600"/>
          </a:p>
        </p:txBody>
      </p:sp>
      <p:sp>
        <p:nvSpPr>
          <p:cNvPr id="282" name="Google Shape;282;p42"/>
          <p:cNvSpPr txBox="1"/>
          <p:nvPr/>
        </p:nvSpPr>
        <p:spPr>
          <a:xfrm>
            <a:off x="7479700" y="0"/>
            <a:ext cx="16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Cases for Data Science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283" name="Google Shape;283;p42"/>
          <p:cNvGraphicFramePr/>
          <p:nvPr/>
        </p:nvGraphicFramePr>
        <p:xfrm>
          <a:off x="768238" y="10063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{FA6C15CC-179A-43F3-9976-C2229330A458}</a:tableStyleId>
              </a:tblPr>
              <a:tblGrid>
                <a:gridCol w="907700"/>
                <a:gridCol w="947050"/>
                <a:gridCol w="1017700"/>
                <a:gridCol w="1059100"/>
              </a:tblGrid>
              <a:tr h="41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Mirrored Disco Ball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Junk Mail Metal Sign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Garden Metal Sign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Vinyl Record Frame Silver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Bathroom Metal Sign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Doormat Union Flag 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Laundry 15C Metal Sign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Queen Of The Skies Passport Cover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Kitchen Metal Sign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Please One Person Metal Sign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Pottering In The Shed Metal Sign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First Class Passport Cover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Toilet Metal Sign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Union Jack Flag Passport Cover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Home Sweet Home Metal Sign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Tropical Passport Cover 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Metal Sign Take It Or Leave It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Area Patrolled Metal Sign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Beware Of The Cat Metal Sign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Silver Record Cover Frame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I’m On Holiday Metal Sign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Do Not Touch My Stuff Door Hanger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Metal Sign Neighbourhood Witch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Traditional Wooden Catch Cup Game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Keep Out Boys Door Hanger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House Wrecking Metal Sign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42"/>
          <p:cNvGraphicFramePr/>
          <p:nvPr/>
        </p:nvGraphicFramePr>
        <p:xfrm>
          <a:off x="5845525" y="1261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{FA6C15CC-179A-43F3-9976-C2229330A458}</a:tableStyleId>
              </a:tblPr>
              <a:tblGrid>
                <a:gridCol w="2297725"/>
              </a:tblGrid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Ice Cream Pen Lip Gloss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Metal Sign Empire Tea 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 Flu Metal Sign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Airline Lounge Metal Sign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You’re Confusing Me Metal Sign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Airline Bag Vintage Tokyo 78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Glamorous Mug 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Travel Card Wallet Union Jack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Red Flock Love Heart Photo Frame 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Grow Your Own Plant In A Can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42"/>
          <p:cNvSpPr/>
          <p:nvPr/>
        </p:nvSpPr>
        <p:spPr>
          <a:xfrm>
            <a:off x="4763701" y="2530225"/>
            <a:ext cx="1017900" cy="59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2"/>
          <p:cNvSpPr txBox="1"/>
          <p:nvPr/>
        </p:nvSpPr>
        <p:spPr>
          <a:xfrm>
            <a:off x="4063050" y="209525"/>
            <a:ext cx="12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Customer 2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BFA5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idx="3" type="subTitle"/>
          </p:nvPr>
        </p:nvSpPr>
        <p:spPr>
          <a:xfrm>
            <a:off x="3069304" y="720613"/>
            <a:ext cx="3005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 Start Problems</a:t>
            </a:r>
            <a:endParaRPr/>
          </a:p>
        </p:txBody>
      </p:sp>
      <p:cxnSp>
        <p:nvCxnSpPr>
          <p:cNvPr id="292" name="Google Shape;292;p43"/>
          <p:cNvCxnSpPr/>
          <p:nvPr/>
        </p:nvCxnSpPr>
        <p:spPr>
          <a:xfrm flipH="1" rot="10800000">
            <a:off x="4050288" y="1239625"/>
            <a:ext cx="1043400" cy="4800"/>
          </a:xfrm>
          <a:prstGeom prst="straightConnector1">
            <a:avLst/>
          </a:prstGeom>
          <a:noFill/>
          <a:ln cap="flat" cmpd="sng" w="19050">
            <a:solidFill>
              <a:srgbClr val="A6BF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43"/>
          <p:cNvSpPr txBox="1"/>
          <p:nvPr/>
        </p:nvSpPr>
        <p:spPr>
          <a:xfrm>
            <a:off x="7479700" y="0"/>
            <a:ext cx="16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Cases for Data Science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294" name="Google Shape;294;p43"/>
          <p:cNvGraphicFramePr/>
          <p:nvPr/>
        </p:nvGraphicFramePr>
        <p:xfrm>
          <a:off x="3535050" y="1431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{FA6C15CC-179A-43F3-9976-C2229330A458}</a:tableStyleId>
              </a:tblPr>
              <a:tblGrid>
                <a:gridCol w="20738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World War 2 Gliders Asstd Design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Popcorn Holder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Charlotte Bag Suki Design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Mini Paint Set Vintage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Pack of 60 Pink Paisley Cake Cases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Pack of 72 Retrospot Cake Cases 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Assorted Colour Bird Ornament 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Fairy Cake Flannel Assorted Colour 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Girls Alphabet Iron On Patches 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Jumbo Bag Red Retrospot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1427625" y="377375"/>
            <a:ext cx="1776300" cy="7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Deployment</a:t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">
            <a:off x="306975" y="1475279"/>
            <a:ext cx="4017598" cy="24105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4"/>
          <p:cNvSpPr txBox="1"/>
          <p:nvPr/>
        </p:nvSpPr>
        <p:spPr>
          <a:xfrm>
            <a:off x="5056900" y="883225"/>
            <a:ext cx="33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Build a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with a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search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bar, where: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5316675" y="1634825"/>
            <a:ext cx="304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Given a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Customer ID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recommend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some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similar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items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to the previous purchases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/>
        </p:nvSpPr>
        <p:spPr>
          <a:xfrm>
            <a:off x="5316675" y="2957925"/>
            <a:ext cx="304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If an incorrect customer ID or a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customer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is inserted in the search bar will be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recommended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our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 10 sold products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/>
        </p:nvSpPr>
        <p:spPr>
          <a:xfrm>
            <a:off x="7479700" y="0"/>
            <a:ext cx="16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Cases for Data Science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9" name="Google Shape;309;p45"/>
          <p:cNvSpPr txBox="1"/>
          <p:nvPr>
            <p:ph idx="4294967295" type="subTitle"/>
          </p:nvPr>
        </p:nvSpPr>
        <p:spPr>
          <a:xfrm>
            <a:off x="2607600" y="2176750"/>
            <a:ext cx="39288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Do you have any questions?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3113250" y="3255800"/>
            <a:ext cx="2917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GRUPO C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Catarina Moreira nº20201034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Luisa Barral nº20201045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Madalena Valério nº20200657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 Song nº20200572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type="title"/>
          </p:nvPr>
        </p:nvSpPr>
        <p:spPr>
          <a:xfrm>
            <a:off x="2078400" y="855275"/>
            <a:ext cx="4987200" cy="1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000"/>
              <a:t>Thank You!</a:t>
            </a:r>
            <a:endParaRPr b="0"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510525" y="1507650"/>
            <a:ext cx="3717600" cy="21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going to talk about today?</a:t>
            </a:r>
            <a:endParaRPr/>
          </a:p>
        </p:txBody>
      </p:sp>
      <p:sp>
        <p:nvSpPr>
          <p:cNvPr id="179" name="Google Shape;179;p33"/>
          <p:cNvSpPr txBox="1"/>
          <p:nvPr/>
        </p:nvSpPr>
        <p:spPr>
          <a:xfrm>
            <a:off x="7479700" y="0"/>
            <a:ext cx="16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Cases for Data Science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5086625" y="1049600"/>
            <a:ext cx="33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2646225" y="4116725"/>
            <a:ext cx="5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sz="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56475" y="886125"/>
            <a:ext cx="4387525" cy="4257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E1E7EC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3" name="Google Shape;183;p33"/>
          <p:cNvSpPr txBox="1"/>
          <p:nvPr/>
        </p:nvSpPr>
        <p:spPr>
          <a:xfrm>
            <a:off x="5316575" y="2060513"/>
            <a:ext cx="3419700" cy="2232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1900"/>
              <a:buFont typeface="Playfair Display"/>
              <a:buChar char="-"/>
            </a:pPr>
            <a:r>
              <a:rPr b="1" lang="en" sz="19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Understanding </a:t>
            </a:r>
            <a:endParaRPr b="1" sz="1900">
              <a:solidFill>
                <a:srgbClr val="A6BFA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1900"/>
              <a:buFont typeface="Playfair Display"/>
              <a:buChar char="-"/>
            </a:pPr>
            <a:r>
              <a:rPr b="1" lang="en" sz="19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 Understanding</a:t>
            </a:r>
            <a:endParaRPr b="1" sz="1900">
              <a:solidFill>
                <a:srgbClr val="A6BFA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1900"/>
              <a:buFont typeface="Playfair Display"/>
              <a:buChar char="-"/>
            </a:pPr>
            <a:r>
              <a:rPr b="1" lang="en" sz="19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Modelling</a:t>
            </a:r>
            <a:endParaRPr b="1" sz="1900">
              <a:solidFill>
                <a:srgbClr val="A6BFA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1900"/>
              <a:buFont typeface="Playfair Display"/>
              <a:buChar char="-"/>
            </a:pPr>
            <a:r>
              <a:rPr b="1" lang="en" sz="19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Evaluation</a:t>
            </a:r>
            <a:endParaRPr b="1" sz="1900">
              <a:solidFill>
                <a:srgbClr val="A6BFA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1900"/>
              <a:buFont typeface="Playfair Display"/>
              <a:buChar char="-"/>
            </a:pPr>
            <a:r>
              <a:rPr b="1" lang="en" sz="19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Deployment</a:t>
            </a:r>
            <a:endParaRPr b="1" sz="1300">
              <a:solidFill>
                <a:srgbClr val="A6BFA5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8570925" y="4835700"/>
            <a:ext cx="5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8570925" y="4835700"/>
            <a:ext cx="5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5440900" y="1162753"/>
            <a:ext cx="3047100" cy="9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6BFA5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BFA5"/>
                </a:solidFill>
              </a:rPr>
              <a:t>Importance of recommender systems</a:t>
            </a:r>
            <a:endParaRPr sz="1900">
              <a:solidFill>
                <a:srgbClr val="A6BFA5"/>
              </a:solidFill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7479700" y="0"/>
            <a:ext cx="16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Cases for Data Science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8570925" y="4835700"/>
            <a:ext cx="5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b="1"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74" y="1200589"/>
            <a:ext cx="3047099" cy="304712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5069125" y="2300050"/>
            <a:ext cx="3606600" cy="158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</a:rPr>
              <a:t>At Netflix,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2/3 of the movies watched are recommended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</a:rPr>
              <a:t>At Google,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 news recommendations improved click-through rate  by 38%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</a:rPr>
              <a:t>For Amazon,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  35% of sales come from recommendations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822975" y="337050"/>
            <a:ext cx="289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Understanding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7479700" y="0"/>
            <a:ext cx="16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Cases for Data Science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8570925" y="4835700"/>
            <a:ext cx="5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5687075" y="2422850"/>
            <a:ext cx="253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 Understanding</a:t>
            </a:r>
            <a:endParaRPr b="1" sz="19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50" y="1396525"/>
            <a:ext cx="2350474" cy="23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is spent in total by month?</a:t>
            </a: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7479700" y="0"/>
            <a:ext cx="16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Cases for Data Science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0" l="0" r="0" t="6742"/>
          <a:stretch/>
        </p:blipFill>
        <p:spPr>
          <a:xfrm>
            <a:off x="2117825" y="1460775"/>
            <a:ext cx="4805074" cy="29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8570925" y="4835700"/>
            <a:ext cx="5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idx="1" type="subTitle"/>
          </p:nvPr>
        </p:nvSpPr>
        <p:spPr>
          <a:xfrm>
            <a:off x="515100" y="981523"/>
            <a:ext cx="23145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Revenue by Country</a:t>
            </a:r>
            <a:endParaRPr b="1" sz="1300"/>
          </a:p>
        </p:txBody>
      </p:sp>
      <p:sp>
        <p:nvSpPr>
          <p:cNvPr id="217" name="Google Shape;217;p37"/>
          <p:cNvSpPr txBox="1"/>
          <p:nvPr>
            <p:ph idx="3" type="subTitle"/>
          </p:nvPr>
        </p:nvSpPr>
        <p:spPr>
          <a:xfrm>
            <a:off x="3537800" y="992075"/>
            <a:ext cx="25581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Customers Count by Country</a:t>
            </a:r>
            <a:endParaRPr b="1" sz="800"/>
          </a:p>
        </p:txBody>
      </p:sp>
      <p:sp>
        <p:nvSpPr>
          <p:cNvPr id="218" name="Google Shape;218;p37"/>
          <p:cNvSpPr txBox="1"/>
          <p:nvPr>
            <p:ph idx="5" type="subTitle"/>
          </p:nvPr>
        </p:nvSpPr>
        <p:spPr>
          <a:xfrm>
            <a:off x="6616500" y="904000"/>
            <a:ext cx="24675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Quantity Sold by Country</a:t>
            </a:r>
            <a:endParaRPr b="1" sz="1300"/>
          </a:p>
        </p:txBody>
      </p:sp>
      <p:cxnSp>
        <p:nvCxnSpPr>
          <p:cNvPr id="219" name="Google Shape;219;p37"/>
          <p:cNvCxnSpPr/>
          <p:nvPr/>
        </p:nvCxnSpPr>
        <p:spPr>
          <a:xfrm flipH="1" rot="10800000">
            <a:off x="7403100" y="1500536"/>
            <a:ext cx="1043400" cy="4800"/>
          </a:xfrm>
          <a:prstGeom prst="straightConnector1">
            <a:avLst/>
          </a:prstGeom>
          <a:noFill/>
          <a:ln cap="flat" cmpd="sng" w="19050">
            <a:solidFill>
              <a:srgbClr val="A6BF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7"/>
          <p:cNvCxnSpPr/>
          <p:nvPr/>
        </p:nvCxnSpPr>
        <p:spPr>
          <a:xfrm flipH="1" rot="10800000">
            <a:off x="4278888" y="1576723"/>
            <a:ext cx="1043400" cy="4800"/>
          </a:xfrm>
          <a:prstGeom prst="straightConnector1">
            <a:avLst/>
          </a:prstGeom>
          <a:noFill/>
          <a:ln cap="flat" cmpd="sng" w="19050">
            <a:solidFill>
              <a:srgbClr val="A6BF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7"/>
          <p:cNvCxnSpPr/>
          <p:nvPr/>
        </p:nvCxnSpPr>
        <p:spPr>
          <a:xfrm flipH="1" rot="10800000">
            <a:off x="1148113" y="1549573"/>
            <a:ext cx="1043400" cy="4800"/>
          </a:xfrm>
          <a:prstGeom prst="straightConnector1">
            <a:avLst/>
          </a:prstGeom>
          <a:noFill/>
          <a:ln cap="flat" cmpd="sng" w="19050">
            <a:solidFill>
              <a:srgbClr val="A6BF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7"/>
          <p:cNvSpPr txBox="1"/>
          <p:nvPr/>
        </p:nvSpPr>
        <p:spPr>
          <a:xfrm>
            <a:off x="7479700" y="0"/>
            <a:ext cx="16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Cases for Data Science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23" name="Google Shape;223;p37"/>
          <p:cNvPicPr preferRelativeResize="0"/>
          <p:nvPr/>
        </p:nvPicPr>
        <p:blipFill rotWithShape="1">
          <a:blip r:embed="rId3">
            <a:alphaModFix/>
          </a:blip>
          <a:srcRect b="0" l="0" r="0" t="2780"/>
          <a:stretch/>
        </p:blipFill>
        <p:spPr>
          <a:xfrm>
            <a:off x="32975" y="1752950"/>
            <a:ext cx="3031474" cy="2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 rotWithShape="1">
          <a:blip r:embed="rId4">
            <a:alphaModFix/>
          </a:blip>
          <a:srcRect b="0" l="0" r="0" t="3679"/>
          <a:stretch/>
        </p:blipFill>
        <p:spPr>
          <a:xfrm>
            <a:off x="3064450" y="1775925"/>
            <a:ext cx="3031476" cy="234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 rotWithShape="1">
          <a:blip r:embed="rId5">
            <a:alphaModFix/>
          </a:blip>
          <a:srcRect b="0" l="0" r="0" t="5204"/>
          <a:stretch/>
        </p:blipFill>
        <p:spPr>
          <a:xfrm>
            <a:off x="6155775" y="1802600"/>
            <a:ext cx="2988324" cy="230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/>
          <p:nvPr/>
        </p:nvSpPr>
        <p:spPr>
          <a:xfrm>
            <a:off x="8570925" y="4835700"/>
            <a:ext cx="5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7479700" y="0"/>
            <a:ext cx="16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Cases for Data Science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3">
            <a:alphaModFix/>
          </a:blip>
          <a:srcRect b="1446" l="1854" r="0" t="3406"/>
          <a:stretch/>
        </p:blipFill>
        <p:spPr>
          <a:xfrm>
            <a:off x="2575275" y="419925"/>
            <a:ext cx="6568723" cy="226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 rotWithShape="1">
          <a:blip r:embed="rId4">
            <a:alphaModFix/>
          </a:blip>
          <a:srcRect b="1244" l="0" r="0" t="0"/>
          <a:stretch/>
        </p:blipFill>
        <p:spPr>
          <a:xfrm>
            <a:off x="2575275" y="2892575"/>
            <a:ext cx="6568727" cy="22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8"/>
          <p:cNvSpPr txBox="1"/>
          <p:nvPr/>
        </p:nvSpPr>
        <p:spPr>
          <a:xfrm>
            <a:off x="246975" y="1119925"/>
            <a:ext cx="213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Months have most Customers?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299500" y="3539125"/>
            <a:ext cx="183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Month has the highest Revenue?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1279605" y="329026"/>
            <a:ext cx="1983000" cy="8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Modeling</a:t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50" y="1316088"/>
            <a:ext cx="2511325" cy="25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9"/>
          <p:cNvSpPr txBox="1"/>
          <p:nvPr/>
        </p:nvSpPr>
        <p:spPr>
          <a:xfrm>
            <a:off x="5108875" y="1238325"/>
            <a:ext cx="34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Two different approaches using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3" name="Google Shape;243;p39"/>
          <p:cNvCxnSpPr/>
          <p:nvPr/>
        </p:nvCxnSpPr>
        <p:spPr>
          <a:xfrm>
            <a:off x="6906575" y="1638525"/>
            <a:ext cx="1191300" cy="95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9"/>
          <p:cNvCxnSpPr/>
          <p:nvPr/>
        </p:nvCxnSpPr>
        <p:spPr>
          <a:xfrm flipH="1">
            <a:off x="5728775" y="1638525"/>
            <a:ext cx="1177800" cy="98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9"/>
          <p:cNvSpPr txBox="1"/>
          <p:nvPr/>
        </p:nvSpPr>
        <p:spPr>
          <a:xfrm>
            <a:off x="4918375" y="2666475"/>
            <a:ext cx="143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took in consideration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 Training our dataset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based on dates that are previous to our Test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7391400" y="2774325"/>
            <a:ext cx="1437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ignored the dates. We trained our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based on all the data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we had,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regardless or the time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of the event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320975" y="329025"/>
            <a:ext cx="3251700" cy="8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</a:rPr>
              <a:t>Implicit Collaborative Filtering</a:t>
            </a:r>
            <a:endParaRPr sz="37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idx="1" type="subTitle"/>
          </p:nvPr>
        </p:nvSpPr>
        <p:spPr>
          <a:xfrm>
            <a:off x="515100" y="981523"/>
            <a:ext cx="23145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1st Application of the ALS</a:t>
            </a:r>
            <a:endParaRPr b="1" sz="1300"/>
          </a:p>
        </p:txBody>
      </p:sp>
      <p:sp>
        <p:nvSpPr>
          <p:cNvPr id="253" name="Google Shape;253;p40"/>
          <p:cNvSpPr txBox="1"/>
          <p:nvPr>
            <p:ph idx="5" type="subTitle"/>
          </p:nvPr>
        </p:nvSpPr>
        <p:spPr>
          <a:xfrm>
            <a:off x="3338238" y="937425"/>
            <a:ext cx="24675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2nd Application of the ALS</a:t>
            </a:r>
            <a:endParaRPr b="1" sz="1300"/>
          </a:p>
        </p:txBody>
      </p:sp>
      <p:cxnSp>
        <p:nvCxnSpPr>
          <p:cNvPr id="254" name="Google Shape;254;p40"/>
          <p:cNvCxnSpPr/>
          <p:nvPr/>
        </p:nvCxnSpPr>
        <p:spPr>
          <a:xfrm flipH="1" rot="10800000">
            <a:off x="4050300" y="1549586"/>
            <a:ext cx="1043400" cy="4800"/>
          </a:xfrm>
          <a:prstGeom prst="straightConnector1">
            <a:avLst/>
          </a:prstGeom>
          <a:noFill/>
          <a:ln cap="flat" cmpd="sng" w="19050">
            <a:solidFill>
              <a:srgbClr val="A6BF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40"/>
          <p:cNvCxnSpPr/>
          <p:nvPr/>
        </p:nvCxnSpPr>
        <p:spPr>
          <a:xfrm flipH="1" rot="10800000">
            <a:off x="1150638" y="1549573"/>
            <a:ext cx="1043400" cy="4800"/>
          </a:xfrm>
          <a:prstGeom prst="straightConnector1">
            <a:avLst/>
          </a:prstGeom>
          <a:noFill/>
          <a:ln cap="flat" cmpd="sng" w="19050">
            <a:solidFill>
              <a:srgbClr val="A6BF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40"/>
          <p:cNvSpPr txBox="1"/>
          <p:nvPr/>
        </p:nvSpPr>
        <p:spPr>
          <a:xfrm>
            <a:off x="7479700" y="0"/>
            <a:ext cx="16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Cases for Data Science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8570925" y="4835700"/>
            <a:ext cx="5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63" y="2340675"/>
            <a:ext cx="2320379" cy="1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348" y="2340667"/>
            <a:ext cx="2511325" cy="147472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/>
          <p:nvPr/>
        </p:nvSpPr>
        <p:spPr>
          <a:xfrm>
            <a:off x="5933814" y="2782675"/>
            <a:ext cx="1017900" cy="59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 txBox="1"/>
          <p:nvPr/>
        </p:nvSpPr>
        <p:spPr>
          <a:xfrm>
            <a:off x="7250475" y="2668000"/>
            <a:ext cx="1536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Our Model has Mean AUC of 0.857, while Popular Item benchmark had lower AUC of 0.783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867575" y="1697975"/>
            <a:ext cx="1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Evaluation @10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3776075" y="1720500"/>
            <a:ext cx="1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Evaluation @10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3658325" y="3961000"/>
            <a:ext cx="17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Best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een Slides by Slidesgo">
  <a:themeElements>
    <a:clrScheme name="Simple Light">
      <a:dk1>
        <a:srgbClr val="000000"/>
      </a:dk1>
      <a:lt1>
        <a:srgbClr val="FFFFFF"/>
      </a:lt1>
      <a:dk2>
        <a:srgbClr val="A6BFA5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