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35cd8e95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35cd8e9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35cd8e95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35cd8e9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35cd8e95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35cd8e95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77751a9b6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77751a9b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77751a9b6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77751a9b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77751a9b6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77751a9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77751a9b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77751a9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77751a9b6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77751a9b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77751a9b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77751a9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77751a9b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77751a9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77751a9b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77751a9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77751a9b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77751a9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77751a9b6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77751a9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35cd8e95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35cd8e9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o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e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Objeto"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cção"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Duplo"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jp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662793" y="494675"/>
            <a:ext cx="6041100" cy="923400"/>
          </a:xfrm>
          <a:prstGeom prst="rect">
            <a:avLst/>
          </a:prstGeom>
          <a:solidFill>
            <a:srgbClr val="C4E0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pt-PT" sz="5400" u="none" cap="none" strike="noStrike">
                <a:solidFill>
                  <a:schemeClr val="lt1"/>
                </a:solidFill>
                <a:latin typeface="Calibri"/>
                <a:ea typeface="Calibri"/>
                <a:cs typeface="Calibri"/>
                <a:sym typeface="Calibri"/>
              </a:rPr>
              <a:t>Predictive Analysis</a:t>
            </a:r>
            <a:endParaRPr b="1" i="0" sz="5400" u="none" cap="none" strike="noStrike">
              <a:solidFill>
                <a:schemeClr val="lt1"/>
              </a:solidFill>
              <a:latin typeface="Calibri"/>
              <a:ea typeface="Calibri"/>
              <a:cs typeface="Calibri"/>
              <a:sym typeface="Calibri"/>
            </a:endParaRPr>
          </a:p>
        </p:txBody>
      </p:sp>
      <p:sp>
        <p:nvSpPr>
          <p:cNvPr id="86" name="Google Shape;86;p13"/>
          <p:cNvSpPr/>
          <p:nvPr/>
        </p:nvSpPr>
        <p:spPr>
          <a:xfrm>
            <a:off x="662793" y="1651070"/>
            <a:ext cx="4452000" cy="523200"/>
          </a:xfrm>
          <a:prstGeom prst="rect">
            <a:avLst/>
          </a:prstGeom>
          <a:solidFill>
            <a:srgbClr val="C4E0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pt-PT" sz="2800" u="none" cap="none" strike="noStrike">
                <a:solidFill>
                  <a:schemeClr val="lt1"/>
                </a:solidFill>
                <a:latin typeface="Calibri"/>
                <a:ea typeface="Calibri"/>
                <a:cs typeface="Calibri"/>
                <a:sym typeface="Calibri"/>
              </a:rPr>
              <a:t>Predict Hotel Cancellations</a:t>
            </a:r>
            <a:endParaRPr b="1" i="0" sz="2800" u="none" cap="none" strike="noStrike">
              <a:solidFill>
                <a:schemeClr val="lt1"/>
              </a:solidFill>
              <a:latin typeface="Calibri"/>
              <a:ea typeface="Calibri"/>
              <a:cs typeface="Calibri"/>
              <a:sym typeface="Calibri"/>
            </a:endParaRPr>
          </a:p>
        </p:txBody>
      </p:sp>
      <p:sp>
        <p:nvSpPr>
          <p:cNvPr id="87" name="Google Shape;87;p13"/>
          <p:cNvSpPr/>
          <p:nvPr/>
        </p:nvSpPr>
        <p:spPr>
          <a:xfrm>
            <a:off x="662727" y="4316090"/>
            <a:ext cx="1115700" cy="400200"/>
          </a:xfrm>
          <a:prstGeom prst="rect">
            <a:avLst/>
          </a:prstGeom>
          <a:solidFill>
            <a:srgbClr val="C4E0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pt-PT" sz="2000" u="none" cap="none" strike="noStrike">
                <a:solidFill>
                  <a:schemeClr val="lt1"/>
                </a:solidFill>
                <a:latin typeface="Calibri"/>
                <a:ea typeface="Calibri"/>
                <a:cs typeface="Calibri"/>
                <a:sym typeface="Calibri"/>
              </a:rPr>
              <a:t>Group C </a:t>
            </a:r>
            <a:endParaRPr/>
          </a:p>
        </p:txBody>
      </p:sp>
      <p:sp>
        <p:nvSpPr>
          <p:cNvPr id="88" name="Google Shape;88;p13"/>
          <p:cNvSpPr/>
          <p:nvPr/>
        </p:nvSpPr>
        <p:spPr>
          <a:xfrm>
            <a:off x="662800" y="4882450"/>
            <a:ext cx="3588600" cy="1349100"/>
          </a:xfrm>
          <a:prstGeom prst="rect">
            <a:avLst/>
          </a:prstGeom>
          <a:solidFill>
            <a:srgbClr val="C4E0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PT" sz="2000">
                <a:solidFill>
                  <a:schemeClr val="lt1"/>
                </a:solidFill>
                <a:latin typeface="Calibri"/>
                <a:ea typeface="Calibri"/>
                <a:cs typeface="Calibri"/>
                <a:sym typeface="Calibri"/>
              </a:rPr>
              <a:t>Catarina Moreira nº 20201034</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Luisa Barral nº 20201045</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Madalena Valério nº 20200657</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Yu Song nº 20200572</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7" name="Shape 167"/>
        <p:cNvGrpSpPr/>
        <p:nvPr/>
      </p:nvGrpSpPr>
      <p:grpSpPr>
        <a:xfrm>
          <a:off x="0" y="0"/>
          <a:ext cx="0" cy="0"/>
          <a:chOff x="0" y="0"/>
          <a:chExt cx="0" cy="0"/>
        </a:xfrm>
      </p:grpSpPr>
      <p:sp>
        <p:nvSpPr>
          <p:cNvPr id="168" name="Google Shape;168;p22"/>
          <p:cNvSpPr/>
          <p:nvPr/>
        </p:nvSpPr>
        <p:spPr>
          <a:xfrm>
            <a:off x="1251000" y="423325"/>
            <a:ext cx="96900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Marketing Strategies to Cancellations</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69" name="Google Shape;169;p22"/>
          <p:cNvSpPr txBox="1"/>
          <p:nvPr/>
        </p:nvSpPr>
        <p:spPr>
          <a:xfrm>
            <a:off x="4728300" y="2866400"/>
            <a:ext cx="6697200" cy="2493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pt-PT" sz="1700">
                <a:latin typeface="Comic Sans MS"/>
                <a:ea typeface="Comic Sans MS"/>
                <a:cs typeface="Comic Sans MS"/>
                <a:sym typeface="Comic Sans MS"/>
              </a:rPr>
              <a:t>Contact our predicted customers before they canceled.</a:t>
            </a:r>
            <a:endParaRPr b="1" sz="1700">
              <a:latin typeface="Comic Sans MS"/>
              <a:ea typeface="Comic Sans MS"/>
              <a:cs typeface="Comic Sans MS"/>
              <a:sym typeface="Comic Sans MS"/>
            </a:endParaRPr>
          </a:p>
          <a:p>
            <a:pPr indent="0" lvl="0" marL="0" rtl="0" algn="l">
              <a:spcBef>
                <a:spcPts val="0"/>
              </a:spcBef>
              <a:spcAft>
                <a:spcPts val="0"/>
              </a:spcAft>
              <a:buNone/>
            </a:pPr>
            <a:r>
              <a:rPr b="1" lang="pt-PT" sz="1700">
                <a:latin typeface="Comic Sans MS"/>
                <a:ea typeface="Comic Sans MS"/>
                <a:cs typeface="Comic Sans MS"/>
                <a:sym typeface="Comic Sans MS"/>
              </a:rPr>
              <a:t> </a:t>
            </a:r>
            <a:endParaRPr b="1" sz="1700">
              <a:latin typeface="Comic Sans MS"/>
              <a:ea typeface="Comic Sans MS"/>
              <a:cs typeface="Comic Sans MS"/>
              <a:sym typeface="Comic Sans MS"/>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pt-PT" sz="1700"/>
              <a:t>For those ‘No response’ booking clients, 3-5 days before check-in, we could email them again with more attractive vouchers or even better deals, for example discount of room prices for stricter policies or even prepayment for high discount depends on occupancy rate.</a:t>
            </a:r>
            <a:endParaRPr sz="1700">
              <a:solidFill>
                <a:schemeClr val="dk1"/>
              </a:solidFill>
            </a:endParaRPr>
          </a:p>
          <a:p>
            <a:pPr indent="0" lvl="0" marL="0" rtl="0" algn="l">
              <a:spcBef>
                <a:spcPts val="0"/>
              </a:spcBef>
              <a:spcAft>
                <a:spcPts val="0"/>
              </a:spcAft>
              <a:buNone/>
            </a:pPr>
            <a:r>
              <a:t/>
            </a:r>
            <a:endParaRPr/>
          </a:p>
        </p:txBody>
      </p:sp>
      <p:pic>
        <p:nvPicPr>
          <p:cNvPr id="170" name="Google Shape;170;p22"/>
          <p:cNvPicPr preferRelativeResize="0"/>
          <p:nvPr/>
        </p:nvPicPr>
        <p:blipFill>
          <a:blip r:embed="rId3">
            <a:alphaModFix/>
          </a:blip>
          <a:stretch>
            <a:fillRect/>
          </a:stretch>
        </p:blipFill>
        <p:spPr>
          <a:xfrm>
            <a:off x="1866900" y="2990600"/>
            <a:ext cx="2004125" cy="198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74" name="Shape 174"/>
        <p:cNvGrpSpPr/>
        <p:nvPr/>
      </p:nvGrpSpPr>
      <p:grpSpPr>
        <a:xfrm>
          <a:off x="0" y="0"/>
          <a:ext cx="0" cy="0"/>
          <a:chOff x="0" y="0"/>
          <a:chExt cx="0" cy="0"/>
        </a:xfrm>
      </p:grpSpPr>
      <p:sp>
        <p:nvSpPr>
          <p:cNvPr id="175" name="Google Shape;175;p23"/>
          <p:cNvSpPr/>
          <p:nvPr/>
        </p:nvSpPr>
        <p:spPr>
          <a:xfrm>
            <a:off x="1251000" y="423325"/>
            <a:ext cx="96900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Marketing Strategies to Cancellations</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76" name="Google Shape;176;p23"/>
          <p:cNvSpPr txBox="1"/>
          <p:nvPr/>
        </p:nvSpPr>
        <p:spPr>
          <a:xfrm>
            <a:off x="4728300" y="2866400"/>
            <a:ext cx="6697200" cy="1970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pt-PT" sz="1700">
                <a:latin typeface="Comic Sans MS"/>
                <a:ea typeface="Comic Sans MS"/>
                <a:cs typeface="Comic Sans MS"/>
                <a:sym typeface="Comic Sans MS"/>
              </a:rPr>
              <a:t>Contact our predicted customers before they canceled.</a:t>
            </a:r>
            <a:endParaRPr b="1" sz="1700">
              <a:latin typeface="Comic Sans MS"/>
              <a:ea typeface="Comic Sans MS"/>
              <a:cs typeface="Comic Sans MS"/>
              <a:sym typeface="Comic Sans MS"/>
            </a:endParaRPr>
          </a:p>
          <a:p>
            <a:pPr indent="0" lvl="0" marL="0" rtl="0" algn="l">
              <a:spcBef>
                <a:spcPts val="0"/>
              </a:spcBef>
              <a:spcAft>
                <a:spcPts val="0"/>
              </a:spcAft>
              <a:buNone/>
            </a:pPr>
            <a:r>
              <a:rPr b="1" lang="pt-PT" sz="1700">
                <a:latin typeface="Comic Sans MS"/>
                <a:ea typeface="Comic Sans MS"/>
                <a:cs typeface="Comic Sans MS"/>
                <a:sym typeface="Comic Sans MS"/>
              </a:rPr>
              <a:t> </a:t>
            </a:r>
            <a:endParaRPr b="1" sz="1700">
              <a:latin typeface="Comic Sans MS"/>
              <a:ea typeface="Comic Sans MS"/>
              <a:cs typeface="Comic Sans MS"/>
              <a:sym typeface="Comic Sans MS"/>
            </a:endParaRPr>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pt-PT" sz="1700"/>
              <a:t>For the rest booking still with no response close to check-in date, we could consider overbooking based on the occupancy rate and seasoning demand.</a:t>
            </a:r>
            <a:endParaRPr sz="1700"/>
          </a:p>
          <a:p>
            <a:pPr indent="0" lvl="0" marL="0" rtl="0" algn="l">
              <a:spcBef>
                <a:spcPts val="0"/>
              </a:spcBef>
              <a:spcAft>
                <a:spcPts val="0"/>
              </a:spcAft>
              <a:buNone/>
            </a:pPr>
            <a:r>
              <a:t/>
            </a:r>
            <a:endParaRPr/>
          </a:p>
        </p:txBody>
      </p:sp>
      <p:pic>
        <p:nvPicPr>
          <p:cNvPr id="177" name="Google Shape;177;p23"/>
          <p:cNvPicPr preferRelativeResize="0"/>
          <p:nvPr/>
        </p:nvPicPr>
        <p:blipFill>
          <a:blip r:embed="rId3">
            <a:alphaModFix/>
          </a:blip>
          <a:stretch>
            <a:fillRect/>
          </a:stretch>
        </p:blipFill>
        <p:spPr>
          <a:xfrm>
            <a:off x="1960650" y="2980400"/>
            <a:ext cx="2057700" cy="185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1" name="Shape 181"/>
        <p:cNvGrpSpPr/>
        <p:nvPr/>
      </p:nvGrpSpPr>
      <p:grpSpPr>
        <a:xfrm>
          <a:off x="0" y="0"/>
          <a:ext cx="0" cy="0"/>
          <a:chOff x="0" y="0"/>
          <a:chExt cx="0" cy="0"/>
        </a:xfrm>
      </p:grpSpPr>
      <p:sp>
        <p:nvSpPr>
          <p:cNvPr id="182" name="Google Shape;182;p24"/>
          <p:cNvSpPr/>
          <p:nvPr/>
        </p:nvSpPr>
        <p:spPr>
          <a:xfrm>
            <a:off x="1251000" y="423325"/>
            <a:ext cx="96900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Marketing Strategies to Cancellations</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83" name="Google Shape;183;p24"/>
          <p:cNvSpPr txBox="1"/>
          <p:nvPr/>
        </p:nvSpPr>
        <p:spPr>
          <a:xfrm>
            <a:off x="4728300" y="2866400"/>
            <a:ext cx="6697200" cy="27552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None/>
            </a:pPr>
            <a:r>
              <a:rPr b="1" lang="pt-PT" sz="1700">
                <a:latin typeface="Comic Sans MS"/>
                <a:ea typeface="Comic Sans MS"/>
                <a:cs typeface="Comic Sans MS"/>
                <a:sym typeface="Comic Sans MS"/>
              </a:rPr>
              <a:t>Create a customer loop to avoid OTA, </a:t>
            </a:r>
            <a:endParaRPr b="1" sz="1700">
              <a:latin typeface="Comic Sans MS"/>
              <a:ea typeface="Comic Sans MS"/>
              <a:cs typeface="Comic Sans MS"/>
              <a:sym typeface="Comic Sans MS"/>
            </a:endParaRPr>
          </a:p>
          <a:p>
            <a:pPr indent="457200" lvl="0" marL="0" marR="0" rtl="0" algn="l">
              <a:lnSpc>
                <a:spcPct val="100000"/>
              </a:lnSpc>
              <a:spcBef>
                <a:spcPts val="0"/>
              </a:spcBef>
              <a:spcAft>
                <a:spcPts val="0"/>
              </a:spcAft>
              <a:buNone/>
            </a:pPr>
            <a:r>
              <a:rPr b="1" lang="pt-PT" sz="1700">
                <a:latin typeface="Comic Sans MS"/>
                <a:ea typeface="Comic Sans MS"/>
                <a:cs typeface="Comic Sans MS"/>
                <a:sym typeface="Comic Sans MS"/>
              </a:rPr>
              <a:t>For example, membership system.</a:t>
            </a:r>
            <a:endParaRPr b="1" sz="1700">
              <a:latin typeface="Comic Sans MS"/>
              <a:ea typeface="Comic Sans MS"/>
              <a:cs typeface="Comic Sans MS"/>
              <a:sym typeface="Comic Sans MS"/>
            </a:endParaRPr>
          </a:p>
          <a:p>
            <a:pPr indent="457200" lvl="0" marL="0" marR="0" rtl="0" algn="l">
              <a:lnSpc>
                <a:spcPct val="100000"/>
              </a:lnSpc>
              <a:spcBef>
                <a:spcPts val="0"/>
              </a:spcBef>
              <a:spcAft>
                <a:spcPts val="0"/>
              </a:spcAft>
              <a:buNone/>
            </a:pPr>
            <a:r>
              <a:t/>
            </a:r>
            <a:endParaRPr b="1" sz="1700">
              <a:latin typeface="Comic Sans MS"/>
              <a:ea typeface="Comic Sans MS"/>
              <a:cs typeface="Comic Sans MS"/>
              <a:sym typeface="Comic Sans MS"/>
            </a:endParaRPr>
          </a:p>
          <a:p>
            <a:pPr indent="457200" lvl="0" marL="0" marR="0" rtl="0" algn="l">
              <a:lnSpc>
                <a:spcPct val="100000"/>
              </a:lnSpc>
              <a:spcBef>
                <a:spcPts val="0"/>
              </a:spcBef>
              <a:spcAft>
                <a:spcPts val="0"/>
              </a:spcAft>
              <a:buNone/>
            </a:pPr>
            <a:r>
              <a:t/>
            </a:r>
            <a:endParaRPr b="1" sz="1700">
              <a:latin typeface="Comic Sans MS"/>
              <a:ea typeface="Comic Sans MS"/>
              <a:cs typeface="Comic Sans MS"/>
              <a:sym typeface="Comic Sans MS"/>
            </a:endParaRPr>
          </a:p>
          <a:p>
            <a:pPr indent="-336550" lvl="0" marL="457200" rtl="0" algn="l">
              <a:spcBef>
                <a:spcPts val="0"/>
              </a:spcBef>
              <a:spcAft>
                <a:spcPts val="0"/>
              </a:spcAft>
              <a:buSzPts val="1700"/>
              <a:buChar char="●"/>
            </a:pPr>
            <a:r>
              <a:rPr lang="pt-PT" sz="1700"/>
              <a:t>We can create our own booking system on our website at the same time. So we could cultivate our members loyaty for stricker cancellation policies with attracting privileges. This could also lower the rate of “Deal-seeking” customers </a:t>
            </a:r>
            <a:endParaRPr>
              <a:solidFill>
                <a:schemeClr val="dk1"/>
              </a:solidFill>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a:p>
        </p:txBody>
      </p:sp>
      <p:pic>
        <p:nvPicPr>
          <p:cNvPr id="184" name="Google Shape;184;p24"/>
          <p:cNvPicPr preferRelativeResize="0"/>
          <p:nvPr/>
        </p:nvPicPr>
        <p:blipFill>
          <a:blip r:embed="rId3">
            <a:alphaModFix/>
          </a:blip>
          <a:stretch>
            <a:fillRect/>
          </a:stretch>
        </p:blipFill>
        <p:spPr>
          <a:xfrm>
            <a:off x="2077375" y="3000100"/>
            <a:ext cx="2182100" cy="193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8" name="Shape 188"/>
        <p:cNvGrpSpPr/>
        <p:nvPr/>
      </p:nvGrpSpPr>
      <p:grpSpPr>
        <a:xfrm>
          <a:off x="0" y="0"/>
          <a:ext cx="0" cy="0"/>
          <a:chOff x="0" y="0"/>
          <a:chExt cx="0" cy="0"/>
        </a:xfrm>
      </p:grpSpPr>
      <p:sp>
        <p:nvSpPr>
          <p:cNvPr id="189" name="Google Shape;189;p25"/>
          <p:cNvSpPr/>
          <p:nvPr/>
        </p:nvSpPr>
        <p:spPr>
          <a:xfrm>
            <a:off x="3920100" y="467175"/>
            <a:ext cx="43518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Deployment</a:t>
            </a:r>
            <a:endParaRPr b="1" sz="5400">
              <a:solidFill>
                <a:schemeClr val="lt1"/>
              </a:solidFill>
              <a:highlight>
                <a:srgbClr val="D9EAD3"/>
              </a:highlight>
              <a:latin typeface="Calibri"/>
              <a:ea typeface="Calibri"/>
              <a:cs typeface="Calibri"/>
              <a:sym typeface="Calibri"/>
            </a:endParaRPr>
          </a:p>
        </p:txBody>
      </p:sp>
      <p:sp>
        <p:nvSpPr>
          <p:cNvPr id="190" name="Google Shape;190;p25"/>
          <p:cNvSpPr txBox="1"/>
          <p:nvPr/>
        </p:nvSpPr>
        <p:spPr>
          <a:xfrm>
            <a:off x="872125" y="3986375"/>
            <a:ext cx="4953000" cy="6810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1000"/>
              </a:spcAft>
              <a:buSzPts val="1500"/>
              <a:buFont typeface="Calibri"/>
              <a:buChar char="●"/>
            </a:pPr>
            <a:r>
              <a:rPr lang="pt-PT" sz="1500">
                <a:solidFill>
                  <a:schemeClr val="dk1"/>
                </a:solidFill>
                <a:latin typeface="Calibri"/>
                <a:ea typeface="Calibri"/>
                <a:cs typeface="Calibri"/>
                <a:sym typeface="Calibri"/>
              </a:rPr>
              <a:t>Creation of an integration user as well as an API key which is going to be used in </a:t>
            </a:r>
            <a:r>
              <a:rPr b="1" lang="pt-PT" sz="1500">
                <a:solidFill>
                  <a:schemeClr val="dk1"/>
                </a:solidFill>
                <a:latin typeface="Calibri"/>
                <a:ea typeface="Calibri"/>
                <a:cs typeface="Calibri"/>
                <a:sym typeface="Calibri"/>
              </a:rPr>
              <a:t>Maximo APM</a:t>
            </a:r>
            <a:endParaRPr b="1" sz="1900">
              <a:latin typeface="Calibri"/>
              <a:ea typeface="Calibri"/>
              <a:cs typeface="Calibri"/>
              <a:sym typeface="Calibri"/>
            </a:endParaRPr>
          </a:p>
        </p:txBody>
      </p:sp>
      <p:sp>
        <p:nvSpPr>
          <p:cNvPr id="191" name="Google Shape;191;p25"/>
          <p:cNvSpPr txBox="1"/>
          <p:nvPr/>
        </p:nvSpPr>
        <p:spPr>
          <a:xfrm>
            <a:off x="872125" y="2573063"/>
            <a:ext cx="48882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pt-PT" sz="1500">
                <a:latin typeface="Calibri"/>
                <a:ea typeface="Calibri"/>
                <a:cs typeface="Calibri"/>
                <a:sym typeface="Calibri"/>
              </a:rPr>
              <a:t>Use of </a:t>
            </a:r>
            <a:r>
              <a:rPr lang="pt-PT" sz="1500">
                <a:solidFill>
                  <a:schemeClr val="dk1"/>
                </a:solidFill>
                <a:latin typeface="Calibri"/>
                <a:ea typeface="Calibri"/>
                <a:cs typeface="Calibri"/>
                <a:sym typeface="Calibri"/>
              </a:rPr>
              <a:t>multi pipeline</a:t>
            </a:r>
            <a:r>
              <a:rPr lang="pt-PT" sz="1500">
                <a:latin typeface="Calibri"/>
                <a:ea typeface="Calibri"/>
                <a:cs typeface="Calibri"/>
                <a:sym typeface="Calibri"/>
              </a:rPr>
              <a:t> for </a:t>
            </a:r>
            <a:r>
              <a:rPr b="1" lang="pt-PT" sz="1500">
                <a:latin typeface="Calibri"/>
                <a:ea typeface="Calibri"/>
                <a:cs typeface="Calibri"/>
                <a:sym typeface="Calibri"/>
              </a:rPr>
              <a:t>Continuous Training.</a:t>
            </a:r>
            <a:r>
              <a:rPr lang="pt-PT" sz="1500">
                <a:latin typeface="Calibri"/>
                <a:ea typeface="Calibri"/>
                <a:cs typeface="Calibri"/>
                <a:sym typeface="Calibri"/>
              </a:rPr>
              <a:t> </a:t>
            </a:r>
            <a:endParaRPr sz="1500">
              <a:latin typeface="Calibri"/>
              <a:ea typeface="Calibri"/>
              <a:cs typeface="Calibri"/>
              <a:sym typeface="Calibri"/>
            </a:endParaRPr>
          </a:p>
        </p:txBody>
      </p:sp>
      <p:pic>
        <p:nvPicPr>
          <p:cNvPr id="192" name="Google Shape;192;p25"/>
          <p:cNvPicPr preferRelativeResize="0"/>
          <p:nvPr/>
        </p:nvPicPr>
        <p:blipFill rotWithShape="1">
          <a:blip r:embed="rId3">
            <a:alphaModFix/>
          </a:blip>
          <a:srcRect b="0" l="14030" r="0" t="8592"/>
          <a:stretch/>
        </p:blipFill>
        <p:spPr>
          <a:xfrm>
            <a:off x="6147875" y="2214850"/>
            <a:ext cx="5401848" cy="3341025"/>
          </a:xfrm>
          <a:prstGeom prst="rect">
            <a:avLst/>
          </a:prstGeom>
          <a:noFill/>
          <a:ln>
            <a:noFill/>
          </a:ln>
        </p:spPr>
      </p:pic>
      <p:sp>
        <p:nvSpPr>
          <p:cNvPr id="193" name="Google Shape;193;p25"/>
          <p:cNvSpPr txBox="1"/>
          <p:nvPr/>
        </p:nvSpPr>
        <p:spPr>
          <a:xfrm>
            <a:off x="860725" y="4869013"/>
            <a:ext cx="48882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b="1" lang="pt-PT" sz="1500">
                <a:latin typeface="Calibri"/>
                <a:ea typeface="Calibri"/>
                <a:cs typeface="Calibri"/>
                <a:sym typeface="Calibri"/>
              </a:rPr>
              <a:t>Maximo APM</a:t>
            </a:r>
            <a:r>
              <a:rPr lang="pt-PT" sz="1500">
                <a:latin typeface="Calibri"/>
                <a:ea typeface="Calibri"/>
                <a:cs typeface="Calibri"/>
                <a:sym typeface="Calibri"/>
              </a:rPr>
              <a:t> for maintenance</a:t>
            </a:r>
            <a:endParaRPr sz="1500">
              <a:latin typeface="Calibri"/>
              <a:ea typeface="Calibri"/>
              <a:cs typeface="Calibri"/>
              <a:sym typeface="Calibri"/>
            </a:endParaRPr>
          </a:p>
        </p:txBody>
      </p:sp>
      <p:sp>
        <p:nvSpPr>
          <p:cNvPr id="194" name="Google Shape;194;p25"/>
          <p:cNvSpPr txBox="1"/>
          <p:nvPr/>
        </p:nvSpPr>
        <p:spPr>
          <a:xfrm>
            <a:off x="872125" y="3213413"/>
            <a:ext cx="48882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b="1" lang="pt-PT" sz="1500">
                <a:latin typeface="Calibri"/>
                <a:ea typeface="Calibri"/>
                <a:cs typeface="Calibri"/>
                <a:sym typeface="Calibri"/>
              </a:rPr>
              <a:t>Develop an app</a:t>
            </a:r>
            <a:r>
              <a:rPr lang="pt-PT" sz="1500">
                <a:latin typeface="Calibri"/>
                <a:ea typeface="Calibri"/>
                <a:cs typeface="Calibri"/>
                <a:sym typeface="Calibri"/>
              </a:rPr>
              <a:t> to integrate and, if needed, </a:t>
            </a:r>
            <a:r>
              <a:rPr lang="pt-PT" sz="1500">
                <a:solidFill>
                  <a:schemeClr val="dk1"/>
                </a:solidFill>
                <a:latin typeface="Calibri"/>
                <a:ea typeface="Calibri"/>
                <a:cs typeface="Calibri"/>
                <a:sym typeface="Calibri"/>
              </a:rPr>
              <a:t>retraining the model everytime it decreases performance </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8" name="Shape 198"/>
        <p:cNvGrpSpPr/>
        <p:nvPr/>
      </p:nvGrpSpPr>
      <p:grpSpPr>
        <a:xfrm>
          <a:off x="0" y="0"/>
          <a:ext cx="0" cy="0"/>
          <a:chOff x="0" y="0"/>
          <a:chExt cx="0" cy="0"/>
        </a:xfrm>
      </p:grpSpPr>
      <p:sp>
        <p:nvSpPr>
          <p:cNvPr id="199" name="Google Shape;199;p26"/>
          <p:cNvSpPr/>
          <p:nvPr/>
        </p:nvSpPr>
        <p:spPr>
          <a:xfrm>
            <a:off x="3920100" y="467175"/>
            <a:ext cx="43518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Conclusion</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200" name="Google Shape;200;p26"/>
          <p:cNvSpPr txBox="1"/>
          <p:nvPr/>
        </p:nvSpPr>
        <p:spPr>
          <a:xfrm>
            <a:off x="1534663" y="2812075"/>
            <a:ext cx="368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500">
                <a:latin typeface="Calibri"/>
                <a:ea typeface="Calibri"/>
                <a:cs typeface="Calibri"/>
                <a:sym typeface="Calibri"/>
              </a:rPr>
              <a:t>Neural Network</a:t>
            </a:r>
            <a:r>
              <a:rPr lang="pt-PT" sz="1500">
                <a:latin typeface="Calibri"/>
                <a:ea typeface="Calibri"/>
                <a:cs typeface="Calibri"/>
                <a:sym typeface="Calibri"/>
              </a:rPr>
              <a:t> is able to predict booking cancellations with </a:t>
            </a:r>
            <a:r>
              <a:rPr b="1" lang="pt-PT" sz="1500">
                <a:latin typeface="Calibri"/>
                <a:ea typeface="Calibri"/>
                <a:cs typeface="Calibri"/>
                <a:sym typeface="Calibri"/>
              </a:rPr>
              <a:t>97% accuracy</a:t>
            </a:r>
            <a:endParaRPr b="1" sz="1500">
              <a:latin typeface="Calibri"/>
              <a:ea typeface="Calibri"/>
              <a:cs typeface="Calibri"/>
              <a:sym typeface="Calibri"/>
            </a:endParaRPr>
          </a:p>
        </p:txBody>
      </p:sp>
      <p:pic>
        <p:nvPicPr>
          <p:cNvPr id="201" name="Google Shape;201;p26"/>
          <p:cNvPicPr preferRelativeResize="0"/>
          <p:nvPr/>
        </p:nvPicPr>
        <p:blipFill rotWithShape="1">
          <a:blip r:embed="rId3">
            <a:alphaModFix/>
          </a:blip>
          <a:srcRect b="21039" l="19388" r="20659" t="19742"/>
          <a:stretch/>
        </p:blipFill>
        <p:spPr>
          <a:xfrm>
            <a:off x="2866462" y="1664900"/>
            <a:ext cx="1022476" cy="1010000"/>
          </a:xfrm>
          <a:prstGeom prst="rect">
            <a:avLst/>
          </a:prstGeom>
          <a:noFill/>
          <a:ln>
            <a:noFill/>
          </a:ln>
        </p:spPr>
      </p:pic>
      <p:pic>
        <p:nvPicPr>
          <p:cNvPr id="202" name="Google Shape;202;p26"/>
          <p:cNvPicPr preferRelativeResize="0"/>
          <p:nvPr/>
        </p:nvPicPr>
        <p:blipFill>
          <a:blip r:embed="rId4">
            <a:alphaModFix/>
          </a:blip>
          <a:stretch>
            <a:fillRect/>
          </a:stretch>
        </p:blipFill>
        <p:spPr>
          <a:xfrm>
            <a:off x="8303075" y="1664900"/>
            <a:ext cx="1022474" cy="1010000"/>
          </a:xfrm>
          <a:prstGeom prst="rect">
            <a:avLst/>
          </a:prstGeom>
          <a:noFill/>
          <a:ln>
            <a:noFill/>
          </a:ln>
        </p:spPr>
      </p:pic>
      <p:sp>
        <p:nvSpPr>
          <p:cNvPr id="203" name="Google Shape;203;p26"/>
          <p:cNvSpPr txBox="1"/>
          <p:nvPr/>
        </p:nvSpPr>
        <p:spPr>
          <a:xfrm>
            <a:off x="6865361" y="2812075"/>
            <a:ext cx="3897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500">
                <a:latin typeface="Calibri"/>
                <a:ea typeface="Calibri"/>
                <a:cs typeface="Calibri"/>
                <a:sym typeface="Calibri"/>
              </a:rPr>
              <a:t>In </a:t>
            </a:r>
            <a:r>
              <a:rPr b="1" lang="pt-PT" sz="1500">
                <a:latin typeface="Calibri"/>
                <a:ea typeface="Calibri"/>
                <a:cs typeface="Calibri"/>
                <a:sym typeface="Calibri"/>
              </a:rPr>
              <a:t>0,53% of the times</a:t>
            </a:r>
            <a:r>
              <a:rPr lang="pt-PT" sz="1500">
                <a:latin typeface="Calibri"/>
                <a:ea typeface="Calibri"/>
                <a:cs typeface="Calibri"/>
                <a:sym typeface="Calibri"/>
              </a:rPr>
              <a:t> the hotel might not have a room available and has a </a:t>
            </a:r>
            <a:r>
              <a:rPr b="1" lang="pt-PT" sz="1500">
                <a:latin typeface="Calibri"/>
                <a:ea typeface="Calibri"/>
                <a:cs typeface="Calibri"/>
                <a:sym typeface="Calibri"/>
              </a:rPr>
              <a:t>risk of overbooking</a:t>
            </a:r>
            <a:endParaRPr b="1" sz="1500">
              <a:latin typeface="Calibri"/>
              <a:ea typeface="Calibri"/>
              <a:cs typeface="Calibri"/>
              <a:sym typeface="Calibri"/>
            </a:endParaRPr>
          </a:p>
        </p:txBody>
      </p:sp>
      <p:pic>
        <p:nvPicPr>
          <p:cNvPr id="204" name="Google Shape;204;p26"/>
          <p:cNvPicPr preferRelativeResize="0"/>
          <p:nvPr/>
        </p:nvPicPr>
        <p:blipFill>
          <a:blip r:embed="rId5">
            <a:alphaModFix amt="86000"/>
          </a:blip>
          <a:stretch>
            <a:fillRect/>
          </a:stretch>
        </p:blipFill>
        <p:spPr>
          <a:xfrm>
            <a:off x="8303075" y="1615025"/>
            <a:ext cx="1022475" cy="1022475"/>
          </a:xfrm>
          <a:prstGeom prst="rect">
            <a:avLst/>
          </a:prstGeom>
          <a:noFill/>
          <a:ln>
            <a:noFill/>
          </a:ln>
        </p:spPr>
      </p:pic>
      <p:pic>
        <p:nvPicPr>
          <p:cNvPr id="205" name="Google Shape;205;p26"/>
          <p:cNvPicPr preferRelativeResize="0"/>
          <p:nvPr/>
        </p:nvPicPr>
        <p:blipFill>
          <a:blip r:embed="rId6">
            <a:alphaModFix/>
          </a:blip>
          <a:stretch>
            <a:fillRect/>
          </a:stretch>
        </p:blipFill>
        <p:spPr>
          <a:xfrm>
            <a:off x="5508562" y="3832150"/>
            <a:ext cx="1022474" cy="1022474"/>
          </a:xfrm>
          <a:prstGeom prst="rect">
            <a:avLst/>
          </a:prstGeom>
          <a:noFill/>
          <a:ln>
            <a:noFill/>
          </a:ln>
        </p:spPr>
      </p:pic>
      <p:sp>
        <p:nvSpPr>
          <p:cNvPr id="206" name="Google Shape;206;p26"/>
          <p:cNvSpPr txBox="1"/>
          <p:nvPr/>
        </p:nvSpPr>
        <p:spPr>
          <a:xfrm>
            <a:off x="3413688" y="4950225"/>
            <a:ext cx="5212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The number of </a:t>
            </a:r>
            <a:r>
              <a:rPr b="1" lang="pt-PT">
                <a:latin typeface="Calibri"/>
                <a:ea typeface="Calibri"/>
                <a:cs typeface="Calibri"/>
                <a:sym typeface="Calibri"/>
              </a:rPr>
              <a:t>special requests</a:t>
            </a:r>
            <a:r>
              <a:rPr lang="pt-PT">
                <a:latin typeface="Calibri"/>
                <a:ea typeface="Calibri"/>
                <a:cs typeface="Calibri"/>
                <a:sym typeface="Calibri"/>
              </a:rPr>
              <a:t>, the </a:t>
            </a:r>
            <a:r>
              <a:rPr b="1" lang="pt-PT">
                <a:latin typeface="Calibri"/>
                <a:ea typeface="Calibri"/>
                <a:cs typeface="Calibri"/>
                <a:sym typeface="Calibri"/>
              </a:rPr>
              <a:t>deposit</a:t>
            </a:r>
            <a:r>
              <a:rPr b="1" lang="pt-PT">
                <a:latin typeface="Calibri"/>
                <a:ea typeface="Calibri"/>
                <a:cs typeface="Calibri"/>
                <a:sym typeface="Calibri"/>
              </a:rPr>
              <a:t> type</a:t>
            </a:r>
            <a:r>
              <a:rPr lang="pt-PT">
                <a:latin typeface="Calibri"/>
                <a:ea typeface="Calibri"/>
                <a:cs typeface="Calibri"/>
                <a:sym typeface="Calibri"/>
              </a:rPr>
              <a:t> </a:t>
            </a:r>
            <a:r>
              <a:rPr lang="pt-PT">
                <a:latin typeface="Calibri"/>
                <a:ea typeface="Calibri"/>
                <a:cs typeface="Calibri"/>
                <a:sym typeface="Calibri"/>
              </a:rPr>
              <a:t>policies,</a:t>
            </a:r>
            <a:r>
              <a:rPr lang="pt-PT">
                <a:latin typeface="Calibri"/>
                <a:ea typeface="Calibri"/>
                <a:cs typeface="Calibri"/>
                <a:sym typeface="Calibri"/>
              </a:rPr>
              <a:t> the </a:t>
            </a:r>
            <a:r>
              <a:rPr b="1" lang="pt-PT">
                <a:latin typeface="Calibri"/>
                <a:ea typeface="Calibri"/>
                <a:cs typeface="Calibri"/>
                <a:sym typeface="Calibri"/>
              </a:rPr>
              <a:t>number of days until arrival</a:t>
            </a:r>
            <a:r>
              <a:rPr lang="pt-PT">
                <a:latin typeface="Calibri"/>
                <a:ea typeface="Calibri"/>
                <a:cs typeface="Calibri"/>
                <a:sym typeface="Calibri"/>
              </a:rPr>
              <a:t> and if a person has </a:t>
            </a:r>
            <a:r>
              <a:rPr b="1" lang="pt-PT">
                <a:latin typeface="Calibri"/>
                <a:ea typeface="Calibri"/>
                <a:cs typeface="Calibri"/>
                <a:sym typeface="Calibri"/>
              </a:rPr>
              <a:t>previous cancelations </a:t>
            </a:r>
            <a:r>
              <a:rPr lang="pt-PT">
                <a:latin typeface="Calibri"/>
                <a:ea typeface="Calibri"/>
                <a:cs typeface="Calibri"/>
                <a:sym typeface="Calibri"/>
              </a:rPr>
              <a:t>are some of the variables that we should pay special attention </a:t>
            </a:r>
            <a:r>
              <a:rPr b="1" lang="pt-PT">
                <a:latin typeface="Calibri"/>
                <a:ea typeface="Calibri"/>
                <a:cs typeface="Calibri"/>
                <a:sym typeface="Calibri"/>
              </a:rPr>
              <a:t>when trying to prevent cancelations</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7"/>
          <p:cNvSpPr/>
          <p:nvPr/>
        </p:nvSpPr>
        <p:spPr>
          <a:xfrm>
            <a:off x="3075443" y="1265200"/>
            <a:ext cx="6041100" cy="923400"/>
          </a:xfrm>
          <a:prstGeom prst="rect">
            <a:avLst/>
          </a:prstGeom>
          <a:solidFill>
            <a:srgbClr val="B6D7A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B6D7A8"/>
                </a:highlight>
                <a:latin typeface="Calibri"/>
                <a:ea typeface="Calibri"/>
                <a:cs typeface="Calibri"/>
                <a:sym typeface="Calibri"/>
              </a:rPr>
              <a:t>Thank you !</a:t>
            </a:r>
            <a:endParaRPr b="1" sz="5400">
              <a:solidFill>
                <a:schemeClr val="lt1"/>
              </a:solidFill>
              <a:highlight>
                <a:srgbClr val="B6D7A8"/>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B6D7A8"/>
              </a:highlight>
              <a:latin typeface="Calibri"/>
              <a:ea typeface="Calibri"/>
              <a:cs typeface="Calibri"/>
              <a:sym typeface="Calibri"/>
            </a:endParaRPr>
          </a:p>
        </p:txBody>
      </p:sp>
      <p:sp>
        <p:nvSpPr>
          <p:cNvPr id="212" name="Google Shape;212;p27"/>
          <p:cNvSpPr/>
          <p:nvPr/>
        </p:nvSpPr>
        <p:spPr>
          <a:xfrm>
            <a:off x="675275" y="4882450"/>
            <a:ext cx="3588600" cy="1349100"/>
          </a:xfrm>
          <a:prstGeom prst="rect">
            <a:avLst/>
          </a:prstGeom>
          <a:solidFill>
            <a:srgbClr val="B6D7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PT" sz="2000">
                <a:solidFill>
                  <a:schemeClr val="lt1"/>
                </a:solidFill>
                <a:latin typeface="Calibri"/>
                <a:ea typeface="Calibri"/>
                <a:cs typeface="Calibri"/>
                <a:sym typeface="Calibri"/>
              </a:rPr>
              <a:t>Catarina Moreira nº 20201034</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Luisa Barral nº 20201045</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Madalena Valério nº 20200657</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pt-PT" sz="2000">
                <a:solidFill>
                  <a:schemeClr val="lt1"/>
                </a:solidFill>
                <a:latin typeface="Calibri"/>
                <a:ea typeface="Calibri"/>
                <a:cs typeface="Calibri"/>
                <a:sym typeface="Calibri"/>
              </a:rPr>
              <a:t>Yu Song nº 20200572</a:t>
            </a:r>
            <a:endParaRPr b="1" sz="2000">
              <a:solidFill>
                <a:schemeClr val="lt1"/>
              </a:solidFill>
              <a:latin typeface="Calibri"/>
              <a:ea typeface="Calibri"/>
              <a:cs typeface="Calibri"/>
              <a:sym typeface="Calibri"/>
            </a:endParaRPr>
          </a:p>
        </p:txBody>
      </p:sp>
      <p:sp>
        <p:nvSpPr>
          <p:cNvPr id="213" name="Google Shape;213;p27"/>
          <p:cNvSpPr/>
          <p:nvPr/>
        </p:nvSpPr>
        <p:spPr>
          <a:xfrm>
            <a:off x="662727" y="4316090"/>
            <a:ext cx="1115700" cy="400200"/>
          </a:xfrm>
          <a:prstGeom prst="rect">
            <a:avLst/>
          </a:prstGeom>
          <a:solidFill>
            <a:srgbClr val="B6D7A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pt-PT" sz="2000" u="none" cap="none" strike="noStrike">
                <a:solidFill>
                  <a:schemeClr val="lt1"/>
                </a:solidFill>
                <a:latin typeface="Calibri"/>
                <a:ea typeface="Calibri"/>
                <a:cs typeface="Calibri"/>
                <a:sym typeface="Calibri"/>
              </a:rPr>
              <a:t>Group 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2" name="Shape 92"/>
        <p:cNvGrpSpPr/>
        <p:nvPr/>
      </p:nvGrpSpPr>
      <p:grpSpPr>
        <a:xfrm>
          <a:off x="0" y="0"/>
          <a:ext cx="0" cy="0"/>
          <a:chOff x="0" y="0"/>
          <a:chExt cx="0" cy="0"/>
        </a:xfrm>
      </p:grpSpPr>
      <p:sp>
        <p:nvSpPr>
          <p:cNvPr id="93" name="Google Shape;93;p14"/>
          <p:cNvSpPr/>
          <p:nvPr/>
        </p:nvSpPr>
        <p:spPr>
          <a:xfrm>
            <a:off x="3075443" y="517050"/>
            <a:ext cx="60411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Business Problem</a:t>
            </a:r>
            <a:endParaRPr b="1" i="0" sz="5400" u="none" cap="none" strike="noStrike">
              <a:solidFill>
                <a:schemeClr val="lt1"/>
              </a:solidFill>
              <a:highlight>
                <a:srgbClr val="D9EAD3"/>
              </a:highlight>
              <a:latin typeface="Calibri"/>
              <a:ea typeface="Calibri"/>
              <a:cs typeface="Calibri"/>
              <a:sym typeface="Calibri"/>
            </a:endParaRPr>
          </a:p>
        </p:txBody>
      </p:sp>
      <p:pic>
        <p:nvPicPr>
          <p:cNvPr id="94" name="Google Shape;94;p14"/>
          <p:cNvPicPr preferRelativeResize="0"/>
          <p:nvPr/>
        </p:nvPicPr>
        <p:blipFill>
          <a:blip r:embed="rId3">
            <a:alphaModFix/>
          </a:blip>
          <a:stretch>
            <a:fillRect/>
          </a:stretch>
        </p:blipFill>
        <p:spPr>
          <a:xfrm>
            <a:off x="1101575" y="2146225"/>
            <a:ext cx="923400" cy="923400"/>
          </a:xfrm>
          <a:prstGeom prst="rect">
            <a:avLst/>
          </a:prstGeom>
          <a:noFill/>
          <a:ln>
            <a:noFill/>
          </a:ln>
        </p:spPr>
      </p:pic>
      <p:sp>
        <p:nvSpPr>
          <p:cNvPr id="95" name="Google Shape;95;p14"/>
          <p:cNvSpPr txBox="1"/>
          <p:nvPr/>
        </p:nvSpPr>
        <p:spPr>
          <a:xfrm>
            <a:off x="2304650" y="2284675"/>
            <a:ext cx="256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500">
                <a:latin typeface="Calibri"/>
                <a:ea typeface="Calibri"/>
                <a:cs typeface="Calibri"/>
                <a:sym typeface="Calibri"/>
              </a:rPr>
              <a:t>40% Cancellation</a:t>
            </a:r>
            <a:r>
              <a:rPr lang="pt-PT" sz="1500">
                <a:latin typeface="Calibri"/>
                <a:ea typeface="Calibri"/>
                <a:cs typeface="Calibri"/>
                <a:sym typeface="Calibri"/>
              </a:rPr>
              <a:t> rate by reservation value, in Europe</a:t>
            </a:r>
            <a:endParaRPr sz="1500">
              <a:latin typeface="Calibri"/>
              <a:ea typeface="Calibri"/>
              <a:cs typeface="Calibri"/>
              <a:sym typeface="Calibri"/>
            </a:endParaRPr>
          </a:p>
        </p:txBody>
      </p:sp>
      <p:pic>
        <p:nvPicPr>
          <p:cNvPr id="96" name="Google Shape;96;p14"/>
          <p:cNvPicPr preferRelativeResize="0"/>
          <p:nvPr/>
        </p:nvPicPr>
        <p:blipFill>
          <a:blip r:embed="rId4">
            <a:alphaModFix/>
          </a:blip>
          <a:stretch>
            <a:fillRect/>
          </a:stretch>
        </p:blipFill>
        <p:spPr>
          <a:xfrm>
            <a:off x="1101576" y="3701301"/>
            <a:ext cx="923401" cy="923399"/>
          </a:xfrm>
          <a:prstGeom prst="rect">
            <a:avLst/>
          </a:prstGeom>
          <a:noFill/>
          <a:ln>
            <a:noFill/>
          </a:ln>
        </p:spPr>
      </p:pic>
      <p:sp>
        <p:nvSpPr>
          <p:cNvPr id="97" name="Google Shape;97;p14"/>
          <p:cNvSpPr txBox="1"/>
          <p:nvPr/>
        </p:nvSpPr>
        <p:spPr>
          <a:xfrm>
            <a:off x="2304650" y="3724400"/>
            <a:ext cx="2562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latin typeface="Calibri"/>
                <a:ea typeface="Calibri"/>
                <a:cs typeface="Calibri"/>
                <a:sym typeface="Calibri"/>
              </a:rPr>
              <a:t>Very often reservations have the</a:t>
            </a:r>
            <a:r>
              <a:rPr b="1" lang="pt-PT" sz="1500">
                <a:latin typeface="Calibri"/>
                <a:ea typeface="Calibri"/>
                <a:cs typeface="Calibri"/>
                <a:sym typeface="Calibri"/>
              </a:rPr>
              <a:t> option of free cancellation</a:t>
            </a:r>
            <a:endParaRPr sz="1500">
              <a:latin typeface="Calibri"/>
              <a:ea typeface="Calibri"/>
              <a:cs typeface="Calibri"/>
              <a:sym typeface="Calibri"/>
            </a:endParaRPr>
          </a:p>
        </p:txBody>
      </p:sp>
      <p:pic>
        <p:nvPicPr>
          <p:cNvPr id="98" name="Google Shape;98;p14"/>
          <p:cNvPicPr preferRelativeResize="0"/>
          <p:nvPr/>
        </p:nvPicPr>
        <p:blipFill>
          <a:blip r:embed="rId5">
            <a:alphaModFix/>
          </a:blip>
          <a:stretch>
            <a:fillRect/>
          </a:stretch>
        </p:blipFill>
        <p:spPr>
          <a:xfrm>
            <a:off x="1101574" y="5256375"/>
            <a:ext cx="923402" cy="923402"/>
          </a:xfrm>
          <a:prstGeom prst="rect">
            <a:avLst/>
          </a:prstGeom>
          <a:noFill/>
          <a:ln>
            <a:noFill/>
          </a:ln>
        </p:spPr>
      </p:pic>
      <p:sp>
        <p:nvSpPr>
          <p:cNvPr id="99" name="Google Shape;99;p14"/>
          <p:cNvSpPr txBox="1"/>
          <p:nvPr/>
        </p:nvSpPr>
        <p:spPr>
          <a:xfrm>
            <a:off x="2304650" y="5279475"/>
            <a:ext cx="2562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500">
                <a:latin typeface="Calibri"/>
                <a:ea typeface="Calibri"/>
                <a:cs typeface="Calibri"/>
                <a:sym typeface="Calibri"/>
              </a:rPr>
              <a:t>“Deal-seeking” customers </a:t>
            </a:r>
            <a:r>
              <a:rPr lang="pt-PT" sz="1500">
                <a:latin typeface="Calibri"/>
                <a:ea typeface="Calibri"/>
                <a:cs typeface="Calibri"/>
                <a:sym typeface="Calibri"/>
              </a:rPr>
              <a:t>that tend to make multiple reservations for the same trip</a:t>
            </a:r>
            <a:endParaRPr sz="1500">
              <a:latin typeface="Calibri"/>
              <a:ea typeface="Calibri"/>
              <a:cs typeface="Calibri"/>
              <a:sym typeface="Calibri"/>
            </a:endParaRPr>
          </a:p>
        </p:txBody>
      </p:sp>
      <p:pic>
        <p:nvPicPr>
          <p:cNvPr id="100" name="Google Shape;100;p14"/>
          <p:cNvPicPr preferRelativeResize="0"/>
          <p:nvPr/>
        </p:nvPicPr>
        <p:blipFill>
          <a:blip r:embed="rId6">
            <a:alphaModFix/>
          </a:blip>
          <a:stretch>
            <a:fillRect/>
          </a:stretch>
        </p:blipFill>
        <p:spPr>
          <a:xfrm>
            <a:off x="6319375" y="5256375"/>
            <a:ext cx="923400" cy="923400"/>
          </a:xfrm>
          <a:prstGeom prst="rect">
            <a:avLst/>
          </a:prstGeom>
          <a:noFill/>
          <a:ln>
            <a:noFill/>
          </a:ln>
        </p:spPr>
      </p:pic>
      <p:sp>
        <p:nvSpPr>
          <p:cNvPr id="101" name="Google Shape;101;p14"/>
          <p:cNvSpPr txBox="1"/>
          <p:nvPr/>
        </p:nvSpPr>
        <p:spPr>
          <a:xfrm>
            <a:off x="7822900" y="5450775"/>
            <a:ext cx="256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500">
                <a:latin typeface="Calibri"/>
                <a:ea typeface="Calibri"/>
                <a:cs typeface="Calibri"/>
                <a:sym typeface="Calibri"/>
              </a:rPr>
              <a:t>Non-optimized </a:t>
            </a:r>
            <a:r>
              <a:rPr b="1" lang="pt-PT" sz="1500">
                <a:latin typeface="Calibri"/>
                <a:ea typeface="Calibri"/>
                <a:cs typeface="Calibri"/>
                <a:sym typeface="Calibri"/>
              </a:rPr>
              <a:t>occupancy</a:t>
            </a:r>
            <a:r>
              <a:rPr lang="pt-PT" sz="1500">
                <a:latin typeface="Calibri"/>
                <a:ea typeface="Calibri"/>
                <a:cs typeface="Calibri"/>
                <a:sym typeface="Calibri"/>
              </a:rPr>
              <a:t>, loss of revenue</a:t>
            </a:r>
            <a:endParaRPr sz="1500">
              <a:latin typeface="Calibri"/>
              <a:ea typeface="Calibri"/>
              <a:cs typeface="Calibri"/>
              <a:sym typeface="Calibri"/>
            </a:endParaRPr>
          </a:p>
        </p:txBody>
      </p:sp>
      <p:pic>
        <p:nvPicPr>
          <p:cNvPr id="102" name="Google Shape;102;p14"/>
          <p:cNvPicPr preferRelativeResize="0"/>
          <p:nvPr/>
        </p:nvPicPr>
        <p:blipFill>
          <a:blip r:embed="rId7">
            <a:alphaModFix/>
          </a:blip>
          <a:stretch>
            <a:fillRect/>
          </a:stretch>
        </p:blipFill>
        <p:spPr>
          <a:xfrm>
            <a:off x="6319380" y="3701300"/>
            <a:ext cx="1286594" cy="923400"/>
          </a:xfrm>
          <a:prstGeom prst="rect">
            <a:avLst/>
          </a:prstGeom>
          <a:noFill/>
          <a:ln>
            <a:noFill/>
          </a:ln>
        </p:spPr>
      </p:pic>
      <p:sp>
        <p:nvSpPr>
          <p:cNvPr id="103" name="Google Shape;103;p14"/>
          <p:cNvSpPr txBox="1"/>
          <p:nvPr/>
        </p:nvSpPr>
        <p:spPr>
          <a:xfrm>
            <a:off x="7822900" y="3724400"/>
            <a:ext cx="312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500">
                <a:latin typeface="Calibri"/>
                <a:ea typeface="Calibri"/>
                <a:cs typeface="Calibri"/>
                <a:sym typeface="Calibri"/>
              </a:rPr>
              <a:t>Online Travel Agencies (OTA) negative aspects</a:t>
            </a:r>
            <a:r>
              <a:rPr lang="pt-PT" sz="1500">
                <a:latin typeface="Calibri"/>
                <a:ea typeface="Calibri"/>
                <a:cs typeface="Calibri"/>
                <a:sym typeface="Calibri"/>
              </a:rPr>
              <a:t> such as high </a:t>
            </a:r>
            <a:r>
              <a:rPr lang="pt-PT" sz="1500">
                <a:latin typeface="Calibri"/>
                <a:ea typeface="Calibri"/>
                <a:cs typeface="Calibri"/>
                <a:sym typeface="Calibri"/>
              </a:rPr>
              <a:t>commissions</a:t>
            </a:r>
            <a:r>
              <a:rPr lang="pt-PT" sz="1500">
                <a:latin typeface="Calibri"/>
                <a:ea typeface="Calibri"/>
                <a:cs typeface="Calibri"/>
                <a:sym typeface="Calibri"/>
              </a:rPr>
              <a:t> and </a:t>
            </a:r>
            <a:r>
              <a:rPr lang="pt-PT" sz="1500">
                <a:latin typeface="Calibri"/>
                <a:ea typeface="Calibri"/>
                <a:cs typeface="Calibri"/>
                <a:sym typeface="Calibri"/>
              </a:rPr>
              <a:t>competition</a:t>
            </a:r>
            <a:r>
              <a:rPr lang="pt-PT" sz="1500">
                <a:latin typeface="Calibri"/>
                <a:ea typeface="Calibri"/>
                <a:cs typeface="Calibri"/>
                <a:sym typeface="Calibri"/>
              </a:rPr>
              <a:t> among other hotels</a:t>
            </a:r>
            <a:endParaRPr sz="1500">
              <a:latin typeface="Calibri"/>
              <a:ea typeface="Calibri"/>
              <a:cs typeface="Calibri"/>
              <a:sym typeface="Calibri"/>
            </a:endParaRPr>
          </a:p>
        </p:txBody>
      </p:sp>
      <p:pic>
        <p:nvPicPr>
          <p:cNvPr id="104" name="Google Shape;104;p14"/>
          <p:cNvPicPr preferRelativeResize="0"/>
          <p:nvPr/>
        </p:nvPicPr>
        <p:blipFill>
          <a:blip r:embed="rId8">
            <a:alphaModFix/>
          </a:blip>
          <a:stretch>
            <a:fillRect/>
          </a:stretch>
        </p:blipFill>
        <p:spPr>
          <a:xfrm>
            <a:off x="6292500" y="2146225"/>
            <a:ext cx="977150" cy="977150"/>
          </a:xfrm>
          <a:prstGeom prst="rect">
            <a:avLst/>
          </a:prstGeom>
          <a:noFill/>
          <a:ln>
            <a:noFill/>
          </a:ln>
        </p:spPr>
      </p:pic>
      <p:sp>
        <p:nvSpPr>
          <p:cNvPr id="105" name="Google Shape;105;p14"/>
          <p:cNvSpPr txBox="1"/>
          <p:nvPr/>
        </p:nvSpPr>
        <p:spPr>
          <a:xfrm>
            <a:off x="7822900" y="2132275"/>
            <a:ext cx="333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t>A</a:t>
            </a:r>
            <a:r>
              <a:rPr b="1" lang="pt-PT"/>
              <a:t>ggressive overbooking</a:t>
            </a:r>
            <a:r>
              <a:rPr lang="pt-PT"/>
              <a:t> poli</a:t>
            </a:r>
            <a:r>
              <a:rPr lang="pt-PT"/>
              <a:t>cy </a:t>
            </a:r>
            <a:r>
              <a:rPr lang="pt-PT"/>
              <a:t>generates costs.</a:t>
            </a:r>
            <a:endParaRPr/>
          </a:p>
          <a:p>
            <a:pPr indent="0" lvl="0" marL="0" rtl="0" algn="l">
              <a:spcBef>
                <a:spcPts val="0"/>
              </a:spcBef>
              <a:spcAft>
                <a:spcPts val="0"/>
              </a:spcAft>
              <a:buClr>
                <a:schemeClr val="dk1"/>
              </a:buClr>
              <a:buSzPts val="1100"/>
              <a:buFont typeface="Arial"/>
              <a:buNone/>
            </a:pPr>
            <a:r>
              <a:rPr b="1" lang="pt-PT"/>
              <a:t>L</a:t>
            </a:r>
            <a:r>
              <a:rPr b="1" lang="pt-PT"/>
              <a:t>ess aggressive overbooking</a:t>
            </a:r>
            <a:r>
              <a:rPr lang="pt-PT"/>
              <a:t> policy</a:t>
            </a:r>
            <a:endParaRPr/>
          </a:p>
          <a:p>
            <a:pPr indent="0" lvl="0" marL="0" rtl="0" algn="l">
              <a:spcBef>
                <a:spcPts val="0"/>
              </a:spcBef>
              <a:spcAft>
                <a:spcPts val="0"/>
              </a:spcAft>
              <a:buNone/>
            </a:pPr>
            <a:r>
              <a:rPr lang="pt-PT"/>
              <a:t>results in having inventory not sold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9" name="Shape 109"/>
        <p:cNvGrpSpPr/>
        <p:nvPr/>
      </p:nvGrpSpPr>
      <p:grpSpPr>
        <a:xfrm>
          <a:off x="0" y="0"/>
          <a:ext cx="0" cy="0"/>
          <a:chOff x="0" y="0"/>
          <a:chExt cx="0" cy="0"/>
        </a:xfrm>
      </p:grpSpPr>
      <p:sp>
        <p:nvSpPr>
          <p:cNvPr id="110" name="Google Shape;110;p15"/>
          <p:cNvSpPr/>
          <p:nvPr/>
        </p:nvSpPr>
        <p:spPr>
          <a:xfrm>
            <a:off x="3075443" y="517050"/>
            <a:ext cx="60411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Business Solutions</a:t>
            </a:r>
            <a:endParaRPr b="1" i="0" sz="5400" u="none" cap="none" strike="noStrike">
              <a:solidFill>
                <a:schemeClr val="lt1"/>
              </a:solidFill>
              <a:highlight>
                <a:srgbClr val="D9EAD3"/>
              </a:highlight>
              <a:latin typeface="Calibri"/>
              <a:ea typeface="Calibri"/>
              <a:cs typeface="Calibri"/>
              <a:sym typeface="Calibri"/>
            </a:endParaRPr>
          </a:p>
        </p:txBody>
      </p:sp>
      <p:sp>
        <p:nvSpPr>
          <p:cNvPr id="111" name="Google Shape;111;p15"/>
          <p:cNvSpPr txBox="1"/>
          <p:nvPr/>
        </p:nvSpPr>
        <p:spPr>
          <a:xfrm>
            <a:off x="663088" y="3912925"/>
            <a:ext cx="25620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PT"/>
              <a:t>C</a:t>
            </a:r>
            <a:r>
              <a:rPr b="1" lang="pt-PT">
                <a:solidFill>
                  <a:schemeClr val="dk1"/>
                </a:solidFill>
              </a:rPr>
              <a:t>ontrol of occupation rate</a:t>
            </a:r>
            <a:r>
              <a:rPr lang="pt-PT">
                <a:solidFill>
                  <a:schemeClr val="dk1"/>
                </a:solidFill>
              </a:rPr>
              <a:t> by predicting the canceled reservations, decreasing it by 20%</a:t>
            </a:r>
            <a:endParaRPr/>
          </a:p>
        </p:txBody>
      </p:sp>
      <p:sp>
        <p:nvSpPr>
          <p:cNvPr id="112" name="Google Shape;112;p15"/>
          <p:cNvSpPr txBox="1"/>
          <p:nvPr/>
        </p:nvSpPr>
        <p:spPr>
          <a:xfrm>
            <a:off x="4877025" y="3938275"/>
            <a:ext cx="21927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pt-PT">
                <a:solidFill>
                  <a:schemeClr val="dk1"/>
                </a:solidFill>
                <a:highlight>
                  <a:srgbClr val="EDEBE9"/>
                </a:highlight>
              </a:rPr>
              <a:t> </a:t>
            </a:r>
            <a:r>
              <a:rPr lang="pt-PT">
                <a:solidFill>
                  <a:schemeClr val="dk1"/>
                </a:solidFill>
              </a:rPr>
              <a:t>Provide various</a:t>
            </a:r>
            <a:r>
              <a:rPr b="1" lang="pt-PT">
                <a:solidFill>
                  <a:schemeClr val="dk1"/>
                </a:solidFill>
              </a:rPr>
              <a:t> marketing strategies</a:t>
            </a:r>
            <a:r>
              <a:rPr lang="pt-PT">
                <a:solidFill>
                  <a:schemeClr val="dk1"/>
                </a:solidFill>
              </a:rPr>
              <a:t> in order to avoid possible cancellations.​</a:t>
            </a:r>
            <a:endParaRPr/>
          </a:p>
        </p:txBody>
      </p:sp>
      <p:sp>
        <p:nvSpPr>
          <p:cNvPr id="113" name="Google Shape;113;p15"/>
          <p:cNvSpPr txBox="1"/>
          <p:nvPr/>
        </p:nvSpPr>
        <p:spPr>
          <a:xfrm>
            <a:off x="8454626" y="3922225"/>
            <a:ext cx="2769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t>Discover which are the</a:t>
            </a:r>
            <a:r>
              <a:rPr b="1" lang="pt-PT"/>
              <a:t> most important features</a:t>
            </a:r>
            <a:r>
              <a:rPr lang="pt-PT"/>
              <a:t> in predicting a cancelation</a:t>
            </a:r>
            <a:endParaRPr/>
          </a:p>
        </p:txBody>
      </p:sp>
      <p:pic>
        <p:nvPicPr>
          <p:cNvPr id="114" name="Google Shape;114;p15"/>
          <p:cNvPicPr preferRelativeResize="0"/>
          <p:nvPr/>
        </p:nvPicPr>
        <p:blipFill>
          <a:blip r:embed="rId3">
            <a:alphaModFix/>
          </a:blip>
          <a:stretch>
            <a:fillRect/>
          </a:stretch>
        </p:blipFill>
        <p:spPr>
          <a:xfrm>
            <a:off x="1455513" y="2743998"/>
            <a:ext cx="977151" cy="937903"/>
          </a:xfrm>
          <a:prstGeom prst="rect">
            <a:avLst/>
          </a:prstGeom>
          <a:noFill/>
          <a:ln>
            <a:noFill/>
          </a:ln>
        </p:spPr>
      </p:pic>
      <p:pic>
        <p:nvPicPr>
          <p:cNvPr id="115" name="Google Shape;115;p15"/>
          <p:cNvPicPr preferRelativeResize="0"/>
          <p:nvPr/>
        </p:nvPicPr>
        <p:blipFill>
          <a:blip r:embed="rId4">
            <a:alphaModFix/>
          </a:blip>
          <a:stretch>
            <a:fillRect/>
          </a:stretch>
        </p:blipFill>
        <p:spPr>
          <a:xfrm>
            <a:off x="5484800" y="2752775"/>
            <a:ext cx="977150" cy="920338"/>
          </a:xfrm>
          <a:prstGeom prst="rect">
            <a:avLst/>
          </a:prstGeom>
          <a:noFill/>
          <a:ln>
            <a:noFill/>
          </a:ln>
        </p:spPr>
      </p:pic>
      <p:pic>
        <p:nvPicPr>
          <p:cNvPr id="116" name="Google Shape;116;p15"/>
          <p:cNvPicPr preferRelativeResize="0"/>
          <p:nvPr/>
        </p:nvPicPr>
        <p:blipFill>
          <a:blip r:embed="rId5">
            <a:alphaModFix/>
          </a:blip>
          <a:stretch>
            <a:fillRect/>
          </a:stretch>
        </p:blipFill>
        <p:spPr>
          <a:xfrm>
            <a:off x="9316083" y="2703743"/>
            <a:ext cx="1046700" cy="10184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0" name="Shape 120"/>
        <p:cNvGrpSpPr/>
        <p:nvPr/>
      </p:nvGrpSpPr>
      <p:grpSpPr>
        <a:xfrm>
          <a:off x="0" y="0"/>
          <a:ext cx="0" cy="0"/>
          <a:chOff x="0" y="0"/>
          <a:chExt cx="0" cy="0"/>
        </a:xfrm>
      </p:grpSpPr>
      <p:pic>
        <p:nvPicPr>
          <p:cNvPr id="121" name="Google Shape;121;p16"/>
          <p:cNvPicPr preferRelativeResize="0"/>
          <p:nvPr/>
        </p:nvPicPr>
        <p:blipFill>
          <a:blip r:embed="rId3">
            <a:alphaModFix/>
          </a:blip>
          <a:stretch>
            <a:fillRect/>
          </a:stretch>
        </p:blipFill>
        <p:spPr>
          <a:xfrm>
            <a:off x="709200" y="915725"/>
            <a:ext cx="7768300" cy="5026550"/>
          </a:xfrm>
          <a:prstGeom prst="rect">
            <a:avLst/>
          </a:prstGeom>
          <a:noFill/>
          <a:ln>
            <a:noFill/>
          </a:ln>
        </p:spPr>
      </p:pic>
      <p:sp>
        <p:nvSpPr>
          <p:cNvPr id="122" name="Google Shape;122;p16"/>
          <p:cNvSpPr txBox="1"/>
          <p:nvPr/>
        </p:nvSpPr>
        <p:spPr>
          <a:xfrm>
            <a:off x="8907125" y="2743200"/>
            <a:ext cx="27762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2600">
                <a:latin typeface="Calibri"/>
                <a:ea typeface="Calibri"/>
                <a:cs typeface="Calibri"/>
                <a:sym typeface="Calibri"/>
              </a:rPr>
              <a:t>42%</a:t>
            </a:r>
            <a:r>
              <a:rPr lang="pt-PT" sz="2600">
                <a:latin typeface="Calibri"/>
                <a:ea typeface="Calibri"/>
                <a:cs typeface="Calibri"/>
                <a:sym typeface="Calibri"/>
              </a:rPr>
              <a:t> of Bookings </a:t>
            </a:r>
            <a:r>
              <a:rPr b="1" lang="pt-PT" sz="2600">
                <a:latin typeface="Calibri"/>
                <a:ea typeface="Calibri"/>
                <a:cs typeface="Calibri"/>
                <a:sym typeface="Calibri"/>
              </a:rPr>
              <a:t>Canceled</a:t>
            </a:r>
            <a:endParaRPr b="1" sz="26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6" name="Shape 126"/>
        <p:cNvGrpSpPr/>
        <p:nvPr/>
      </p:nvGrpSpPr>
      <p:grpSpPr>
        <a:xfrm>
          <a:off x="0" y="0"/>
          <a:ext cx="0" cy="0"/>
          <a:chOff x="0" y="0"/>
          <a:chExt cx="0" cy="0"/>
        </a:xfrm>
      </p:grpSpPr>
      <p:pic>
        <p:nvPicPr>
          <p:cNvPr id="127" name="Google Shape;127;p17"/>
          <p:cNvPicPr preferRelativeResize="0"/>
          <p:nvPr/>
        </p:nvPicPr>
        <p:blipFill>
          <a:blip r:embed="rId3">
            <a:alphaModFix/>
          </a:blip>
          <a:stretch>
            <a:fillRect/>
          </a:stretch>
        </p:blipFill>
        <p:spPr>
          <a:xfrm>
            <a:off x="59675" y="93719"/>
            <a:ext cx="6180450" cy="3979606"/>
          </a:xfrm>
          <a:prstGeom prst="rect">
            <a:avLst/>
          </a:prstGeom>
          <a:noFill/>
          <a:ln>
            <a:noFill/>
          </a:ln>
        </p:spPr>
      </p:pic>
      <p:sp>
        <p:nvSpPr>
          <p:cNvPr id="128" name="Google Shape;128;p17"/>
          <p:cNvSpPr txBox="1"/>
          <p:nvPr/>
        </p:nvSpPr>
        <p:spPr>
          <a:xfrm>
            <a:off x="7419850" y="1090675"/>
            <a:ext cx="42138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2400">
                <a:latin typeface="Calibri"/>
                <a:ea typeface="Calibri"/>
                <a:cs typeface="Calibri"/>
                <a:sym typeface="Calibri"/>
              </a:rPr>
              <a:t>Customers that </a:t>
            </a:r>
            <a:r>
              <a:rPr b="1" lang="pt-PT" sz="2400">
                <a:latin typeface="Calibri"/>
                <a:ea typeface="Calibri"/>
                <a:cs typeface="Calibri"/>
                <a:sym typeface="Calibri"/>
              </a:rPr>
              <a:t>Cancel,</a:t>
            </a:r>
            <a:r>
              <a:rPr lang="pt-PT" sz="2400">
                <a:latin typeface="Calibri"/>
                <a:ea typeface="Calibri"/>
                <a:cs typeface="Calibri"/>
                <a:sym typeface="Calibri"/>
              </a:rPr>
              <a:t> book Hotel </a:t>
            </a:r>
            <a:r>
              <a:rPr b="1" lang="pt-PT" sz="2400">
                <a:latin typeface="Calibri"/>
                <a:ea typeface="Calibri"/>
                <a:cs typeface="Calibri"/>
                <a:sym typeface="Calibri"/>
              </a:rPr>
              <a:t>longer in advance</a:t>
            </a:r>
            <a:endParaRPr sz="24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129" name="Google Shape;129;p17"/>
          <p:cNvPicPr preferRelativeResize="0"/>
          <p:nvPr/>
        </p:nvPicPr>
        <p:blipFill>
          <a:blip r:embed="rId4">
            <a:alphaModFix/>
          </a:blip>
          <a:stretch>
            <a:fillRect/>
          </a:stretch>
        </p:blipFill>
        <p:spPr>
          <a:xfrm>
            <a:off x="6312675" y="3091425"/>
            <a:ext cx="5803125" cy="3665125"/>
          </a:xfrm>
          <a:prstGeom prst="rect">
            <a:avLst/>
          </a:prstGeom>
          <a:noFill/>
          <a:ln>
            <a:noFill/>
          </a:ln>
        </p:spPr>
      </p:pic>
      <p:sp>
        <p:nvSpPr>
          <p:cNvPr id="130" name="Google Shape;130;p17"/>
          <p:cNvSpPr txBox="1"/>
          <p:nvPr/>
        </p:nvSpPr>
        <p:spPr>
          <a:xfrm>
            <a:off x="1470750" y="4990625"/>
            <a:ext cx="452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2400">
                <a:latin typeface="Calibri"/>
                <a:ea typeface="Calibri"/>
                <a:cs typeface="Calibri"/>
                <a:sym typeface="Calibri"/>
              </a:rPr>
              <a:t>They also make </a:t>
            </a:r>
            <a:r>
              <a:rPr b="1" lang="pt-PT" sz="2400">
                <a:latin typeface="Calibri"/>
                <a:ea typeface="Calibri"/>
                <a:cs typeface="Calibri"/>
                <a:sym typeface="Calibri"/>
              </a:rPr>
              <a:t>less</a:t>
            </a:r>
            <a:r>
              <a:rPr lang="pt-PT" sz="2400">
                <a:latin typeface="Calibri"/>
                <a:ea typeface="Calibri"/>
                <a:cs typeface="Calibri"/>
                <a:sym typeface="Calibri"/>
              </a:rPr>
              <a:t> </a:t>
            </a:r>
            <a:r>
              <a:rPr b="1" lang="pt-PT" sz="2400">
                <a:latin typeface="Calibri"/>
                <a:ea typeface="Calibri"/>
                <a:cs typeface="Calibri"/>
                <a:sym typeface="Calibri"/>
              </a:rPr>
              <a:t>Special</a:t>
            </a:r>
            <a:r>
              <a:rPr lang="pt-PT" sz="2400">
                <a:latin typeface="Calibri"/>
                <a:ea typeface="Calibri"/>
                <a:cs typeface="Calibri"/>
                <a:sym typeface="Calibri"/>
              </a:rPr>
              <a:t> </a:t>
            </a:r>
            <a:r>
              <a:rPr b="1" lang="pt-PT" sz="2400">
                <a:latin typeface="Calibri"/>
                <a:ea typeface="Calibri"/>
                <a:cs typeface="Calibri"/>
                <a:sym typeface="Calibri"/>
              </a:rPr>
              <a:t>Requests</a:t>
            </a:r>
            <a:endParaRPr b="1" sz="2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4"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76200" y="76200"/>
            <a:ext cx="5928900" cy="3836350"/>
          </a:xfrm>
          <a:prstGeom prst="rect">
            <a:avLst/>
          </a:prstGeom>
          <a:noFill/>
          <a:ln>
            <a:noFill/>
          </a:ln>
        </p:spPr>
      </p:pic>
      <p:pic>
        <p:nvPicPr>
          <p:cNvPr id="136" name="Google Shape;136;p18"/>
          <p:cNvPicPr preferRelativeResize="0"/>
          <p:nvPr/>
        </p:nvPicPr>
        <p:blipFill>
          <a:blip r:embed="rId4">
            <a:alphaModFix/>
          </a:blip>
          <a:stretch>
            <a:fillRect/>
          </a:stretch>
        </p:blipFill>
        <p:spPr>
          <a:xfrm>
            <a:off x="6081300" y="3212650"/>
            <a:ext cx="6038400" cy="3542525"/>
          </a:xfrm>
          <a:prstGeom prst="rect">
            <a:avLst/>
          </a:prstGeom>
          <a:noFill/>
          <a:ln>
            <a:noFill/>
          </a:ln>
        </p:spPr>
      </p:pic>
      <p:sp>
        <p:nvSpPr>
          <p:cNvPr id="137" name="Google Shape;137;p18"/>
          <p:cNvSpPr txBox="1"/>
          <p:nvPr/>
        </p:nvSpPr>
        <p:spPr>
          <a:xfrm>
            <a:off x="373650" y="4173550"/>
            <a:ext cx="51228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2400">
                <a:latin typeface="Calibri"/>
                <a:ea typeface="Calibri"/>
                <a:cs typeface="Calibri"/>
                <a:sym typeface="Calibri"/>
              </a:rPr>
              <a:t>On Average</a:t>
            </a:r>
            <a:endParaRPr sz="2400">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a:p>
            <a:pPr indent="-381000" lvl="0" marL="457200" rtl="0" algn="ctr">
              <a:spcBef>
                <a:spcPts val="0"/>
              </a:spcBef>
              <a:spcAft>
                <a:spcPts val="0"/>
              </a:spcAft>
              <a:buSzPts val="2400"/>
              <a:buFont typeface="Calibri"/>
              <a:buChar char="●"/>
            </a:pPr>
            <a:r>
              <a:rPr lang="pt-PT" sz="2400">
                <a:latin typeface="Calibri"/>
                <a:ea typeface="Calibri"/>
                <a:cs typeface="Calibri"/>
                <a:sym typeface="Calibri"/>
              </a:rPr>
              <a:t>Customers</a:t>
            </a:r>
            <a:r>
              <a:rPr b="1" lang="pt-PT" sz="2400">
                <a:latin typeface="Calibri"/>
                <a:ea typeface="Calibri"/>
                <a:cs typeface="Calibri"/>
                <a:sym typeface="Calibri"/>
              </a:rPr>
              <a:t> stay 3 nights</a:t>
            </a:r>
            <a:r>
              <a:rPr lang="pt-PT" sz="2400">
                <a:latin typeface="Calibri"/>
                <a:ea typeface="Calibri"/>
                <a:cs typeface="Calibri"/>
                <a:sym typeface="Calibri"/>
              </a:rPr>
              <a:t> in Hotel</a:t>
            </a:r>
            <a:endParaRPr sz="2400">
              <a:latin typeface="Calibri"/>
              <a:ea typeface="Calibri"/>
              <a:cs typeface="Calibri"/>
              <a:sym typeface="Calibri"/>
            </a:endParaRPr>
          </a:p>
          <a:p>
            <a:pPr indent="0" lvl="0" marL="457200" rtl="0" algn="ctr">
              <a:spcBef>
                <a:spcPts val="0"/>
              </a:spcBef>
              <a:spcAft>
                <a:spcPts val="0"/>
              </a:spcAft>
              <a:buNone/>
            </a:pPr>
            <a:r>
              <a:t/>
            </a:r>
            <a:endParaRPr sz="2400">
              <a:latin typeface="Calibri"/>
              <a:ea typeface="Calibri"/>
              <a:cs typeface="Calibri"/>
              <a:sym typeface="Calibri"/>
            </a:endParaRPr>
          </a:p>
          <a:p>
            <a:pPr indent="-381000" lvl="0" marL="457200" rtl="0" algn="ctr">
              <a:spcBef>
                <a:spcPts val="0"/>
              </a:spcBef>
              <a:spcAft>
                <a:spcPts val="0"/>
              </a:spcAft>
              <a:buSzPts val="2400"/>
              <a:buFont typeface="Calibri"/>
              <a:buChar char="●"/>
            </a:pPr>
            <a:r>
              <a:rPr lang="pt-PT" sz="2400">
                <a:latin typeface="Calibri"/>
                <a:ea typeface="Calibri"/>
                <a:cs typeface="Calibri"/>
                <a:sym typeface="Calibri"/>
              </a:rPr>
              <a:t>Customers </a:t>
            </a:r>
            <a:r>
              <a:rPr b="1" lang="pt-PT" sz="2400">
                <a:latin typeface="Calibri"/>
                <a:ea typeface="Calibri"/>
                <a:cs typeface="Calibri"/>
                <a:sym typeface="Calibri"/>
              </a:rPr>
              <a:t>Cancel 3 days before</a:t>
            </a:r>
            <a:r>
              <a:rPr lang="pt-PT" sz="2400">
                <a:latin typeface="Calibri"/>
                <a:ea typeface="Calibri"/>
                <a:cs typeface="Calibri"/>
                <a:sym typeface="Calibri"/>
              </a:rPr>
              <a:t> Arrival Date</a:t>
            </a:r>
            <a:endParaRPr sz="2400">
              <a:latin typeface="Calibri"/>
              <a:ea typeface="Calibri"/>
              <a:cs typeface="Calibri"/>
              <a:sym typeface="Calibri"/>
            </a:endParaRPr>
          </a:p>
        </p:txBody>
      </p:sp>
      <p:sp>
        <p:nvSpPr>
          <p:cNvPr id="138" name="Google Shape;138;p18"/>
          <p:cNvSpPr txBox="1"/>
          <p:nvPr/>
        </p:nvSpPr>
        <p:spPr>
          <a:xfrm>
            <a:off x="6638250" y="1107175"/>
            <a:ext cx="4924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2400">
                <a:latin typeface="Calibri"/>
                <a:ea typeface="Calibri"/>
                <a:cs typeface="Calibri"/>
                <a:sym typeface="Calibri"/>
              </a:rPr>
              <a:t>99.8%  </a:t>
            </a:r>
            <a:r>
              <a:rPr b="1" lang="pt-PT" sz="2400">
                <a:latin typeface="Calibri"/>
                <a:ea typeface="Calibri"/>
                <a:cs typeface="Calibri"/>
                <a:sym typeface="Calibri"/>
              </a:rPr>
              <a:t>Non-Refundable</a:t>
            </a:r>
            <a:r>
              <a:rPr lang="pt-PT" sz="2400">
                <a:latin typeface="Calibri"/>
                <a:ea typeface="Calibri"/>
                <a:cs typeface="Calibri"/>
                <a:sym typeface="Calibri"/>
              </a:rPr>
              <a:t> Deposit Bookings are </a:t>
            </a:r>
            <a:r>
              <a:rPr b="1" lang="pt-PT" sz="2400">
                <a:latin typeface="Calibri"/>
                <a:ea typeface="Calibri"/>
                <a:cs typeface="Calibri"/>
                <a:sym typeface="Calibri"/>
              </a:rPr>
              <a:t>Canceled</a:t>
            </a:r>
            <a:endParaRPr b="1"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2" name="Shape 142"/>
        <p:cNvGrpSpPr/>
        <p:nvPr/>
      </p:nvGrpSpPr>
      <p:grpSpPr>
        <a:xfrm>
          <a:off x="0" y="0"/>
          <a:ext cx="0" cy="0"/>
          <a:chOff x="0" y="0"/>
          <a:chExt cx="0" cy="0"/>
        </a:xfrm>
      </p:grpSpPr>
      <p:sp>
        <p:nvSpPr>
          <p:cNvPr id="143" name="Google Shape;143;p19"/>
          <p:cNvSpPr/>
          <p:nvPr/>
        </p:nvSpPr>
        <p:spPr>
          <a:xfrm>
            <a:off x="3075443" y="517050"/>
            <a:ext cx="60411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Modeling</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44" name="Google Shape;144;p19"/>
          <p:cNvSpPr/>
          <p:nvPr/>
        </p:nvSpPr>
        <p:spPr>
          <a:xfrm>
            <a:off x="1113400" y="1753675"/>
            <a:ext cx="3305700" cy="6516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pt-PT" sz="3000">
                <a:solidFill>
                  <a:schemeClr val="lt1"/>
                </a:solidFill>
                <a:highlight>
                  <a:srgbClr val="D9EAD3"/>
                </a:highlight>
                <a:latin typeface="Calibri"/>
                <a:ea typeface="Calibri"/>
                <a:cs typeface="Calibri"/>
                <a:sym typeface="Calibri"/>
              </a:rPr>
              <a:t>6 Different Models:</a:t>
            </a:r>
            <a:endParaRPr b="1" sz="30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36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45" name="Google Shape;145;p19"/>
          <p:cNvSpPr txBox="1"/>
          <p:nvPr/>
        </p:nvSpPr>
        <p:spPr>
          <a:xfrm>
            <a:off x="1166350" y="3012850"/>
            <a:ext cx="3199800" cy="2122800"/>
          </a:xfrm>
          <a:prstGeom prst="rect">
            <a:avLst/>
          </a:prstGeom>
          <a:noFill/>
          <a:ln>
            <a:noFill/>
          </a:ln>
        </p:spPr>
        <p:txBody>
          <a:bodyPr anchorCtr="0" anchor="t" bIns="91425" lIns="91425" spcFirstLastPara="1" rIns="91425" wrap="square" tIns="90000">
            <a:spAutoFit/>
          </a:bodyPr>
          <a:lstStyle/>
          <a:p>
            <a:pPr indent="-308700" lvl="0" marL="424799" rtl="0" algn="l">
              <a:lnSpc>
                <a:spcPct val="150000"/>
              </a:lnSpc>
              <a:spcBef>
                <a:spcPts val="0"/>
              </a:spcBef>
              <a:spcAft>
                <a:spcPts val="0"/>
              </a:spcAft>
              <a:buClr>
                <a:srgbClr val="FFFFFF"/>
              </a:buClr>
              <a:buSzPts val="1800"/>
              <a:buFont typeface="Calibri"/>
              <a:buChar char="●"/>
            </a:pPr>
            <a:r>
              <a:rPr b="1" lang="pt-PT" sz="1800">
                <a:latin typeface="Calibri"/>
                <a:ea typeface="Calibri"/>
                <a:cs typeface="Calibri"/>
                <a:sym typeface="Calibri"/>
              </a:rPr>
              <a:t>Logistic Regression</a:t>
            </a:r>
            <a:endParaRPr b="1" sz="1800">
              <a:latin typeface="Calibri"/>
              <a:ea typeface="Calibri"/>
              <a:cs typeface="Calibri"/>
              <a:sym typeface="Calibri"/>
            </a:endParaRPr>
          </a:p>
          <a:p>
            <a:pPr indent="-308700" lvl="0" marL="424799" rtl="0" algn="l">
              <a:lnSpc>
                <a:spcPct val="150000"/>
              </a:lnSpc>
              <a:spcBef>
                <a:spcPts val="0"/>
              </a:spcBef>
              <a:spcAft>
                <a:spcPts val="0"/>
              </a:spcAft>
              <a:buClr>
                <a:srgbClr val="FFFFFF"/>
              </a:buClr>
              <a:buSzPts val="1800"/>
              <a:buFont typeface="Calibri"/>
              <a:buChar char="●"/>
            </a:pPr>
            <a:r>
              <a:rPr b="1" lang="pt-PT" sz="1800">
                <a:latin typeface="Calibri"/>
                <a:ea typeface="Calibri"/>
                <a:cs typeface="Calibri"/>
                <a:sym typeface="Calibri"/>
              </a:rPr>
              <a:t>Random Forest</a:t>
            </a:r>
            <a:endParaRPr b="1" sz="1800">
              <a:latin typeface="Calibri"/>
              <a:ea typeface="Calibri"/>
              <a:cs typeface="Calibri"/>
              <a:sym typeface="Calibri"/>
            </a:endParaRPr>
          </a:p>
          <a:p>
            <a:pPr indent="-308700" lvl="0" marL="424799" rtl="0" algn="l">
              <a:lnSpc>
                <a:spcPct val="150000"/>
              </a:lnSpc>
              <a:spcBef>
                <a:spcPts val="0"/>
              </a:spcBef>
              <a:spcAft>
                <a:spcPts val="0"/>
              </a:spcAft>
              <a:buClr>
                <a:srgbClr val="FFFFFF"/>
              </a:buClr>
              <a:buSzPts val="1800"/>
              <a:buFont typeface="Calibri"/>
              <a:buChar char="●"/>
            </a:pPr>
            <a:r>
              <a:rPr b="1" lang="pt-PT" sz="1800">
                <a:latin typeface="Calibri"/>
                <a:ea typeface="Calibri"/>
                <a:cs typeface="Calibri"/>
                <a:sym typeface="Calibri"/>
              </a:rPr>
              <a:t>Decision Tree</a:t>
            </a:r>
            <a:endParaRPr b="1" sz="1800">
              <a:latin typeface="Calibri"/>
              <a:ea typeface="Calibri"/>
              <a:cs typeface="Calibri"/>
              <a:sym typeface="Calibri"/>
            </a:endParaRPr>
          </a:p>
          <a:p>
            <a:pPr indent="-308700" lvl="0" marL="424799" rtl="0" algn="l">
              <a:lnSpc>
                <a:spcPct val="150000"/>
              </a:lnSpc>
              <a:spcBef>
                <a:spcPts val="0"/>
              </a:spcBef>
              <a:spcAft>
                <a:spcPts val="0"/>
              </a:spcAft>
              <a:buClr>
                <a:srgbClr val="FFFFFF"/>
              </a:buClr>
              <a:buSzPts val="1800"/>
              <a:buFont typeface="Calibri"/>
              <a:buChar char="●"/>
            </a:pPr>
            <a:r>
              <a:rPr b="1" lang="pt-PT" sz="1800">
                <a:latin typeface="Calibri"/>
                <a:ea typeface="Calibri"/>
                <a:cs typeface="Calibri"/>
                <a:sym typeface="Calibri"/>
              </a:rPr>
              <a:t>Gradient Boost Classifier</a:t>
            </a:r>
            <a:endParaRPr b="1" sz="1800">
              <a:latin typeface="Calibri"/>
              <a:ea typeface="Calibri"/>
              <a:cs typeface="Calibri"/>
              <a:sym typeface="Calibri"/>
            </a:endParaRPr>
          </a:p>
          <a:p>
            <a:pPr indent="-308700" lvl="0" marL="424799" rtl="0" algn="l">
              <a:lnSpc>
                <a:spcPct val="150000"/>
              </a:lnSpc>
              <a:spcBef>
                <a:spcPts val="0"/>
              </a:spcBef>
              <a:spcAft>
                <a:spcPts val="0"/>
              </a:spcAft>
              <a:buClr>
                <a:srgbClr val="FFFFFF"/>
              </a:buClr>
              <a:buSzPts val="1800"/>
              <a:buFont typeface="Calibri"/>
              <a:buChar char="●"/>
            </a:pPr>
            <a:r>
              <a:rPr b="1" lang="pt-PT" sz="1800">
                <a:latin typeface="Calibri"/>
                <a:ea typeface="Calibri"/>
                <a:cs typeface="Calibri"/>
                <a:sym typeface="Calibri"/>
              </a:rPr>
              <a:t>Neural Networks</a:t>
            </a:r>
            <a:endParaRPr b="1" sz="1800">
              <a:latin typeface="Calibri"/>
              <a:ea typeface="Calibri"/>
              <a:cs typeface="Calibri"/>
              <a:sym typeface="Calibri"/>
            </a:endParaRPr>
          </a:p>
        </p:txBody>
      </p:sp>
      <p:sp>
        <p:nvSpPr>
          <p:cNvPr id="146" name="Google Shape;146;p19"/>
          <p:cNvSpPr/>
          <p:nvPr/>
        </p:nvSpPr>
        <p:spPr>
          <a:xfrm rot="5400000">
            <a:off x="5222366" y="4476584"/>
            <a:ext cx="174600" cy="4401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19"/>
          <p:cNvPicPr preferRelativeResize="0"/>
          <p:nvPr/>
        </p:nvPicPr>
        <p:blipFill>
          <a:blip r:embed="rId3">
            <a:alphaModFix/>
          </a:blip>
          <a:stretch>
            <a:fillRect/>
          </a:stretch>
        </p:blipFill>
        <p:spPr>
          <a:xfrm>
            <a:off x="5614974" y="2932212"/>
            <a:ext cx="5544750" cy="228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1" name="Shape 151"/>
        <p:cNvGrpSpPr/>
        <p:nvPr/>
      </p:nvGrpSpPr>
      <p:grpSpPr>
        <a:xfrm>
          <a:off x="0" y="0"/>
          <a:ext cx="0" cy="0"/>
          <a:chOff x="0" y="0"/>
          <a:chExt cx="0" cy="0"/>
        </a:xfrm>
      </p:grpSpPr>
      <p:sp>
        <p:nvSpPr>
          <p:cNvPr id="152" name="Google Shape;152;p20"/>
          <p:cNvSpPr/>
          <p:nvPr/>
        </p:nvSpPr>
        <p:spPr>
          <a:xfrm>
            <a:off x="1788000" y="566925"/>
            <a:ext cx="86160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Neural Network Evaluation</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53" name="Google Shape;153;p20"/>
          <p:cNvSpPr txBox="1"/>
          <p:nvPr/>
        </p:nvSpPr>
        <p:spPr>
          <a:xfrm>
            <a:off x="8174275" y="2620275"/>
            <a:ext cx="319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pt-PT">
                <a:latin typeface="Calibri"/>
                <a:ea typeface="Calibri"/>
                <a:cs typeface="Calibri"/>
                <a:sym typeface="Calibri"/>
              </a:rPr>
              <a:t>How often is the classifier correct ?</a:t>
            </a:r>
            <a:endParaRPr>
              <a:latin typeface="Calibri"/>
              <a:ea typeface="Calibri"/>
              <a:cs typeface="Calibri"/>
              <a:sym typeface="Calibri"/>
            </a:endParaRPr>
          </a:p>
          <a:p>
            <a:pPr indent="0" lvl="0" marL="0" rtl="0" algn="l">
              <a:spcBef>
                <a:spcPts val="0"/>
              </a:spcBef>
              <a:spcAft>
                <a:spcPts val="0"/>
              </a:spcAft>
              <a:buNone/>
            </a:pPr>
            <a:r>
              <a:rPr b="1" lang="pt-PT">
                <a:latin typeface="Calibri"/>
                <a:ea typeface="Calibri"/>
                <a:cs typeface="Calibri"/>
                <a:sym typeface="Calibri"/>
              </a:rPr>
              <a:t>	97,0% of the times (Accuracy)</a:t>
            </a:r>
            <a:endParaRPr>
              <a:latin typeface="Calibri"/>
              <a:ea typeface="Calibri"/>
              <a:cs typeface="Calibri"/>
              <a:sym typeface="Calibri"/>
            </a:endParaRPr>
          </a:p>
        </p:txBody>
      </p:sp>
      <p:sp>
        <p:nvSpPr>
          <p:cNvPr id="154" name="Google Shape;154;p20"/>
          <p:cNvSpPr txBox="1"/>
          <p:nvPr/>
        </p:nvSpPr>
        <p:spPr>
          <a:xfrm>
            <a:off x="8174275" y="3628938"/>
            <a:ext cx="3753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pt-PT">
                <a:latin typeface="Calibri"/>
                <a:ea typeface="Calibri"/>
                <a:cs typeface="Calibri"/>
                <a:sym typeface="Calibri"/>
              </a:rPr>
              <a:t>How often is a Canceled booking correctly classified</a:t>
            </a:r>
            <a:r>
              <a:rPr lang="pt-PT">
                <a:latin typeface="Calibri"/>
                <a:ea typeface="Calibri"/>
                <a:cs typeface="Calibri"/>
                <a:sym typeface="Calibri"/>
              </a:rPr>
              <a:t> ? </a:t>
            </a:r>
            <a:r>
              <a:rPr b="1" lang="pt-PT">
                <a:latin typeface="Calibri"/>
                <a:ea typeface="Calibri"/>
                <a:cs typeface="Calibri"/>
                <a:sym typeface="Calibri"/>
              </a:rPr>
              <a:t>95,0% of the times</a:t>
            </a:r>
            <a:endParaRPr b="1">
              <a:latin typeface="Calibri"/>
              <a:ea typeface="Calibri"/>
              <a:cs typeface="Calibri"/>
              <a:sym typeface="Calibri"/>
            </a:endParaRPr>
          </a:p>
        </p:txBody>
      </p:sp>
      <p:sp>
        <p:nvSpPr>
          <p:cNvPr id="155" name="Google Shape;155;p20"/>
          <p:cNvSpPr txBox="1"/>
          <p:nvPr/>
        </p:nvSpPr>
        <p:spPr>
          <a:xfrm>
            <a:off x="8174275" y="4597225"/>
            <a:ext cx="3753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pt-PT">
                <a:latin typeface="Calibri"/>
                <a:ea typeface="Calibri"/>
                <a:cs typeface="Calibri"/>
                <a:sym typeface="Calibri"/>
              </a:rPr>
              <a:t>How often is a Not Canceled booking correctly classified ? </a:t>
            </a:r>
            <a:r>
              <a:rPr b="1" lang="pt-PT">
                <a:latin typeface="Calibri"/>
                <a:ea typeface="Calibri"/>
                <a:cs typeface="Calibri"/>
                <a:sym typeface="Calibri"/>
              </a:rPr>
              <a:t>98,0% of the times</a:t>
            </a:r>
            <a:endParaRPr b="1">
              <a:latin typeface="Calibri"/>
              <a:ea typeface="Calibri"/>
              <a:cs typeface="Calibri"/>
              <a:sym typeface="Calibri"/>
            </a:endParaRPr>
          </a:p>
        </p:txBody>
      </p:sp>
      <p:pic>
        <p:nvPicPr>
          <p:cNvPr id="156" name="Google Shape;156;p20"/>
          <p:cNvPicPr preferRelativeResize="0"/>
          <p:nvPr/>
        </p:nvPicPr>
        <p:blipFill>
          <a:blip r:embed="rId3">
            <a:alphaModFix/>
          </a:blip>
          <a:stretch>
            <a:fillRect/>
          </a:stretch>
        </p:blipFill>
        <p:spPr>
          <a:xfrm>
            <a:off x="162700" y="2686262"/>
            <a:ext cx="7392424" cy="250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0" name="Shape 160"/>
        <p:cNvGrpSpPr/>
        <p:nvPr/>
      </p:nvGrpSpPr>
      <p:grpSpPr>
        <a:xfrm>
          <a:off x="0" y="0"/>
          <a:ext cx="0" cy="0"/>
          <a:chOff x="0" y="0"/>
          <a:chExt cx="0" cy="0"/>
        </a:xfrm>
      </p:grpSpPr>
      <p:sp>
        <p:nvSpPr>
          <p:cNvPr id="161" name="Google Shape;161;p21"/>
          <p:cNvSpPr/>
          <p:nvPr/>
        </p:nvSpPr>
        <p:spPr>
          <a:xfrm>
            <a:off x="1251000" y="423325"/>
            <a:ext cx="9690000" cy="9234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pt-PT" sz="5400">
                <a:solidFill>
                  <a:schemeClr val="lt1"/>
                </a:solidFill>
                <a:highlight>
                  <a:srgbClr val="D9EAD3"/>
                </a:highlight>
                <a:latin typeface="Calibri"/>
                <a:ea typeface="Calibri"/>
                <a:cs typeface="Calibri"/>
                <a:sym typeface="Calibri"/>
              </a:rPr>
              <a:t>Marketing </a:t>
            </a:r>
            <a:r>
              <a:rPr b="1" lang="pt-PT" sz="5400">
                <a:solidFill>
                  <a:schemeClr val="lt1"/>
                </a:solidFill>
                <a:highlight>
                  <a:srgbClr val="D9EAD3"/>
                </a:highlight>
                <a:latin typeface="Calibri"/>
                <a:ea typeface="Calibri"/>
                <a:cs typeface="Calibri"/>
                <a:sym typeface="Calibri"/>
              </a:rPr>
              <a:t>Strategies to Cancellations</a:t>
            </a:r>
            <a:endParaRPr b="1" sz="5400">
              <a:solidFill>
                <a:schemeClr val="lt1"/>
              </a:solidFill>
              <a:highlight>
                <a:srgbClr val="D9EAD3"/>
              </a:highlight>
              <a:latin typeface="Calibri"/>
              <a:ea typeface="Calibri"/>
              <a:cs typeface="Calibri"/>
              <a:sym typeface="Calibri"/>
            </a:endParaRPr>
          </a:p>
          <a:p>
            <a:pPr indent="0" lvl="0" marL="0" marR="0" rtl="0" algn="ctr">
              <a:spcBef>
                <a:spcPts val="0"/>
              </a:spcBef>
              <a:spcAft>
                <a:spcPts val="0"/>
              </a:spcAft>
              <a:buNone/>
            </a:pPr>
            <a:r>
              <a:t/>
            </a:r>
            <a:endParaRPr b="1" sz="5400">
              <a:solidFill>
                <a:schemeClr val="lt1"/>
              </a:solidFill>
              <a:highlight>
                <a:srgbClr val="D9EAD3"/>
              </a:highlight>
              <a:latin typeface="Calibri"/>
              <a:ea typeface="Calibri"/>
              <a:cs typeface="Calibri"/>
              <a:sym typeface="Calibri"/>
            </a:endParaRPr>
          </a:p>
        </p:txBody>
      </p:sp>
      <p:sp>
        <p:nvSpPr>
          <p:cNvPr id="162" name="Google Shape;162;p21"/>
          <p:cNvSpPr txBox="1"/>
          <p:nvPr/>
        </p:nvSpPr>
        <p:spPr>
          <a:xfrm>
            <a:off x="4728300" y="2866400"/>
            <a:ext cx="6697200" cy="1970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pt-PT" sz="1700">
                <a:latin typeface="Comic Sans MS"/>
                <a:ea typeface="Comic Sans MS"/>
                <a:cs typeface="Comic Sans MS"/>
                <a:sym typeface="Comic Sans MS"/>
              </a:rPr>
              <a:t>Contact our predicted customers before they canceled.</a:t>
            </a:r>
            <a:endParaRPr b="1" sz="1700">
              <a:latin typeface="Comic Sans MS"/>
              <a:ea typeface="Comic Sans MS"/>
              <a:cs typeface="Comic Sans MS"/>
              <a:sym typeface="Comic Sans MS"/>
            </a:endParaRPr>
          </a:p>
          <a:p>
            <a:pPr indent="457200" lvl="0" marL="0" rtl="0" algn="l">
              <a:spcBef>
                <a:spcPts val="0"/>
              </a:spcBef>
              <a:spcAft>
                <a:spcPts val="0"/>
              </a:spcAft>
              <a:buNone/>
            </a:pPr>
            <a:r>
              <a:t/>
            </a:r>
            <a:endParaRPr b="1" sz="1700">
              <a:latin typeface="Comic Sans MS"/>
              <a:ea typeface="Comic Sans MS"/>
              <a:cs typeface="Comic Sans MS"/>
              <a:sym typeface="Comic Sans MS"/>
            </a:endParaRPr>
          </a:p>
          <a:p>
            <a:pPr indent="457200" lvl="0" marL="0" rtl="0" algn="l">
              <a:spcBef>
                <a:spcPts val="0"/>
              </a:spcBef>
              <a:spcAft>
                <a:spcPts val="0"/>
              </a:spcAft>
              <a:buNone/>
            </a:pPr>
            <a:r>
              <a:rPr b="1" lang="pt-PT" sz="1700">
                <a:latin typeface="Comic Sans MS"/>
                <a:ea typeface="Comic Sans MS"/>
                <a:cs typeface="Comic Sans MS"/>
                <a:sym typeface="Comic Sans MS"/>
              </a:rPr>
              <a:t> </a:t>
            </a:r>
            <a:endParaRPr b="1" sz="1700">
              <a:latin typeface="Comic Sans MS"/>
              <a:ea typeface="Comic Sans MS"/>
              <a:cs typeface="Comic Sans MS"/>
              <a:sym typeface="Comic Sans MS"/>
            </a:endParaRPr>
          </a:p>
          <a:p>
            <a:pPr indent="-336550" lvl="0" marL="457200" rtl="0" algn="l">
              <a:spcBef>
                <a:spcPts val="0"/>
              </a:spcBef>
              <a:spcAft>
                <a:spcPts val="0"/>
              </a:spcAft>
              <a:buSzPts val="1700"/>
              <a:buChar char="●"/>
            </a:pPr>
            <a:r>
              <a:rPr lang="pt-PT" sz="1700"/>
              <a:t>By emailing them with </a:t>
            </a:r>
            <a:r>
              <a:rPr lang="pt-PT" sz="1700">
                <a:solidFill>
                  <a:schemeClr val="dk1"/>
                </a:solidFill>
              </a:rPr>
              <a:t>vouchers to our restaurants, bars and SPA. The customers who clicks ‘Accept Vouchers’ would have lower chances of cancellations compared to those who doesn’t.</a:t>
            </a:r>
            <a:endParaRPr sz="1700">
              <a:solidFill>
                <a:schemeClr val="dk1"/>
              </a:solidFill>
            </a:endParaRPr>
          </a:p>
          <a:p>
            <a:pPr indent="0" lvl="0" marL="0" rtl="0" algn="l">
              <a:spcBef>
                <a:spcPts val="0"/>
              </a:spcBef>
              <a:spcAft>
                <a:spcPts val="0"/>
              </a:spcAft>
              <a:buNone/>
            </a:pPr>
            <a:r>
              <a:t/>
            </a:r>
            <a:endParaRPr/>
          </a:p>
        </p:txBody>
      </p:sp>
      <p:pic>
        <p:nvPicPr>
          <p:cNvPr id="163" name="Google Shape;163;p21"/>
          <p:cNvPicPr preferRelativeResize="0"/>
          <p:nvPr/>
        </p:nvPicPr>
        <p:blipFill>
          <a:blip r:embed="rId3">
            <a:alphaModFix/>
          </a:blip>
          <a:stretch>
            <a:fillRect/>
          </a:stretch>
        </p:blipFill>
        <p:spPr>
          <a:xfrm>
            <a:off x="1438525" y="2866400"/>
            <a:ext cx="2647950"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