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36"/>
  </p:notesMasterIdLst>
  <p:sldIdLst>
    <p:sldId id="260" r:id="rId4"/>
    <p:sldId id="316" r:id="rId5"/>
    <p:sldId id="733" r:id="rId6"/>
    <p:sldId id="813" r:id="rId7"/>
    <p:sldId id="823" r:id="rId8"/>
    <p:sldId id="821" r:id="rId9"/>
    <p:sldId id="822" r:id="rId10"/>
    <p:sldId id="824" r:id="rId11"/>
    <p:sldId id="830" r:id="rId12"/>
    <p:sldId id="825" r:id="rId13"/>
    <p:sldId id="826" r:id="rId14"/>
    <p:sldId id="827" r:id="rId15"/>
    <p:sldId id="828" r:id="rId16"/>
    <p:sldId id="829" r:id="rId17"/>
    <p:sldId id="831" r:id="rId18"/>
    <p:sldId id="832" r:id="rId19"/>
    <p:sldId id="833" r:id="rId20"/>
    <p:sldId id="834" r:id="rId21"/>
    <p:sldId id="835" r:id="rId22"/>
    <p:sldId id="836" r:id="rId23"/>
    <p:sldId id="837" r:id="rId24"/>
    <p:sldId id="838" r:id="rId25"/>
    <p:sldId id="839" r:id="rId26"/>
    <p:sldId id="840" r:id="rId27"/>
    <p:sldId id="841" r:id="rId28"/>
    <p:sldId id="842" r:id="rId29"/>
    <p:sldId id="843" r:id="rId30"/>
    <p:sldId id="844" r:id="rId31"/>
    <p:sldId id="845" r:id="rId32"/>
    <p:sldId id="846" r:id="rId33"/>
    <p:sldId id="847" r:id="rId34"/>
    <p:sldId id="26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7FC51-67E0-45E9-9C66-4B1D49C84B2B}" type="datetimeFigureOut">
              <a:rPr lang="es-CO" smtClean="0"/>
              <a:t>24/01/2020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6CF66-95F6-408D-B050-A79DE1013E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88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E51F7-A888-472D-B416-6312F0764F25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811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11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79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12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21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13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2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14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32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15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2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16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14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17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8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18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23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19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20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2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3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21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23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22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42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23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11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24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27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25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66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26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23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27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86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28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89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29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36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30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3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4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85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31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9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E51F7-A888-472D-B416-6312F0764F25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47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5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0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6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1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7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8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3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9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5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>
              <a:lnSpc>
                <a:spcPct val="100000"/>
              </a:lnSpc>
              <a:buFontTx/>
              <a:buNone/>
            </a:pPr>
            <a:fld id="{952B3CBD-1F33-4B86-91EF-A2D07C0633BC}" type="slidenum">
              <a:rPr lang="es-ES" sz="1300"/>
              <a:pPr algn="r">
                <a:lnSpc>
                  <a:spcPct val="100000"/>
                </a:lnSpc>
                <a:buFontTx/>
                <a:buNone/>
              </a:pPr>
              <a:t>10</a:t>
            </a:fld>
            <a:endParaRPr lang="es-E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5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14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0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75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0" y="1"/>
            <a:ext cx="9141596" cy="6919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7812088" y="0"/>
            <a:ext cx="1331912" cy="6919414"/>
          </a:xfrm>
          <a:prstGeom prst="rect">
            <a:avLst/>
          </a:prstGeom>
          <a:solidFill>
            <a:srgbClr val="DDDDDD">
              <a:alpha val="5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es-ES_tradnl"/>
          </a:p>
        </p:txBody>
      </p:sp>
      <p:pic>
        <p:nvPicPr>
          <p:cNvPr id="5" name="Picture 7" descr="circles_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7943850" y="158750"/>
            <a:ext cx="2259013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5400000">
            <a:off x="8087519" y="5026819"/>
            <a:ext cx="277812" cy="1835150"/>
          </a:xfrm>
          <a:prstGeom prst="rect">
            <a:avLst/>
          </a:prstGeom>
          <a:solidFill>
            <a:schemeClr val="accent1">
              <a:alpha val="8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es-ES_tradnl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778669" y="-475456"/>
            <a:ext cx="277812" cy="1835150"/>
          </a:xfrm>
          <a:prstGeom prst="rect">
            <a:avLst/>
          </a:prstGeom>
          <a:solidFill>
            <a:schemeClr val="accent1">
              <a:alpha val="8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FontTx/>
              <a:buNone/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53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8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38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40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74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858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57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24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720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616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955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583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86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595E9-9916-4F23-8CC4-DDF9068E8B2D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1C65C-272A-436A-A86C-87B4285939D6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39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819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708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32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247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74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357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76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0298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698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0871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60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34DED-A355-4021-821D-B658EE6C66C7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9814AC-6C64-4A0D-B7EB-E21F857CA191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074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595E9-9916-4F23-8CC4-DDF9068E8B2D}" type="datetimeFigureOut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24/01/2020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1C65C-272A-436A-A86C-87B4285939D6}" type="slidenum">
              <a:rPr kumimoji="0" lang="es-CO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72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18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85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0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73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F8C4F42-D530-4210-84E5-DE26BE697DEA}"/>
              </a:ext>
            </a:extLst>
          </p:cNvPr>
          <p:cNvSpPr/>
          <p:nvPr userDrawn="1"/>
        </p:nvSpPr>
        <p:spPr>
          <a:xfrm>
            <a:off x="0" y="5570290"/>
            <a:ext cx="9144000" cy="1287710"/>
          </a:xfrm>
          <a:prstGeom prst="rect">
            <a:avLst/>
          </a:prstGeom>
          <a:solidFill>
            <a:srgbClr val="65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1D057C-E6BD-4737-BF79-FB632166644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7941" y="6048462"/>
            <a:ext cx="1319842" cy="4408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415B5EA-804D-49A2-97AF-4F9D293EF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0" b="24395"/>
          <a:stretch/>
        </p:blipFill>
        <p:spPr>
          <a:xfrm>
            <a:off x="4716705" y="5687736"/>
            <a:ext cx="4383033" cy="10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9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"/>
            <a:ext cx="91916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6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"/>
            <a:ext cx="91916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robles@unal.edu.co" TargetMode="External"/><Relationship Id="rId2" Type="http://schemas.openxmlformats.org/officeDocument/2006/relationships/hyperlink" Target="mailto:jwbranch@unal.edu.co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6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Regresión Logística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47" y="1332532"/>
            <a:ext cx="7570105" cy="1706066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b="1" dirty="0"/>
              <a:t>Ventajas</a:t>
            </a:r>
          </a:p>
          <a:p>
            <a:pPr algn="just"/>
            <a:r>
              <a:rPr lang="es-MX" sz="1800" dirty="0"/>
              <a:t>Es un modelo de clasificación eficiente y simple.</a:t>
            </a:r>
          </a:p>
          <a:p>
            <a:pPr algn="just"/>
            <a:r>
              <a:rPr lang="es-MX" sz="1800" dirty="0"/>
              <a:t>No es necesario disponer de grandes recursos computacionales.</a:t>
            </a:r>
          </a:p>
          <a:p>
            <a:pPr algn="just"/>
            <a:r>
              <a:rPr lang="es-MX" sz="1800" dirty="0"/>
              <a:t>Los resultados son altamente interpretables.</a:t>
            </a:r>
            <a:endParaRPr lang="es-CO" sz="1800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1D501561-0D45-4081-87FD-EBD6D76C719A}"/>
              </a:ext>
            </a:extLst>
          </p:cNvPr>
          <p:cNvSpPr txBox="1">
            <a:spLocks/>
          </p:cNvSpPr>
          <p:nvPr/>
        </p:nvSpPr>
        <p:spPr>
          <a:xfrm>
            <a:off x="786947" y="3415557"/>
            <a:ext cx="7570106" cy="17060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b="1" dirty="0"/>
              <a:t>Desventajas</a:t>
            </a:r>
          </a:p>
          <a:p>
            <a:r>
              <a:rPr lang="es-MX" sz="1800" dirty="0"/>
              <a:t>Imposibilidad de resolver directamente problemas no lineales.</a:t>
            </a:r>
          </a:p>
          <a:p>
            <a:r>
              <a:rPr lang="es-MX" sz="1800" dirty="0"/>
              <a:t>La variable objetivo esta ha de ser linealmente separable.</a:t>
            </a:r>
          </a:p>
          <a:p>
            <a:r>
              <a:rPr lang="es-MX" sz="1800" dirty="0"/>
              <a:t>La regresión logística no es uno de los algoritmos más potentes que existen.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29671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Clasificador Bayesiano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30" y="1467280"/>
            <a:ext cx="3785053" cy="3665596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b="1" dirty="0"/>
              <a:t>La Regla de Bayes</a:t>
            </a:r>
          </a:p>
          <a:p>
            <a:pPr marL="0" indent="0" algn="just">
              <a:buNone/>
            </a:pPr>
            <a:r>
              <a:rPr lang="es-MX" sz="1800" dirty="0"/>
              <a:t>El Teorema de Bayes expresa la probabilidad a posteriori de un evento aleatorio A (que es una clase 𝑐𝑖) dado un evento B (que es el vector de características, 𝒙) en términos de la distribución de probabilidad condicional y la probabilidad marginal.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F327DFA-A390-4CCD-BB81-F4750E0D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13" y="1834450"/>
            <a:ext cx="4752383" cy="31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1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Clasificador Bayesiano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47" y="1044724"/>
            <a:ext cx="7570105" cy="2236291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b="1" dirty="0"/>
              <a:t>Ventajas</a:t>
            </a:r>
          </a:p>
          <a:p>
            <a:pPr algn="just"/>
            <a:r>
              <a:rPr lang="es-MX" sz="1800" dirty="0"/>
              <a:t>Es fácil y rápido predecir la clase de conjunto de datos de prueba.</a:t>
            </a:r>
          </a:p>
          <a:p>
            <a:pPr algn="just"/>
            <a:r>
              <a:rPr lang="es-MX" sz="1800" dirty="0"/>
              <a:t>Cuando se mantiene la suposición de independencia, un clasificador </a:t>
            </a:r>
            <a:r>
              <a:rPr lang="es-MX" sz="1800" dirty="0" err="1"/>
              <a:t>Naive</a:t>
            </a:r>
            <a:r>
              <a:rPr lang="es-MX" sz="1800" dirty="0"/>
              <a:t> Bayes funciona mejor en comparación con otros modelos como la Regresión Logística.</a:t>
            </a:r>
          </a:p>
          <a:p>
            <a:pPr algn="just"/>
            <a:r>
              <a:rPr lang="es-MX" sz="1800" dirty="0"/>
              <a:t>Funciona bien en el caso de variables de entrada categóricas, comparada con variables numéricas.</a:t>
            </a:r>
            <a:endParaRPr lang="es-CO" sz="1800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1D501561-0D45-4081-87FD-EBD6D76C719A}"/>
              </a:ext>
            </a:extLst>
          </p:cNvPr>
          <p:cNvSpPr txBox="1">
            <a:spLocks/>
          </p:cNvSpPr>
          <p:nvPr/>
        </p:nvSpPr>
        <p:spPr>
          <a:xfrm>
            <a:off x="786946" y="3380044"/>
            <a:ext cx="7570106" cy="2109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b="1" dirty="0"/>
              <a:t>Desventajas</a:t>
            </a:r>
          </a:p>
          <a:p>
            <a:pPr algn="just"/>
            <a:r>
              <a:rPr lang="es-MX" sz="1800" dirty="0"/>
              <a:t>Si la variable categórica tiene una categoría en el conjunto de datos de prueba, que no se observó en el conjunto de datos de entrenamiento, el modelo asignará una probabilidad de 0 y no podrá hacer una predicción.</a:t>
            </a:r>
          </a:p>
          <a:p>
            <a:pPr algn="just"/>
            <a:r>
              <a:rPr lang="es-MX" sz="1800" dirty="0"/>
              <a:t>Otra limitación de </a:t>
            </a:r>
            <a:r>
              <a:rPr lang="es-MX" sz="1800" dirty="0" err="1"/>
              <a:t>Naive</a:t>
            </a:r>
            <a:r>
              <a:rPr lang="es-MX" sz="1800" dirty="0"/>
              <a:t> Bayes es la asunción de predictores independientes. En la vida real, es casi imposible que obtengamos un conjunto de predictores que sean completamente independientes.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19963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LDA &amp; QDA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7684"/>
            <a:ext cx="7814014" cy="1400207"/>
          </a:xfrm>
        </p:spPr>
        <p:txBody>
          <a:bodyPr/>
          <a:lstStyle/>
          <a:p>
            <a:pPr marL="0" indent="0" algn="just">
              <a:buNone/>
            </a:pPr>
            <a:r>
              <a:rPr lang="es-MX" sz="1800" dirty="0"/>
              <a:t>El Análisis Discriminante Lineal o Linear </a:t>
            </a:r>
            <a:r>
              <a:rPr lang="es-MX" sz="1800" dirty="0" err="1"/>
              <a:t>Discrimiant</a:t>
            </a:r>
            <a:r>
              <a:rPr lang="es-MX" sz="1800" dirty="0"/>
              <a:t> </a:t>
            </a:r>
            <a:r>
              <a:rPr lang="es-MX" sz="1800" dirty="0" err="1"/>
              <a:t>Analysis</a:t>
            </a:r>
            <a:r>
              <a:rPr lang="es-MX" sz="1800" dirty="0"/>
              <a:t> (LDA), al igual que el Análisis Discriminante Cuadrático o </a:t>
            </a:r>
            <a:r>
              <a:rPr lang="es-MX" sz="1800" dirty="0" err="1"/>
              <a:t>Quadratic</a:t>
            </a:r>
            <a:r>
              <a:rPr lang="es-MX" sz="1800" dirty="0"/>
              <a:t> </a:t>
            </a:r>
            <a:r>
              <a:rPr lang="es-MX" sz="1800" dirty="0" err="1"/>
              <a:t>Discrimiant</a:t>
            </a:r>
            <a:r>
              <a:rPr lang="es-MX" sz="1800" dirty="0"/>
              <a:t> </a:t>
            </a:r>
            <a:r>
              <a:rPr lang="es-MX" sz="1800" dirty="0" err="1"/>
              <a:t>Analysis</a:t>
            </a:r>
            <a:r>
              <a:rPr lang="es-MX" sz="1800" dirty="0"/>
              <a:t> (QDA) son métodos de clasificación en el que dos o más grupos son conocidos a priori y las nuevas observaciones se clasifican en uno de ellos en función de sus características.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475A08-3368-461C-BE43-06D6F796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00" y="2472431"/>
            <a:ext cx="5945800" cy="309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9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Máquinas de Soporte de Vectores (SVM)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7684"/>
            <a:ext cx="7814014" cy="858669"/>
          </a:xfrm>
        </p:spPr>
        <p:txBody>
          <a:bodyPr/>
          <a:lstStyle/>
          <a:p>
            <a:pPr marL="0" indent="0" algn="just">
              <a:buNone/>
            </a:pPr>
            <a:r>
              <a:rPr lang="es-MX" sz="1800" dirty="0"/>
              <a:t>La SVM busca el hiperplano que maximiza la distancia (o margen) con los puntos que estén más cerca de él, razón por la cual también se les conoce a las SVM como clasificadores de margen máximo.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F8F450-5F4B-43C2-96C4-9234984ED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07" y="2152789"/>
            <a:ext cx="3992040" cy="3313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B7BE396-1BBB-4FF6-A45E-887F706A92FA}"/>
                  </a:ext>
                </a:extLst>
              </p:cNvPr>
              <p:cNvSpPr txBox="1"/>
              <p:nvPr/>
            </p:nvSpPr>
            <p:spPr>
              <a:xfrm>
                <a:off x="4838331" y="2290439"/>
                <a:ext cx="4159366" cy="233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Tal que: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dirty="0"/>
                  <a:t>El vector </a:t>
                </a:r>
                <a:r>
                  <a:rPr lang="es-CO" b="1" dirty="0"/>
                  <a:t>W</a:t>
                </a:r>
                <a:r>
                  <a:rPr lang="es-CO" dirty="0"/>
                  <a:t> es la normal al hiperplano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s-CO" b="1" dirty="0"/>
                  <a:t> </a:t>
                </a:r>
                <a:r>
                  <a:rPr lang="es-CO" dirty="0"/>
                  <a:t>es la norma del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CO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den>
                    </m:f>
                    <m:r>
                      <a:rPr lang="es-MX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es la distancia perpendicular del hiperplano al origen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CO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den>
                    </m:f>
                  </m:oMath>
                </a14:m>
                <a:r>
                  <a:rPr lang="es-CO" b="1" dirty="0"/>
                  <a:t> </a:t>
                </a:r>
                <a:r>
                  <a:rPr lang="es-CO" dirty="0"/>
                  <a:t>es el margen o distancia entre los hiperplanos positivo y negativo</a:t>
                </a:r>
                <a:endParaRPr lang="es-CO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B7BE396-1BBB-4FF6-A45E-887F706A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31" y="2290439"/>
                <a:ext cx="4159366" cy="2336281"/>
              </a:xfrm>
              <a:prstGeom prst="rect">
                <a:avLst/>
              </a:prstGeom>
              <a:blipFill>
                <a:blip r:embed="rId4"/>
                <a:stretch>
                  <a:fillRect l="-1320" t="-1567" r="-2199" b="-33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7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Clasificador KNN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7684"/>
            <a:ext cx="7814014" cy="858669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La idea básica sobre la que se fundamenta este paradigma es que un nuevo caso se va a clasificar en la clase más frecuente a la que pertenecen sus K vecinos más cercanos</a:t>
            </a:r>
            <a:endParaRPr lang="es-MX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499;g5f0f32994f_0_6">
            <a:extLst>
              <a:ext uri="{FF2B5EF4-FFF2-40B4-BE49-F238E27FC236}">
                <a16:creationId xmlns:a16="http://schemas.microsoft.com/office/drawing/2014/main" id="{A315FA4D-3F56-4868-9DFC-6764555A3E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8911" y="2006353"/>
            <a:ext cx="3456439" cy="348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11;g5f0f32994f_0_38">
            <a:extLst>
              <a:ext uri="{FF2B5EF4-FFF2-40B4-BE49-F238E27FC236}">
                <a16:creationId xmlns:a16="http://schemas.microsoft.com/office/drawing/2014/main" id="{74CBAE0E-7531-4800-8C0B-FEE057B9B1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218" y="2613186"/>
            <a:ext cx="3456439" cy="2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9FFB167-EDEB-47CD-BFEB-E1854B165E36}"/>
              </a:ext>
            </a:extLst>
          </p:cNvPr>
          <p:cNvSpPr txBox="1"/>
          <p:nvPr/>
        </p:nvSpPr>
        <p:spPr>
          <a:xfrm>
            <a:off x="2292532" y="2243854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KNN-3</a:t>
            </a:r>
          </a:p>
        </p:txBody>
      </p:sp>
    </p:spTree>
    <p:extLst>
      <p:ext uri="{BB962C8B-B14F-4D97-AF65-F5344CB8AC3E}">
        <p14:creationId xmlns:p14="http://schemas.microsoft.com/office/powerpoint/2010/main" val="325596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Variaciones de KNN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53570"/>
            <a:ext cx="3650387" cy="1409085"/>
          </a:xfrm>
        </p:spPr>
        <p:txBody>
          <a:bodyPr/>
          <a:lstStyle/>
          <a:p>
            <a:pPr algn="just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SzPts val="1600"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KNN con Rechazo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SzPts val="1600"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KNN con Distancia Media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SzPts val="1600"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KNN con Distancia Mínima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Clr>
                <a:srgbClr val="000000"/>
              </a:buClr>
              <a:buSzPts val="1600"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KNN con Pesado de Casos</a:t>
            </a:r>
            <a:endParaRPr lang="es-MX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537;g5f0f32994f_0_60">
            <a:extLst>
              <a:ext uri="{FF2B5EF4-FFF2-40B4-BE49-F238E27FC236}">
                <a16:creationId xmlns:a16="http://schemas.microsoft.com/office/drawing/2014/main" id="{85ECA575-761C-46EB-952F-5813A3DD24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938" y="1481535"/>
            <a:ext cx="4824535" cy="38949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185150E-0614-495C-89AB-95BACA47EECE}"/>
              </a:ext>
            </a:extLst>
          </p:cNvPr>
          <p:cNvSpPr txBox="1"/>
          <p:nvPr/>
        </p:nvSpPr>
        <p:spPr>
          <a:xfrm>
            <a:off x="4572000" y="1112203"/>
            <a:ext cx="38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Ejemplo de KNN con Distancia Mínima</a:t>
            </a:r>
          </a:p>
        </p:txBody>
      </p:sp>
    </p:spTree>
    <p:extLst>
      <p:ext uri="{BB962C8B-B14F-4D97-AF65-F5344CB8AC3E}">
        <p14:creationId xmlns:p14="http://schemas.microsoft.com/office/powerpoint/2010/main" val="373161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KMEANS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4964"/>
            <a:ext cx="7920546" cy="965778"/>
          </a:xfrm>
        </p:spPr>
        <p:txBody>
          <a:bodyPr/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s-MX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Permiten hacer agrupaciones entre los datos de tal manera que los casos de un </a:t>
            </a:r>
            <a:r>
              <a:rPr lang="es-MX" sz="18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cluster</a:t>
            </a:r>
            <a:r>
              <a:rPr lang="es-MX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tengan una alta </a:t>
            </a:r>
            <a:r>
              <a:rPr lang="es-MX" sz="18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similaridad</a:t>
            </a:r>
            <a:r>
              <a:rPr lang="es-MX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entre ellos y baja con respecto a casos de otro </a:t>
            </a:r>
            <a:r>
              <a:rPr lang="es-MX" sz="18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cluster</a:t>
            </a:r>
            <a:r>
              <a:rPr lang="es-MX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</a:t>
            </a:r>
            <a:endParaRPr lang="es-MX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54;g5f0f32994f_0_79">
            <a:extLst>
              <a:ext uri="{FF2B5EF4-FFF2-40B4-BE49-F238E27FC236}">
                <a16:creationId xmlns:a16="http://schemas.microsoft.com/office/drawing/2014/main" id="{A0A2E1C1-F401-4036-B571-773BE28C48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4500" y="1882067"/>
            <a:ext cx="6014999" cy="3650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28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Árboles de Decisión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4964"/>
            <a:ext cx="7920546" cy="965778"/>
          </a:xfrm>
        </p:spPr>
        <p:txBody>
          <a:bodyPr/>
          <a:lstStyle/>
          <a:p>
            <a:pPr marL="0" indent="-176212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Son una técnica de aprendizaje supervisado que se aproximan a funciones objetivo de valor discreto. Son usados para tareas de clasificación y regresión. </a:t>
            </a:r>
          </a:p>
        </p:txBody>
      </p:sp>
      <p:pic>
        <p:nvPicPr>
          <p:cNvPr id="5" name="Google Shape;1990;g6c5ec88a2d_0_3015">
            <a:extLst>
              <a:ext uri="{FF2B5EF4-FFF2-40B4-BE49-F238E27FC236}">
                <a16:creationId xmlns:a16="http://schemas.microsoft.com/office/drawing/2014/main" id="{85C63E98-783A-4E27-B4D5-FB521090AA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0918" y="1873189"/>
            <a:ext cx="6198278" cy="3599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4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Árboles de Decisión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4963"/>
            <a:ext cx="7920546" cy="4206127"/>
          </a:xfrm>
        </p:spPr>
        <p:txBody>
          <a:bodyPr/>
          <a:lstStyle/>
          <a:p>
            <a:pPr marL="365125" lvl="1" indent="-84137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r>
              <a:rPr lang="es-MX" sz="1800" b="1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Ventajas: </a:t>
            </a:r>
            <a:endParaRPr lang="es-MX" sz="1800" dirty="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>
              <a:lnSpc>
                <a:spcPct val="120000"/>
              </a:lnSpc>
              <a:spcBef>
                <a:spcPts val="0"/>
              </a:spcBef>
              <a:buClr>
                <a:srgbClr val="080808"/>
              </a:buClr>
              <a:buSzPts val="2000"/>
              <a:buFont typeface="Arial"/>
              <a:buChar char="●"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Es robusto a los datos ruidosos y capaz de aprender expresiones disyuntivas.</a:t>
            </a:r>
          </a:p>
          <a:p>
            <a:pPr marL="457200" lvl="0" indent="-355600" algn="just">
              <a:lnSpc>
                <a:spcPct val="120000"/>
              </a:lnSpc>
              <a:spcBef>
                <a:spcPts val="0"/>
              </a:spcBef>
              <a:buClr>
                <a:srgbClr val="080808"/>
              </a:buClr>
              <a:buSzPts val="2000"/>
              <a:buFont typeface="Arial"/>
              <a:buChar char="●"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Es útil en la identificación de variables relevantes. Permite hacer </a:t>
            </a:r>
            <a:r>
              <a:rPr lang="es-MX" sz="1800" b="1" i="1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interpretabilidad</a:t>
            </a: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de la solución.</a:t>
            </a:r>
          </a:p>
          <a:p>
            <a:pPr marL="457200" lvl="0" indent="-355600" algn="just">
              <a:lnSpc>
                <a:spcPct val="120000"/>
              </a:lnSpc>
              <a:spcBef>
                <a:spcPts val="0"/>
              </a:spcBef>
              <a:buClr>
                <a:srgbClr val="080808"/>
              </a:buClr>
              <a:buSzPts val="2000"/>
              <a:buFont typeface="Arial"/>
              <a:buChar char="●"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Tiene una concepción muy simple.</a:t>
            </a:r>
          </a:p>
          <a:p>
            <a:pPr marL="365125" lvl="0" indent="-84137"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s-MX" sz="1800" b="1" dirty="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lvl="0" indent="-84137"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s-MX" sz="1800" b="1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Desventajas: </a:t>
            </a:r>
          </a:p>
          <a:p>
            <a:pPr marL="457200" lvl="0" indent="-355600" algn="just">
              <a:lnSpc>
                <a:spcPct val="120000"/>
              </a:lnSpc>
              <a:spcBef>
                <a:spcPts val="0"/>
              </a:spcBef>
              <a:buClr>
                <a:srgbClr val="080808"/>
              </a:buClr>
              <a:buSzPts val="2000"/>
              <a:buFont typeface="Arial"/>
              <a:buChar char="●"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Puede sufrir fácilmente de sobreajuste</a:t>
            </a:r>
          </a:p>
          <a:p>
            <a:pPr marL="457200" lvl="0" indent="-355600" algn="just">
              <a:lnSpc>
                <a:spcPct val="120000"/>
              </a:lnSpc>
              <a:spcBef>
                <a:spcPts val="0"/>
              </a:spcBef>
              <a:buClr>
                <a:srgbClr val="080808"/>
              </a:buClr>
              <a:buSzPts val="2000"/>
              <a:buFont typeface="Arial"/>
              <a:buChar char="●"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Normalmente otras técnicas de clasificación obtienen resultados más precisos.</a:t>
            </a:r>
          </a:p>
          <a:p>
            <a:pPr marL="457200" lvl="0" indent="-355600" algn="just">
              <a:lnSpc>
                <a:spcPct val="120000"/>
              </a:lnSpc>
              <a:spcBef>
                <a:spcPts val="0"/>
              </a:spcBef>
              <a:buClr>
                <a:srgbClr val="080808"/>
              </a:buClr>
              <a:buSzPts val="2000"/>
              <a:buFont typeface="Arial"/>
              <a:buChar char="●"/>
            </a:pP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Inestabilidad en la estructura del árbol.</a:t>
            </a:r>
          </a:p>
        </p:txBody>
      </p:sp>
    </p:spTree>
    <p:extLst>
      <p:ext uri="{BB962C8B-B14F-4D97-AF65-F5344CB8AC3E}">
        <p14:creationId xmlns:p14="http://schemas.microsoft.com/office/powerpoint/2010/main" val="417781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FF1-CB2D-4047-9D4C-085FFF47C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6583"/>
            <a:ext cx="9144000" cy="1037349"/>
          </a:xfrm>
        </p:spPr>
        <p:txBody>
          <a:bodyPr/>
          <a:lstStyle/>
          <a:p>
            <a:r>
              <a:rPr lang="en-US" sz="3200" b="1" dirty="0">
                <a:latin typeface="Ancizar Sans Black"/>
                <a:ea typeface="+mn-ea"/>
                <a:cs typeface="+mn-cs"/>
              </a:rPr>
              <a:t>CLASIFICACIÓN Y RECONOCIMIENTO DE PATRONES</a:t>
            </a:r>
            <a:br>
              <a:rPr lang="en-US" sz="3200" b="1" dirty="0">
                <a:latin typeface="Ancizar Sans Black"/>
                <a:ea typeface="+mn-ea"/>
                <a:cs typeface="+mn-cs"/>
              </a:rPr>
            </a:br>
            <a:r>
              <a:rPr lang="en-US" sz="3200" b="1" dirty="0">
                <a:latin typeface="Ancizar Sans Black"/>
                <a:ea typeface="+mn-ea"/>
                <a:cs typeface="+mn-cs"/>
              </a:rPr>
              <a:t>Material de </a:t>
            </a:r>
            <a:r>
              <a:rPr lang="en-US" sz="3200" b="1" dirty="0" err="1">
                <a:latin typeface="Ancizar Sans Black"/>
                <a:ea typeface="+mn-ea"/>
                <a:cs typeface="+mn-cs"/>
              </a:rPr>
              <a:t>Repaso</a:t>
            </a:r>
            <a:endParaRPr lang="es-CO" sz="3200" b="1" dirty="0">
              <a:latin typeface="Ancizar Sans Black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A7DD0-B432-4DE0-9438-29AB4FCC0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3165" y="1355523"/>
            <a:ext cx="9144000" cy="111091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ES" sz="4000" b="1" dirty="0">
                <a:latin typeface="Ancizar Sans Black"/>
              </a:rPr>
              <a:t>JOHN W. BRANCH</a:t>
            </a:r>
            <a:endParaRPr lang="es-ES" sz="4000" dirty="0">
              <a:latin typeface="Ancizar Sans Black"/>
            </a:endParaRPr>
          </a:p>
          <a:p>
            <a:pPr>
              <a:spcBef>
                <a:spcPts val="600"/>
              </a:spcBef>
            </a:pPr>
            <a:r>
              <a:rPr lang="es-ES" b="1" dirty="0">
                <a:latin typeface="Ancizar Sans Black"/>
              </a:rPr>
              <a:t>Profesor Titular </a:t>
            </a: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</a:rPr>
              <a:t>Departamento de Ciencias de la Computación y de la Decisión</a:t>
            </a: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</a:rPr>
              <a:t>Director del Grupo de I+D en Inteligencia Artificial – GIDIA</a:t>
            </a: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  <a:hlinkClick r:id="rId2"/>
              </a:rPr>
              <a:t>jwbranch@unal.edu.co</a:t>
            </a:r>
            <a:endParaRPr lang="es-ES" sz="2000" b="1" dirty="0">
              <a:latin typeface="Ancizar Sans Black"/>
            </a:endParaRP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Ancizar Sans Black"/>
              </a:rPr>
              <a:t>Oficina: Bloque M8A - 307</a:t>
            </a:r>
          </a:p>
          <a:p>
            <a:pPr>
              <a:spcBef>
                <a:spcPts val="600"/>
              </a:spcBef>
            </a:pPr>
            <a:endParaRPr lang="es-ES" sz="2000" b="1" dirty="0">
              <a:latin typeface="Ancizar Sans Black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2D2F-B254-444B-AB4D-B74E21055EB1}" type="slidenum">
              <a:rPr lang="es-ES" smtClean="0"/>
              <a:t>2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7FEA62-DED4-4CA0-BA2D-A4D74A12E6CD}"/>
              </a:ext>
            </a:extLst>
          </p:cNvPr>
          <p:cNvSpPr/>
          <p:nvPr/>
        </p:nvSpPr>
        <p:spPr>
          <a:xfrm>
            <a:off x="531182" y="4279176"/>
            <a:ext cx="3071674" cy="1273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latin typeface="Ancizar Sans Black"/>
              </a:rPr>
              <a:t>SERGIO ROBLES</a:t>
            </a:r>
          </a:p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r>
              <a:rPr lang="es-MX" sz="2400" b="1" dirty="0">
                <a:latin typeface="Ancizar Sans Black"/>
              </a:rPr>
              <a:t>Monitor</a:t>
            </a:r>
          </a:p>
          <a:p>
            <a:pPr algn="ctr" defTabSz="685800">
              <a:lnSpc>
                <a:spcPct val="90000"/>
              </a:lnSpc>
              <a:spcBef>
                <a:spcPts val="450"/>
              </a:spcBef>
            </a:pPr>
            <a:r>
              <a:rPr lang="es-MX" sz="2000" b="1" dirty="0">
                <a:latin typeface="Ancizar Sans Black"/>
                <a:hlinkClick r:id="rId3"/>
              </a:rPr>
              <a:t>srobles@unal.edu.co</a:t>
            </a:r>
            <a:r>
              <a:rPr lang="es-MX" sz="2000" b="1" dirty="0">
                <a:latin typeface="Ancizar Sans Black"/>
              </a:rPr>
              <a:t>     </a:t>
            </a:r>
            <a:endParaRPr lang="es-CO" sz="2000" b="1" dirty="0">
              <a:latin typeface="Ancizar Sans Black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9096E08-3543-40C0-B7FA-C4CDFB35D529}"/>
              </a:ext>
            </a:extLst>
          </p:cNvPr>
          <p:cNvSpPr/>
          <p:nvPr/>
        </p:nvSpPr>
        <p:spPr>
          <a:xfrm>
            <a:off x="5541145" y="4228795"/>
            <a:ext cx="3071674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latin typeface="Ancizar Sans Black"/>
              </a:rPr>
              <a:t>Carlos Mera</a:t>
            </a:r>
          </a:p>
          <a:p>
            <a:pPr algn="ctr"/>
            <a:r>
              <a:rPr lang="es-MX" sz="2800" b="1" dirty="0">
                <a:latin typeface="Ancizar Sans Black"/>
              </a:rPr>
              <a:t>Carlos Madrigal</a:t>
            </a:r>
          </a:p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r>
              <a:rPr lang="es-MX" sz="2400" b="1" dirty="0">
                <a:latin typeface="Ancizar Sans Black"/>
              </a:rPr>
              <a:t>Docentes</a:t>
            </a:r>
          </a:p>
        </p:txBody>
      </p:sp>
    </p:spTree>
    <p:extLst>
      <p:ext uri="{BB962C8B-B14F-4D97-AF65-F5344CB8AC3E}">
        <p14:creationId xmlns:p14="http://schemas.microsoft.com/office/powerpoint/2010/main" val="410198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Algoritmos de Ensambles</a:t>
            </a:r>
            <a:endParaRPr lang="es-ES" sz="3600" b="1" cap="small" dirty="0"/>
          </a:p>
        </p:txBody>
      </p:sp>
      <p:pic>
        <p:nvPicPr>
          <p:cNvPr id="6" name="Google Shape;2094;g6c5ec88a2d_0_3135">
            <a:extLst>
              <a:ext uri="{FF2B5EF4-FFF2-40B4-BE49-F238E27FC236}">
                <a16:creationId xmlns:a16="http://schemas.microsoft.com/office/drawing/2014/main" id="{B125DC3D-4010-4988-8B95-58415B62EF3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6876" y="1520019"/>
            <a:ext cx="7970247" cy="35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5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Ensambles (</a:t>
            </a:r>
            <a:r>
              <a:rPr lang="es-MX" sz="3600" b="1" cap="small" dirty="0" err="1"/>
              <a:t>Random</a:t>
            </a:r>
            <a:r>
              <a:rPr lang="es-MX" sz="3600" b="1" cap="small" dirty="0"/>
              <a:t> Forest)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4963"/>
            <a:ext cx="7920546" cy="4206127"/>
          </a:xfrm>
        </p:spPr>
        <p:txBody>
          <a:bodyPr/>
          <a:lstStyle/>
          <a:p>
            <a:pPr marL="457200" lvl="0" indent="-355600" algn="just">
              <a:lnSpc>
                <a:spcPct val="120000"/>
              </a:lnSpc>
              <a:spcBef>
                <a:spcPts val="0"/>
              </a:spcBef>
              <a:buClr>
                <a:srgbClr val="080808"/>
              </a:buClr>
              <a:buSzPts val="2000"/>
              <a:buFont typeface="Arial"/>
              <a:buChar char="●"/>
            </a:pPr>
            <a:r>
              <a:rPr lang="es-MX" sz="2000" dirty="0" err="1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s-MX" sz="20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000" dirty="0" err="1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forest</a:t>
            </a:r>
            <a:r>
              <a:rPr lang="es-MX" sz="20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es considerado uno de los métodos más robustos.</a:t>
            </a:r>
          </a:p>
          <a:p>
            <a:pPr marL="457200" lvl="0" indent="-355600" algn="just">
              <a:lnSpc>
                <a:spcPct val="120000"/>
              </a:lnSpc>
              <a:spcBef>
                <a:spcPts val="0"/>
              </a:spcBef>
              <a:buClr>
                <a:srgbClr val="080808"/>
              </a:buClr>
              <a:buSzPts val="2000"/>
              <a:buFont typeface="Arial"/>
              <a:buChar char="●"/>
            </a:pPr>
            <a:r>
              <a:rPr lang="es-MX" sz="20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Puede usarse como técnica para la reducción de la dimensionalidad.</a:t>
            </a:r>
          </a:p>
          <a:p>
            <a:pPr marL="457200" lvl="0" indent="-355600" algn="just">
              <a:lnSpc>
                <a:spcPct val="120000"/>
              </a:lnSpc>
              <a:spcBef>
                <a:spcPts val="0"/>
              </a:spcBef>
              <a:buClr>
                <a:srgbClr val="080808"/>
              </a:buClr>
              <a:buSzPts val="2000"/>
              <a:buFont typeface="Arial"/>
              <a:buChar char="●"/>
            </a:pPr>
            <a:r>
              <a:rPr lang="es-MX" sz="20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Para regresión, se toma el promedio de las salidas (predicciones) de todos los árboles.</a:t>
            </a:r>
          </a:p>
          <a:p>
            <a:pPr marL="457200" lvl="0" indent="-355600" algn="just">
              <a:lnSpc>
                <a:spcPct val="120000"/>
              </a:lnSpc>
              <a:spcBef>
                <a:spcPts val="0"/>
              </a:spcBef>
              <a:buClr>
                <a:srgbClr val="080808"/>
              </a:buClr>
              <a:buSzPts val="2000"/>
              <a:buFont typeface="Arial"/>
              <a:buChar char="●"/>
            </a:pPr>
            <a:r>
              <a:rPr lang="es-MX" sz="2000" dirty="0" err="1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s-MX" sz="20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Forest no hace ninguna suposición acerca de la escala y normalización de los datos.</a:t>
            </a:r>
          </a:p>
          <a:p>
            <a:pPr marL="457200" lvl="0" indent="-355600" algn="just">
              <a:lnSpc>
                <a:spcPct val="120000"/>
              </a:lnSpc>
              <a:spcBef>
                <a:spcPts val="0"/>
              </a:spcBef>
              <a:buClr>
                <a:srgbClr val="080808"/>
              </a:buClr>
              <a:buSzPts val="2000"/>
              <a:buFont typeface="Arial"/>
              <a:buChar char="●"/>
            </a:pPr>
            <a:r>
              <a:rPr lang="es-MX" sz="20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Si la tarea es de clasificación se escoge el árbol con mayor votos. si la tarea es de regresión se calcula el promedio de la salida de cada árbol.</a:t>
            </a:r>
          </a:p>
          <a:p>
            <a:pPr marL="365125" lvl="1" indent="-84137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endParaRPr lang="es-MX" sz="1800" dirty="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370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XGBOOST: </a:t>
            </a:r>
            <a:r>
              <a:rPr lang="es-MX" sz="3600" b="1" cap="small" dirty="0" err="1"/>
              <a:t>eXtreme</a:t>
            </a:r>
            <a:r>
              <a:rPr lang="es-MX" sz="3600" b="1" cap="small" dirty="0"/>
              <a:t> </a:t>
            </a:r>
            <a:r>
              <a:rPr lang="es-MX" sz="3600" b="1" cap="small" dirty="0" err="1"/>
              <a:t>Gradient</a:t>
            </a:r>
            <a:r>
              <a:rPr lang="es-MX" sz="3600" b="1" cap="small" dirty="0"/>
              <a:t> </a:t>
            </a:r>
            <a:r>
              <a:rPr lang="es-MX" sz="3600" b="1" cap="small" dirty="0" err="1"/>
              <a:t>Boosting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27" y="1058330"/>
            <a:ext cx="7920546" cy="2563759"/>
          </a:xfrm>
        </p:spPr>
        <p:txBody>
          <a:bodyPr/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s-MX" sz="1800" dirty="0" err="1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es un algoritmo de ensamble, tipo </a:t>
            </a:r>
            <a:r>
              <a:rPr lang="es-MX" sz="1800" dirty="0" err="1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, de árboles de decisión. En un ensamble </a:t>
            </a:r>
            <a:r>
              <a:rPr lang="es-MX" sz="1800" dirty="0" err="1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los árboles son construidos de manera secuencial, por lo que cada árbol siguiente reduce los errores de los árboles previos. Cada árbol aprende de sus predecesores y actualiza los errores.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s-MX" sz="1800" dirty="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s-MX" sz="1800" dirty="0" err="1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MX" sz="1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es uno de los métodos más populares de modelado de bases de datos tabulares de cualquier tamaño, es muy rápido y escalable.</a:t>
            </a:r>
            <a:endParaRPr lang="es-MX" sz="2000" dirty="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lvl="1" indent="-84137" algn="just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</a:pPr>
            <a:endParaRPr lang="es-MX" sz="1800" dirty="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2117;g6c5ec88a2d_0_3154">
            <a:extLst>
              <a:ext uri="{FF2B5EF4-FFF2-40B4-BE49-F238E27FC236}">
                <a16:creationId xmlns:a16="http://schemas.microsoft.com/office/drawing/2014/main" id="{651BD752-B13B-42C8-986F-021841081D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257" y="3622089"/>
            <a:ext cx="8037486" cy="185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732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Perceptrón Simple</a:t>
            </a:r>
            <a:endParaRPr lang="es-ES" sz="3600" b="1" cap="small" dirty="0"/>
          </a:p>
        </p:txBody>
      </p:sp>
      <p:pic>
        <p:nvPicPr>
          <p:cNvPr id="7" name="Google Shape;437;g6c6c87539d_0_226">
            <a:extLst>
              <a:ext uri="{FF2B5EF4-FFF2-40B4-BE49-F238E27FC236}">
                <a16:creationId xmlns:a16="http://schemas.microsoft.com/office/drawing/2014/main" id="{7820364B-10CC-40D0-ABDA-B01A3454D3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93" y="1749079"/>
            <a:ext cx="4821656" cy="290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32;g6c6c87539d_0_226">
            <a:extLst>
              <a:ext uri="{FF2B5EF4-FFF2-40B4-BE49-F238E27FC236}">
                <a16:creationId xmlns:a16="http://schemas.microsoft.com/office/drawing/2014/main" id="{22DCA73A-0651-4F06-A60D-ECF28134D3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4609" y="1544722"/>
            <a:ext cx="3304504" cy="3107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305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Perceptrón Multicapa</a:t>
            </a:r>
            <a:endParaRPr lang="es-ES" sz="3600" b="1" cap="small" dirty="0"/>
          </a:p>
        </p:txBody>
      </p:sp>
      <p:pic>
        <p:nvPicPr>
          <p:cNvPr id="5" name="Google Shape;452;g6c6c87539d_0_348">
            <a:extLst>
              <a:ext uri="{FF2B5EF4-FFF2-40B4-BE49-F238E27FC236}">
                <a16:creationId xmlns:a16="http://schemas.microsoft.com/office/drawing/2014/main" id="{C92E4950-6DA0-4B86-B631-AD31E35AF8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1906" y="398211"/>
            <a:ext cx="3339489" cy="19014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453;g6c6c87539d_0_348">
            <a:extLst>
              <a:ext uri="{FF2B5EF4-FFF2-40B4-BE49-F238E27FC236}">
                <a16:creationId xmlns:a16="http://schemas.microsoft.com/office/drawing/2014/main" id="{8EBB8FA9-B419-4CB3-B200-3730EC79EE05}"/>
              </a:ext>
            </a:extLst>
          </p:cNvPr>
          <p:cNvGrpSpPr/>
          <p:nvPr/>
        </p:nvGrpSpPr>
        <p:grpSpPr>
          <a:xfrm>
            <a:off x="435007" y="1464749"/>
            <a:ext cx="5802878" cy="3928501"/>
            <a:chOff x="4641222" y="1052737"/>
            <a:chExt cx="4403501" cy="2981134"/>
          </a:xfrm>
        </p:grpSpPr>
        <p:grpSp>
          <p:nvGrpSpPr>
            <p:cNvPr id="9" name="Google Shape;454;g6c6c87539d_0_348">
              <a:extLst>
                <a:ext uri="{FF2B5EF4-FFF2-40B4-BE49-F238E27FC236}">
                  <a16:creationId xmlns:a16="http://schemas.microsoft.com/office/drawing/2014/main" id="{5BBF4A5B-3680-44BA-8B05-B09EE802CF46}"/>
                </a:ext>
              </a:extLst>
            </p:cNvPr>
            <p:cNvGrpSpPr/>
            <p:nvPr/>
          </p:nvGrpSpPr>
          <p:grpSpPr>
            <a:xfrm>
              <a:off x="4644008" y="1052737"/>
              <a:ext cx="4380892" cy="2946734"/>
              <a:chOff x="0" y="248717"/>
              <a:chExt cx="4381330" cy="2947029"/>
            </a:xfrm>
          </p:grpSpPr>
          <p:sp>
            <p:nvSpPr>
              <p:cNvPr id="43" name="Google Shape;455;g6c6c87539d_0_348">
                <a:extLst>
                  <a:ext uri="{FF2B5EF4-FFF2-40B4-BE49-F238E27FC236}">
                    <a16:creationId xmlns:a16="http://schemas.microsoft.com/office/drawing/2014/main" id="{C637D7E0-26F3-405C-85F5-0F72787939AF}"/>
                  </a:ext>
                </a:extLst>
              </p:cNvPr>
              <p:cNvSpPr txBox="1"/>
              <p:nvPr/>
            </p:nvSpPr>
            <p:spPr>
              <a:xfrm>
                <a:off x="2655418" y="753466"/>
                <a:ext cx="372600" cy="3435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s-CO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56;g6c6c87539d_0_348">
                <a:extLst>
                  <a:ext uri="{FF2B5EF4-FFF2-40B4-BE49-F238E27FC236}">
                    <a16:creationId xmlns:a16="http://schemas.microsoft.com/office/drawing/2014/main" id="{BE90AE87-9C1B-439E-8FD5-B243900DEECD}"/>
                  </a:ext>
                </a:extLst>
              </p:cNvPr>
              <p:cNvSpPr txBox="1"/>
              <p:nvPr/>
            </p:nvSpPr>
            <p:spPr>
              <a:xfrm>
                <a:off x="2382618" y="1389632"/>
                <a:ext cx="372600" cy="343500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s-CO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" name="Google Shape;457;g6c6c87539d_0_348">
                <a:extLst>
                  <a:ext uri="{FF2B5EF4-FFF2-40B4-BE49-F238E27FC236}">
                    <a16:creationId xmlns:a16="http://schemas.microsoft.com/office/drawing/2014/main" id="{9B529D05-54D7-4CB9-8A2D-03B377BE91A7}"/>
                  </a:ext>
                </a:extLst>
              </p:cNvPr>
              <p:cNvGrpSpPr/>
              <p:nvPr/>
            </p:nvGrpSpPr>
            <p:grpSpPr>
              <a:xfrm>
                <a:off x="0" y="248717"/>
                <a:ext cx="4381330" cy="2947029"/>
                <a:chOff x="0" y="248717"/>
                <a:chExt cx="4381330" cy="2947029"/>
              </a:xfrm>
            </p:grpSpPr>
            <p:sp>
              <p:nvSpPr>
                <p:cNvPr id="46" name="Google Shape;458;g6c6c87539d_0_348">
                  <a:extLst>
                    <a:ext uri="{FF2B5EF4-FFF2-40B4-BE49-F238E27FC236}">
                      <a16:creationId xmlns:a16="http://schemas.microsoft.com/office/drawing/2014/main" id="{8650756E-BFDB-44B3-B878-126B8FCF7433}"/>
                    </a:ext>
                  </a:extLst>
                </p:cNvPr>
                <p:cNvSpPr txBox="1"/>
                <p:nvPr/>
              </p:nvSpPr>
              <p:spPr>
                <a:xfrm>
                  <a:off x="4008730" y="1133856"/>
                  <a:ext cx="372600" cy="343500"/>
                </a:xfrm>
                <a:prstGeom prst="rect">
                  <a:avLst/>
                </a:prstGeom>
                <a:blipFill rotWithShape="1">
                  <a:blip r:embed="rId6">
                    <a:alphaModFix/>
                  </a:blip>
                  <a:stretch>
                    <a:fillRect/>
                  </a:stretch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s-CO"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7" name="Google Shape;459;g6c6c87539d_0_348">
                  <a:extLst>
                    <a:ext uri="{FF2B5EF4-FFF2-40B4-BE49-F238E27FC236}">
                      <a16:creationId xmlns:a16="http://schemas.microsoft.com/office/drawing/2014/main" id="{49CF886A-E955-4246-962B-18C0A0F8852A}"/>
                    </a:ext>
                  </a:extLst>
                </p:cNvPr>
                <p:cNvGrpSpPr/>
                <p:nvPr/>
              </p:nvGrpSpPr>
              <p:grpSpPr>
                <a:xfrm>
                  <a:off x="0" y="248717"/>
                  <a:ext cx="4067057" cy="2947029"/>
                  <a:chOff x="0" y="248717"/>
                  <a:chExt cx="4067057" cy="2947029"/>
                </a:xfrm>
              </p:grpSpPr>
              <p:grpSp>
                <p:nvGrpSpPr>
                  <p:cNvPr id="48" name="Google Shape;460;g6c6c87539d_0_348">
                    <a:extLst>
                      <a:ext uri="{FF2B5EF4-FFF2-40B4-BE49-F238E27FC236}">
                        <a16:creationId xmlns:a16="http://schemas.microsoft.com/office/drawing/2014/main" id="{5EE4C054-2586-4FD1-BA6B-DA2C1F17FB09}"/>
                      </a:ext>
                    </a:extLst>
                  </p:cNvPr>
                  <p:cNvGrpSpPr/>
                  <p:nvPr/>
                </p:nvGrpSpPr>
                <p:grpSpPr>
                  <a:xfrm>
                    <a:off x="292608" y="248717"/>
                    <a:ext cx="3774449" cy="2947029"/>
                    <a:chOff x="0" y="248717"/>
                    <a:chExt cx="3774449" cy="2947029"/>
                  </a:xfrm>
                </p:grpSpPr>
                <p:grpSp>
                  <p:nvGrpSpPr>
                    <p:cNvPr id="51" name="Google Shape;461;g6c6c87539d_0_348">
                      <a:extLst>
                        <a:ext uri="{FF2B5EF4-FFF2-40B4-BE49-F238E27FC236}">
                          <a16:creationId xmlns:a16="http://schemas.microsoft.com/office/drawing/2014/main" id="{09FDC3F7-4B21-481D-A07B-1F00BBA84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48717"/>
                      <a:ext cx="3774449" cy="2150772"/>
                      <a:chOff x="0" y="0"/>
                      <a:chExt cx="3774449" cy="2150772"/>
                    </a:xfrm>
                  </p:grpSpPr>
                  <p:grpSp>
                    <p:nvGrpSpPr>
                      <p:cNvPr id="59" name="Google Shape;462;g6c6c87539d_0_348">
                        <a:extLst>
                          <a:ext uri="{FF2B5EF4-FFF2-40B4-BE49-F238E27FC236}">
                            <a16:creationId xmlns:a16="http://schemas.microsoft.com/office/drawing/2014/main" id="{A6E045B5-9FBC-4FEA-BFA6-E182EBE758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3774449" cy="2150772"/>
                        <a:chOff x="0" y="0"/>
                        <a:chExt cx="3774449" cy="2150772"/>
                      </a:xfrm>
                    </p:grpSpPr>
                    <p:grpSp>
                      <p:nvGrpSpPr>
                        <p:cNvPr id="64" name="Google Shape;463;g6c6c87539d_0_348">
                          <a:extLst>
                            <a:ext uri="{FF2B5EF4-FFF2-40B4-BE49-F238E27FC236}">
                              <a16:creationId xmlns:a16="http://schemas.microsoft.com/office/drawing/2014/main" id="{0EEEE2F3-F4AD-45FD-9536-F1F9CEBBF9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3774449" cy="2150772"/>
                          <a:chOff x="0" y="0"/>
                          <a:chExt cx="3774449" cy="2150772"/>
                        </a:xfrm>
                      </p:grpSpPr>
                      <p:sp>
                        <p:nvSpPr>
                          <p:cNvPr id="66" name="Google Shape;464;g6c6c87539d_0_348">
                            <a:extLst>
                              <a:ext uri="{FF2B5EF4-FFF2-40B4-BE49-F238E27FC236}">
                                <a16:creationId xmlns:a16="http://schemas.microsoft.com/office/drawing/2014/main" id="{CE871FCC-B7F9-4AAC-9712-B13C8CA9DA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416967"/>
                            <a:ext cx="321900" cy="3219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dk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endParaRPr sz="1800" b="0" i="0" u="none" strike="noStrike" cap="non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7" name="Google Shape;465;g6c6c87539d_0_348">
                            <a:extLst>
                              <a:ext uri="{FF2B5EF4-FFF2-40B4-BE49-F238E27FC236}">
                                <a16:creationId xmlns:a16="http://schemas.microsoft.com/office/drawing/2014/main" id="{D5156438-4D01-4EE7-A6D7-7D2CC89B70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1389888"/>
                            <a:ext cx="321900" cy="3219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dk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endParaRPr sz="1800" b="0" i="0" u="none" strike="noStrike" cap="non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8" name="Google Shape;466;g6c6c87539d_0_348">
                            <a:extLst>
                              <a:ext uri="{FF2B5EF4-FFF2-40B4-BE49-F238E27FC236}">
                                <a16:creationId xmlns:a16="http://schemas.microsoft.com/office/drawing/2014/main" id="{97E85E84-3CA5-44AA-9C7E-7767A69DC7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431597"/>
                            <a:ext cx="321300" cy="3213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dk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endParaRPr sz="1800" b="0" i="0" u="none" strike="noStrike" cap="non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69" name="Google Shape;467;g6c6c87539d_0_348">
                            <a:extLst>
                              <a:ext uri="{FF2B5EF4-FFF2-40B4-BE49-F238E27FC236}">
                                <a16:creationId xmlns:a16="http://schemas.microsoft.com/office/drawing/2014/main" id="{62AA1BA7-AF87-450B-8559-8A75F5F202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1397204"/>
                            <a:ext cx="321300" cy="3213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dk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endParaRPr sz="1800" b="0" i="0" u="none" strike="noStrike" cap="non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cxnSp>
                        <p:nvCxnSpPr>
                          <p:cNvPr id="70" name="Google Shape;468;g6c6c87539d_0_348">
                            <a:extLst>
                              <a:ext uri="{FF2B5EF4-FFF2-40B4-BE49-F238E27FC236}">
                                <a16:creationId xmlns:a16="http://schemas.microsoft.com/office/drawing/2014/main" id="{668BAA00-7E76-4CE6-BB1E-7454D0B5BC7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512064"/>
                            <a:ext cx="1002000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1" name="Google Shape;469;g6c6c87539d_0_348">
                            <a:extLst>
                              <a:ext uri="{FF2B5EF4-FFF2-40B4-BE49-F238E27FC236}">
                                <a16:creationId xmlns:a16="http://schemas.microsoft.com/office/drawing/2014/main" id="{447CAEE1-BFFA-4B55-A5D6-BB72BCB96C7C}"/>
                              </a:ext>
                            </a:extLst>
                          </p:cNvPr>
                          <p:cNvCxnSpPr>
                            <a:stCxn id="58" idx="3"/>
                          </p:cNvCxnSpPr>
                          <p:nvPr/>
                        </p:nvCxnSpPr>
                        <p:spPr>
                          <a:xfrm>
                            <a:off x="866925" y="1568954"/>
                            <a:ext cx="958200" cy="33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2" name="Google Shape;471;g6c6c87539d_0_348">
                            <a:extLst>
                              <a:ext uri="{FF2B5EF4-FFF2-40B4-BE49-F238E27FC236}">
                                <a16:creationId xmlns:a16="http://schemas.microsoft.com/office/drawing/2014/main" id="{28756C84-7F08-47C4-8DB5-637FC094C7B5}"/>
                              </a:ext>
                            </a:extLst>
                          </p:cNvPr>
                          <p:cNvCxnSpPr>
                            <a:stCxn id="67" idx="0"/>
                          </p:cNvCxnSpPr>
                          <p:nvPr/>
                        </p:nvCxnSpPr>
                        <p:spPr>
                          <a:xfrm rot="10800000" flipH="1">
                            <a:off x="687644" y="650988"/>
                            <a:ext cx="1162800" cy="7389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3" name="Google Shape;472;g6c6c87539d_0_348">
                            <a:extLst>
                              <a:ext uri="{FF2B5EF4-FFF2-40B4-BE49-F238E27FC236}">
                                <a16:creationId xmlns:a16="http://schemas.microsoft.com/office/drawing/2014/main" id="{C3D84C1E-6292-4F0B-838A-B509A9BA8EE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651053"/>
                            <a:ext cx="1002000" cy="8925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4" name="Google Shape;473;g6c6c87539d_0_348">
                            <a:extLst>
                              <a:ext uri="{FF2B5EF4-FFF2-40B4-BE49-F238E27FC236}">
                                <a16:creationId xmlns:a16="http://schemas.microsoft.com/office/drawing/2014/main" id="{58C6D6F1-4896-4641-86E3-C8C713A4A12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75104" y="1719072"/>
                            <a:ext cx="0" cy="4317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stealth" w="med" len="med"/>
                            <a:tailEnd type="none" w="sm" len="sm"/>
                          </a:ln>
                        </p:spPr>
                      </p:cxnSp>
                      <p:cxnSp>
                        <p:nvCxnSpPr>
                          <p:cNvPr id="75" name="Google Shape;474;g6c6c87539d_0_348">
                            <a:extLst>
                              <a:ext uri="{FF2B5EF4-FFF2-40B4-BE49-F238E27FC236}">
                                <a16:creationId xmlns:a16="http://schemas.microsoft.com/office/drawing/2014/main" id="{78B3F33C-FD70-4E0D-B8BB-1B70BB0D18A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67789" y="0"/>
                            <a:ext cx="0" cy="4317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sp>
                        <p:nvSpPr>
                          <p:cNvPr id="76" name="Google Shape;475;g6c6c87539d_0_348">
                            <a:extLst>
                              <a:ext uri="{FF2B5EF4-FFF2-40B4-BE49-F238E27FC236}">
                                <a16:creationId xmlns:a16="http://schemas.microsoft.com/office/drawing/2014/main" id="{FD05CDAE-44D7-4E62-AFBD-ADA7F3BA66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26080" y="877824"/>
                            <a:ext cx="321300" cy="321300"/>
                          </a:xfrm>
                          <a:prstGeom prst="ellipse">
                            <a:avLst/>
                          </a:prstGeom>
                          <a:noFill/>
                          <a:ln w="25400" cap="flat" cmpd="sng">
                            <a:solidFill>
                              <a:schemeClr val="dk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endParaRPr sz="1800" b="0" i="0" u="none" strike="noStrike" cap="non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cxnSp>
                        <p:nvCxnSpPr>
                          <p:cNvPr id="77" name="Google Shape;476;g6c6c87539d_0_348">
                            <a:extLst>
                              <a:ext uri="{FF2B5EF4-FFF2-40B4-BE49-F238E27FC236}">
                                <a16:creationId xmlns:a16="http://schemas.microsoft.com/office/drawing/2014/main" id="{CC3D8469-ADE5-4742-8652-03A503A160A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0800000" flipH="1">
                            <a:off x="2136038" y="1090101"/>
                            <a:ext cx="812100" cy="4530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8" name="Google Shape;477;g6c6c87539d_0_348">
                            <a:extLst>
                              <a:ext uri="{FF2B5EF4-FFF2-40B4-BE49-F238E27FC236}">
                                <a16:creationId xmlns:a16="http://schemas.microsoft.com/office/drawing/2014/main" id="{1D777373-67CC-4263-B507-2A3F634FB9A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36038" y="585216"/>
                            <a:ext cx="811500" cy="38040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79" name="Google Shape;478;g6c6c87539d_0_348">
                            <a:extLst>
                              <a:ext uri="{FF2B5EF4-FFF2-40B4-BE49-F238E27FC236}">
                                <a16:creationId xmlns:a16="http://schemas.microsoft.com/office/drawing/2014/main" id="{19263FD6-B1CD-4B10-962C-4C3290A34CA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548640"/>
                            <a:ext cx="526500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80" name="Google Shape;479;g6c6c87539d_0_348">
                            <a:extLst>
                              <a:ext uri="{FF2B5EF4-FFF2-40B4-BE49-F238E27FC236}">
                                <a16:creationId xmlns:a16="http://schemas.microsoft.com/office/drawing/2014/main" id="{BCC4B59F-5E5A-474B-9784-CAF958D34D0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1558138"/>
                            <a:ext cx="526500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  <p:cxnSp>
                        <p:nvCxnSpPr>
                          <p:cNvPr id="81" name="Google Shape;480;g6c6c87539d_0_348">
                            <a:extLst>
                              <a:ext uri="{FF2B5EF4-FFF2-40B4-BE49-F238E27FC236}">
                                <a16:creationId xmlns:a16="http://schemas.microsoft.com/office/drawing/2014/main" id="{F99BAE6B-E10D-4676-BCD2-7028DCAB0D7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247949" y="1031444"/>
                            <a:ext cx="526500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>
                            <a:solidFill>
                              <a:srgbClr val="4A7DBA"/>
                            </a:solidFill>
                            <a:prstDash val="solid"/>
                            <a:round/>
                            <a:headEnd type="none" w="sm" len="sm"/>
                            <a:tailEnd type="stealth" w="med" len="med"/>
                          </a:ln>
                        </p:spPr>
                      </p:cxnSp>
                    </p:grpSp>
                    <p:cxnSp>
                      <p:nvCxnSpPr>
                        <p:cNvPr id="65" name="Google Shape;481;g6c6c87539d_0_348">
                          <a:extLst>
                            <a:ext uri="{FF2B5EF4-FFF2-40B4-BE49-F238E27FC236}">
                              <a16:creationId xmlns:a16="http://schemas.microsoft.com/office/drawing/2014/main" id="{5DF4A3D0-D611-4F58-B872-4108E50630C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101645" y="431597"/>
                          <a:ext cx="0" cy="4455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rgbClr val="FF0000"/>
                          </a:solidFill>
                          <a:prstDash val="solid"/>
                          <a:round/>
                          <a:headEnd type="none" w="sm" len="sm"/>
                          <a:tailEnd type="stealth" w="med" len="med"/>
                        </a:ln>
                      </p:spPr>
                    </p:cxnSp>
                  </p:grpSp>
                  <p:sp>
                    <p:nvSpPr>
                      <p:cNvPr id="60" name="Google Shape;482;g6c6c87539d_0_348">
                        <a:extLst>
                          <a:ext uri="{FF2B5EF4-FFF2-40B4-BE49-F238E27FC236}">
                            <a16:creationId xmlns:a16="http://schemas.microsoft.com/office/drawing/2014/main" id="{A50A56DD-F24A-4814-BBDD-1A8208E78A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60243" y="276099"/>
                        <a:ext cx="372600" cy="343500"/>
                      </a:xfrm>
                      <a:prstGeom prst="rect">
                        <a:avLst/>
                      </a:prstGeom>
                      <a:blipFill rotWithShape="1">
                        <a:blip r:embed="rId7">
                          <a:alphaModFix/>
                        </a:blip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CO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 </a:t>
                        </a: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1" name="Google Shape;483;g6c6c87539d_0_348">
                        <a:extLst>
                          <a:ext uri="{FF2B5EF4-FFF2-40B4-BE49-F238E27FC236}">
                            <a16:creationId xmlns:a16="http://schemas.microsoft.com/office/drawing/2014/main" id="{FA5A019C-C69D-462E-ACA9-A761E51AC9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2640" y="641934"/>
                        <a:ext cx="373200" cy="314400"/>
                      </a:xfrm>
                      <a:prstGeom prst="rect">
                        <a:avLst/>
                      </a:prstGeom>
                      <a:blipFill rotWithShape="1">
                        <a:blip r:embed="rId8">
                          <a:alphaModFix/>
                        </a:blip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CO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 </a:t>
                        </a: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2" name="Google Shape;484;g6c6c87539d_0_348">
                        <a:extLst>
                          <a:ext uri="{FF2B5EF4-FFF2-40B4-BE49-F238E27FC236}">
                            <a16:creationId xmlns:a16="http://schemas.microsoft.com/office/drawing/2014/main" id="{94AE0B25-CF18-43AC-9C7B-5CEE8A862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1752" y="1199602"/>
                        <a:ext cx="373200" cy="314400"/>
                      </a:xfrm>
                      <a:prstGeom prst="rect">
                        <a:avLst/>
                      </a:prstGeom>
                      <a:blipFill rotWithShape="1">
                        <a:blip r:embed="rId9">
                          <a:alphaModFix/>
                        </a:blip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CO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 </a:t>
                        </a: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3" name="Google Shape;485;g6c6c87539d_0_348">
                        <a:extLst>
                          <a:ext uri="{FF2B5EF4-FFF2-40B4-BE49-F238E27FC236}">
                            <a16:creationId xmlns:a16="http://schemas.microsoft.com/office/drawing/2014/main" id="{1C6BF0DA-00A9-47E3-B71A-D2D950FE62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4194" y="1348937"/>
                        <a:ext cx="373200" cy="314400"/>
                      </a:xfrm>
                      <a:prstGeom prst="rect">
                        <a:avLst/>
                      </a:prstGeom>
                      <a:blipFill rotWithShape="1">
                        <a:blip r:embed="rId10">
                          <a:alphaModFix/>
                        </a:blip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CO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 </a:t>
                        </a: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52" name="Google Shape;486;g6c6c87539d_0_348">
                      <a:extLst>
                        <a:ext uri="{FF2B5EF4-FFF2-40B4-BE49-F238E27FC236}">
                          <a16:creationId xmlns:a16="http://schemas.microsoft.com/office/drawing/2014/main" id="{65637E4A-D97F-4EEF-B953-A8A8428EB7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0388" y="1142985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1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" name="Google Shape;487;g6c6c87539d_0_348">
                      <a:extLst>
                        <a:ext uri="{FF2B5EF4-FFF2-40B4-BE49-F238E27FC236}">
                          <a16:creationId xmlns:a16="http://schemas.microsoft.com/office/drawing/2014/main" id="{173F8D82-2ECA-4C22-BAA0-68C62B3E1D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6666" y="731857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2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" name="Google Shape;488;g6c6c87539d_0_348">
                      <a:extLst>
                        <a:ext uri="{FF2B5EF4-FFF2-40B4-BE49-F238E27FC236}">
                          <a16:creationId xmlns:a16="http://schemas.microsoft.com/office/drawing/2014/main" id="{34BBC0D0-7862-407D-AB18-701278DD55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90887" y="291727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3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" name="Google Shape;489;g6c6c87539d_0_348">
                      <a:extLst>
                        <a:ext uri="{FF2B5EF4-FFF2-40B4-BE49-F238E27FC236}">
                          <a16:creationId xmlns:a16="http://schemas.microsoft.com/office/drawing/2014/main" id="{1E349C23-6288-410B-8774-DC6E54C831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9133" y="2852246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4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" name="Google Shape;490;g6c6c87539d_0_348">
                      <a:extLst>
                        <a:ext uri="{FF2B5EF4-FFF2-40B4-BE49-F238E27FC236}">
                          <a16:creationId xmlns:a16="http://schemas.microsoft.com/office/drawing/2014/main" id="{E6E3C391-9194-4FBB-922F-CDB8F5C230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76888" y="680600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5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" name="Google Shape;491;g6c6c87539d_0_348">
                      <a:extLst>
                        <a:ext uri="{FF2B5EF4-FFF2-40B4-BE49-F238E27FC236}">
                          <a16:creationId xmlns:a16="http://schemas.microsoft.com/office/drawing/2014/main" id="{1010F549-FC63-466C-9FFC-BAFA831E43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0288" y="684429"/>
                      <a:ext cx="372000" cy="342900"/>
                    </a:xfrm>
                    <a:prstGeom prst="rect">
                      <a:avLst/>
                    </a:prstGeom>
                    <a:blipFill rotWithShape="1">
                      <a:blip r:embed="rId16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8" name="Google Shape;470;g6c6c87539d_0_348">
                      <a:extLst>
                        <a:ext uri="{FF2B5EF4-FFF2-40B4-BE49-F238E27FC236}">
                          <a16:creationId xmlns:a16="http://schemas.microsoft.com/office/drawing/2014/main" id="{260AF541-9116-4BCE-A53B-3879812152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4325" y="1645921"/>
                      <a:ext cx="372600" cy="343500"/>
                    </a:xfrm>
                    <a:prstGeom prst="rect">
                      <a:avLst/>
                    </a:prstGeom>
                    <a:blipFill rotWithShape="1">
                      <a:blip r:embed="rId17">
                        <a:alphaModFix/>
                      </a:blip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49" name="Google Shape;492;g6c6c87539d_0_348">
                    <a:extLst>
                      <a:ext uri="{FF2B5EF4-FFF2-40B4-BE49-F238E27FC236}">
                        <a16:creationId xmlns:a16="http://schemas.microsoft.com/office/drawing/2014/main" id="{AEA94039-8E51-45EF-831F-7927CFC5D2C3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607162"/>
                    <a:ext cx="372000" cy="342900"/>
                  </a:xfrm>
                  <a:prstGeom prst="rect">
                    <a:avLst/>
                  </a:prstGeom>
                  <a:blipFill rotWithShape="1">
                    <a:blip r:embed="rId18">
                      <a:alphaModFix/>
                    </a:blip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s-CO"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 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" name="Google Shape;493;g6c6c87539d_0_348">
                    <a:extLst>
                      <a:ext uri="{FF2B5EF4-FFF2-40B4-BE49-F238E27FC236}">
                        <a16:creationId xmlns:a16="http://schemas.microsoft.com/office/drawing/2014/main" id="{BBCB5313-E74D-4489-87DE-28D2E1EB8304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1623974"/>
                    <a:ext cx="372000" cy="342900"/>
                  </a:xfrm>
                  <a:prstGeom prst="rect">
                    <a:avLst/>
                  </a:prstGeom>
                  <a:blipFill rotWithShape="1">
                    <a:blip r:embed="rId19">
                      <a:alphaModFix/>
                    </a:blip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s-CO"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 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0" name="Google Shape;494;g6c6c87539d_0_348">
              <a:extLst>
                <a:ext uri="{FF2B5EF4-FFF2-40B4-BE49-F238E27FC236}">
                  <a16:creationId xmlns:a16="http://schemas.microsoft.com/office/drawing/2014/main" id="{D5693219-45E6-449B-B350-2BE1141C737E}"/>
                </a:ext>
              </a:extLst>
            </p:cNvPr>
            <p:cNvSpPr/>
            <p:nvPr/>
          </p:nvSpPr>
          <p:spPr>
            <a:xfrm>
              <a:off x="5465650" y="3356484"/>
              <a:ext cx="321900" cy="321900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495;g6c6c87539d_0_348">
              <a:extLst>
                <a:ext uri="{FF2B5EF4-FFF2-40B4-BE49-F238E27FC236}">
                  <a16:creationId xmlns:a16="http://schemas.microsoft.com/office/drawing/2014/main" id="{A8B92B73-0F13-4A11-A362-8090739FA0F9}"/>
                </a:ext>
              </a:extLst>
            </p:cNvPr>
            <p:cNvCxnSpPr/>
            <p:nvPr/>
          </p:nvCxnSpPr>
          <p:spPr>
            <a:xfrm>
              <a:off x="4933797" y="3518317"/>
              <a:ext cx="526200" cy="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" name="Google Shape;496;g6c6c87539d_0_348">
              <a:extLst>
                <a:ext uri="{FF2B5EF4-FFF2-40B4-BE49-F238E27FC236}">
                  <a16:creationId xmlns:a16="http://schemas.microsoft.com/office/drawing/2014/main" id="{FCF62657-785A-4859-BA46-B90D771B9C4B}"/>
                </a:ext>
              </a:extLst>
            </p:cNvPr>
            <p:cNvSpPr txBox="1"/>
            <p:nvPr/>
          </p:nvSpPr>
          <p:spPr>
            <a:xfrm>
              <a:off x="4641222" y="3335455"/>
              <a:ext cx="372000" cy="342900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97;g6c6c87539d_0_348">
              <a:extLst>
                <a:ext uri="{FF2B5EF4-FFF2-40B4-BE49-F238E27FC236}">
                  <a16:creationId xmlns:a16="http://schemas.microsoft.com/office/drawing/2014/main" id="{FFABBD34-C73B-49D7-871D-7AE859BD9DC4}"/>
                </a:ext>
              </a:extLst>
            </p:cNvPr>
            <p:cNvSpPr/>
            <p:nvPr/>
          </p:nvSpPr>
          <p:spPr>
            <a:xfrm>
              <a:off x="6779802" y="3280336"/>
              <a:ext cx="321300" cy="321300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498;g6c6c87539d_0_348">
              <a:extLst>
                <a:ext uri="{FF2B5EF4-FFF2-40B4-BE49-F238E27FC236}">
                  <a16:creationId xmlns:a16="http://schemas.microsoft.com/office/drawing/2014/main" id="{8553DD0A-87E9-45B0-96AA-0E4AF17F1151}"/>
                </a:ext>
              </a:extLst>
            </p:cNvPr>
            <p:cNvCxnSpPr/>
            <p:nvPr/>
          </p:nvCxnSpPr>
          <p:spPr>
            <a:xfrm>
              <a:off x="5814306" y="3514398"/>
              <a:ext cx="1002000" cy="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5" name="Google Shape;499;g6c6c87539d_0_348">
              <a:extLst>
                <a:ext uri="{FF2B5EF4-FFF2-40B4-BE49-F238E27FC236}">
                  <a16:creationId xmlns:a16="http://schemas.microsoft.com/office/drawing/2014/main" id="{86F98F73-50DE-44F4-AA2E-3A508C77354F}"/>
                </a:ext>
              </a:extLst>
            </p:cNvPr>
            <p:cNvCxnSpPr/>
            <p:nvPr/>
          </p:nvCxnSpPr>
          <p:spPr>
            <a:xfrm>
              <a:off x="6940718" y="3602171"/>
              <a:ext cx="0" cy="431700"/>
            </a:xfrm>
            <a:prstGeom prst="straightConnector1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sp>
          <p:nvSpPr>
            <p:cNvPr id="16" name="Google Shape;500;g6c6c87539d_0_348">
              <a:extLst>
                <a:ext uri="{FF2B5EF4-FFF2-40B4-BE49-F238E27FC236}">
                  <a16:creationId xmlns:a16="http://schemas.microsoft.com/office/drawing/2014/main" id="{E91B46D8-62DC-4A92-BCB9-F32A8D7B55A0}"/>
                </a:ext>
              </a:extLst>
            </p:cNvPr>
            <p:cNvSpPr txBox="1"/>
            <p:nvPr/>
          </p:nvSpPr>
          <p:spPr>
            <a:xfrm>
              <a:off x="6750545" y="3292783"/>
              <a:ext cx="372600" cy="34350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01;g6c6c87539d_0_348">
              <a:extLst>
                <a:ext uri="{FF2B5EF4-FFF2-40B4-BE49-F238E27FC236}">
                  <a16:creationId xmlns:a16="http://schemas.microsoft.com/office/drawing/2014/main" id="{25ACF107-7349-43B4-879F-FD635AA0223E}"/>
                </a:ext>
              </a:extLst>
            </p:cNvPr>
            <p:cNvSpPr txBox="1"/>
            <p:nvPr/>
          </p:nvSpPr>
          <p:spPr>
            <a:xfrm>
              <a:off x="6717439" y="2453066"/>
              <a:ext cx="372600" cy="34350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02;g6c6c87539d_0_348">
              <a:extLst>
                <a:ext uri="{FF2B5EF4-FFF2-40B4-BE49-F238E27FC236}">
                  <a16:creationId xmlns:a16="http://schemas.microsoft.com/office/drawing/2014/main" id="{9F15A8EC-DFFD-49CA-9B63-994B609C6601}"/>
                </a:ext>
              </a:extLst>
            </p:cNvPr>
            <p:cNvSpPr txBox="1"/>
            <p:nvPr/>
          </p:nvSpPr>
          <p:spPr>
            <a:xfrm>
              <a:off x="6835216" y="2859170"/>
              <a:ext cx="372600" cy="343500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03;g6c6c87539d_0_348">
              <a:extLst>
                <a:ext uri="{FF2B5EF4-FFF2-40B4-BE49-F238E27FC236}">
                  <a16:creationId xmlns:a16="http://schemas.microsoft.com/office/drawing/2014/main" id="{445987A0-F600-44D6-8C2A-637F933E003A}"/>
                </a:ext>
              </a:extLst>
            </p:cNvPr>
            <p:cNvSpPr txBox="1"/>
            <p:nvPr/>
          </p:nvSpPr>
          <p:spPr>
            <a:xfrm>
              <a:off x="5421827" y="3367606"/>
              <a:ext cx="372600" cy="343500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504;g6c6c87539d_0_348">
              <a:extLst>
                <a:ext uri="{FF2B5EF4-FFF2-40B4-BE49-F238E27FC236}">
                  <a16:creationId xmlns:a16="http://schemas.microsoft.com/office/drawing/2014/main" id="{B1073076-6734-47AF-8A1A-A61016503A48}"/>
                </a:ext>
              </a:extLst>
            </p:cNvPr>
            <p:cNvCxnSpPr/>
            <p:nvPr/>
          </p:nvCxnSpPr>
          <p:spPr>
            <a:xfrm>
              <a:off x="8208992" y="2887118"/>
              <a:ext cx="526200" cy="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1" name="Google Shape;505;g6c6c87539d_0_348">
              <a:extLst>
                <a:ext uri="{FF2B5EF4-FFF2-40B4-BE49-F238E27FC236}">
                  <a16:creationId xmlns:a16="http://schemas.microsoft.com/office/drawing/2014/main" id="{7E6E4E79-59C1-4871-8DFE-E883C20C84EA}"/>
                </a:ext>
              </a:extLst>
            </p:cNvPr>
            <p:cNvSpPr txBox="1"/>
            <p:nvPr/>
          </p:nvSpPr>
          <p:spPr>
            <a:xfrm>
              <a:off x="7861471" y="2749956"/>
              <a:ext cx="372600" cy="343500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06;g6c6c87539d_0_348">
              <a:extLst>
                <a:ext uri="{FF2B5EF4-FFF2-40B4-BE49-F238E27FC236}">
                  <a16:creationId xmlns:a16="http://schemas.microsoft.com/office/drawing/2014/main" id="{6882C206-B693-49A3-A3C0-575C0CB66FFC}"/>
                </a:ext>
              </a:extLst>
            </p:cNvPr>
            <p:cNvSpPr txBox="1"/>
            <p:nvPr/>
          </p:nvSpPr>
          <p:spPr>
            <a:xfrm>
              <a:off x="8013679" y="3147776"/>
              <a:ext cx="372600" cy="343500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07;g6c6c87539d_0_348">
              <a:extLst>
                <a:ext uri="{FF2B5EF4-FFF2-40B4-BE49-F238E27FC236}">
                  <a16:creationId xmlns:a16="http://schemas.microsoft.com/office/drawing/2014/main" id="{86589C6B-20F5-4E89-92F2-7D066D0811DF}"/>
                </a:ext>
              </a:extLst>
            </p:cNvPr>
            <p:cNvSpPr/>
            <p:nvPr/>
          </p:nvSpPr>
          <p:spPr>
            <a:xfrm>
              <a:off x="7878731" y="2751910"/>
              <a:ext cx="321300" cy="321300"/>
            </a:xfrm>
            <a:prstGeom prst="ellipse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508;g6c6c87539d_0_348">
              <a:extLst>
                <a:ext uri="{FF2B5EF4-FFF2-40B4-BE49-F238E27FC236}">
                  <a16:creationId xmlns:a16="http://schemas.microsoft.com/office/drawing/2014/main" id="{B9AE3B65-F1EA-40A0-A413-1F25870CFAA3}"/>
                </a:ext>
              </a:extLst>
            </p:cNvPr>
            <p:cNvCxnSpPr/>
            <p:nvPr/>
          </p:nvCxnSpPr>
          <p:spPr>
            <a:xfrm>
              <a:off x="8052580" y="3084271"/>
              <a:ext cx="0" cy="431700"/>
            </a:xfrm>
            <a:prstGeom prst="straightConnector1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sp>
          <p:nvSpPr>
            <p:cNvPr id="25" name="Google Shape;509;g6c6c87539d_0_348">
              <a:extLst>
                <a:ext uri="{FF2B5EF4-FFF2-40B4-BE49-F238E27FC236}">
                  <a16:creationId xmlns:a16="http://schemas.microsoft.com/office/drawing/2014/main" id="{0E16A5B8-4EF0-4CAF-855B-3BA3B4AFD66A}"/>
                </a:ext>
              </a:extLst>
            </p:cNvPr>
            <p:cNvSpPr txBox="1"/>
            <p:nvPr/>
          </p:nvSpPr>
          <p:spPr>
            <a:xfrm>
              <a:off x="8672123" y="2749956"/>
              <a:ext cx="372600" cy="343500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510;g6c6c87539d_0_348">
              <a:extLst>
                <a:ext uri="{FF2B5EF4-FFF2-40B4-BE49-F238E27FC236}">
                  <a16:creationId xmlns:a16="http://schemas.microsoft.com/office/drawing/2014/main" id="{E84089A1-6656-4160-B4CA-784759D33376}"/>
                </a:ext>
              </a:extLst>
            </p:cNvPr>
            <p:cNvCxnSpPr/>
            <p:nvPr/>
          </p:nvCxnSpPr>
          <p:spPr>
            <a:xfrm rot="10800000" flipH="1">
              <a:off x="7092347" y="2957113"/>
              <a:ext cx="811800" cy="4530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7" name="Google Shape;511;g6c6c87539d_0_348">
              <a:extLst>
                <a:ext uri="{FF2B5EF4-FFF2-40B4-BE49-F238E27FC236}">
                  <a16:creationId xmlns:a16="http://schemas.microsoft.com/office/drawing/2014/main" id="{335B9325-5B3C-4B55-9F42-6D54C4D35DA2}"/>
                </a:ext>
              </a:extLst>
            </p:cNvPr>
            <p:cNvCxnSpPr/>
            <p:nvPr/>
          </p:nvCxnSpPr>
          <p:spPr>
            <a:xfrm rot="10800000" flipH="1">
              <a:off x="5749487" y="2735139"/>
              <a:ext cx="1056900" cy="6906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8" name="Google Shape;512;g6c6c87539d_0_348">
              <a:extLst>
                <a:ext uri="{FF2B5EF4-FFF2-40B4-BE49-F238E27FC236}">
                  <a16:creationId xmlns:a16="http://schemas.microsoft.com/office/drawing/2014/main" id="{15DB0B06-030A-4535-8500-CE1CAEB843AA}"/>
                </a:ext>
              </a:extLst>
            </p:cNvPr>
            <p:cNvCxnSpPr>
              <a:endCxn id="56" idx="2"/>
            </p:cNvCxnSpPr>
            <p:nvPr/>
          </p:nvCxnSpPr>
          <p:spPr>
            <a:xfrm rot="10800000" flipH="1">
              <a:off x="5626078" y="1828042"/>
              <a:ext cx="1273500" cy="15207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9" name="Google Shape;513;g6c6c87539d_0_348">
              <a:extLst>
                <a:ext uri="{FF2B5EF4-FFF2-40B4-BE49-F238E27FC236}">
                  <a16:creationId xmlns:a16="http://schemas.microsoft.com/office/drawing/2014/main" id="{DA59DB13-5D8F-4151-9071-5E6E08F307B0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5715356" y="1769789"/>
              <a:ext cx="1111500" cy="15576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0" name="Google Shape;514;g6c6c87539d_0_348">
              <a:extLst>
                <a:ext uri="{FF2B5EF4-FFF2-40B4-BE49-F238E27FC236}">
                  <a16:creationId xmlns:a16="http://schemas.microsoft.com/office/drawing/2014/main" id="{0F8E89CD-3C70-47A0-B5EA-718AEE60D5E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5707902" y="2752186"/>
              <a:ext cx="1071900" cy="6888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1" name="Google Shape;515;g6c6c87539d_0_348">
              <a:extLst>
                <a:ext uri="{FF2B5EF4-FFF2-40B4-BE49-F238E27FC236}">
                  <a16:creationId xmlns:a16="http://schemas.microsoft.com/office/drawing/2014/main" id="{5737C8C8-C085-4E3A-9C28-C7DB883BEEF7}"/>
                </a:ext>
              </a:extLst>
            </p:cNvPr>
            <p:cNvSpPr txBox="1"/>
            <p:nvPr/>
          </p:nvSpPr>
          <p:spPr>
            <a:xfrm>
              <a:off x="5610945" y="1933949"/>
              <a:ext cx="372900" cy="314400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16;g6c6c87539d_0_348">
              <a:extLst>
                <a:ext uri="{FF2B5EF4-FFF2-40B4-BE49-F238E27FC236}">
                  <a16:creationId xmlns:a16="http://schemas.microsoft.com/office/drawing/2014/main" id="{F1569716-731A-4771-A434-0A7A206BDCEB}"/>
                </a:ext>
              </a:extLst>
            </p:cNvPr>
            <p:cNvSpPr txBox="1"/>
            <p:nvPr/>
          </p:nvSpPr>
          <p:spPr>
            <a:xfrm>
              <a:off x="5712050" y="2591799"/>
              <a:ext cx="372900" cy="314400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17;g6c6c87539d_0_348">
              <a:extLst>
                <a:ext uri="{FF2B5EF4-FFF2-40B4-BE49-F238E27FC236}">
                  <a16:creationId xmlns:a16="http://schemas.microsoft.com/office/drawing/2014/main" id="{44B2203B-4C2A-4679-88BF-C8D558756F27}"/>
                </a:ext>
              </a:extLst>
            </p:cNvPr>
            <p:cNvSpPr txBox="1"/>
            <p:nvPr/>
          </p:nvSpPr>
          <p:spPr>
            <a:xfrm>
              <a:off x="5433402" y="2964523"/>
              <a:ext cx="372600" cy="343500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18;g6c6c87539d_0_348">
              <a:extLst>
                <a:ext uri="{FF2B5EF4-FFF2-40B4-BE49-F238E27FC236}">
                  <a16:creationId xmlns:a16="http://schemas.microsoft.com/office/drawing/2014/main" id="{68FDEA15-584E-4497-991A-BE29AC49BA34}"/>
                </a:ext>
              </a:extLst>
            </p:cNvPr>
            <p:cNvSpPr txBox="1"/>
            <p:nvPr/>
          </p:nvSpPr>
          <p:spPr>
            <a:xfrm>
              <a:off x="5755564" y="2991503"/>
              <a:ext cx="372600" cy="343500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19;g6c6c87539d_0_348">
              <a:extLst>
                <a:ext uri="{FF2B5EF4-FFF2-40B4-BE49-F238E27FC236}">
                  <a16:creationId xmlns:a16="http://schemas.microsoft.com/office/drawing/2014/main" id="{51B788DE-2F46-4311-8CCF-F2060CF18904}"/>
                </a:ext>
              </a:extLst>
            </p:cNvPr>
            <p:cNvSpPr txBox="1"/>
            <p:nvPr/>
          </p:nvSpPr>
          <p:spPr>
            <a:xfrm>
              <a:off x="5976353" y="3488591"/>
              <a:ext cx="372600" cy="343500"/>
            </a:xfrm>
            <a:prstGeom prst="rect">
              <a:avLst/>
            </a:prstGeom>
            <a:blipFill rotWithShape="1">
              <a:blip r:embed="rId3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520;g6c6c87539d_0_348">
              <a:extLst>
                <a:ext uri="{FF2B5EF4-FFF2-40B4-BE49-F238E27FC236}">
                  <a16:creationId xmlns:a16="http://schemas.microsoft.com/office/drawing/2014/main" id="{229CA237-2714-4CDF-8096-B4F0011A5FCA}"/>
                </a:ext>
              </a:extLst>
            </p:cNvPr>
            <p:cNvCxnSpPr/>
            <p:nvPr/>
          </p:nvCxnSpPr>
          <p:spPr>
            <a:xfrm rot="10800000" flipH="1">
              <a:off x="6978184" y="2223203"/>
              <a:ext cx="935100" cy="10560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7" name="Google Shape;521;g6c6c87539d_0_348">
              <a:extLst>
                <a:ext uri="{FF2B5EF4-FFF2-40B4-BE49-F238E27FC236}">
                  <a16:creationId xmlns:a16="http://schemas.microsoft.com/office/drawing/2014/main" id="{4ECA9E96-6073-4B1D-9249-5EC4F11F912F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6984385" y="1820963"/>
              <a:ext cx="941400" cy="9780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8" name="Google Shape;522;g6c6c87539d_0_348">
              <a:extLst>
                <a:ext uri="{FF2B5EF4-FFF2-40B4-BE49-F238E27FC236}">
                  <a16:creationId xmlns:a16="http://schemas.microsoft.com/office/drawing/2014/main" id="{6AB58F77-CBD9-48B7-A81C-A511FFE607EC}"/>
                </a:ext>
              </a:extLst>
            </p:cNvPr>
            <p:cNvSpPr txBox="1"/>
            <p:nvPr/>
          </p:nvSpPr>
          <p:spPr>
            <a:xfrm>
              <a:off x="7123194" y="1868572"/>
              <a:ext cx="372600" cy="343500"/>
            </a:xfrm>
            <a:prstGeom prst="rect">
              <a:avLst/>
            </a:prstGeom>
            <a:blipFill rotWithShape="1">
              <a:blip r:embed="rId3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23;g6c6c87539d_0_348">
              <a:extLst>
                <a:ext uri="{FF2B5EF4-FFF2-40B4-BE49-F238E27FC236}">
                  <a16:creationId xmlns:a16="http://schemas.microsoft.com/office/drawing/2014/main" id="{4B122B78-D6A5-4A10-BAD6-396EFE0975C4}"/>
                </a:ext>
              </a:extLst>
            </p:cNvPr>
            <p:cNvSpPr txBox="1"/>
            <p:nvPr/>
          </p:nvSpPr>
          <p:spPr>
            <a:xfrm>
              <a:off x="7100756" y="2497509"/>
              <a:ext cx="372600" cy="343500"/>
            </a:xfrm>
            <a:prstGeom prst="rect">
              <a:avLst/>
            </a:prstGeom>
            <a:blipFill rotWithShape="1">
              <a:blip r:embed="rId3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524;g6c6c87539d_0_348">
              <a:extLst>
                <a:ext uri="{FF2B5EF4-FFF2-40B4-BE49-F238E27FC236}">
                  <a16:creationId xmlns:a16="http://schemas.microsoft.com/office/drawing/2014/main" id="{937AAE29-5BB9-481D-A68D-67C80855407D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7055231" y="2679760"/>
              <a:ext cx="823500" cy="232800"/>
            </a:xfrm>
            <a:prstGeom prst="straightConnector1">
              <a:avLst/>
            </a:prstGeom>
            <a:noFill/>
            <a:ln w="127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1" name="Google Shape;525;g6c6c87539d_0_348">
              <a:extLst>
                <a:ext uri="{FF2B5EF4-FFF2-40B4-BE49-F238E27FC236}">
                  <a16:creationId xmlns:a16="http://schemas.microsoft.com/office/drawing/2014/main" id="{288A1272-82BD-4330-BEF8-D28B4C04D2C4}"/>
                </a:ext>
              </a:extLst>
            </p:cNvPr>
            <p:cNvSpPr txBox="1"/>
            <p:nvPr/>
          </p:nvSpPr>
          <p:spPr>
            <a:xfrm>
              <a:off x="7194478" y="2836716"/>
              <a:ext cx="372600" cy="343500"/>
            </a:xfrm>
            <a:prstGeom prst="rect">
              <a:avLst/>
            </a:prstGeom>
            <a:blipFill rotWithShape="1">
              <a:blip r:embed="rId3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26;g6c6c87539d_0_348">
              <a:extLst>
                <a:ext uri="{FF2B5EF4-FFF2-40B4-BE49-F238E27FC236}">
                  <a16:creationId xmlns:a16="http://schemas.microsoft.com/office/drawing/2014/main" id="{833AD054-E467-4D38-9B8D-D0C5A0D327EB}"/>
                </a:ext>
              </a:extLst>
            </p:cNvPr>
            <p:cNvSpPr txBox="1"/>
            <p:nvPr/>
          </p:nvSpPr>
          <p:spPr>
            <a:xfrm>
              <a:off x="7246640" y="3175031"/>
              <a:ext cx="372600" cy="343500"/>
            </a:xfrm>
            <a:prstGeom prst="rect">
              <a:avLst/>
            </a:prstGeom>
            <a:blipFill rotWithShape="1">
              <a:blip r:embed="rId3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14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Funciones de Activación</a:t>
            </a:r>
            <a:endParaRPr lang="es-ES" sz="3600" b="1" cap="small" dirty="0"/>
          </a:p>
        </p:txBody>
      </p:sp>
      <p:sp>
        <p:nvSpPr>
          <p:cNvPr id="82" name="Google Shape;839;g6c6c87539d_0_813">
            <a:extLst>
              <a:ext uri="{FF2B5EF4-FFF2-40B4-BE49-F238E27FC236}">
                <a16:creationId xmlns:a16="http://schemas.microsoft.com/office/drawing/2014/main" id="{BC9EAE88-CAF2-4D6C-8520-B2EA539FBB98}"/>
              </a:ext>
            </a:extLst>
          </p:cNvPr>
          <p:cNvSpPr txBox="1">
            <a:spLocks/>
          </p:cNvSpPr>
          <p:nvPr/>
        </p:nvSpPr>
        <p:spPr>
          <a:xfrm>
            <a:off x="816723" y="1524157"/>
            <a:ext cx="7992900" cy="432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08" t="-6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 dirty="0"/>
              <a:t> </a:t>
            </a:r>
          </a:p>
        </p:txBody>
      </p:sp>
      <p:pic>
        <p:nvPicPr>
          <p:cNvPr id="83" name="Google Shape;840;g6c6c87539d_0_813">
            <a:extLst>
              <a:ext uri="{FF2B5EF4-FFF2-40B4-BE49-F238E27FC236}">
                <a16:creationId xmlns:a16="http://schemas.microsoft.com/office/drawing/2014/main" id="{3A64C46E-8D4A-40C8-87C9-44466C5CA10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7158" y="3398226"/>
            <a:ext cx="3347124" cy="2095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1;g6c6c87539d_0_813">
            <a:extLst>
              <a:ext uri="{FF2B5EF4-FFF2-40B4-BE49-F238E27FC236}">
                <a16:creationId xmlns:a16="http://schemas.microsoft.com/office/drawing/2014/main" id="{AB129673-2289-449E-8395-13608A0F0A5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7158" y="1013243"/>
            <a:ext cx="3239007" cy="220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887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Funciones de Activación</a:t>
            </a:r>
            <a:endParaRPr lang="es-ES" sz="3600" b="1" cap="small" dirty="0"/>
          </a:p>
        </p:txBody>
      </p:sp>
      <p:sp>
        <p:nvSpPr>
          <p:cNvPr id="6" name="Google Shape;848;g6c6c87539d_0_821">
            <a:extLst>
              <a:ext uri="{FF2B5EF4-FFF2-40B4-BE49-F238E27FC236}">
                <a16:creationId xmlns:a16="http://schemas.microsoft.com/office/drawing/2014/main" id="{F3C6246E-73F3-44F1-ADBA-63293EEFE5DE}"/>
              </a:ext>
            </a:extLst>
          </p:cNvPr>
          <p:cNvSpPr txBox="1">
            <a:spLocks/>
          </p:cNvSpPr>
          <p:nvPr/>
        </p:nvSpPr>
        <p:spPr>
          <a:xfrm>
            <a:off x="859641" y="1117842"/>
            <a:ext cx="7992900" cy="432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08" t="-6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/>
              <a:t> </a:t>
            </a:r>
          </a:p>
        </p:txBody>
      </p:sp>
      <p:pic>
        <p:nvPicPr>
          <p:cNvPr id="7" name="Google Shape;849;g6c6c87539d_0_821">
            <a:extLst>
              <a:ext uri="{FF2B5EF4-FFF2-40B4-BE49-F238E27FC236}">
                <a16:creationId xmlns:a16="http://schemas.microsoft.com/office/drawing/2014/main" id="{3D4F00DD-A34C-4ADB-8268-FC99E1AAC7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0777" y="1007808"/>
            <a:ext cx="3214729" cy="209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50;g6c6c87539d_0_821">
            <a:extLst>
              <a:ext uri="{FF2B5EF4-FFF2-40B4-BE49-F238E27FC236}">
                <a16:creationId xmlns:a16="http://schemas.microsoft.com/office/drawing/2014/main" id="{8CF08B9C-7E54-4201-B561-A5B32FD5C4A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0777" y="3311371"/>
            <a:ext cx="3214729" cy="21270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93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Funciones de Error</a:t>
            </a:r>
            <a:endParaRPr lang="es-ES" sz="3600" b="1" cap="small" dirty="0"/>
          </a:p>
        </p:txBody>
      </p:sp>
      <p:sp>
        <p:nvSpPr>
          <p:cNvPr id="9" name="Google Shape;857;g6c6c87539d_0_829">
            <a:extLst>
              <a:ext uri="{FF2B5EF4-FFF2-40B4-BE49-F238E27FC236}">
                <a16:creationId xmlns:a16="http://schemas.microsoft.com/office/drawing/2014/main" id="{9672989E-23D0-412C-AECD-BE20E7B5F347}"/>
              </a:ext>
            </a:extLst>
          </p:cNvPr>
          <p:cNvSpPr txBox="1">
            <a:spLocks/>
          </p:cNvSpPr>
          <p:nvPr/>
        </p:nvSpPr>
        <p:spPr>
          <a:xfrm>
            <a:off x="719091" y="910183"/>
            <a:ext cx="7551144" cy="47938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CO"/>
              <a:t> </a:t>
            </a:r>
          </a:p>
        </p:txBody>
      </p:sp>
      <p:pic>
        <p:nvPicPr>
          <p:cNvPr id="10" name="Google Shape;858;g6c6c87539d_0_829">
            <a:extLst>
              <a:ext uri="{FF2B5EF4-FFF2-40B4-BE49-F238E27FC236}">
                <a16:creationId xmlns:a16="http://schemas.microsoft.com/office/drawing/2014/main" id="{989A4F8B-3DEA-4FDE-B1E8-60C7962180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8800" y="2237173"/>
            <a:ext cx="3589363" cy="1702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122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CNN – Redes Neuronales Convolucionales</a:t>
            </a:r>
            <a:endParaRPr lang="es-ES" sz="3600" b="1" cap="smal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01032D-E03C-479D-9501-0D7E10F618D1}"/>
              </a:ext>
            </a:extLst>
          </p:cNvPr>
          <p:cNvSpPr txBox="1"/>
          <p:nvPr/>
        </p:nvSpPr>
        <p:spPr>
          <a:xfrm>
            <a:off x="628650" y="1127464"/>
            <a:ext cx="781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Son una variación de la Red Neuronal Perceptrón Multicapa MLP, donde cada capa oculta está compuesta por capas convolucionales que luego se conectan a una o más capas </a:t>
            </a:r>
            <a:r>
              <a:rPr lang="es-MX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full </a:t>
            </a:r>
            <a:r>
              <a:rPr lang="es-MX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connected</a:t>
            </a:r>
            <a:r>
              <a:rPr lang="es-MX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 </a:t>
            </a:r>
            <a:r>
              <a:rPr lang="es-MX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Las CNN han probado ser muy efectivas en tareas de reconocimiento y clasificación de imágenes.</a:t>
            </a:r>
            <a:endParaRPr lang="es-MX" i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1340;g6c6c87539d_0_1379">
            <a:extLst>
              <a:ext uri="{FF2B5EF4-FFF2-40B4-BE49-F238E27FC236}">
                <a16:creationId xmlns:a16="http://schemas.microsoft.com/office/drawing/2014/main" id="{820303CE-D098-4A04-A72D-8D5C4BA2EE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225" y="2419312"/>
            <a:ext cx="5929549" cy="304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601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Regularización</a:t>
            </a:r>
            <a:endParaRPr lang="es-ES" sz="3600" b="1" cap="smal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01032D-E03C-479D-9501-0D7E10F618D1}"/>
              </a:ext>
            </a:extLst>
          </p:cNvPr>
          <p:cNvSpPr txBox="1"/>
          <p:nvPr/>
        </p:nvSpPr>
        <p:spPr>
          <a:xfrm>
            <a:off x="628650" y="1127464"/>
            <a:ext cx="781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000000"/>
              </a:buClr>
              <a:buSzPts val="1800"/>
            </a:pPr>
            <a:r>
              <a:rPr lang="es-MX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Son un conjunto de técnicas que ayudan a que los modelos de aprendizaje puedan converger con capacidades de generalización.</a:t>
            </a:r>
            <a:endParaRPr lang="es-MX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598;g6c6c87539d_0_1829" descr="https://s3-ap-south-1.amazonaws.com/av-blog-media/wp-content/uploads/2018/04/Screen-Shot-2018-04-03-at-7.52.01-PM-e1522832332857.png">
            <a:extLst>
              <a:ext uri="{FF2B5EF4-FFF2-40B4-BE49-F238E27FC236}">
                <a16:creationId xmlns:a16="http://schemas.microsoft.com/office/drawing/2014/main" id="{09578897-61AD-4939-97FB-B799F37FAB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907" y="2675517"/>
            <a:ext cx="8197500" cy="2166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6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36360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El Proceso de Reconocimiento de Patrones</a:t>
            </a:r>
            <a:endParaRPr lang="es-ES" sz="3600" b="1" cap="small" dirty="0"/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395287" y="1173708"/>
            <a:ext cx="8291513" cy="42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Adquisición de los datos: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Medición de variables físicas.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Problemas importantes: banda ancha, resolución, etc.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 err="1">
                <a:solidFill>
                  <a:srgbClr val="080808"/>
                </a:solidFill>
                <a:cs typeface="Times New Roman" pitchFamily="18" charset="0"/>
              </a:rPr>
              <a:t>Pre-procesamiento</a:t>
            </a: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: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Remoción del ruido en los datos.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Separación de patrones de interés.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Extracción y Selección de características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Encontrar una nueva representación en forma de características.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Clasificación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Uso de características y modelos aprendidos para asignar una instancia a una categoría o grupo.</a:t>
            </a: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indent="-2730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MX" sz="1600" b="1" cap="small" dirty="0" err="1">
                <a:solidFill>
                  <a:srgbClr val="080808"/>
                </a:solidFill>
                <a:cs typeface="Times New Roman" pitchFamily="18" charset="0"/>
              </a:rPr>
              <a:t>Pos-procesamiento</a:t>
            </a:r>
            <a:r>
              <a:rPr lang="es-MX" sz="1600" b="1" cap="small" dirty="0">
                <a:solidFill>
                  <a:srgbClr val="080808"/>
                </a:solidFill>
                <a:cs typeface="Times New Roman" pitchFamily="18" charset="0"/>
              </a:rPr>
              <a:t>: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Evaluación de la confianza en las decisiones.</a:t>
            </a: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273050" lvl="1" defTabSz="411163" eaLnBrk="0" hangingPunct="0"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558800" lvl="1" indent="-285750" defTabSz="411163" eaLnBrk="0" hangingPunct="0">
              <a:buBlip>
                <a:blip r:embed="rId4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8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Regularización</a:t>
            </a:r>
            <a:endParaRPr lang="es-ES" sz="3600" b="1" cap="small" dirty="0"/>
          </a:p>
        </p:txBody>
      </p:sp>
      <p:pic>
        <p:nvPicPr>
          <p:cNvPr id="6" name="Google Shape;1609;g6c6c87539d_0_1837">
            <a:extLst>
              <a:ext uri="{FF2B5EF4-FFF2-40B4-BE49-F238E27FC236}">
                <a16:creationId xmlns:a16="http://schemas.microsoft.com/office/drawing/2014/main" id="{0269D40F-CB28-48DE-987D-15FBF5F299E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3" y="1085132"/>
            <a:ext cx="4465387" cy="207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08;g6c6c87539d_0_1837">
            <a:extLst>
              <a:ext uri="{FF2B5EF4-FFF2-40B4-BE49-F238E27FC236}">
                <a16:creationId xmlns:a16="http://schemas.microsoft.com/office/drawing/2014/main" id="{69387F3F-2AFA-46E0-8DD0-41262520E9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3731" y="1134954"/>
            <a:ext cx="4393965" cy="21052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606;g6c6c87539d_0_1837">
            <a:extLst>
              <a:ext uri="{FF2B5EF4-FFF2-40B4-BE49-F238E27FC236}">
                <a16:creationId xmlns:a16="http://schemas.microsoft.com/office/drawing/2014/main" id="{A0E1B20A-2CC3-402D-98D6-65A993453201}"/>
              </a:ext>
            </a:extLst>
          </p:cNvPr>
          <p:cNvSpPr txBox="1"/>
          <p:nvPr/>
        </p:nvSpPr>
        <p:spPr>
          <a:xfrm>
            <a:off x="287250" y="3464983"/>
            <a:ext cx="8569500" cy="207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es-CO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Es la diferencia entre la medida del desempeño de la predicción con respecto al valor correcto. Un alto </a:t>
            </a:r>
            <a:r>
              <a:rPr lang="es-CO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puede ser corregido a través de una arquitectura más grande o  entrenando por más iteraciones.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s-CO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 la variabilidad entre el desempeño con los datos de entrenamiento y los datos de test. Un alto </a:t>
            </a:r>
            <a:r>
              <a:rPr lang="es-CO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puede ser corregido con un conjunto de datos más extenso y/o aplicando técnicas de regularización.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8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 err="1"/>
              <a:t>Dropout</a:t>
            </a:r>
            <a:endParaRPr lang="es-ES" sz="3600" b="1" cap="small" dirty="0"/>
          </a:p>
        </p:txBody>
      </p:sp>
      <p:pic>
        <p:nvPicPr>
          <p:cNvPr id="9" name="Google Shape;1631;g6c6c87539d_0_1860" descr="Image result for dropout">
            <a:extLst>
              <a:ext uri="{FF2B5EF4-FFF2-40B4-BE49-F238E27FC236}">
                <a16:creationId xmlns:a16="http://schemas.microsoft.com/office/drawing/2014/main" id="{6E2BB379-4200-4427-B2D7-999AA934CF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925" y="2346463"/>
            <a:ext cx="5702150" cy="31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4CD6067-2916-428F-AF21-D6CC451B3F01}"/>
              </a:ext>
            </a:extLst>
          </p:cNvPr>
          <p:cNvSpPr/>
          <p:nvPr/>
        </p:nvSpPr>
        <p:spPr>
          <a:xfrm>
            <a:off x="628650" y="1166658"/>
            <a:ext cx="8249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rgbClr val="000000"/>
              </a:buClr>
              <a:buSzPts val="1800"/>
            </a:pPr>
            <a:r>
              <a:rPr lang="es-MX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Es una técnica para generar la regularización de una red. Se basa en la desactivación de algunas neuronas de la red ya que pueden estar saturadas y no son útiles en el proceso de aprendizaje. </a:t>
            </a:r>
            <a:r>
              <a:rPr lang="es-MX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Dropout</a:t>
            </a:r>
            <a:r>
              <a:rPr lang="es-MX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solo se aplica en el proceso de entrenamiento.</a:t>
            </a:r>
            <a:endParaRPr lang="es-MX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421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3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s-CO" sz="3600" b="1" cap="small" dirty="0"/>
              <a:t>El Aprendizaje</a:t>
            </a:r>
            <a:endParaRPr lang="es-ES" sz="3600" b="1" cap="small" dirty="0"/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395287" y="1173707"/>
            <a:ext cx="8291513" cy="506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58800" lvl="1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¿Cómo puede la máquina aprender reglas a partir de los datos?</a:t>
            </a:r>
          </a:p>
          <a:p>
            <a:pPr marL="558800" lvl="1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  <a:p>
            <a:pPr marL="558800" lvl="1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De dos maneras:</a:t>
            </a:r>
          </a:p>
          <a:p>
            <a:pPr marL="1016000" lvl="2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64895E-B4FC-4465-8C1D-D1314D639F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t="40681" r="45051" b="18879"/>
          <a:stretch/>
        </p:blipFill>
        <p:spPr>
          <a:xfrm>
            <a:off x="1069522" y="3429000"/>
            <a:ext cx="3470400" cy="2103121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627D768-A493-4F23-8EA0-3153A257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71" y="2366335"/>
            <a:ext cx="3895344" cy="506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730250" lvl="2" algn="just" defTabSz="411163" eaLnBrk="0" hangingPunct="0">
              <a:tabLst>
                <a:tab pos="2239963" algn="l"/>
              </a:tabLst>
              <a:defRPr/>
            </a:pPr>
            <a:r>
              <a:rPr lang="es-CO" sz="1600" b="1" dirty="0">
                <a:cs typeface="Times New Roman" pitchFamily="18" charset="0"/>
              </a:rPr>
              <a:t>APRENDIZAJE SUPERVISADO: </a:t>
            </a:r>
            <a:r>
              <a:rPr lang="es-CO" sz="1600" dirty="0">
                <a:cs typeface="Times New Roman" pitchFamily="18" charset="0"/>
              </a:rPr>
              <a:t>Un experto da una etiqueta o un costo asociado a cada instancia del conjunto de datos.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165306B-061F-4408-9EB4-5F38A06A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599" y="2366335"/>
            <a:ext cx="3695789" cy="506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730250" lvl="2" defTabSz="411163" eaLnBrk="0" hangingPunct="0">
              <a:tabLst>
                <a:tab pos="2239963" algn="l"/>
              </a:tabLst>
              <a:defRPr/>
            </a:pPr>
            <a:r>
              <a:rPr lang="es-CO" sz="1600" b="1" dirty="0">
                <a:cs typeface="Times New Roman" pitchFamily="18" charset="0"/>
              </a:rPr>
              <a:t>APRENDIZAJE NO SUPERVISADO: </a:t>
            </a:r>
            <a:r>
              <a:rPr lang="es-CO" sz="1600" dirty="0">
                <a:cs typeface="Times New Roman" pitchFamily="18" charset="0"/>
              </a:rPr>
              <a:t>El sistema forma  agrupaciones o representaciones alternativas de los datos de entrada.</a:t>
            </a:r>
          </a:p>
          <a:p>
            <a:pPr marL="1016000" lvl="2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endParaRPr lang="es-CO" sz="1600" dirty="0">
              <a:cs typeface="Times New Roman" pitchFamily="18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78B4AF-B19C-4EE4-9D4B-6558258EF3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0" t="40681" r="5429" b="18879"/>
          <a:stretch/>
        </p:blipFill>
        <p:spPr>
          <a:xfrm>
            <a:off x="5268527" y="3429000"/>
            <a:ext cx="2699575" cy="21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7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36360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¿Cuándo usar Aprendizaje Profundo y cuándo usar Aprendizaje Tradicional?</a:t>
            </a:r>
            <a:endParaRPr lang="es-ES" sz="3600" b="1" cap="small" dirty="0"/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426243" y="1633721"/>
            <a:ext cx="8291513" cy="428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558800" lvl="1" indent="-285750" defTabSz="411163" eaLnBrk="0" hangingPunct="0">
              <a:buBlip>
                <a:blip r:embed="rId3"/>
              </a:buBlip>
              <a:tabLst>
                <a:tab pos="2239963" algn="l"/>
              </a:tabLst>
              <a:defRPr/>
            </a:pPr>
            <a:r>
              <a:rPr lang="es-CO" sz="1600" dirty="0">
                <a:cs typeface="Times New Roman" pitchFamily="18" charset="0"/>
              </a:rPr>
              <a:t>Generalmente, los métodos de aprendizaje profundo funcionan mejor con grandes conjuntos de datos no estructurados. Sin embargo, para conjuntos de datos estructurados o tabulares, los métodos tradicionales suelen ser igual o más eficaces, además de ser mucho más interpretables.</a:t>
            </a:r>
          </a:p>
        </p:txBody>
      </p:sp>
    </p:spTree>
    <p:extLst>
      <p:ext uri="{BB962C8B-B14F-4D97-AF65-F5344CB8AC3E}">
        <p14:creationId xmlns:p14="http://schemas.microsoft.com/office/powerpoint/2010/main" val="72944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369046" cy="1325563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Aprendizaje Tradicional vs Profundo</a:t>
            </a:r>
            <a:endParaRPr lang="es-ES" sz="3600" b="1" cap="smal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39242A-01BA-4A0B-B8A7-57563E7A1C57}"/>
              </a:ext>
            </a:extLst>
          </p:cNvPr>
          <p:cNvSpPr/>
          <p:nvPr/>
        </p:nvSpPr>
        <p:spPr>
          <a:xfrm>
            <a:off x="2706129" y="526152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050" dirty="0"/>
              <a:t>https://blog.aylien.com/leveraging-deep-learning-for-multilingual/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DDE58A58-DB90-4538-87FA-F6E2CC4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3855" r="1988" b="3103"/>
          <a:stretch/>
        </p:blipFill>
        <p:spPr>
          <a:xfrm>
            <a:off x="1640114" y="965439"/>
            <a:ext cx="5863772" cy="4296081"/>
          </a:xfrm>
        </p:spPr>
      </p:pic>
    </p:spTree>
    <p:extLst>
      <p:ext uri="{BB962C8B-B14F-4D97-AF65-F5344CB8AC3E}">
        <p14:creationId xmlns:p14="http://schemas.microsoft.com/office/powerpoint/2010/main" val="388791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369046" cy="1325563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Aprendizaje Tradicional vs Profundo</a:t>
            </a:r>
            <a:endParaRPr lang="es-ES" sz="3600" b="1" cap="smal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39242A-01BA-4A0B-B8A7-57563E7A1C57}"/>
              </a:ext>
            </a:extLst>
          </p:cNvPr>
          <p:cNvSpPr/>
          <p:nvPr/>
        </p:nvSpPr>
        <p:spPr>
          <a:xfrm>
            <a:off x="2706129" y="526152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050" dirty="0"/>
              <a:t>https://spyglassinc.com/deep-learning-vs-traditional-machine-vision/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929DD-C42F-4010-AA58-21426A0BC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91018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1373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Regresión Lineal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9808"/>
            <a:ext cx="7990736" cy="453910"/>
          </a:xfrm>
        </p:spPr>
        <p:txBody>
          <a:bodyPr/>
          <a:lstStyle/>
          <a:p>
            <a:pPr marL="0" indent="0" algn="just">
              <a:buNone/>
            </a:pPr>
            <a:r>
              <a:rPr lang="es-MX" sz="1800" dirty="0"/>
              <a:t>Hay tres tipos básicos de correlación: positiva, negativa y nula (sin correlación).</a:t>
            </a:r>
            <a:endParaRPr lang="es-CO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8EC74DC-4879-48B6-9CB5-7D5C3D4B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9670"/>
            <a:ext cx="9144000" cy="30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9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369046" cy="545056"/>
          </a:xfrm>
        </p:spPr>
        <p:txBody>
          <a:bodyPr/>
          <a:lstStyle/>
          <a:p>
            <a:pPr>
              <a:defRPr/>
            </a:pPr>
            <a:r>
              <a:rPr lang="es-MX" sz="3600" b="1" cap="small" dirty="0"/>
              <a:t>Regresión Logística</a:t>
            </a:r>
            <a:endParaRPr lang="es-ES" sz="3600" b="1" cap="smal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74C3D-D1CC-433C-8E4A-DEFCA51F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03" y="1247813"/>
            <a:ext cx="7742993" cy="1340905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/>
              <a:t>La regresión logística es un modelo de clasificación que se utiliza para predecir la probabilidad 𝑃(𝑦 = 1) de una variable dependiente categórica en función de 𝑥. Así, la variable 𝑦 es una variable binaria codificada como 1 (positivo, éxito, etc.) o 0 (negativo, falla, etc.).</a:t>
            </a:r>
            <a:endParaRPr lang="es-CO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630A50-6FA1-4C1D-9D27-52F103A90402}"/>
              </a:ext>
            </a:extLst>
          </p:cNvPr>
          <p:cNvSpPr/>
          <p:nvPr/>
        </p:nvSpPr>
        <p:spPr>
          <a:xfrm>
            <a:off x="238033" y="3111074"/>
            <a:ext cx="3996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Algunos ejemplos de aplicación: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E-mail: spam/no spam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Transacciones en línea: fraude/no fraude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Tumores: maligno/no maligno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1431F6-05F3-473E-819E-18109B5C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84" y="2953879"/>
            <a:ext cx="4529276" cy="17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9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2793</TotalTime>
  <Words>1424</Words>
  <Application>Microsoft Office PowerPoint</Application>
  <PresentationFormat>Presentación en pantalla (4:3)</PresentationFormat>
  <Paragraphs>199</Paragraphs>
  <Slides>32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Ancizar Sans Black</vt:lpstr>
      <vt:lpstr>Arial</vt:lpstr>
      <vt:lpstr>Calibri</vt:lpstr>
      <vt:lpstr>Calibri Light</vt:lpstr>
      <vt:lpstr>Cambria Math</vt:lpstr>
      <vt:lpstr>Tema de Office</vt:lpstr>
      <vt:lpstr>Diseño personalizado</vt:lpstr>
      <vt:lpstr>1_Diseño personalizado</vt:lpstr>
      <vt:lpstr>Presentación de PowerPoint</vt:lpstr>
      <vt:lpstr>CLASIFICACIÓN Y RECONOCIMIENTO DE PATRONES Material de Repaso</vt:lpstr>
      <vt:lpstr>El Proceso de Reconocimiento de Patrones</vt:lpstr>
      <vt:lpstr>El Aprendizaje</vt:lpstr>
      <vt:lpstr>¿Cuándo usar Aprendizaje Profundo y cuándo usar Aprendizaje Tradicional?</vt:lpstr>
      <vt:lpstr>Aprendizaje Tradicional vs Profundo</vt:lpstr>
      <vt:lpstr>Aprendizaje Tradicional vs Profundo</vt:lpstr>
      <vt:lpstr>Regresión Lineal</vt:lpstr>
      <vt:lpstr>Regresión Logística</vt:lpstr>
      <vt:lpstr>Regresión Logística</vt:lpstr>
      <vt:lpstr>Clasificador Bayesiano</vt:lpstr>
      <vt:lpstr>Clasificador Bayesiano</vt:lpstr>
      <vt:lpstr>LDA &amp; QDA</vt:lpstr>
      <vt:lpstr>Máquinas de Soporte de Vectores (SVM)</vt:lpstr>
      <vt:lpstr>Clasificador KNN</vt:lpstr>
      <vt:lpstr>Variaciones de KNN</vt:lpstr>
      <vt:lpstr>KMEANS</vt:lpstr>
      <vt:lpstr>Árboles de Decisión</vt:lpstr>
      <vt:lpstr>Árboles de Decisión</vt:lpstr>
      <vt:lpstr>Algoritmos de Ensambles</vt:lpstr>
      <vt:lpstr>Ensambles (Random Forest)</vt:lpstr>
      <vt:lpstr>XGBOOST: eXtreme Gradient Boosting</vt:lpstr>
      <vt:lpstr>Perceptrón Simple</vt:lpstr>
      <vt:lpstr>Perceptrón Multicapa</vt:lpstr>
      <vt:lpstr>Funciones de Activación</vt:lpstr>
      <vt:lpstr>Funciones de Activación</vt:lpstr>
      <vt:lpstr>Funciones de Error</vt:lpstr>
      <vt:lpstr>CNN – Redes Neuronales Convolucionales</vt:lpstr>
      <vt:lpstr>Regularización</vt:lpstr>
      <vt:lpstr>Regularización</vt:lpstr>
      <vt:lpstr>Dropout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Ximena Gomez Hoyos</dc:creator>
  <cp:lastModifiedBy>ASUS</cp:lastModifiedBy>
  <cp:revision>101</cp:revision>
  <dcterms:created xsi:type="dcterms:W3CDTF">2018-05-20T16:04:19Z</dcterms:created>
  <dcterms:modified xsi:type="dcterms:W3CDTF">2020-01-24T13:45:12Z</dcterms:modified>
</cp:coreProperties>
</file>