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337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DB6E-B4BE-4FA0-B1CE-7CECB443F464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1CD23-9581-4F92-9ACB-FB8E72115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68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03125-B2D5-44D5-A3C5-BD1F735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7ED107-0A3B-4605-AA24-EB19AA25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8A8EB-3929-495A-B08B-7C84F3B6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D13B1-1DAF-4A18-AA7E-4FC6B4C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EC076-E64F-42A8-8FD7-3CCA6451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3CA88-7BB1-47E3-B37E-433F48B7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58F44B-9F3E-4AFE-94CD-92E24D7A1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C29EC-3874-46A7-BF4F-38574FDD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08F07-BA03-4B24-AD1A-2685CFEB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190CC2-01E7-4610-8E21-550F066C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72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A5E9E-15FB-4B71-B392-2B4C7C975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7DF7CF-1938-4516-90E9-75367F607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65E6D-6C1E-4953-9D7B-6D036A6F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FAB29-7E1E-46A3-A7E5-8E36A6D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29FF9-DD95-4248-8C50-71A04BD3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612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C19A4-830C-485D-8AAD-043C15F4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4462D-D83F-438C-B01E-BCFDB9F01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0C58A3-9D56-41A6-BCF7-12AF3D20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EBFE03-4598-4B8F-AA4C-20975D0D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DE0EE-64BF-4604-97FF-AE9DC70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0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9AF9B-EC02-4771-818F-7E311145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030447-C391-41E1-B51B-E955C055A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926A0-8DEE-4FA9-8FA9-8A1BDE45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A064CB-1485-4697-8A14-5131C697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B2AA7-141C-45D8-8F71-3D4D95D3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31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EBE6-E9F2-41D2-B9AB-EEB498C4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F1E9E-2990-4328-A129-6C4EF6913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B89041-B1E6-4817-9F69-5007F681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F4EBB8-67E7-432A-B31F-F2181A7F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6471F0-8B38-4E61-8B5D-013D368C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D5A7DA-CB60-444F-BC59-47F2761A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3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11A1C-5122-4F42-B98E-4C5CC815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58417-5BBC-4526-B66C-362A12E6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F11B01-BE4C-4B97-BB43-8E3605103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A5F426-C1BE-4E3C-BB29-68B6F03A7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6F9CF7-7D37-4DDA-8CA8-63A413450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C75A5D-74CF-428A-904C-F40582D0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0739F9-D0AF-43E5-AF60-B7F8FC9D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0738A9-38FA-4D16-81A4-B74C4377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69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C31F1-9B3D-4829-A89A-5448082B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EB8CD8-6C0F-410B-B754-61447521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A2EA6F-AE8E-4CF8-815D-22107701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C503A6-DD0F-4619-BA62-B08982F9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292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7ACB50-946B-4D88-822E-60F55A9C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792AE7-EBB1-4304-9739-495345ED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B90D53-F219-41B2-ADE7-59138028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6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1A3F1-3931-4CB0-9923-E4D9B01A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82754-9FDB-4D33-9DF7-28206D99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6ACDF3-4EC2-4CDA-94A1-C23826135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6B12BF-44B8-4BA3-BE54-7E5A8D76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B3A734-83D2-4A00-B92F-66870102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8F00F4-BD0A-4886-9CC7-C1FBECC0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245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FF8D7-21B1-4743-8CF1-4F3BD6D8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767B7C-88B9-41BF-9F7A-AD8A2E7B4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3FCDF-7EB6-45A0-9B57-BDE01304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FF48D-B70B-458D-A7F3-67EB55B8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853A6C-AAF0-491E-B9B9-C782021E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0D4964-71B0-4648-A440-7A0B34F9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4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7D505E-1D7F-44CE-9A8B-14FB5836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1B8A01-26F1-478F-B0CF-77082748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1D284-654C-4CD6-BC77-8DA10527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A5E5-8670-4774-A309-E38F680CDC20}" type="datetimeFigureOut">
              <a:rPr lang="es-CO" smtClean="0"/>
              <a:t>1/10/2019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70514C-64CA-4912-BBC7-C91CD815A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AD51A-9A88-491E-AE07-C467DEF4C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361E-ECAB-4684-9859-DB70031D07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1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AB57C9F-E127-4198-8756-F8E5929DCBB7}"/>
              </a:ext>
            </a:extLst>
          </p:cNvPr>
          <p:cNvSpPr/>
          <p:nvPr/>
        </p:nvSpPr>
        <p:spPr>
          <a:xfrm>
            <a:off x="797443" y="383901"/>
            <a:ext cx="10845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spc="290" dirty="0">
                <a:latin typeface="Bookman Old Style" panose="02050604050505020204" pitchFamily="18" charset="0"/>
                <a:cs typeface="Ancizar Sans Black"/>
              </a:rPr>
              <a:t>IMPORTANCIA DE LA GESTION DE LA INFORMACION</a:t>
            </a:r>
            <a:endParaRPr lang="es-CO" sz="2400" dirty="0">
              <a:latin typeface="Bookman Old Style" panose="020506040505050202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469-960E-4203-9DF3-4117A8C569E1}"/>
              </a:ext>
            </a:extLst>
          </p:cNvPr>
          <p:cNvSpPr txBox="1"/>
          <p:nvPr/>
        </p:nvSpPr>
        <p:spPr>
          <a:xfrm>
            <a:off x="556438" y="1089898"/>
            <a:ext cx="108452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000" dirty="0">
                <a:latin typeface="Bookman Old Style" panose="02050604050505020204" pitchFamily="18" charset="0"/>
              </a:rPr>
              <a:t>La gestión de la información pretende, entre muchas cosas, proporcionar información valiosa para tomar decisiones, entender fenómenos, evidenciar y/o predecir posibles comportamientos o eventos, alimentar procesos de seguimiento y control, evidenciar impactos, etc.</a:t>
            </a:r>
          </a:p>
          <a:p>
            <a:pPr algn="just"/>
            <a:endParaRPr lang="es-CO" sz="3000" dirty="0">
              <a:latin typeface="Bookman Old Style" panose="02050604050505020204" pitchFamily="18" charset="0"/>
            </a:endParaRPr>
          </a:p>
          <a:p>
            <a:pPr algn="just"/>
            <a:r>
              <a:rPr lang="es-CO" sz="3000" dirty="0">
                <a:latin typeface="Bookman Old Style" panose="02050604050505020204" pitchFamily="18" charset="0"/>
              </a:rPr>
              <a:t>Para poder realizar esta gestión, se debe tener acceso a datos de calidad, los cuales son transformados para generar valor (información) y con ella producir o inducir conocimiento sobre un fenómeno o aspecto particular de interés.</a:t>
            </a:r>
          </a:p>
        </p:txBody>
      </p:sp>
    </p:spTree>
    <p:extLst>
      <p:ext uri="{BB962C8B-B14F-4D97-AF65-F5344CB8AC3E}">
        <p14:creationId xmlns:p14="http://schemas.microsoft.com/office/powerpoint/2010/main" val="196811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C5808C-F009-4F53-8760-F8EA5D6B4C3D}"/>
              </a:ext>
            </a:extLst>
          </p:cNvPr>
          <p:cNvSpPr txBox="1"/>
          <p:nvPr/>
        </p:nvSpPr>
        <p:spPr>
          <a:xfrm>
            <a:off x="3856382" y="198783"/>
            <a:ext cx="447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FF0000"/>
                </a:solidFill>
              </a:rPr>
              <a:t>DATOS DE ALTA DIMENSIÓN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DCFDF2-378B-4AA7-A8E1-6779ED6C398F}"/>
              </a:ext>
            </a:extLst>
          </p:cNvPr>
          <p:cNvSpPr txBox="1"/>
          <p:nvPr/>
        </p:nvSpPr>
        <p:spPr>
          <a:xfrm>
            <a:off x="351182" y="930572"/>
            <a:ext cx="1148963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La "maldición de la dimensionalidad" no es un problema de datos de alta dimensión, sino un problema conjunto de los datos y el algoritmo que se aplica. Surge principalmente cuando el algoritmo no se adapta bien a los datos de alta dimensión, generalmente debido a la necesidad de una cantidad de tiempo o memoria que es exponencial en el número de dimensiones de los datos.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Cambiar de algoritmo (Vecino más cercano, k-Vecinos más cercanos)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Abordar el problema en una dimensión inferior (Correlación Canónica, Componentes Principales)</a:t>
            </a:r>
          </a:p>
          <a:p>
            <a:pPr algn="just"/>
            <a:endParaRPr lang="es-ES" sz="2000" dirty="0"/>
          </a:p>
          <a:p>
            <a:pPr algn="just"/>
            <a:r>
              <a:rPr lang="es-ES" sz="2400" dirty="0"/>
              <a:t>Dominios o campos donde se presenta</a:t>
            </a:r>
          </a:p>
          <a:p>
            <a:pPr algn="just"/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Combinatoria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Muestreo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Optimización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Machine </a:t>
            </a:r>
            <a:r>
              <a:rPr lang="es-ES" sz="2000" dirty="0" err="1"/>
              <a:t>Learning</a:t>
            </a: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Métodos Bayesianos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Función de distancia adecuada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just"/>
            <a:endParaRPr lang="es-CO" sz="20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586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9057F1-8473-4151-817B-65DC1CCB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6" y="209809"/>
            <a:ext cx="10911491" cy="32191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FF28E9-EB7E-4601-BA68-326C442A71C2}"/>
              </a:ext>
            </a:extLst>
          </p:cNvPr>
          <p:cNvSpPr txBox="1"/>
          <p:nvPr/>
        </p:nvSpPr>
        <p:spPr>
          <a:xfrm>
            <a:off x="797442" y="3795823"/>
            <a:ext cx="1091149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b="1" dirty="0"/>
              <a:t>Datos</a:t>
            </a:r>
            <a:r>
              <a:rPr lang="es-CO" sz="2800" dirty="0"/>
              <a:t>: Son elementos aislados y en bruto, obtenidos mediante algún proceso de medición, observación o registro, susceptibles de ser transformados para producir información. </a:t>
            </a:r>
          </a:p>
          <a:p>
            <a:pPr algn="just"/>
            <a:endParaRPr lang="es-CO" sz="600" dirty="0"/>
          </a:p>
          <a:p>
            <a:pPr algn="just"/>
            <a:r>
              <a:rPr lang="es-CO" sz="2800" b="1" dirty="0"/>
              <a:t>Dato Estadístico</a:t>
            </a:r>
            <a:r>
              <a:rPr lang="es-CO" sz="2800" dirty="0"/>
              <a:t>: Es aquel que se obtiene a través de técnicas, métodos o procedimientos estadísticos. También a través de representaciones numéricas o codificaciones de hechos, cualidades o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60741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161023F-3ED2-44EE-92E1-97A4DB8A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87"/>
            <a:ext cx="12192000" cy="56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0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0711F36-952D-470F-AACC-D1394FE4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51"/>
            <a:ext cx="12056448" cy="61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8528319-5BCA-4612-82E4-B8DE7460B287}"/>
              </a:ext>
            </a:extLst>
          </p:cNvPr>
          <p:cNvSpPr txBox="1"/>
          <p:nvPr/>
        </p:nvSpPr>
        <p:spPr>
          <a:xfrm>
            <a:off x="520861" y="370390"/>
            <a:ext cx="1110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rgbClr val="00B050"/>
                </a:solidFill>
              </a:rPr>
              <a:t>CALIDAD DEL DATO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35B260-EE5A-4F9C-9FD4-BAD40D9C06BC}"/>
              </a:ext>
            </a:extLst>
          </p:cNvPr>
          <p:cNvSpPr txBox="1"/>
          <p:nvPr/>
        </p:nvSpPr>
        <p:spPr>
          <a:xfrm>
            <a:off x="520861" y="1099595"/>
            <a:ext cx="8472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Bookman Old Style" panose="02050604050505020204" pitchFamily="18" charset="0"/>
              </a:rPr>
              <a:t>Características propias.</a:t>
            </a:r>
          </a:p>
          <a:p>
            <a:endParaRPr lang="es-CO" sz="12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Bookman Old Style" panose="02050604050505020204" pitchFamily="18" charset="0"/>
              </a:rPr>
              <a:t>Entorno que lo usa (Procesos, usuarios,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Bookman Old Style" panose="02050604050505020204" pitchFamily="18" charset="0"/>
              </a:rPr>
              <a:t>Sistemas de registro y tipos.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6629C3-15BF-4D88-8195-7F419501797B}"/>
              </a:ext>
            </a:extLst>
          </p:cNvPr>
          <p:cNvSpPr txBox="1"/>
          <p:nvPr/>
        </p:nvSpPr>
        <p:spPr>
          <a:xfrm>
            <a:off x="499640" y="2892325"/>
            <a:ext cx="11192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Bookman Old Style" panose="02050604050505020204" pitchFamily="18" charset="0"/>
              </a:rPr>
              <a:t>Estándares de Calidad.</a:t>
            </a:r>
          </a:p>
          <a:p>
            <a:endParaRPr lang="es-CO" sz="800" dirty="0">
              <a:latin typeface="Bookman Old Style" panose="02050604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latin typeface="Bookman Old Style" panose="02050604050505020204" pitchFamily="18" charset="0"/>
              </a:rPr>
              <a:t>Consumidor es también productor (directo o indirecto) </a:t>
            </a:r>
            <a:r>
              <a:rPr lang="es-CO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Calidad del dato</a:t>
            </a:r>
            <a:r>
              <a:rPr lang="es-CO" sz="2800" dirty="0">
                <a:latin typeface="Bookman Old Style" panose="0205060405050502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dirty="0">
              <a:latin typeface="Bookman Old Style" panose="02050604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latin typeface="Bookman Old Style" panose="02050604050505020204" pitchFamily="18" charset="0"/>
              </a:rPr>
              <a:t>Grandes datos – diversidad de fuentes.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latin typeface="Bookman Old Style" panose="02050604050505020204" pitchFamily="18" charset="0"/>
              </a:rPr>
              <a:t>Usuarios no son productores de datos.</a:t>
            </a:r>
          </a:p>
          <a:p>
            <a:r>
              <a:rPr lang="es-CO" sz="2800" dirty="0">
                <a:latin typeface="Bookman Old Style" panose="02050604050505020204" pitchFamily="18" charset="0"/>
              </a:rPr>
              <a:t>    </a:t>
            </a:r>
            <a:r>
              <a:rPr lang="es-CO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Difícil medir la calidad del dato</a:t>
            </a:r>
            <a:r>
              <a:rPr lang="es-CO" sz="28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99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F04BBA-27DC-4A54-AE86-4BE5458BA1EC}"/>
              </a:ext>
            </a:extLst>
          </p:cNvPr>
          <p:cNvSpPr txBox="1"/>
          <p:nvPr/>
        </p:nvSpPr>
        <p:spPr>
          <a:xfrm>
            <a:off x="223284" y="146231"/>
            <a:ext cx="1150442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FF0000"/>
                </a:solidFill>
              </a:rPr>
              <a:t>Estándares jerárquicos de calidad para los datos:</a:t>
            </a:r>
          </a:p>
          <a:p>
            <a:endParaRPr lang="es-CO" sz="1100" dirty="0"/>
          </a:p>
          <a:p>
            <a:pPr lvl="0"/>
            <a:r>
              <a:rPr lang="es-ES" sz="1900" b="1" dirty="0"/>
              <a:t>Disponibilidad</a:t>
            </a:r>
            <a:r>
              <a:rPr lang="es-ES" sz="1900" dirty="0"/>
              <a:t>.</a:t>
            </a:r>
            <a:endParaRPr lang="es-CO" sz="1900" dirty="0"/>
          </a:p>
          <a:p>
            <a:r>
              <a:rPr lang="es-ES" sz="1900" dirty="0"/>
              <a:t>Accesibilidad: los datos pueden hacerse fácilmente públicos o fáciles de adquirir.</a:t>
            </a:r>
            <a:endParaRPr lang="es-CO" sz="1900" dirty="0"/>
          </a:p>
          <a:p>
            <a:r>
              <a:rPr lang="es-ES" sz="1900" dirty="0"/>
              <a:t>Oportunidad: los datos llegan a tiempo. Los datos se actualizan regularmente.</a:t>
            </a:r>
            <a:endParaRPr lang="es-CO" sz="1900" dirty="0"/>
          </a:p>
          <a:p>
            <a:r>
              <a:rPr lang="es-ES" sz="1900" dirty="0"/>
              <a:t> </a:t>
            </a:r>
            <a:endParaRPr lang="es-CO" sz="1900" dirty="0"/>
          </a:p>
          <a:p>
            <a:pPr lvl="0"/>
            <a:r>
              <a:rPr lang="es-ES" sz="1900" b="1" dirty="0"/>
              <a:t>Usabilidad o Credibilidad</a:t>
            </a:r>
            <a:endParaRPr lang="es-CO" sz="1900" dirty="0"/>
          </a:p>
          <a:p>
            <a:r>
              <a:rPr lang="es-ES" sz="1900" dirty="0"/>
              <a:t> </a:t>
            </a:r>
            <a:endParaRPr lang="es-CO" sz="1900" dirty="0"/>
          </a:p>
          <a:p>
            <a:pPr lvl="0"/>
            <a:r>
              <a:rPr lang="es-ES" sz="1900" b="1" dirty="0"/>
              <a:t>Confiabilidad</a:t>
            </a:r>
            <a:endParaRPr lang="es-CO" sz="1900" dirty="0"/>
          </a:p>
          <a:p>
            <a:r>
              <a:rPr lang="es-ES" sz="1900" dirty="0"/>
              <a:t>Exactitud: Los datos proporcionados son precisos.</a:t>
            </a:r>
            <a:endParaRPr lang="es-CO" sz="1900" dirty="0"/>
          </a:p>
          <a:p>
            <a:r>
              <a:rPr lang="es-ES" sz="1900" dirty="0"/>
              <a:t>Consistencia: Todos los datos son consistentes o verificables.</a:t>
            </a:r>
            <a:endParaRPr lang="es-CO" sz="1900" dirty="0"/>
          </a:p>
          <a:p>
            <a:r>
              <a:rPr lang="es-ES" sz="1900" dirty="0"/>
              <a:t>Integridad: El formato de los datos es claro y cumple los criterios</a:t>
            </a:r>
            <a:endParaRPr lang="es-CO" sz="1900" dirty="0"/>
          </a:p>
          <a:p>
            <a:r>
              <a:rPr lang="es-ES" sz="1900" dirty="0"/>
              <a:t>Completitud: Una deficiencia de un componente afectará la precisión y la integridad de los datos</a:t>
            </a:r>
            <a:endParaRPr lang="es-CO" sz="1900" dirty="0"/>
          </a:p>
          <a:p>
            <a:r>
              <a:rPr lang="es-ES" sz="1900" dirty="0"/>
              <a:t> </a:t>
            </a:r>
            <a:endParaRPr lang="es-CO" sz="1900" dirty="0"/>
          </a:p>
          <a:p>
            <a:pPr lvl="0"/>
            <a:r>
              <a:rPr lang="es-ES" sz="1900" b="1" dirty="0"/>
              <a:t>Pertinencia</a:t>
            </a:r>
            <a:r>
              <a:rPr lang="es-CO" sz="1900" dirty="0"/>
              <a:t>.</a:t>
            </a:r>
          </a:p>
          <a:p>
            <a:r>
              <a:rPr lang="es-CO" sz="1900" dirty="0"/>
              <a:t>Conveniencia: Los datos recogidos exponen completamente el tema de interés o parte de él. </a:t>
            </a:r>
          </a:p>
          <a:p>
            <a:r>
              <a:rPr lang="es-ES" sz="1900" dirty="0"/>
              <a:t> </a:t>
            </a:r>
            <a:endParaRPr lang="es-CO" sz="1900" dirty="0"/>
          </a:p>
          <a:p>
            <a:pPr lvl="0"/>
            <a:r>
              <a:rPr lang="es-CO" sz="1900" b="1" dirty="0"/>
              <a:t>Calidad de presentación</a:t>
            </a:r>
            <a:r>
              <a:rPr lang="es-CO" sz="1900" dirty="0"/>
              <a:t>:</a:t>
            </a:r>
          </a:p>
          <a:p>
            <a:r>
              <a:rPr lang="es-CO" sz="1900" dirty="0"/>
              <a:t>Legibilidad:</a:t>
            </a:r>
          </a:p>
          <a:p>
            <a:r>
              <a:rPr lang="es-CO" sz="1900" dirty="0"/>
              <a:t>Los datos (contenido, formato, etc.) son claros y comprensibles</a:t>
            </a:r>
          </a:p>
          <a:p>
            <a:r>
              <a:rPr lang="es-CO" sz="1900" dirty="0"/>
              <a:t>La descripción de los datos, la clasificación y el contenido de codificación satisfacen la especificación y son fáciles de entender</a:t>
            </a:r>
          </a:p>
        </p:txBody>
      </p:sp>
    </p:spTree>
    <p:extLst>
      <p:ext uri="{BB962C8B-B14F-4D97-AF65-F5344CB8AC3E}">
        <p14:creationId xmlns:p14="http://schemas.microsoft.com/office/powerpoint/2010/main" val="159473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6A5F73-C450-49B5-8E75-8A315BE0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955"/>
            <a:ext cx="12046226" cy="60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0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A7D3981-3A6D-4961-A53D-57ACA7EBA9B6}"/>
              </a:ext>
            </a:extLst>
          </p:cNvPr>
          <p:cNvSpPr/>
          <p:nvPr/>
        </p:nvSpPr>
        <p:spPr>
          <a:xfrm>
            <a:off x="1841196" y="182157"/>
            <a:ext cx="8722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CLASIFICACIÓN Y RECONOCIMIENTO DE PATRONES</a:t>
            </a:r>
            <a:endParaRPr lang="es-CO" sz="2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DC1BAEB-A01B-43A8-9417-B307C23ADFEA}"/>
              </a:ext>
            </a:extLst>
          </p:cNvPr>
          <p:cNvSpPr/>
          <p:nvPr/>
        </p:nvSpPr>
        <p:spPr>
          <a:xfrm>
            <a:off x="146350" y="658713"/>
            <a:ext cx="6664521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Aprendizaje supervisado.</a:t>
            </a:r>
          </a:p>
          <a:p>
            <a:r>
              <a:rPr lang="es-CO" sz="2400" dirty="0"/>
              <a:t>Clasificación.</a:t>
            </a:r>
          </a:p>
          <a:p>
            <a:r>
              <a:rPr lang="es-CO" sz="2400" dirty="0"/>
              <a:t>Conjunto de entrenamiento.</a:t>
            </a:r>
          </a:p>
          <a:p>
            <a:r>
              <a:rPr lang="es-CO" sz="2400" dirty="0"/>
              <a:t>Conjunto de prueba.</a:t>
            </a:r>
          </a:p>
          <a:p>
            <a:r>
              <a:rPr lang="es-CO" sz="2400" dirty="0"/>
              <a:t>Error de entrenamiento y error de prueba.</a:t>
            </a:r>
          </a:p>
          <a:p>
            <a:r>
              <a:rPr lang="es-CO" sz="2400" dirty="0"/>
              <a:t>Maldición de la dimensionalidad.</a:t>
            </a:r>
          </a:p>
          <a:p>
            <a:r>
              <a:rPr lang="es-CO" sz="2400" dirty="0"/>
              <a:t>Generalización.</a:t>
            </a:r>
          </a:p>
          <a:p>
            <a:endParaRPr lang="es-CO" sz="1400" dirty="0"/>
          </a:p>
          <a:p>
            <a:pPr algn="just"/>
            <a:r>
              <a:rPr lang="es-ES" sz="2400" dirty="0"/>
              <a:t>Los datos son obtenidos del medio de aplicación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con la ayuda de sensores que recogen información</a:t>
            </a:r>
            <a:r>
              <a:rPr lang="es-ES" sz="2400" dirty="0"/>
              <a:t> del medio para luego ser almacenada de forma digital.</a:t>
            </a:r>
          </a:p>
          <a:p>
            <a:pPr algn="just"/>
            <a:endParaRPr lang="es-ES" sz="1200" dirty="0"/>
          </a:p>
          <a:p>
            <a:r>
              <a:rPr lang="es-CO" sz="2400" dirty="0"/>
              <a:t>Eliminar características constantes y/o redundantes.</a:t>
            </a:r>
          </a:p>
          <a:p>
            <a:r>
              <a:rPr lang="es-CO" sz="2400" dirty="0"/>
              <a:t>Dadas dos características altamente correlacionadas, eliminar una de estas.</a:t>
            </a:r>
          </a:p>
          <a:p>
            <a:r>
              <a:rPr lang="es-CO" sz="2400" dirty="0"/>
              <a:t>Análisis de componentes principales.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79EBAF-3C3B-41AC-8DD7-5DD87DBD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65" y="658713"/>
            <a:ext cx="4902318" cy="53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4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A3EC9A7-F6C6-4B3A-9419-6B3672AA33DB}"/>
              </a:ext>
            </a:extLst>
          </p:cNvPr>
          <p:cNvSpPr/>
          <p:nvPr/>
        </p:nvSpPr>
        <p:spPr>
          <a:xfrm>
            <a:off x="857693" y="1066221"/>
            <a:ext cx="111145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 </a:t>
            </a:r>
            <a:r>
              <a:rPr lang="es-CO" sz="3200" b="1" dirty="0">
                <a:latin typeface="Bookman Old Style" panose="02050604050505020204" pitchFamily="18" charset="0"/>
              </a:rPr>
              <a:t>Aprendizaje supervisado:</a:t>
            </a:r>
            <a:endParaRPr lang="es-CO" sz="3200" dirty="0">
              <a:latin typeface="Bookman Old Style" panose="02050604050505020204" pitchFamily="18" charset="0"/>
            </a:endParaRPr>
          </a:p>
          <a:p>
            <a:r>
              <a:rPr lang="es-CO" sz="3200" dirty="0">
                <a:latin typeface="Bookman Old Style" panose="02050604050505020204" pitchFamily="18" charset="0"/>
              </a:rPr>
              <a:t>Regresión</a:t>
            </a:r>
          </a:p>
          <a:p>
            <a:r>
              <a:rPr lang="es-CO" sz="3200" dirty="0">
                <a:latin typeface="Bookman Old Style" panose="02050604050505020204" pitchFamily="18" charset="0"/>
              </a:rPr>
              <a:t>Clasificación.</a:t>
            </a:r>
          </a:p>
          <a:p>
            <a:r>
              <a:rPr lang="es-CO" sz="3200" dirty="0">
                <a:latin typeface="Bookman Old Style" panose="02050604050505020204" pitchFamily="18" charset="0"/>
              </a:rPr>
              <a:t>Detección.</a:t>
            </a:r>
          </a:p>
          <a:p>
            <a:endParaRPr lang="es-CO" sz="2400" dirty="0">
              <a:latin typeface="Bookman Old Style" panose="02050604050505020204" pitchFamily="18" charset="0"/>
            </a:endParaRPr>
          </a:p>
          <a:p>
            <a:r>
              <a:rPr lang="es-CO" sz="3200" b="1" dirty="0">
                <a:latin typeface="Bookman Old Style" panose="02050604050505020204" pitchFamily="18" charset="0"/>
              </a:rPr>
              <a:t>Aprendizaje no supervisado:</a:t>
            </a:r>
          </a:p>
          <a:p>
            <a:r>
              <a:rPr lang="es-CO" sz="3200" dirty="0">
                <a:latin typeface="Bookman Old Style" panose="02050604050505020204" pitchFamily="18" charset="0"/>
              </a:rPr>
              <a:t>Agrupamiento.</a:t>
            </a:r>
          </a:p>
          <a:p>
            <a:r>
              <a:rPr lang="es-CO" sz="3200" dirty="0">
                <a:latin typeface="Bookman Old Style" panose="02050604050505020204" pitchFamily="18" charset="0"/>
              </a:rPr>
              <a:t>Estimación de densidad.</a:t>
            </a:r>
          </a:p>
          <a:p>
            <a:r>
              <a:rPr lang="es-CO" sz="3200" dirty="0">
                <a:latin typeface="Bookman Old Style" panose="02050604050505020204" pitchFamily="18" charset="0"/>
              </a:rPr>
              <a:t>Estimación de elementos atípicos.</a:t>
            </a:r>
          </a:p>
          <a:p>
            <a:r>
              <a:rPr lang="es-CO" sz="3200" dirty="0">
                <a:latin typeface="Bookman Old Style" panose="02050604050505020204" pitchFamily="18" charset="0"/>
              </a:rPr>
              <a:t>Reducción de dimensionalidad.</a:t>
            </a:r>
          </a:p>
          <a:p>
            <a:endParaRPr lang="es-CO" sz="2800" dirty="0">
              <a:latin typeface="Bookman Old Style" panose="020506040505050202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1042BAB-51C4-4792-B09F-2E8D2FB74F60}"/>
              </a:ext>
            </a:extLst>
          </p:cNvPr>
          <p:cNvSpPr/>
          <p:nvPr/>
        </p:nvSpPr>
        <p:spPr>
          <a:xfrm>
            <a:off x="4626329" y="150258"/>
            <a:ext cx="309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solidFill>
                  <a:srgbClr val="FF0000"/>
                </a:solidFill>
              </a:rPr>
              <a:t>APRENDIZAJE</a:t>
            </a:r>
            <a:endParaRPr lang="es-CO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69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453</Words>
  <Application>Microsoft Office PowerPoint</Application>
  <PresentationFormat>Panorámica</PresentationFormat>
  <Paragraphs>80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Ancizar Sans Black</vt:lpstr>
      <vt:lpstr>Arial</vt:lpstr>
      <vt:lpstr>Bookman Old Style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Rene Iral</dc:creator>
  <cp:lastModifiedBy>Usuario</cp:lastModifiedBy>
  <cp:revision>22</cp:revision>
  <dcterms:created xsi:type="dcterms:W3CDTF">2019-03-09T02:42:57Z</dcterms:created>
  <dcterms:modified xsi:type="dcterms:W3CDTF">2019-10-01T21:02:09Z</dcterms:modified>
</cp:coreProperties>
</file>