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301" r:id="rId5"/>
    <p:sldId id="302" r:id="rId6"/>
    <p:sldId id="303" r:id="rId7"/>
    <p:sldId id="304" r:id="rId8"/>
    <p:sldId id="305" r:id="rId9"/>
    <p:sldId id="306" r:id="rId10"/>
    <p:sldId id="307" r:id="rId11"/>
    <p:sldId id="267" r:id="rId12"/>
    <p:sldId id="271"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21985-39AC-5890-1130-DBDAE2D6160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B0A397-9620-DE78-5BA1-D2AE34589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A65C7B7-BFDA-B1C5-07F3-8DEFDDCB36BE}"/>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5" name="Marcador de pie de página 4">
            <a:extLst>
              <a:ext uri="{FF2B5EF4-FFF2-40B4-BE49-F238E27FC236}">
                <a16:creationId xmlns:a16="http://schemas.microsoft.com/office/drawing/2014/main" id="{1A3A851E-2707-4364-B1E6-F3EE06F26836}"/>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020AE6F6-CC4A-21CF-CC5B-768144AF00B5}"/>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161662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19421-1C7A-2DEB-3AF5-FA15A05C4EA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4E518A3-6D98-3029-DB7C-640B6F676D6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9AE334E-A9FC-903A-7607-7A3D5E8103BA}"/>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5" name="Marcador de pie de página 4">
            <a:extLst>
              <a:ext uri="{FF2B5EF4-FFF2-40B4-BE49-F238E27FC236}">
                <a16:creationId xmlns:a16="http://schemas.microsoft.com/office/drawing/2014/main" id="{3FDF8DC4-A993-9912-EE71-5B9E2A71F974}"/>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DFB06082-9EBC-31EE-ADDB-5B762617DB88}"/>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153012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2D5E1C-F872-2BC1-E3D7-399FC95D784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9214D1D-3C38-8786-E31C-859671766A8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39649FC-5B95-5CB5-311F-8A2FDE5225E3}"/>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5" name="Marcador de pie de página 4">
            <a:extLst>
              <a:ext uri="{FF2B5EF4-FFF2-40B4-BE49-F238E27FC236}">
                <a16:creationId xmlns:a16="http://schemas.microsoft.com/office/drawing/2014/main" id="{AD836519-72DB-E36D-F1BC-A26395CD91B5}"/>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B4554174-67A2-2C61-6426-C0B37D607FA1}"/>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297895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FDF16-1308-A1CA-94B5-35FAF3DD679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6CACFB6-AE71-EDBB-07C5-E918565FBFE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02CA4B6-35CA-A085-E3B5-0FBD8FA9AB86}"/>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5" name="Marcador de pie de página 4">
            <a:extLst>
              <a:ext uri="{FF2B5EF4-FFF2-40B4-BE49-F238E27FC236}">
                <a16:creationId xmlns:a16="http://schemas.microsoft.com/office/drawing/2014/main" id="{C030FA93-75DE-5E8C-130D-F1BF5DE3B897}"/>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042DF1CA-150B-6D09-F6D4-277EFFF1F444}"/>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428210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4CA5D-F7D6-086B-BAFE-BCCFF805BD0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5D7F014-FE48-182E-E0E0-08D406977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3085EDB-9E20-70E6-CD97-C0DA7E865E2D}"/>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5" name="Marcador de pie de página 4">
            <a:extLst>
              <a:ext uri="{FF2B5EF4-FFF2-40B4-BE49-F238E27FC236}">
                <a16:creationId xmlns:a16="http://schemas.microsoft.com/office/drawing/2014/main" id="{8A442C93-2C29-C79D-2A15-1C40AFB2E8D3}"/>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FEFBD4F7-CA19-B0C4-80EE-1F68C6F05533}"/>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44391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37506-0D94-96EC-7F5D-FBC5B625F6E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479A24E-1EB9-860C-6B87-66912717217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086ACD5-C465-6960-3EE3-A670D2D0D6E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841EC55-4662-99B6-A655-F2D47A7C9F2A}"/>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6" name="Marcador de pie de página 5">
            <a:extLst>
              <a:ext uri="{FF2B5EF4-FFF2-40B4-BE49-F238E27FC236}">
                <a16:creationId xmlns:a16="http://schemas.microsoft.com/office/drawing/2014/main" id="{5516E08A-BF42-8901-C8E1-F85E9F1D1BBD}"/>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2BD1858B-DFD1-2BAB-728A-6D1C684AA3BE}"/>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154583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BCD18-FC89-5452-62A7-E23F4876301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78372B-813E-90A6-775E-0231940DA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32BD234-0370-FA4A-A0BE-B25735BCAB5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F564004-90BD-8E9F-2925-3B9FCC3FE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84294CE-9308-99D1-B727-B945B7346F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CCC42AE-E448-F3EA-36FF-5F2073FA0CA4}"/>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8" name="Marcador de pie de página 7">
            <a:extLst>
              <a:ext uri="{FF2B5EF4-FFF2-40B4-BE49-F238E27FC236}">
                <a16:creationId xmlns:a16="http://schemas.microsoft.com/office/drawing/2014/main" id="{FFFF859A-42A2-A408-DEE9-12E54275C004}"/>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697462F0-4723-0F25-351B-7A939B53444C}"/>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248996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FBE90-7CDD-ABBE-2272-F8F854BD32E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2D57CE1-1023-50F8-C5BA-2959EDD9CED5}"/>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4" name="Marcador de pie de página 3">
            <a:extLst>
              <a:ext uri="{FF2B5EF4-FFF2-40B4-BE49-F238E27FC236}">
                <a16:creationId xmlns:a16="http://schemas.microsoft.com/office/drawing/2014/main" id="{B3F622DF-3DE1-58BE-F001-0BD857E497CA}"/>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E4BAB469-86A2-5069-BF28-D649E8EA4F1F}"/>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100016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2C02E5-C0A6-73DD-D118-3D37C840C675}"/>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3" name="Marcador de pie de página 2">
            <a:extLst>
              <a:ext uri="{FF2B5EF4-FFF2-40B4-BE49-F238E27FC236}">
                <a16:creationId xmlns:a16="http://schemas.microsoft.com/office/drawing/2014/main" id="{11EE7C48-191E-C4CA-18C6-DE48FA86D764}"/>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D22AE5DE-92A0-68A9-7D80-186D5F10A58B}"/>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309234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5A832-353E-5400-BEFA-5205996D4D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139933B-9E17-AB83-B764-5DDD5850B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CD695C1-B383-689B-B003-BB5FEC00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A0D44BC-6F76-3D94-A88D-03A8FC6B69AE}"/>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6" name="Marcador de pie de página 5">
            <a:extLst>
              <a:ext uri="{FF2B5EF4-FFF2-40B4-BE49-F238E27FC236}">
                <a16:creationId xmlns:a16="http://schemas.microsoft.com/office/drawing/2014/main" id="{50A3EBD7-D9BC-4776-4AD0-04215F6206E7}"/>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2AECFCFF-1BC0-CD1A-566C-76FDDF0118EE}"/>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215285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81827-0FBF-D754-6D53-E173C941B4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D2C950B-4B76-BA68-62B2-54419EEA2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C5F54EED-E358-2F78-FFE9-CFFBC5D8F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7D89EF-73E5-98B3-39C7-00C4E88105ED}"/>
              </a:ext>
            </a:extLst>
          </p:cNvPr>
          <p:cNvSpPr>
            <a:spLocks noGrp="1"/>
          </p:cNvSpPr>
          <p:nvPr>
            <p:ph type="dt" sz="half" idx="10"/>
          </p:nvPr>
        </p:nvSpPr>
        <p:spPr/>
        <p:txBody>
          <a:bodyPr/>
          <a:lstStyle/>
          <a:p>
            <a:fld id="{16C30218-1BAE-4E5C-9968-ABB9ABAE3D56}" type="datetimeFigureOut">
              <a:rPr lang="es-MX" smtClean="0"/>
              <a:t>07/01/2023</a:t>
            </a:fld>
            <a:endParaRPr lang="es-MX" dirty="0"/>
          </a:p>
        </p:txBody>
      </p:sp>
      <p:sp>
        <p:nvSpPr>
          <p:cNvPr id="6" name="Marcador de pie de página 5">
            <a:extLst>
              <a:ext uri="{FF2B5EF4-FFF2-40B4-BE49-F238E27FC236}">
                <a16:creationId xmlns:a16="http://schemas.microsoft.com/office/drawing/2014/main" id="{17907C57-00BD-EA48-7986-32E5626BE95B}"/>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9535643C-2C0B-0F9A-FBB4-7930910C655E}"/>
              </a:ext>
            </a:extLst>
          </p:cNvPr>
          <p:cNvSpPr>
            <a:spLocks noGrp="1"/>
          </p:cNvSpPr>
          <p:nvPr>
            <p:ph type="sldNum" sz="quarter" idx="12"/>
          </p:nvPr>
        </p:nvSpPr>
        <p:spPr/>
        <p:txBody>
          <a:bodyPr/>
          <a:lstStyle/>
          <a:p>
            <a:fld id="{B6A03696-4D99-4586-8EEC-8D60C13609BC}" type="slidenum">
              <a:rPr lang="es-MX" smtClean="0"/>
              <a:t>‹Nº›</a:t>
            </a:fld>
            <a:endParaRPr lang="es-MX" dirty="0"/>
          </a:p>
        </p:txBody>
      </p:sp>
    </p:spTree>
    <p:extLst>
      <p:ext uri="{BB962C8B-B14F-4D97-AF65-F5344CB8AC3E}">
        <p14:creationId xmlns:p14="http://schemas.microsoft.com/office/powerpoint/2010/main" val="256083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0A3234-E320-DB73-E99E-D1FEFB470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CF957B6-B1A4-2E75-3658-688D9B425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253B2C4-67A0-29BE-DB00-3E37D2B97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30218-1BAE-4E5C-9968-ABB9ABAE3D56}" type="datetimeFigureOut">
              <a:rPr lang="es-MX" smtClean="0"/>
              <a:t>07/01/2023</a:t>
            </a:fld>
            <a:endParaRPr lang="es-MX" dirty="0"/>
          </a:p>
        </p:txBody>
      </p:sp>
      <p:sp>
        <p:nvSpPr>
          <p:cNvPr id="5" name="Marcador de pie de página 4">
            <a:extLst>
              <a:ext uri="{FF2B5EF4-FFF2-40B4-BE49-F238E27FC236}">
                <a16:creationId xmlns:a16="http://schemas.microsoft.com/office/drawing/2014/main" id="{9BCAE5D9-D80A-5DB0-44D2-8A574D7AA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AF8D630D-3058-EA37-CD5B-E887AA741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03696-4D99-4586-8EEC-8D60C13609BC}" type="slidenum">
              <a:rPr lang="es-MX" smtClean="0"/>
              <a:t>‹Nº›</a:t>
            </a:fld>
            <a:endParaRPr lang="es-MX" dirty="0"/>
          </a:p>
        </p:txBody>
      </p:sp>
    </p:spTree>
    <p:extLst>
      <p:ext uri="{BB962C8B-B14F-4D97-AF65-F5344CB8AC3E}">
        <p14:creationId xmlns:p14="http://schemas.microsoft.com/office/powerpoint/2010/main" val="218531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a:extLst>
              <a:ext uri="{FF2B5EF4-FFF2-40B4-BE49-F238E27FC236}">
                <a16:creationId xmlns:a16="http://schemas.microsoft.com/office/drawing/2014/main" id="{C20BF15D-5771-2BED-3B2C-DBC4CE429406}"/>
              </a:ext>
            </a:extLst>
          </p:cNvPr>
          <p:cNvGrpSpPr/>
          <p:nvPr/>
        </p:nvGrpSpPr>
        <p:grpSpPr>
          <a:xfrm>
            <a:off x="101600" y="5736695"/>
            <a:ext cx="11976100" cy="683683"/>
            <a:chOff x="101600" y="5736695"/>
            <a:chExt cx="11976100" cy="683683"/>
          </a:xfrm>
        </p:grpSpPr>
        <p:sp>
          <p:nvSpPr>
            <p:cNvPr id="10" name="Rectángulo 9">
              <a:extLst>
                <a:ext uri="{FF2B5EF4-FFF2-40B4-BE49-F238E27FC236}">
                  <a16:creationId xmlns:a16="http://schemas.microsoft.com/office/drawing/2014/main" id="{08FBFA22-3686-F85B-FF4A-55108F028257}"/>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esquinas redondeadas 10">
              <a:extLst>
                <a:ext uri="{FF2B5EF4-FFF2-40B4-BE49-F238E27FC236}">
                  <a16:creationId xmlns:a16="http://schemas.microsoft.com/office/drawing/2014/main" id="{F166EAF8-8473-A2DE-3E51-0D1C4A547034}"/>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Rectángulo 12">
              <a:extLst>
                <a:ext uri="{FF2B5EF4-FFF2-40B4-BE49-F238E27FC236}">
                  <a16:creationId xmlns:a16="http://schemas.microsoft.com/office/drawing/2014/main" id="{2AC9FC5C-CE5C-642A-85CB-E19EE47BCF30}"/>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C9171D4E-0836-1104-FF99-1B3ECE3469AF}"/>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2140BA09-AD1F-17BA-6FAA-138828C7574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C4FF630F-039F-F1E3-7520-DACD5C5E5B63}"/>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CuadroTexto 22">
              <a:extLst>
                <a:ext uri="{FF2B5EF4-FFF2-40B4-BE49-F238E27FC236}">
                  <a16:creationId xmlns:a16="http://schemas.microsoft.com/office/drawing/2014/main" id="{F6A62088-0B15-AD59-7770-1C3E561F43D8}"/>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sp>
        <p:nvSpPr>
          <p:cNvPr id="26" name="Título 1">
            <a:extLst>
              <a:ext uri="{FF2B5EF4-FFF2-40B4-BE49-F238E27FC236}">
                <a16:creationId xmlns:a16="http://schemas.microsoft.com/office/drawing/2014/main" id="{B59AB80B-EB5E-737D-B766-6B9BF6A0DAF6}"/>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dirty="0">
                <a:solidFill>
                  <a:schemeClr val="bg1">
                    <a:lumMod val="50000"/>
                  </a:schemeClr>
                </a:solidFill>
              </a:rPr>
              <a:t> </a:t>
            </a:r>
            <a:endParaRPr lang="es-MX" dirty="0">
              <a:solidFill>
                <a:schemeClr val="bg1">
                  <a:lumMod val="50000"/>
                </a:schemeClr>
              </a:solidFill>
            </a:endParaRPr>
          </a:p>
        </p:txBody>
      </p:sp>
      <p:pic>
        <p:nvPicPr>
          <p:cNvPr id="31" name="Imagen 30">
            <a:extLst>
              <a:ext uri="{FF2B5EF4-FFF2-40B4-BE49-F238E27FC236}">
                <a16:creationId xmlns:a16="http://schemas.microsoft.com/office/drawing/2014/main" id="{2A6169EA-B999-788B-403D-1CEC1302F90A}"/>
              </a:ext>
            </a:extLst>
          </p:cNvPr>
          <p:cNvPicPr>
            <a:picLocks noChangeAspect="1"/>
          </p:cNvPicPr>
          <p:nvPr/>
        </p:nvPicPr>
        <p:blipFill>
          <a:blip r:embed="rId2"/>
          <a:stretch>
            <a:fillRect/>
          </a:stretch>
        </p:blipFill>
        <p:spPr>
          <a:xfrm>
            <a:off x="101600" y="153987"/>
            <a:ext cx="1209675" cy="1190625"/>
          </a:xfrm>
          <a:prstGeom prst="rect">
            <a:avLst/>
          </a:prstGeom>
        </p:spPr>
      </p:pic>
      <p:sp>
        <p:nvSpPr>
          <p:cNvPr id="36" name="Google Shape;1731;p42">
            <a:extLst>
              <a:ext uri="{FF2B5EF4-FFF2-40B4-BE49-F238E27FC236}">
                <a16:creationId xmlns:a16="http://schemas.microsoft.com/office/drawing/2014/main" id="{962D22B4-3129-1C9A-389C-7ED3B4327AA8}"/>
              </a:ext>
            </a:extLst>
          </p:cNvPr>
          <p:cNvSpPr txBox="1">
            <a:spLocks noGrp="1"/>
          </p:cNvSpPr>
          <p:nvPr>
            <p:ph type="ctrTitle"/>
          </p:nvPr>
        </p:nvSpPr>
        <p:spPr>
          <a:xfrm>
            <a:off x="101600" y="23161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b="1" dirty="0">
                <a:solidFill>
                  <a:schemeClr val="tx1">
                    <a:lumMod val="65000"/>
                    <a:lumOff val="35000"/>
                  </a:schemeClr>
                </a:solidFill>
              </a:rPr>
              <a:t>Ciencia de Datos</a:t>
            </a:r>
            <a:r>
              <a:rPr lang="en" b="1" dirty="0">
                <a:solidFill>
                  <a:schemeClr val="tx1">
                    <a:lumMod val="65000"/>
                    <a:lumOff val="35000"/>
                  </a:schemeClr>
                </a:solidFill>
              </a:rPr>
              <a:t> </a:t>
            </a:r>
            <a:br>
              <a:rPr lang="en" sz="5050" b="1" dirty="0">
                <a:solidFill>
                  <a:schemeClr val="tx1">
                    <a:lumMod val="65000"/>
                    <a:lumOff val="35000"/>
                  </a:schemeClr>
                </a:solidFill>
              </a:rPr>
            </a:br>
            <a:r>
              <a:rPr lang="en" sz="5050" b="1" dirty="0">
                <a:solidFill>
                  <a:schemeClr val="tx1">
                    <a:lumMod val="65000"/>
                    <a:lumOff val="35000"/>
                  </a:schemeClr>
                </a:solidFill>
              </a:rPr>
              <a:t>Diplomado</a:t>
            </a:r>
            <a:endParaRPr sz="5050" b="1" dirty="0">
              <a:solidFill>
                <a:schemeClr val="tx1">
                  <a:lumMod val="65000"/>
                  <a:lumOff val="35000"/>
                </a:schemeClr>
              </a:solidFill>
            </a:endParaRPr>
          </a:p>
        </p:txBody>
      </p:sp>
      <p:cxnSp>
        <p:nvCxnSpPr>
          <p:cNvPr id="37" name="Google Shape;1734;p42">
            <a:extLst>
              <a:ext uri="{FF2B5EF4-FFF2-40B4-BE49-F238E27FC236}">
                <a16:creationId xmlns:a16="http://schemas.microsoft.com/office/drawing/2014/main" id="{51492C11-952D-D4A6-8E57-C9231DF47EB3}"/>
              </a:ext>
            </a:extLst>
          </p:cNvPr>
          <p:cNvCxnSpPr/>
          <p:nvPr/>
        </p:nvCxnSpPr>
        <p:spPr>
          <a:xfrm>
            <a:off x="716975" y="3937550"/>
            <a:ext cx="5416500" cy="0"/>
          </a:xfrm>
          <a:prstGeom prst="straightConnector1">
            <a:avLst/>
          </a:prstGeom>
          <a:noFill/>
          <a:ln w="9525"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297932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Desventajas del algoritmo KNN</a:t>
            </a:r>
            <a:endParaRPr dirty="0"/>
          </a:p>
        </p:txBody>
      </p:sp>
      <p:sp>
        <p:nvSpPr>
          <p:cNvPr id="8" name="Google Shape;1870;p47">
            <a:extLst>
              <a:ext uri="{FF2B5EF4-FFF2-40B4-BE49-F238E27FC236}">
                <a16:creationId xmlns:a16="http://schemas.microsoft.com/office/drawing/2014/main" id="{0561A2E0-3649-3DBF-E63B-8ABCEE5C651E}"/>
              </a:ext>
            </a:extLst>
          </p:cNvPr>
          <p:cNvSpPr/>
          <p:nvPr/>
        </p:nvSpPr>
        <p:spPr>
          <a:xfrm>
            <a:off x="1015326" y="190336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2;p47">
            <a:extLst>
              <a:ext uri="{FF2B5EF4-FFF2-40B4-BE49-F238E27FC236}">
                <a16:creationId xmlns:a16="http://schemas.microsoft.com/office/drawing/2014/main" id="{2BCF7E5E-8442-D534-3EA7-3ABE4C9A47CD}"/>
              </a:ext>
            </a:extLst>
          </p:cNvPr>
          <p:cNvSpPr/>
          <p:nvPr/>
        </p:nvSpPr>
        <p:spPr>
          <a:xfrm>
            <a:off x="1141256" y="2030107"/>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04;p49">
            <a:extLst>
              <a:ext uri="{FF2B5EF4-FFF2-40B4-BE49-F238E27FC236}">
                <a16:creationId xmlns:a16="http://schemas.microsoft.com/office/drawing/2014/main" id="{8469C8A8-FB56-11D1-B934-782B68BAFF87}"/>
              </a:ext>
            </a:extLst>
          </p:cNvPr>
          <p:cNvSpPr txBox="1">
            <a:spLocks/>
          </p:cNvSpPr>
          <p:nvPr/>
        </p:nvSpPr>
        <p:spPr>
          <a:xfrm>
            <a:off x="1696773" y="1764196"/>
            <a:ext cx="8883845" cy="3972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139700" indent="0" algn="just"/>
            <a:r>
              <a:rPr lang="es-MX" sz="2400" dirty="0">
                <a:solidFill>
                  <a:schemeClr val="tx1"/>
                </a:solidFill>
              </a:rPr>
              <a:t>No produce un modelo, limitando la capacidad de entender cómo las variables predictoras (</a:t>
            </a:r>
            <a:r>
              <a:rPr lang="es-MX" sz="2400" dirty="0" err="1">
                <a:solidFill>
                  <a:schemeClr val="tx1"/>
                </a:solidFill>
              </a:rPr>
              <a:t>X’s</a:t>
            </a:r>
            <a:r>
              <a:rPr lang="es-MX" sz="2400" dirty="0">
                <a:solidFill>
                  <a:schemeClr val="tx1"/>
                </a:solidFill>
              </a:rPr>
              <a:t>) están relacionadas con la clase a predecir (Y).</a:t>
            </a:r>
          </a:p>
          <a:p>
            <a:pPr algn="just">
              <a:buFont typeface="Arial" panose="020B0604020202020204" pitchFamily="34" charset="0"/>
              <a:buChar char="•"/>
            </a:pPr>
            <a:endParaRPr lang="es-MX" sz="2400" dirty="0">
              <a:solidFill>
                <a:schemeClr val="tx1"/>
              </a:solidFill>
            </a:endParaRPr>
          </a:p>
          <a:p>
            <a:pPr marL="139700" indent="0" algn="just"/>
            <a:r>
              <a:rPr lang="es-MX" sz="2400" dirty="0">
                <a:solidFill>
                  <a:schemeClr val="tx1"/>
                </a:solidFill>
              </a:rPr>
              <a:t>Requiere la selección de un k apropiado.</a:t>
            </a:r>
          </a:p>
          <a:p>
            <a:pPr algn="just">
              <a:buFont typeface="Arial" panose="020B0604020202020204" pitchFamily="34" charset="0"/>
              <a:buChar char="•"/>
            </a:pPr>
            <a:endParaRPr lang="es-MX" sz="2400" dirty="0">
              <a:solidFill>
                <a:schemeClr val="tx1"/>
              </a:solidFill>
            </a:endParaRPr>
          </a:p>
          <a:p>
            <a:pPr marL="139700" indent="0" algn="just"/>
            <a:r>
              <a:rPr lang="es-MX" sz="2400" dirty="0">
                <a:solidFill>
                  <a:schemeClr val="tx1"/>
                </a:solidFill>
              </a:rPr>
              <a:t>La fase de clasificación es lenta.</a:t>
            </a:r>
          </a:p>
          <a:p>
            <a:pPr algn="just">
              <a:buFont typeface="Arial" panose="020B0604020202020204" pitchFamily="34" charset="0"/>
              <a:buChar char="•"/>
            </a:pPr>
            <a:endParaRPr lang="es-MX" sz="2400" dirty="0">
              <a:solidFill>
                <a:schemeClr val="tx1"/>
              </a:solidFill>
            </a:endParaRPr>
          </a:p>
          <a:p>
            <a:pPr marL="139700" indent="0" algn="just"/>
            <a:r>
              <a:rPr lang="es-MX" sz="2400" dirty="0">
                <a:solidFill>
                  <a:schemeClr val="tx1"/>
                </a:solidFill>
              </a:rPr>
              <a:t>Variables cualitativas y datos perdidos requieren un procesamiento adicional.</a:t>
            </a:r>
          </a:p>
          <a:p>
            <a:pPr marL="139700" indent="0" algn="just"/>
            <a:endParaRPr lang="es-MX" sz="2400" dirty="0">
              <a:solidFill>
                <a:schemeClr val="tx1"/>
              </a:solidFill>
              <a:effectLst/>
            </a:endParaRPr>
          </a:p>
        </p:txBody>
      </p:sp>
    </p:spTree>
    <p:extLst>
      <p:ext uri="{BB962C8B-B14F-4D97-AF65-F5344CB8AC3E}">
        <p14:creationId xmlns:p14="http://schemas.microsoft.com/office/powerpoint/2010/main" val="409324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Ejercicio Practico</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3" name="Google Shape;1793;p46">
            <a:extLst>
              <a:ext uri="{FF2B5EF4-FFF2-40B4-BE49-F238E27FC236}">
                <a16:creationId xmlns:a16="http://schemas.microsoft.com/office/drawing/2014/main" id="{3D42A819-921C-FAE2-2E56-E3A4B01C7152}"/>
              </a:ext>
            </a:extLst>
          </p:cNvPr>
          <p:cNvSpPr txBox="1">
            <a:spLocks noGrp="1"/>
          </p:cNvSpPr>
          <p:nvPr>
            <p:ph type="title"/>
          </p:nvPr>
        </p:nvSpPr>
        <p:spPr>
          <a:xfrm>
            <a:off x="3310609" y="3491160"/>
            <a:ext cx="4683418" cy="841800"/>
          </a:xfrm>
          <a:prstGeom prst="rect">
            <a:avLst/>
          </a:prstGeom>
        </p:spPr>
        <p:txBody>
          <a:bodyPr spcFirstLastPara="1" wrap="square" lIns="91425" tIns="0" rIns="91425" bIns="91425" anchor="ctr" anchorCtr="0">
            <a:noAutofit/>
          </a:bodyPr>
          <a:lstStyle/>
          <a:p>
            <a:pPr algn="ctr"/>
            <a:r>
              <a:rPr lang="en" sz="4500" dirty="0">
                <a:solidFill>
                  <a:schemeClr val="dk2"/>
                </a:solidFill>
              </a:rPr>
              <a:t>Ejercicios Practicos</a:t>
            </a:r>
            <a:r>
              <a:rPr lang="en" sz="6000" dirty="0"/>
              <a:t> </a:t>
            </a:r>
            <a:endParaRPr sz="6000" dirty="0"/>
          </a:p>
        </p:txBody>
      </p:sp>
      <p:sp>
        <p:nvSpPr>
          <p:cNvPr id="14" name="Google Shape;1794;p46">
            <a:extLst>
              <a:ext uri="{FF2B5EF4-FFF2-40B4-BE49-F238E27FC236}">
                <a16:creationId xmlns:a16="http://schemas.microsoft.com/office/drawing/2014/main" id="{516AE6A1-7095-9229-E9F9-3C849AD43630}"/>
              </a:ext>
            </a:extLst>
          </p:cNvPr>
          <p:cNvSpPr txBox="1">
            <a:spLocks/>
          </p:cNvSpPr>
          <p:nvPr/>
        </p:nvSpPr>
        <p:spPr>
          <a:xfrm>
            <a:off x="4009360" y="1885655"/>
            <a:ext cx="3647400" cy="1599900"/>
          </a:xfrm>
          <a:prstGeom prst="rect">
            <a:avLst/>
          </a:prstGeom>
        </p:spPr>
        <p:txBody>
          <a:bodyPr spcFirstLastPara="1" wrap="square" lIns="91425" tIns="0"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12000" dirty="0"/>
              <a:t>01</a:t>
            </a:r>
          </a:p>
        </p:txBody>
      </p:sp>
      <p:sp>
        <p:nvSpPr>
          <p:cNvPr id="15" name="Google Shape;1795;p46">
            <a:extLst>
              <a:ext uri="{FF2B5EF4-FFF2-40B4-BE49-F238E27FC236}">
                <a16:creationId xmlns:a16="http://schemas.microsoft.com/office/drawing/2014/main" id="{3188A8B8-D12D-083C-8ABE-928E9EC80AC0}"/>
              </a:ext>
            </a:extLst>
          </p:cNvPr>
          <p:cNvSpPr txBox="1">
            <a:spLocks/>
          </p:cNvSpPr>
          <p:nvPr/>
        </p:nvSpPr>
        <p:spPr>
          <a:xfrm>
            <a:off x="3383141" y="4294840"/>
            <a:ext cx="4610886" cy="868058"/>
          </a:xfrm>
          <a:prstGeom prst="rect">
            <a:avLst/>
          </a:prstGeom>
        </p:spPr>
        <p:txBody>
          <a:bodyPr spcFirstLastPara="1" vert="horz" wrap="square" lIns="91425" tIns="0"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Aft>
                <a:spcPts val="1600"/>
              </a:spcAft>
            </a:pPr>
            <a:endParaRPr lang="es-MX" dirty="0"/>
          </a:p>
        </p:txBody>
      </p:sp>
      <p:grpSp>
        <p:nvGrpSpPr>
          <p:cNvPr id="17" name="Google Shape;1796;p46">
            <a:extLst>
              <a:ext uri="{FF2B5EF4-FFF2-40B4-BE49-F238E27FC236}">
                <a16:creationId xmlns:a16="http://schemas.microsoft.com/office/drawing/2014/main" id="{58BAAFDC-50F6-1648-1CF8-7FDAA76D1B2E}"/>
              </a:ext>
            </a:extLst>
          </p:cNvPr>
          <p:cNvGrpSpPr/>
          <p:nvPr/>
        </p:nvGrpSpPr>
        <p:grpSpPr>
          <a:xfrm flipH="1">
            <a:off x="3704560" y="2589628"/>
            <a:ext cx="793256" cy="182899"/>
            <a:chOff x="2685575" y="2835950"/>
            <a:chExt cx="433000" cy="99825"/>
          </a:xfrm>
        </p:grpSpPr>
        <p:sp>
          <p:nvSpPr>
            <p:cNvPr id="18" name="Google Shape;1797;p46">
              <a:extLst>
                <a:ext uri="{FF2B5EF4-FFF2-40B4-BE49-F238E27FC236}">
                  <a16:creationId xmlns:a16="http://schemas.microsoft.com/office/drawing/2014/main" id="{491B341C-FCF6-B309-4B26-A5B3CF9AB0E7}"/>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798;p46">
              <a:extLst>
                <a:ext uri="{FF2B5EF4-FFF2-40B4-BE49-F238E27FC236}">
                  <a16:creationId xmlns:a16="http://schemas.microsoft.com/office/drawing/2014/main" id="{58B85C3B-FC3D-6B3E-18AB-F577A9CFB68C}"/>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799;p46">
              <a:extLst>
                <a:ext uri="{FF2B5EF4-FFF2-40B4-BE49-F238E27FC236}">
                  <a16:creationId xmlns:a16="http://schemas.microsoft.com/office/drawing/2014/main" id="{97F62B7F-E94C-AF03-422B-F74C13EAD4B4}"/>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800;p46">
              <a:extLst>
                <a:ext uri="{FF2B5EF4-FFF2-40B4-BE49-F238E27FC236}">
                  <a16:creationId xmlns:a16="http://schemas.microsoft.com/office/drawing/2014/main" id="{A962D3DC-EB58-04A2-3695-F0AC098EC888}"/>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2" name="Google Shape;1803;p46">
            <a:extLst>
              <a:ext uri="{FF2B5EF4-FFF2-40B4-BE49-F238E27FC236}">
                <a16:creationId xmlns:a16="http://schemas.microsoft.com/office/drawing/2014/main" id="{CC6B6900-DBE8-B76A-3682-62516C095686}"/>
              </a:ext>
            </a:extLst>
          </p:cNvPr>
          <p:cNvCxnSpPr/>
          <p:nvPr/>
        </p:nvCxnSpPr>
        <p:spPr>
          <a:xfrm>
            <a:off x="3048168" y="4176261"/>
            <a:ext cx="5208300" cy="0"/>
          </a:xfrm>
          <a:prstGeom prst="straightConnector1">
            <a:avLst/>
          </a:prstGeom>
          <a:noFill/>
          <a:ln w="9525" cap="flat" cmpd="sng">
            <a:solidFill>
              <a:schemeClr val="bg1">
                <a:lumMod val="75000"/>
              </a:schemeClr>
            </a:solidFill>
            <a:prstDash val="solid"/>
            <a:round/>
            <a:headEnd type="none" w="med" len="med"/>
            <a:tailEnd type="none" w="med" len="med"/>
          </a:ln>
        </p:spPr>
      </p:cxnSp>
      <p:sp>
        <p:nvSpPr>
          <p:cNvPr id="2" name="Google Shape;1795;p46">
            <a:extLst>
              <a:ext uri="{FF2B5EF4-FFF2-40B4-BE49-F238E27FC236}">
                <a16:creationId xmlns:a16="http://schemas.microsoft.com/office/drawing/2014/main" id="{0F7A1E8F-1B85-8937-C3DC-A10CA0AAAB94}"/>
              </a:ext>
            </a:extLst>
          </p:cNvPr>
          <p:cNvSpPr txBox="1">
            <a:spLocks/>
          </p:cNvSpPr>
          <p:nvPr/>
        </p:nvSpPr>
        <p:spPr>
          <a:xfrm>
            <a:off x="3048168" y="4255462"/>
            <a:ext cx="4799576" cy="614552"/>
          </a:xfrm>
          <a:prstGeom prst="rect">
            <a:avLst/>
          </a:prstGeom>
        </p:spPr>
        <p:txBody>
          <a:bodyPr spcFirstLastPara="1" vert="horz" wrap="square" lIns="91425" tIns="0"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600"/>
              </a:spcAft>
            </a:pPr>
            <a:r>
              <a:rPr lang="es-ES" dirty="0"/>
              <a:t>K</a:t>
            </a:r>
            <a:r>
              <a:rPr lang="es-MX" dirty="0"/>
              <a:t>-vecinos Más Cercanos(KNN) </a:t>
            </a:r>
          </a:p>
        </p:txBody>
      </p:sp>
    </p:spTree>
    <p:extLst>
      <p:ext uri="{BB962C8B-B14F-4D97-AF65-F5344CB8AC3E}">
        <p14:creationId xmlns:p14="http://schemas.microsoft.com/office/powerpoint/2010/main" val="86424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Conclusión</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54178"/>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6" name="Google Shape;4495;p73">
            <a:extLst>
              <a:ext uri="{FF2B5EF4-FFF2-40B4-BE49-F238E27FC236}">
                <a16:creationId xmlns:a16="http://schemas.microsoft.com/office/drawing/2014/main" id="{2613E8F8-D447-A4CB-D2AF-52E897DF8053}"/>
              </a:ext>
            </a:extLst>
          </p:cNvPr>
          <p:cNvSpPr txBox="1">
            <a:spLocks/>
          </p:cNvSpPr>
          <p:nvPr/>
        </p:nvSpPr>
        <p:spPr>
          <a:xfrm>
            <a:off x="1784972" y="2139203"/>
            <a:ext cx="4953848" cy="1289797"/>
          </a:xfrm>
          <a:prstGeom prst="rect">
            <a:avLst/>
          </a:prstGeom>
        </p:spPr>
        <p:txBody>
          <a:bodyPr spcFirstLastPara="1" vert="horz" wrap="square" lIns="91425" tIns="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s-MX" dirty="0"/>
              <a:t>Gracias por tu atención</a:t>
            </a:r>
          </a:p>
        </p:txBody>
      </p:sp>
      <p:cxnSp>
        <p:nvCxnSpPr>
          <p:cNvPr id="47" name="Google Shape;4540;p73">
            <a:extLst>
              <a:ext uri="{FF2B5EF4-FFF2-40B4-BE49-F238E27FC236}">
                <a16:creationId xmlns:a16="http://schemas.microsoft.com/office/drawing/2014/main" id="{317BD00E-A514-964C-6B25-D58A8560F311}"/>
              </a:ext>
            </a:extLst>
          </p:cNvPr>
          <p:cNvCxnSpPr>
            <a:cxnSpLocks/>
          </p:cNvCxnSpPr>
          <p:nvPr/>
        </p:nvCxnSpPr>
        <p:spPr>
          <a:xfrm>
            <a:off x="1874204" y="3429000"/>
            <a:ext cx="4864616" cy="0"/>
          </a:xfrm>
          <a:prstGeom prst="straightConnector1">
            <a:avLst/>
          </a:prstGeom>
          <a:noFill/>
          <a:ln w="9525" cap="flat" cmpd="sng">
            <a:solidFill>
              <a:schemeClr val="bg1">
                <a:lumMod val="75000"/>
              </a:schemeClr>
            </a:solidFill>
            <a:prstDash val="solid"/>
            <a:round/>
            <a:headEnd type="none" w="med" len="med"/>
            <a:tailEnd type="none" w="med" len="med"/>
          </a:ln>
        </p:spPr>
      </p:cxnSp>
    </p:spTree>
    <p:extLst>
      <p:ext uri="{BB962C8B-B14F-4D97-AF65-F5344CB8AC3E}">
        <p14:creationId xmlns:p14="http://schemas.microsoft.com/office/powerpoint/2010/main" val="285986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a:extLst>
              <a:ext uri="{FF2B5EF4-FFF2-40B4-BE49-F238E27FC236}">
                <a16:creationId xmlns:a16="http://schemas.microsoft.com/office/drawing/2014/main" id="{C20BF15D-5771-2BED-3B2C-DBC4CE429406}"/>
              </a:ext>
            </a:extLst>
          </p:cNvPr>
          <p:cNvGrpSpPr/>
          <p:nvPr/>
        </p:nvGrpSpPr>
        <p:grpSpPr>
          <a:xfrm>
            <a:off x="101600" y="5736695"/>
            <a:ext cx="11976100" cy="683683"/>
            <a:chOff x="101600" y="5736695"/>
            <a:chExt cx="11976100" cy="683683"/>
          </a:xfrm>
        </p:grpSpPr>
        <p:sp>
          <p:nvSpPr>
            <p:cNvPr id="10" name="Rectángulo 9">
              <a:extLst>
                <a:ext uri="{FF2B5EF4-FFF2-40B4-BE49-F238E27FC236}">
                  <a16:creationId xmlns:a16="http://schemas.microsoft.com/office/drawing/2014/main" id="{08FBFA22-3686-F85B-FF4A-55108F028257}"/>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esquinas redondeadas 10">
              <a:extLst>
                <a:ext uri="{FF2B5EF4-FFF2-40B4-BE49-F238E27FC236}">
                  <a16:creationId xmlns:a16="http://schemas.microsoft.com/office/drawing/2014/main" id="{F166EAF8-8473-A2DE-3E51-0D1C4A547034}"/>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Rectángulo 12">
              <a:extLst>
                <a:ext uri="{FF2B5EF4-FFF2-40B4-BE49-F238E27FC236}">
                  <a16:creationId xmlns:a16="http://schemas.microsoft.com/office/drawing/2014/main" id="{2AC9FC5C-CE5C-642A-85CB-E19EE47BCF30}"/>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C9171D4E-0836-1104-FF99-1B3ECE3469AF}"/>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2140BA09-AD1F-17BA-6FAA-138828C7574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C4FF630F-039F-F1E3-7520-DACD5C5E5B63}"/>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CuadroTexto 22">
              <a:extLst>
                <a:ext uri="{FF2B5EF4-FFF2-40B4-BE49-F238E27FC236}">
                  <a16:creationId xmlns:a16="http://schemas.microsoft.com/office/drawing/2014/main" id="{F6A62088-0B15-AD59-7770-1C3E561F43D8}"/>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sp>
        <p:nvSpPr>
          <p:cNvPr id="26" name="Título 1">
            <a:extLst>
              <a:ext uri="{FF2B5EF4-FFF2-40B4-BE49-F238E27FC236}">
                <a16:creationId xmlns:a16="http://schemas.microsoft.com/office/drawing/2014/main" id="{B59AB80B-EB5E-737D-B766-6B9BF6A0DAF6}"/>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Objetivos</a:t>
            </a:r>
            <a:r>
              <a:rPr lang="es-ES" dirty="0">
                <a:solidFill>
                  <a:schemeClr val="bg1">
                    <a:lumMod val="50000"/>
                  </a:schemeClr>
                </a:solidFill>
              </a:rPr>
              <a:t> </a:t>
            </a:r>
            <a:endParaRPr lang="es-MX" dirty="0">
              <a:solidFill>
                <a:schemeClr val="bg1">
                  <a:lumMod val="50000"/>
                </a:schemeClr>
              </a:solidFill>
            </a:endParaRPr>
          </a:p>
        </p:txBody>
      </p:sp>
      <p:pic>
        <p:nvPicPr>
          <p:cNvPr id="31" name="Imagen 30">
            <a:extLst>
              <a:ext uri="{FF2B5EF4-FFF2-40B4-BE49-F238E27FC236}">
                <a16:creationId xmlns:a16="http://schemas.microsoft.com/office/drawing/2014/main" id="{2A6169EA-B999-788B-403D-1CEC1302F90A}"/>
              </a:ext>
            </a:extLst>
          </p:cNvPr>
          <p:cNvPicPr>
            <a:picLocks noChangeAspect="1"/>
          </p:cNvPicPr>
          <p:nvPr/>
        </p:nvPicPr>
        <p:blipFill>
          <a:blip r:embed="rId2"/>
          <a:stretch>
            <a:fillRect/>
          </a:stretch>
        </p:blipFill>
        <p:spPr>
          <a:xfrm>
            <a:off x="101600" y="153987"/>
            <a:ext cx="1209675" cy="1190625"/>
          </a:xfrm>
          <a:prstGeom prst="rect">
            <a:avLst/>
          </a:prstGeom>
        </p:spPr>
      </p:pic>
      <p:sp>
        <p:nvSpPr>
          <p:cNvPr id="14" name="Google Shape;1752;p44">
            <a:extLst>
              <a:ext uri="{FF2B5EF4-FFF2-40B4-BE49-F238E27FC236}">
                <a16:creationId xmlns:a16="http://schemas.microsoft.com/office/drawing/2014/main" id="{8188618D-BC7D-1A12-180B-537BEC8815D1}"/>
              </a:ext>
            </a:extLst>
          </p:cNvPr>
          <p:cNvSpPr/>
          <p:nvPr/>
        </p:nvSpPr>
        <p:spPr>
          <a:xfrm>
            <a:off x="1832062" y="391183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755;p44">
            <a:extLst>
              <a:ext uri="{FF2B5EF4-FFF2-40B4-BE49-F238E27FC236}">
                <a16:creationId xmlns:a16="http://schemas.microsoft.com/office/drawing/2014/main" id="{D32A4B9A-EB8C-03AD-9394-21B835BA12E4}"/>
              </a:ext>
            </a:extLst>
          </p:cNvPr>
          <p:cNvSpPr/>
          <p:nvPr/>
        </p:nvSpPr>
        <p:spPr>
          <a:xfrm>
            <a:off x="1832062" y="290168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757;p44">
            <a:extLst>
              <a:ext uri="{FF2B5EF4-FFF2-40B4-BE49-F238E27FC236}">
                <a16:creationId xmlns:a16="http://schemas.microsoft.com/office/drawing/2014/main" id="{DE8BCE52-1862-E19A-25F7-A247EA10BB64}"/>
              </a:ext>
            </a:extLst>
          </p:cNvPr>
          <p:cNvSpPr/>
          <p:nvPr/>
        </p:nvSpPr>
        <p:spPr>
          <a:xfrm>
            <a:off x="1832062" y="188299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59;p44">
            <a:extLst>
              <a:ext uri="{FF2B5EF4-FFF2-40B4-BE49-F238E27FC236}">
                <a16:creationId xmlns:a16="http://schemas.microsoft.com/office/drawing/2014/main" id="{D911A126-ACDE-7A0E-13C3-16BD23E4D01E}"/>
              </a:ext>
            </a:extLst>
          </p:cNvPr>
          <p:cNvSpPr txBox="1">
            <a:spLocks/>
          </p:cNvSpPr>
          <p:nvPr/>
        </p:nvSpPr>
        <p:spPr>
          <a:xfrm>
            <a:off x="1696140" y="1801884"/>
            <a:ext cx="821700" cy="554400"/>
          </a:xfrm>
          <a:prstGeom prst="rect">
            <a:avLst/>
          </a:prstGeom>
        </p:spPr>
        <p:txBody>
          <a:bodyPr spcFirstLastPara="1" vert="horz" wrap="square" lIns="91425" tIns="18287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 sz="2400" dirty="0"/>
              <a:t>01</a:t>
            </a:r>
          </a:p>
        </p:txBody>
      </p:sp>
      <p:sp>
        <p:nvSpPr>
          <p:cNvPr id="19" name="Google Shape;1760;p44">
            <a:extLst>
              <a:ext uri="{FF2B5EF4-FFF2-40B4-BE49-F238E27FC236}">
                <a16:creationId xmlns:a16="http://schemas.microsoft.com/office/drawing/2014/main" id="{5661E78A-69E0-E23A-A888-0316A81EFEA9}"/>
              </a:ext>
            </a:extLst>
          </p:cNvPr>
          <p:cNvSpPr txBox="1">
            <a:spLocks noGrp="1"/>
          </p:cNvSpPr>
          <p:nvPr>
            <p:ph type="subTitle" idx="1"/>
          </p:nvPr>
        </p:nvSpPr>
        <p:spPr>
          <a:xfrm>
            <a:off x="2520719" y="1946062"/>
            <a:ext cx="5494391" cy="530101"/>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Algoritmo KNN</a:t>
            </a:r>
            <a:endParaRPr dirty="0"/>
          </a:p>
        </p:txBody>
      </p:sp>
      <p:sp>
        <p:nvSpPr>
          <p:cNvPr id="21" name="Google Shape;1762;p44">
            <a:extLst>
              <a:ext uri="{FF2B5EF4-FFF2-40B4-BE49-F238E27FC236}">
                <a16:creationId xmlns:a16="http://schemas.microsoft.com/office/drawing/2014/main" id="{0437C467-6731-2DAA-4316-72B1EE35CB66}"/>
              </a:ext>
            </a:extLst>
          </p:cNvPr>
          <p:cNvSpPr txBox="1">
            <a:spLocks/>
          </p:cNvSpPr>
          <p:nvPr/>
        </p:nvSpPr>
        <p:spPr>
          <a:xfrm>
            <a:off x="1698970" y="2817009"/>
            <a:ext cx="821700" cy="554400"/>
          </a:xfrm>
          <a:prstGeom prst="rect">
            <a:avLst/>
          </a:prstGeom>
        </p:spPr>
        <p:txBody>
          <a:bodyPr spcFirstLastPara="1" wrap="square" lIns="91425" tIns="18287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400" dirty="0"/>
              <a:t>02</a:t>
            </a:r>
          </a:p>
        </p:txBody>
      </p:sp>
      <p:sp>
        <p:nvSpPr>
          <p:cNvPr id="24" name="Google Shape;1763;p44">
            <a:extLst>
              <a:ext uri="{FF2B5EF4-FFF2-40B4-BE49-F238E27FC236}">
                <a16:creationId xmlns:a16="http://schemas.microsoft.com/office/drawing/2014/main" id="{6A615099-CAE8-EDB1-9494-4B6F1E228FD8}"/>
              </a:ext>
            </a:extLst>
          </p:cNvPr>
          <p:cNvSpPr txBox="1">
            <a:spLocks/>
          </p:cNvSpPr>
          <p:nvPr/>
        </p:nvSpPr>
        <p:spPr>
          <a:xfrm>
            <a:off x="2544200" y="2871203"/>
            <a:ext cx="3755000" cy="723004"/>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s-MX" sz="2400" dirty="0"/>
              <a:t>Ejercicios Prácticos</a:t>
            </a:r>
            <a:endParaRPr lang="es-ES" sz="2400" dirty="0"/>
          </a:p>
        </p:txBody>
      </p:sp>
      <p:sp>
        <p:nvSpPr>
          <p:cNvPr id="25" name="Google Shape;1765;p44">
            <a:extLst>
              <a:ext uri="{FF2B5EF4-FFF2-40B4-BE49-F238E27FC236}">
                <a16:creationId xmlns:a16="http://schemas.microsoft.com/office/drawing/2014/main" id="{D86B853C-FFFF-3493-04DC-738256127DF5}"/>
              </a:ext>
            </a:extLst>
          </p:cNvPr>
          <p:cNvSpPr txBox="1">
            <a:spLocks/>
          </p:cNvSpPr>
          <p:nvPr/>
        </p:nvSpPr>
        <p:spPr>
          <a:xfrm>
            <a:off x="1698970" y="3829229"/>
            <a:ext cx="821700" cy="554400"/>
          </a:xfrm>
          <a:prstGeom prst="rect">
            <a:avLst/>
          </a:prstGeom>
        </p:spPr>
        <p:txBody>
          <a:bodyPr spcFirstLastPara="1" wrap="square" lIns="91425" tIns="18287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400" dirty="0"/>
              <a:t>03</a:t>
            </a:r>
          </a:p>
        </p:txBody>
      </p:sp>
      <p:sp>
        <p:nvSpPr>
          <p:cNvPr id="28" name="Google Shape;1766;p44">
            <a:extLst>
              <a:ext uri="{FF2B5EF4-FFF2-40B4-BE49-F238E27FC236}">
                <a16:creationId xmlns:a16="http://schemas.microsoft.com/office/drawing/2014/main" id="{72FD28A5-61B4-1EE5-5089-6F21CDD71AEA}"/>
              </a:ext>
            </a:extLst>
          </p:cNvPr>
          <p:cNvSpPr txBox="1">
            <a:spLocks/>
          </p:cNvSpPr>
          <p:nvPr/>
        </p:nvSpPr>
        <p:spPr>
          <a:xfrm>
            <a:off x="2544200" y="4051591"/>
            <a:ext cx="3272400" cy="554294"/>
          </a:xfrm>
          <a:prstGeom prst="rect">
            <a:avLst/>
          </a:prstGeom>
        </p:spPr>
        <p:txBody>
          <a:bodyPr spcFirstLastPara="1" wrap="square" lIns="91425" tIns="0"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s-MX" sz="2400" dirty="0"/>
              <a:t>Preguntas y respuestas</a:t>
            </a:r>
          </a:p>
        </p:txBody>
      </p:sp>
    </p:spTree>
    <p:extLst>
      <p:ext uri="{BB962C8B-B14F-4D97-AF65-F5344CB8AC3E}">
        <p14:creationId xmlns:p14="http://schemas.microsoft.com/office/powerpoint/2010/main" val="38570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Algoritmo KNN</a:t>
            </a:r>
            <a:endParaRPr dirty="0"/>
          </a:p>
        </p:txBody>
      </p:sp>
      <p:sp>
        <p:nvSpPr>
          <p:cNvPr id="7" name="Google Shape;1810;p47">
            <a:extLst>
              <a:ext uri="{FF2B5EF4-FFF2-40B4-BE49-F238E27FC236}">
                <a16:creationId xmlns:a16="http://schemas.microsoft.com/office/drawing/2014/main" id="{2FB86E69-DC5C-2F29-82D5-F1969F4346B4}"/>
              </a:ext>
            </a:extLst>
          </p:cNvPr>
          <p:cNvSpPr txBox="1">
            <a:spLocks/>
          </p:cNvSpPr>
          <p:nvPr/>
        </p:nvSpPr>
        <p:spPr>
          <a:xfrm>
            <a:off x="2112421" y="2157909"/>
            <a:ext cx="3280200" cy="481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Aldrich"/>
              <a:buNone/>
              <a:defRPr sz="12000" b="0" i="0" u="none" strike="noStrike" cap="none">
                <a:solidFill>
                  <a:schemeClr val="lt2"/>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9pPr>
          </a:lstStyle>
          <a:p>
            <a:pPr algn="l">
              <a:buClr>
                <a:schemeClr val="dk1"/>
              </a:buClr>
              <a:buSzPts val="1100"/>
              <a:buFont typeface="Arial"/>
              <a:buNone/>
            </a:pPr>
            <a:endParaRPr lang="en-US" dirty="0">
              <a:solidFill>
                <a:schemeClr val="tx1"/>
              </a:solidFill>
            </a:endParaRPr>
          </a:p>
        </p:txBody>
      </p:sp>
      <p:sp>
        <p:nvSpPr>
          <p:cNvPr id="8" name="Google Shape;1870;p47">
            <a:extLst>
              <a:ext uri="{FF2B5EF4-FFF2-40B4-BE49-F238E27FC236}">
                <a16:creationId xmlns:a16="http://schemas.microsoft.com/office/drawing/2014/main" id="{0561A2E0-3649-3DBF-E63B-8ABCEE5C651E}"/>
              </a:ext>
            </a:extLst>
          </p:cNvPr>
          <p:cNvSpPr/>
          <p:nvPr/>
        </p:nvSpPr>
        <p:spPr>
          <a:xfrm>
            <a:off x="883334" y="349097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71;p47">
            <a:extLst>
              <a:ext uri="{FF2B5EF4-FFF2-40B4-BE49-F238E27FC236}">
                <a16:creationId xmlns:a16="http://schemas.microsoft.com/office/drawing/2014/main" id="{EAA8A741-951E-E21B-0C04-6C01A4B4A7ED}"/>
              </a:ext>
            </a:extLst>
          </p:cNvPr>
          <p:cNvSpPr/>
          <p:nvPr/>
        </p:nvSpPr>
        <p:spPr>
          <a:xfrm>
            <a:off x="883334" y="195707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877;p47">
            <a:extLst>
              <a:ext uri="{FF2B5EF4-FFF2-40B4-BE49-F238E27FC236}">
                <a16:creationId xmlns:a16="http://schemas.microsoft.com/office/drawing/2014/main" id="{7D93DE37-6D80-B283-1F2A-8A47CA0D71CE}"/>
              </a:ext>
            </a:extLst>
          </p:cNvPr>
          <p:cNvGrpSpPr/>
          <p:nvPr/>
        </p:nvGrpSpPr>
        <p:grpSpPr>
          <a:xfrm>
            <a:off x="1008243" y="2073338"/>
            <a:ext cx="299787" cy="301002"/>
            <a:chOff x="7025531" y="2456707"/>
            <a:chExt cx="337712" cy="339119"/>
          </a:xfrm>
        </p:grpSpPr>
        <p:sp>
          <p:nvSpPr>
            <p:cNvPr id="11" name="Google Shape;1878;p47">
              <a:extLst>
                <a:ext uri="{FF2B5EF4-FFF2-40B4-BE49-F238E27FC236}">
                  <a16:creationId xmlns:a16="http://schemas.microsoft.com/office/drawing/2014/main" id="{9FFBEAC0-9817-7A89-EBA3-4ACCD5DAE27D}"/>
                </a:ext>
              </a:extLst>
            </p:cNvPr>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79;p47">
              <a:extLst>
                <a:ext uri="{FF2B5EF4-FFF2-40B4-BE49-F238E27FC236}">
                  <a16:creationId xmlns:a16="http://schemas.microsoft.com/office/drawing/2014/main" id="{25A60C92-B0F2-9A86-8CE5-CF9B1346167C}"/>
                </a:ext>
              </a:extLst>
            </p:cNvPr>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80;p47">
              <a:extLst>
                <a:ext uri="{FF2B5EF4-FFF2-40B4-BE49-F238E27FC236}">
                  <a16:creationId xmlns:a16="http://schemas.microsoft.com/office/drawing/2014/main" id="{31BB9157-16E3-8E03-1F53-EC3F541244BE}"/>
                </a:ext>
              </a:extLst>
            </p:cNvPr>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81;p47">
              <a:extLst>
                <a:ext uri="{FF2B5EF4-FFF2-40B4-BE49-F238E27FC236}">
                  <a16:creationId xmlns:a16="http://schemas.microsoft.com/office/drawing/2014/main" id="{B20BD8D3-FDDD-89C2-1DC5-17A32FA3E9F5}"/>
                </a:ext>
              </a:extLst>
            </p:cNvPr>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882;p47">
            <a:extLst>
              <a:ext uri="{FF2B5EF4-FFF2-40B4-BE49-F238E27FC236}">
                <a16:creationId xmlns:a16="http://schemas.microsoft.com/office/drawing/2014/main" id="{2BCF7E5E-8442-D534-3EA7-3ABE4C9A47CD}"/>
              </a:ext>
            </a:extLst>
          </p:cNvPr>
          <p:cNvSpPr/>
          <p:nvPr/>
        </p:nvSpPr>
        <p:spPr>
          <a:xfrm>
            <a:off x="1009264" y="3617723"/>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04;p49">
            <a:extLst>
              <a:ext uri="{FF2B5EF4-FFF2-40B4-BE49-F238E27FC236}">
                <a16:creationId xmlns:a16="http://schemas.microsoft.com/office/drawing/2014/main" id="{9D958B52-54C1-E8F2-B26B-21A05F454307}"/>
              </a:ext>
            </a:extLst>
          </p:cNvPr>
          <p:cNvSpPr txBox="1">
            <a:spLocks/>
          </p:cNvSpPr>
          <p:nvPr/>
        </p:nvSpPr>
        <p:spPr>
          <a:xfrm>
            <a:off x="1573785" y="1851321"/>
            <a:ext cx="8829172" cy="1347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MX" sz="2400" dirty="0">
                <a:solidFill>
                  <a:schemeClr val="tx1"/>
                </a:solidFill>
              </a:rPr>
              <a:t>El algoritmo k-</a:t>
            </a:r>
            <a:r>
              <a:rPr lang="es-MX" sz="2400" dirty="0" err="1">
                <a:solidFill>
                  <a:schemeClr val="tx1"/>
                </a:solidFill>
              </a:rPr>
              <a:t>nn</a:t>
            </a:r>
            <a:r>
              <a:rPr lang="es-MX" sz="2400" dirty="0">
                <a:solidFill>
                  <a:schemeClr val="tx1"/>
                </a:solidFill>
              </a:rPr>
              <a:t> es uno de los algoritmos de aprendizaje automático que es muy fácil de entender y funciona increíblemente bien en la práctica.</a:t>
            </a:r>
          </a:p>
        </p:txBody>
      </p:sp>
      <p:sp>
        <p:nvSpPr>
          <p:cNvPr id="19" name="Google Shape;1904;p49">
            <a:extLst>
              <a:ext uri="{FF2B5EF4-FFF2-40B4-BE49-F238E27FC236}">
                <a16:creationId xmlns:a16="http://schemas.microsoft.com/office/drawing/2014/main" id="{8469C8A8-FB56-11D1-B934-782B68BAFF87}"/>
              </a:ext>
            </a:extLst>
          </p:cNvPr>
          <p:cNvSpPr txBox="1">
            <a:spLocks/>
          </p:cNvSpPr>
          <p:nvPr/>
        </p:nvSpPr>
        <p:spPr>
          <a:xfrm>
            <a:off x="1519112" y="3300415"/>
            <a:ext cx="8883845" cy="1674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MX" sz="2400" dirty="0">
                <a:solidFill>
                  <a:schemeClr val="tx1"/>
                </a:solidFill>
              </a:rPr>
              <a:t>El algoritmo k-</a:t>
            </a:r>
            <a:r>
              <a:rPr lang="es-MX" sz="2400" dirty="0" err="1">
                <a:solidFill>
                  <a:schemeClr val="tx1"/>
                </a:solidFill>
              </a:rPr>
              <a:t>nn</a:t>
            </a:r>
            <a:r>
              <a:rPr lang="es-MX" sz="2400" dirty="0">
                <a:solidFill>
                  <a:schemeClr val="tx1"/>
                </a:solidFill>
              </a:rPr>
              <a:t> toma su nombre del hecho de que usa información sobre los </a:t>
            </a:r>
            <a:r>
              <a:rPr lang="es-MX" sz="2400" u="sng" dirty="0">
                <a:solidFill>
                  <a:schemeClr val="tx1"/>
                </a:solidFill>
              </a:rPr>
              <a:t>k vecinos más cercanos</a:t>
            </a:r>
            <a:r>
              <a:rPr lang="es-MX" sz="2400" dirty="0">
                <a:solidFill>
                  <a:schemeClr val="tx1"/>
                </a:solidFill>
              </a:rPr>
              <a:t> de un ejemplo para clasificar ejemplos no etiquetados.</a:t>
            </a:r>
            <a:endParaRPr lang="en-US" sz="2400" dirty="0">
              <a:solidFill>
                <a:schemeClr val="tx1"/>
              </a:solidFill>
            </a:endParaRPr>
          </a:p>
        </p:txBody>
      </p:sp>
      <p:sp>
        <p:nvSpPr>
          <p:cNvPr id="22" name="Google Shape;1810;p47">
            <a:extLst>
              <a:ext uri="{FF2B5EF4-FFF2-40B4-BE49-F238E27FC236}">
                <a16:creationId xmlns:a16="http://schemas.microsoft.com/office/drawing/2014/main" id="{5483CBFB-DB1B-2DB7-C2E6-89DDDF2E72EB}"/>
              </a:ext>
            </a:extLst>
          </p:cNvPr>
          <p:cNvSpPr txBox="1">
            <a:spLocks/>
          </p:cNvSpPr>
          <p:nvPr/>
        </p:nvSpPr>
        <p:spPr>
          <a:xfrm>
            <a:off x="2112421" y="5124088"/>
            <a:ext cx="3280200" cy="481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Aldrich"/>
              <a:buNone/>
              <a:defRPr sz="12000" b="0" i="0" u="none" strike="noStrike" cap="none">
                <a:solidFill>
                  <a:schemeClr val="lt2"/>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12000"/>
              <a:buFont typeface="Aldrich"/>
              <a:buNone/>
              <a:defRPr sz="12000" b="0" i="0" u="none" strike="noStrike" cap="none">
                <a:solidFill>
                  <a:schemeClr val="lt1"/>
                </a:solidFill>
                <a:latin typeface="Aldrich"/>
                <a:ea typeface="Aldrich"/>
                <a:cs typeface="Aldrich"/>
                <a:sym typeface="Aldrich"/>
              </a:defRPr>
            </a:lvl9pPr>
          </a:lstStyle>
          <a:p>
            <a:pPr algn="l">
              <a:buClr>
                <a:schemeClr val="dk1"/>
              </a:buClr>
              <a:buSzPts val="1100"/>
              <a:buFont typeface="Arial"/>
              <a:buNone/>
            </a:pPr>
            <a:endParaRPr lang="en-US" dirty="0">
              <a:solidFill>
                <a:schemeClr val="tx1"/>
              </a:solidFill>
            </a:endParaRPr>
          </a:p>
        </p:txBody>
      </p:sp>
      <p:sp>
        <p:nvSpPr>
          <p:cNvPr id="23" name="Google Shape;1871;p47">
            <a:extLst>
              <a:ext uri="{FF2B5EF4-FFF2-40B4-BE49-F238E27FC236}">
                <a16:creationId xmlns:a16="http://schemas.microsoft.com/office/drawing/2014/main" id="{26D5D99D-84F7-63E0-790C-D8E2C1A32418}"/>
              </a:ext>
            </a:extLst>
          </p:cNvPr>
          <p:cNvSpPr/>
          <p:nvPr/>
        </p:nvSpPr>
        <p:spPr>
          <a:xfrm>
            <a:off x="883334" y="4923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877;p47">
            <a:extLst>
              <a:ext uri="{FF2B5EF4-FFF2-40B4-BE49-F238E27FC236}">
                <a16:creationId xmlns:a16="http://schemas.microsoft.com/office/drawing/2014/main" id="{2F4BEC28-8AE2-FBBA-9EEA-D3265519BC78}"/>
              </a:ext>
            </a:extLst>
          </p:cNvPr>
          <p:cNvGrpSpPr/>
          <p:nvPr/>
        </p:nvGrpSpPr>
        <p:grpSpPr>
          <a:xfrm>
            <a:off x="1008243" y="5039517"/>
            <a:ext cx="299787" cy="301002"/>
            <a:chOff x="7025531" y="2456707"/>
            <a:chExt cx="337712" cy="339119"/>
          </a:xfrm>
        </p:grpSpPr>
        <p:sp>
          <p:nvSpPr>
            <p:cNvPr id="33" name="Google Shape;1878;p47">
              <a:extLst>
                <a:ext uri="{FF2B5EF4-FFF2-40B4-BE49-F238E27FC236}">
                  <a16:creationId xmlns:a16="http://schemas.microsoft.com/office/drawing/2014/main" id="{865587F7-303C-614F-5B45-BBE54E22DFB0}"/>
                </a:ext>
              </a:extLst>
            </p:cNvPr>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79;p47">
              <a:extLst>
                <a:ext uri="{FF2B5EF4-FFF2-40B4-BE49-F238E27FC236}">
                  <a16:creationId xmlns:a16="http://schemas.microsoft.com/office/drawing/2014/main" id="{D392772F-90BC-66F5-D68E-5C5BEF5A0E0B}"/>
                </a:ext>
              </a:extLst>
            </p:cNvPr>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80;p47">
              <a:extLst>
                <a:ext uri="{FF2B5EF4-FFF2-40B4-BE49-F238E27FC236}">
                  <a16:creationId xmlns:a16="http://schemas.microsoft.com/office/drawing/2014/main" id="{2E24725E-8098-C875-0416-AAF4C14541C8}"/>
                </a:ext>
              </a:extLst>
            </p:cNvPr>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81;p47">
              <a:extLst>
                <a:ext uri="{FF2B5EF4-FFF2-40B4-BE49-F238E27FC236}">
                  <a16:creationId xmlns:a16="http://schemas.microsoft.com/office/drawing/2014/main" id="{D15B8D4F-667A-679F-826C-94D8D4F6C958}"/>
                </a:ext>
              </a:extLst>
            </p:cNvPr>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1904;p49">
            <a:extLst>
              <a:ext uri="{FF2B5EF4-FFF2-40B4-BE49-F238E27FC236}">
                <a16:creationId xmlns:a16="http://schemas.microsoft.com/office/drawing/2014/main" id="{AA36A948-CC49-DB73-E22A-EDB221748BE5}"/>
              </a:ext>
            </a:extLst>
          </p:cNvPr>
          <p:cNvSpPr txBox="1">
            <a:spLocks/>
          </p:cNvSpPr>
          <p:nvPr/>
        </p:nvSpPr>
        <p:spPr>
          <a:xfrm>
            <a:off x="1573785" y="4817500"/>
            <a:ext cx="8829172" cy="9618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MX" sz="2400" dirty="0">
                <a:solidFill>
                  <a:schemeClr val="tx1"/>
                </a:solidFill>
              </a:rPr>
              <a:t>La letra k es un término variable que implica que se podría usar cualquier número de vecinos más cercanos</a:t>
            </a:r>
          </a:p>
        </p:txBody>
      </p:sp>
    </p:spTree>
    <p:extLst>
      <p:ext uri="{BB962C8B-B14F-4D97-AF65-F5344CB8AC3E}">
        <p14:creationId xmlns:p14="http://schemas.microsoft.com/office/powerpoint/2010/main" val="316053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Elegir K</a:t>
            </a:r>
            <a:endParaRPr dirty="0"/>
          </a:p>
        </p:txBody>
      </p:sp>
      <p:sp>
        <p:nvSpPr>
          <p:cNvPr id="8" name="Google Shape;1870;p47">
            <a:extLst>
              <a:ext uri="{FF2B5EF4-FFF2-40B4-BE49-F238E27FC236}">
                <a16:creationId xmlns:a16="http://schemas.microsoft.com/office/drawing/2014/main" id="{0561A2E0-3649-3DBF-E63B-8ABCEE5C651E}"/>
              </a:ext>
            </a:extLst>
          </p:cNvPr>
          <p:cNvSpPr/>
          <p:nvPr/>
        </p:nvSpPr>
        <p:spPr>
          <a:xfrm>
            <a:off x="1015326" y="17973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2;p47">
            <a:extLst>
              <a:ext uri="{FF2B5EF4-FFF2-40B4-BE49-F238E27FC236}">
                <a16:creationId xmlns:a16="http://schemas.microsoft.com/office/drawing/2014/main" id="{2BCF7E5E-8442-D534-3EA7-3ABE4C9A47CD}"/>
              </a:ext>
            </a:extLst>
          </p:cNvPr>
          <p:cNvSpPr/>
          <p:nvPr/>
        </p:nvSpPr>
        <p:spPr>
          <a:xfrm>
            <a:off x="1141256" y="1924091"/>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04;p49">
            <a:extLst>
              <a:ext uri="{FF2B5EF4-FFF2-40B4-BE49-F238E27FC236}">
                <a16:creationId xmlns:a16="http://schemas.microsoft.com/office/drawing/2014/main" id="{8469C8A8-FB56-11D1-B934-782B68BAFF87}"/>
              </a:ext>
            </a:extLst>
          </p:cNvPr>
          <p:cNvSpPr txBox="1">
            <a:spLocks/>
          </p:cNvSpPr>
          <p:nvPr/>
        </p:nvSpPr>
        <p:spPr>
          <a:xfrm>
            <a:off x="1461948" y="1691227"/>
            <a:ext cx="8883845" cy="3802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algn="just">
              <a:buFont typeface="+mj-lt"/>
              <a:buAutoNum type="arabicPeriod"/>
            </a:pPr>
            <a:r>
              <a:rPr lang="es-MX" sz="2400" dirty="0">
                <a:solidFill>
                  <a:schemeClr val="tx1"/>
                </a:solidFill>
                <a:effectLst/>
              </a:rPr>
              <a:t>1.- El algoritmo requiere un conjunto de datos de entrenamiento compuesto por ejemplos que ya están clasificados en varias categorías, según la etiqueta de una variable categórica (Y).</a:t>
            </a:r>
          </a:p>
          <a:p>
            <a:pPr algn="just">
              <a:buFont typeface="+mj-lt"/>
              <a:buAutoNum type="arabicPeriod"/>
            </a:pPr>
            <a:endParaRPr lang="es-MX" sz="2400" dirty="0">
              <a:solidFill>
                <a:schemeClr val="tx1"/>
              </a:solidFill>
              <a:effectLst/>
            </a:endParaRPr>
          </a:p>
          <a:p>
            <a:pPr algn="just">
              <a:buFont typeface="+mj-lt"/>
              <a:buAutoNum type="arabicPeriod"/>
            </a:pPr>
            <a:r>
              <a:rPr lang="es-MX" sz="2400" dirty="0">
                <a:solidFill>
                  <a:schemeClr val="tx1"/>
                </a:solidFill>
                <a:effectLst/>
              </a:rPr>
              <a:t>2.- Para cada registro no etiquetado, k-</a:t>
            </a:r>
            <a:r>
              <a:rPr lang="es-MX" sz="2400" dirty="0" err="1">
                <a:solidFill>
                  <a:schemeClr val="tx1"/>
                </a:solidFill>
                <a:effectLst/>
              </a:rPr>
              <a:t>nn</a:t>
            </a:r>
            <a:r>
              <a:rPr lang="es-MX" sz="2400" dirty="0">
                <a:solidFill>
                  <a:schemeClr val="tx1"/>
                </a:solidFill>
                <a:effectLst/>
              </a:rPr>
              <a:t> identifica los registros k en la data de entrenamiento que son los “más cercanos” en similitud.</a:t>
            </a:r>
          </a:p>
          <a:p>
            <a:pPr algn="just">
              <a:buFont typeface="+mj-lt"/>
              <a:buAutoNum type="arabicPeriod"/>
            </a:pPr>
            <a:endParaRPr lang="es-MX" sz="2400" dirty="0">
              <a:solidFill>
                <a:schemeClr val="tx1"/>
              </a:solidFill>
              <a:effectLst/>
            </a:endParaRPr>
          </a:p>
          <a:p>
            <a:pPr algn="just">
              <a:buFont typeface="+mj-lt"/>
              <a:buAutoNum type="arabicPeriod"/>
            </a:pPr>
            <a:r>
              <a:rPr lang="es-MX" sz="2400" dirty="0">
                <a:solidFill>
                  <a:schemeClr val="tx1"/>
                </a:solidFill>
                <a:effectLst/>
              </a:rPr>
              <a:t>3.- Al registro no etiquetado se le asigna la clase de la mayoría de los k vecinos más cercanos.</a:t>
            </a:r>
          </a:p>
        </p:txBody>
      </p:sp>
    </p:spTree>
    <p:extLst>
      <p:ext uri="{BB962C8B-B14F-4D97-AF65-F5344CB8AC3E}">
        <p14:creationId xmlns:p14="http://schemas.microsoft.com/office/powerpoint/2010/main" val="7718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Como funciona el algoritmo KNN?</a:t>
            </a:r>
            <a:endParaRPr dirty="0"/>
          </a:p>
        </p:txBody>
      </p:sp>
      <p:pic>
        <p:nvPicPr>
          <p:cNvPr id="3" name="Imagen 2">
            <a:extLst>
              <a:ext uri="{FF2B5EF4-FFF2-40B4-BE49-F238E27FC236}">
                <a16:creationId xmlns:a16="http://schemas.microsoft.com/office/drawing/2014/main" id="{11E4BF0A-A4E0-C21A-0E96-F2BCCFF10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771" y="1710702"/>
            <a:ext cx="5169925" cy="4191668"/>
          </a:xfrm>
          <a:prstGeom prst="rect">
            <a:avLst/>
          </a:prstGeom>
        </p:spPr>
      </p:pic>
      <p:sp>
        <p:nvSpPr>
          <p:cNvPr id="4" name="Google Shape;1904;p49">
            <a:extLst>
              <a:ext uri="{FF2B5EF4-FFF2-40B4-BE49-F238E27FC236}">
                <a16:creationId xmlns:a16="http://schemas.microsoft.com/office/drawing/2014/main" id="{5F4E35E7-162E-D1BD-6D52-3764C6116C9D}"/>
              </a:ext>
            </a:extLst>
          </p:cNvPr>
          <p:cNvSpPr txBox="1">
            <a:spLocks/>
          </p:cNvSpPr>
          <p:nvPr/>
        </p:nvSpPr>
        <p:spPr>
          <a:xfrm>
            <a:off x="850115" y="1958901"/>
            <a:ext cx="3660824" cy="2162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Clase A</a:t>
            </a:r>
          </a:p>
          <a:p>
            <a:pPr marL="0" indent="0" algn="just">
              <a:buClr>
                <a:schemeClr val="dk1"/>
              </a:buClr>
              <a:buSzPts val="1100"/>
              <a:buFont typeface="Arial"/>
              <a:buNone/>
            </a:pPr>
            <a:endParaRPr lang="es-ES" sz="2400" dirty="0">
              <a:solidFill>
                <a:schemeClr val="tx1"/>
              </a:solidFill>
            </a:endParaRPr>
          </a:p>
          <a:p>
            <a:pPr marL="0" indent="0" algn="just">
              <a:buClr>
                <a:schemeClr val="dk1"/>
              </a:buClr>
              <a:buSzPts val="1100"/>
              <a:buFont typeface="Arial"/>
              <a:buNone/>
            </a:pPr>
            <a:r>
              <a:rPr lang="es-ES" sz="2400" dirty="0">
                <a:solidFill>
                  <a:schemeClr val="tx1"/>
                </a:solidFill>
              </a:rPr>
              <a:t>Clase B</a:t>
            </a:r>
          </a:p>
          <a:p>
            <a:pPr marL="0" indent="0" algn="just">
              <a:buClr>
                <a:schemeClr val="dk1"/>
              </a:buClr>
              <a:buSzPts val="1100"/>
              <a:buFont typeface="Arial"/>
              <a:buNone/>
            </a:pPr>
            <a:endParaRPr lang="es-ES" sz="2400" dirty="0">
              <a:solidFill>
                <a:schemeClr val="tx1"/>
              </a:solidFill>
            </a:endParaRPr>
          </a:p>
          <a:p>
            <a:pPr marL="0" indent="0" algn="just">
              <a:buClr>
                <a:schemeClr val="dk1"/>
              </a:buClr>
              <a:buSzPts val="1100"/>
              <a:buFont typeface="Arial"/>
              <a:buNone/>
            </a:pPr>
            <a:r>
              <a:rPr lang="es-ES" sz="2400" dirty="0">
                <a:solidFill>
                  <a:schemeClr val="tx1"/>
                </a:solidFill>
              </a:rPr>
              <a:t>Nueva figura  </a:t>
            </a:r>
            <a:endParaRPr lang="es-MX" sz="2400" dirty="0">
              <a:solidFill>
                <a:schemeClr val="tx1"/>
              </a:solidFill>
            </a:endParaRPr>
          </a:p>
        </p:txBody>
      </p:sp>
      <p:sp>
        <p:nvSpPr>
          <p:cNvPr id="5" name="Triángulo isósceles 4">
            <a:extLst>
              <a:ext uri="{FF2B5EF4-FFF2-40B4-BE49-F238E27FC236}">
                <a16:creationId xmlns:a16="http://schemas.microsoft.com/office/drawing/2014/main" id="{E4A023CC-0F16-240E-B63F-B27291478C92}"/>
              </a:ext>
            </a:extLst>
          </p:cNvPr>
          <p:cNvSpPr/>
          <p:nvPr/>
        </p:nvSpPr>
        <p:spPr>
          <a:xfrm>
            <a:off x="2226365" y="2849217"/>
            <a:ext cx="331305" cy="237596"/>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6" name="Estrella: 5 puntas 5">
            <a:extLst>
              <a:ext uri="{FF2B5EF4-FFF2-40B4-BE49-F238E27FC236}">
                <a16:creationId xmlns:a16="http://schemas.microsoft.com/office/drawing/2014/main" id="{7030F675-BD7B-F54E-A76D-198FA7D68C12}"/>
              </a:ext>
            </a:extLst>
          </p:cNvPr>
          <p:cNvSpPr/>
          <p:nvPr/>
        </p:nvSpPr>
        <p:spPr>
          <a:xfrm>
            <a:off x="2226365" y="2070425"/>
            <a:ext cx="331305" cy="283400"/>
          </a:xfrm>
          <a:prstGeom prst="star5">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2176A8AB-0BD2-1398-83DF-39CEE82F6AA2}"/>
              </a:ext>
            </a:extLst>
          </p:cNvPr>
          <p:cNvSpPr/>
          <p:nvPr/>
        </p:nvSpPr>
        <p:spPr>
          <a:xfrm>
            <a:off x="2808469" y="3607828"/>
            <a:ext cx="265044" cy="2375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9" name="Google Shape;1904;p49">
            <a:extLst>
              <a:ext uri="{FF2B5EF4-FFF2-40B4-BE49-F238E27FC236}">
                <a16:creationId xmlns:a16="http://schemas.microsoft.com/office/drawing/2014/main" id="{D7846561-FD14-B567-C06B-9DC64DA84D24}"/>
              </a:ext>
            </a:extLst>
          </p:cNvPr>
          <p:cNvSpPr txBox="1">
            <a:spLocks/>
          </p:cNvSpPr>
          <p:nvPr/>
        </p:nvSpPr>
        <p:spPr>
          <a:xfrm>
            <a:off x="850115" y="4275591"/>
            <a:ext cx="3660824" cy="600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Elegimos K=3</a:t>
            </a:r>
          </a:p>
          <a:p>
            <a:pPr marL="0" indent="0" algn="just">
              <a:buClr>
                <a:schemeClr val="dk1"/>
              </a:buClr>
              <a:buSzPts val="1100"/>
              <a:buFont typeface="Arial"/>
              <a:buNone/>
            </a:pPr>
            <a:endParaRPr lang="es-ES" sz="2400" dirty="0">
              <a:solidFill>
                <a:schemeClr val="tx1"/>
              </a:solidFill>
            </a:endParaRPr>
          </a:p>
        </p:txBody>
      </p:sp>
      <p:sp>
        <p:nvSpPr>
          <p:cNvPr id="10" name="Google Shape;1904;p49">
            <a:extLst>
              <a:ext uri="{FF2B5EF4-FFF2-40B4-BE49-F238E27FC236}">
                <a16:creationId xmlns:a16="http://schemas.microsoft.com/office/drawing/2014/main" id="{947E4A4E-9B01-1EF8-ECF9-09827847BB5A}"/>
              </a:ext>
            </a:extLst>
          </p:cNvPr>
          <p:cNvSpPr txBox="1">
            <a:spLocks/>
          </p:cNvSpPr>
          <p:nvPr/>
        </p:nvSpPr>
        <p:spPr>
          <a:xfrm>
            <a:off x="850115" y="4876360"/>
            <a:ext cx="4076726" cy="600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Hay mas figuras de triangulo</a:t>
            </a:r>
          </a:p>
          <a:p>
            <a:pPr marL="0" indent="0" algn="just">
              <a:buClr>
                <a:schemeClr val="dk1"/>
              </a:buClr>
              <a:buSzPts val="1100"/>
              <a:buFont typeface="Arial"/>
              <a:buNone/>
            </a:pPr>
            <a:endParaRPr lang="es-ES" sz="2400" dirty="0">
              <a:solidFill>
                <a:schemeClr val="tx1"/>
              </a:solidFill>
            </a:endParaRPr>
          </a:p>
        </p:txBody>
      </p:sp>
      <p:sp>
        <p:nvSpPr>
          <p:cNvPr id="11" name="Google Shape;1904;p49">
            <a:extLst>
              <a:ext uri="{FF2B5EF4-FFF2-40B4-BE49-F238E27FC236}">
                <a16:creationId xmlns:a16="http://schemas.microsoft.com/office/drawing/2014/main" id="{17EEA8DC-8AE4-0380-C05F-0C4F7DFF516F}"/>
              </a:ext>
            </a:extLst>
          </p:cNvPr>
          <p:cNvSpPr txBox="1">
            <a:spLocks/>
          </p:cNvSpPr>
          <p:nvPr/>
        </p:nvSpPr>
        <p:spPr>
          <a:xfrm>
            <a:off x="858649" y="5492419"/>
            <a:ext cx="5012064" cy="600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La nueva figura seria un triangulo</a:t>
            </a:r>
          </a:p>
          <a:p>
            <a:pPr marL="0" indent="0" algn="just">
              <a:buClr>
                <a:schemeClr val="dk1"/>
              </a:buClr>
              <a:buSzPts val="1100"/>
              <a:buFont typeface="Arial"/>
              <a:buNone/>
            </a:pPr>
            <a:endParaRPr lang="es-ES" sz="2400" dirty="0">
              <a:solidFill>
                <a:schemeClr val="tx1"/>
              </a:solidFill>
            </a:endParaRPr>
          </a:p>
        </p:txBody>
      </p:sp>
    </p:spTree>
    <p:extLst>
      <p:ext uri="{BB962C8B-B14F-4D97-AF65-F5344CB8AC3E}">
        <p14:creationId xmlns:p14="http://schemas.microsoft.com/office/powerpoint/2010/main" val="120839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Como funciona el algoritmo KNN?</a:t>
            </a:r>
            <a:endParaRPr dirty="0"/>
          </a:p>
        </p:txBody>
      </p:sp>
      <p:sp>
        <p:nvSpPr>
          <p:cNvPr id="4" name="Google Shape;1904;p49">
            <a:extLst>
              <a:ext uri="{FF2B5EF4-FFF2-40B4-BE49-F238E27FC236}">
                <a16:creationId xmlns:a16="http://schemas.microsoft.com/office/drawing/2014/main" id="{5F4E35E7-162E-D1BD-6D52-3764C6116C9D}"/>
              </a:ext>
            </a:extLst>
          </p:cNvPr>
          <p:cNvSpPr txBox="1">
            <a:spLocks/>
          </p:cNvSpPr>
          <p:nvPr/>
        </p:nvSpPr>
        <p:spPr>
          <a:xfrm>
            <a:off x="850115" y="1958901"/>
            <a:ext cx="3660824" cy="2162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Clase A</a:t>
            </a:r>
          </a:p>
          <a:p>
            <a:pPr marL="0" indent="0" algn="just">
              <a:buClr>
                <a:schemeClr val="dk1"/>
              </a:buClr>
              <a:buSzPts val="1100"/>
              <a:buFont typeface="Arial"/>
              <a:buNone/>
            </a:pPr>
            <a:endParaRPr lang="es-ES" sz="2400" dirty="0">
              <a:solidFill>
                <a:schemeClr val="tx1"/>
              </a:solidFill>
            </a:endParaRPr>
          </a:p>
          <a:p>
            <a:pPr marL="0" indent="0" algn="just">
              <a:buClr>
                <a:schemeClr val="dk1"/>
              </a:buClr>
              <a:buSzPts val="1100"/>
              <a:buFont typeface="Arial"/>
              <a:buNone/>
            </a:pPr>
            <a:r>
              <a:rPr lang="es-ES" sz="2400" dirty="0">
                <a:solidFill>
                  <a:schemeClr val="tx1"/>
                </a:solidFill>
              </a:rPr>
              <a:t>Clase B</a:t>
            </a:r>
          </a:p>
          <a:p>
            <a:pPr marL="0" indent="0" algn="just">
              <a:buClr>
                <a:schemeClr val="dk1"/>
              </a:buClr>
              <a:buSzPts val="1100"/>
              <a:buFont typeface="Arial"/>
              <a:buNone/>
            </a:pPr>
            <a:endParaRPr lang="es-ES" sz="2400" dirty="0">
              <a:solidFill>
                <a:schemeClr val="tx1"/>
              </a:solidFill>
            </a:endParaRPr>
          </a:p>
          <a:p>
            <a:pPr marL="0" indent="0" algn="just">
              <a:buClr>
                <a:schemeClr val="dk1"/>
              </a:buClr>
              <a:buSzPts val="1100"/>
              <a:buFont typeface="Arial"/>
              <a:buNone/>
            </a:pPr>
            <a:r>
              <a:rPr lang="es-ES" sz="2400" dirty="0">
                <a:solidFill>
                  <a:schemeClr val="tx1"/>
                </a:solidFill>
              </a:rPr>
              <a:t>Nueva figura  </a:t>
            </a:r>
            <a:endParaRPr lang="es-MX" sz="2400" dirty="0">
              <a:solidFill>
                <a:schemeClr val="tx1"/>
              </a:solidFill>
            </a:endParaRPr>
          </a:p>
        </p:txBody>
      </p:sp>
      <p:sp>
        <p:nvSpPr>
          <p:cNvPr id="5" name="Triángulo isósceles 4">
            <a:extLst>
              <a:ext uri="{FF2B5EF4-FFF2-40B4-BE49-F238E27FC236}">
                <a16:creationId xmlns:a16="http://schemas.microsoft.com/office/drawing/2014/main" id="{E4A023CC-0F16-240E-B63F-B27291478C92}"/>
              </a:ext>
            </a:extLst>
          </p:cNvPr>
          <p:cNvSpPr/>
          <p:nvPr/>
        </p:nvSpPr>
        <p:spPr>
          <a:xfrm>
            <a:off x="2226365" y="2849217"/>
            <a:ext cx="331305" cy="237596"/>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6" name="Estrella: 5 puntas 5">
            <a:extLst>
              <a:ext uri="{FF2B5EF4-FFF2-40B4-BE49-F238E27FC236}">
                <a16:creationId xmlns:a16="http://schemas.microsoft.com/office/drawing/2014/main" id="{7030F675-BD7B-F54E-A76D-198FA7D68C12}"/>
              </a:ext>
            </a:extLst>
          </p:cNvPr>
          <p:cNvSpPr/>
          <p:nvPr/>
        </p:nvSpPr>
        <p:spPr>
          <a:xfrm>
            <a:off x="2226365" y="2070425"/>
            <a:ext cx="331305" cy="283400"/>
          </a:xfrm>
          <a:prstGeom prst="star5">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2176A8AB-0BD2-1398-83DF-39CEE82F6AA2}"/>
              </a:ext>
            </a:extLst>
          </p:cNvPr>
          <p:cNvSpPr/>
          <p:nvPr/>
        </p:nvSpPr>
        <p:spPr>
          <a:xfrm>
            <a:off x="2808469" y="3607828"/>
            <a:ext cx="265044" cy="2375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9" name="Google Shape;1904;p49">
            <a:extLst>
              <a:ext uri="{FF2B5EF4-FFF2-40B4-BE49-F238E27FC236}">
                <a16:creationId xmlns:a16="http://schemas.microsoft.com/office/drawing/2014/main" id="{D7846561-FD14-B567-C06B-9DC64DA84D24}"/>
              </a:ext>
            </a:extLst>
          </p:cNvPr>
          <p:cNvSpPr txBox="1">
            <a:spLocks/>
          </p:cNvSpPr>
          <p:nvPr/>
        </p:nvSpPr>
        <p:spPr>
          <a:xfrm>
            <a:off x="850115" y="4238398"/>
            <a:ext cx="3660824" cy="600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Elegimos K=3</a:t>
            </a:r>
          </a:p>
          <a:p>
            <a:pPr marL="0" indent="0" algn="just">
              <a:buClr>
                <a:schemeClr val="dk1"/>
              </a:buClr>
              <a:buSzPts val="1100"/>
              <a:buFont typeface="Arial"/>
              <a:buNone/>
            </a:pPr>
            <a:endParaRPr lang="es-ES" sz="2400" dirty="0">
              <a:solidFill>
                <a:schemeClr val="tx1"/>
              </a:solidFill>
            </a:endParaRPr>
          </a:p>
        </p:txBody>
      </p:sp>
      <p:sp>
        <p:nvSpPr>
          <p:cNvPr id="10" name="Google Shape;1904;p49">
            <a:extLst>
              <a:ext uri="{FF2B5EF4-FFF2-40B4-BE49-F238E27FC236}">
                <a16:creationId xmlns:a16="http://schemas.microsoft.com/office/drawing/2014/main" id="{947E4A4E-9B01-1EF8-ECF9-09827847BB5A}"/>
              </a:ext>
            </a:extLst>
          </p:cNvPr>
          <p:cNvSpPr txBox="1">
            <a:spLocks/>
          </p:cNvSpPr>
          <p:nvPr/>
        </p:nvSpPr>
        <p:spPr>
          <a:xfrm>
            <a:off x="850115" y="4820036"/>
            <a:ext cx="4076726" cy="600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Hay mas figuras de estrella</a:t>
            </a:r>
          </a:p>
          <a:p>
            <a:pPr marL="0" indent="0" algn="just">
              <a:buClr>
                <a:schemeClr val="dk1"/>
              </a:buClr>
              <a:buSzPts val="1100"/>
              <a:buFont typeface="Arial"/>
              <a:buNone/>
            </a:pPr>
            <a:endParaRPr lang="es-ES" sz="2400" dirty="0">
              <a:solidFill>
                <a:schemeClr val="tx1"/>
              </a:solidFill>
            </a:endParaRPr>
          </a:p>
        </p:txBody>
      </p:sp>
      <p:sp>
        <p:nvSpPr>
          <p:cNvPr id="11" name="Google Shape;1904;p49">
            <a:extLst>
              <a:ext uri="{FF2B5EF4-FFF2-40B4-BE49-F238E27FC236}">
                <a16:creationId xmlns:a16="http://schemas.microsoft.com/office/drawing/2014/main" id="{17EEA8DC-8AE4-0380-C05F-0C4F7DFF516F}"/>
              </a:ext>
            </a:extLst>
          </p:cNvPr>
          <p:cNvSpPr txBox="1">
            <a:spLocks/>
          </p:cNvSpPr>
          <p:nvPr/>
        </p:nvSpPr>
        <p:spPr>
          <a:xfrm>
            <a:off x="858649" y="5428505"/>
            <a:ext cx="5012064" cy="600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just">
              <a:buClr>
                <a:schemeClr val="dk1"/>
              </a:buClr>
              <a:buSzPts val="1100"/>
              <a:buFont typeface="Arial"/>
              <a:buNone/>
            </a:pPr>
            <a:r>
              <a:rPr lang="es-ES" sz="2400" dirty="0">
                <a:solidFill>
                  <a:schemeClr val="tx1"/>
                </a:solidFill>
              </a:rPr>
              <a:t>La nueva figura seria una estrella</a:t>
            </a:r>
          </a:p>
          <a:p>
            <a:pPr marL="0" indent="0" algn="just">
              <a:buClr>
                <a:schemeClr val="dk1"/>
              </a:buClr>
              <a:buSzPts val="1100"/>
              <a:buFont typeface="Arial"/>
              <a:buNone/>
            </a:pPr>
            <a:endParaRPr lang="es-ES" sz="2400" dirty="0">
              <a:solidFill>
                <a:schemeClr val="tx1"/>
              </a:solidFill>
            </a:endParaRPr>
          </a:p>
        </p:txBody>
      </p:sp>
      <p:pic>
        <p:nvPicPr>
          <p:cNvPr id="8" name="Imagen 7">
            <a:extLst>
              <a:ext uri="{FF2B5EF4-FFF2-40B4-BE49-F238E27FC236}">
                <a16:creationId xmlns:a16="http://schemas.microsoft.com/office/drawing/2014/main" id="{3300836F-24A2-3DBD-4F03-BBC90E67B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800" y="1708920"/>
            <a:ext cx="4537026" cy="4162409"/>
          </a:xfrm>
          <a:prstGeom prst="rect">
            <a:avLst/>
          </a:prstGeom>
        </p:spPr>
      </p:pic>
    </p:spTree>
    <p:extLst>
      <p:ext uri="{BB962C8B-B14F-4D97-AF65-F5344CB8AC3E}">
        <p14:creationId xmlns:p14="http://schemas.microsoft.com/office/powerpoint/2010/main" val="419427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Elegir K</a:t>
            </a:r>
            <a:endParaRPr dirty="0"/>
          </a:p>
        </p:txBody>
      </p:sp>
      <p:sp>
        <p:nvSpPr>
          <p:cNvPr id="8" name="Google Shape;1870;p47">
            <a:extLst>
              <a:ext uri="{FF2B5EF4-FFF2-40B4-BE49-F238E27FC236}">
                <a16:creationId xmlns:a16="http://schemas.microsoft.com/office/drawing/2014/main" id="{0561A2E0-3649-3DBF-E63B-8ABCEE5C651E}"/>
              </a:ext>
            </a:extLst>
          </p:cNvPr>
          <p:cNvSpPr/>
          <p:nvPr/>
        </p:nvSpPr>
        <p:spPr>
          <a:xfrm>
            <a:off x="1015326" y="17973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2;p47">
            <a:extLst>
              <a:ext uri="{FF2B5EF4-FFF2-40B4-BE49-F238E27FC236}">
                <a16:creationId xmlns:a16="http://schemas.microsoft.com/office/drawing/2014/main" id="{2BCF7E5E-8442-D534-3EA7-3ABE4C9A47CD}"/>
              </a:ext>
            </a:extLst>
          </p:cNvPr>
          <p:cNvSpPr/>
          <p:nvPr/>
        </p:nvSpPr>
        <p:spPr>
          <a:xfrm>
            <a:off x="1141256" y="1924091"/>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04;p49">
            <a:extLst>
              <a:ext uri="{FF2B5EF4-FFF2-40B4-BE49-F238E27FC236}">
                <a16:creationId xmlns:a16="http://schemas.microsoft.com/office/drawing/2014/main" id="{8469C8A8-FB56-11D1-B934-782B68BAFF87}"/>
              </a:ext>
            </a:extLst>
          </p:cNvPr>
          <p:cNvSpPr txBox="1">
            <a:spLocks/>
          </p:cNvSpPr>
          <p:nvPr/>
        </p:nvSpPr>
        <p:spPr>
          <a:xfrm>
            <a:off x="1718728" y="1654594"/>
            <a:ext cx="8883845" cy="2815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139700" indent="0" algn="just"/>
            <a:r>
              <a:rPr lang="es-MX" sz="2400" dirty="0">
                <a:solidFill>
                  <a:schemeClr val="tx1"/>
                </a:solidFill>
              </a:rPr>
              <a:t>La decisión de cuántos vecinos usar para k-</a:t>
            </a:r>
            <a:r>
              <a:rPr lang="es-MX" sz="2400" dirty="0" err="1">
                <a:solidFill>
                  <a:schemeClr val="tx1"/>
                </a:solidFill>
              </a:rPr>
              <a:t>nn</a:t>
            </a:r>
            <a:r>
              <a:rPr lang="es-MX" sz="2400" dirty="0">
                <a:solidFill>
                  <a:schemeClr val="tx1"/>
                </a:solidFill>
              </a:rPr>
              <a:t> determina qué tan bien el modelo generalizará para futuros datos.</a:t>
            </a:r>
          </a:p>
          <a:p>
            <a:pPr marL="139700" indent="0" algn="just"/>
            <a:endParaRPr lang="es-MX" sz="2400" dirty="0">
              <a:solidFill>
                <a:schemeClr val="tx1"/>
              </a:solidFill>
              <a:effectLst/>
            </a:endParaRPr>
          </a:p>
          <a:p>
            <a:pPr marL="139700" indent="0" algn="just"/>
            <a:r>
              <a:rPr lang="es-MX" sz="2400" dirty="0">
                <a:solidFill>
                  <a:schemeClr val="tx1"/>
                </a:solidFill>
              </a:rPr>
              <a:t>La elección de un k grande reduce el impacto o la varianza causada por la data con ruido, pero puede sesgar el aprendizaje con el riesgo de ignorar patrones pequeños pero importantes.</a:t>
            </a:r>
          </a:p>
          <a:p>
            <a:pPr marL="139700" indent="0" algn="just"/>
            <a:endParaRPr lang="es-MX" sz="2400" dirty="0">
              <a:solidFill>
                <a:schemeClr val="tx1"/>
              </a:solidFill>
              <a:effectLst/>
            </a:endParaRPr>
          </a:p>
        </p:txBody>
      </p:sp>
    </p:spTree>
    <p:extLst>
      <p:ext uri="{BB962C8B-B14F-4D97-AF65-F5344CB8AC3E}">
        <p14:creationId xmlns:p14="http://schemas.microsoft.com/office/powerpoint/2010/main" val="3124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Elegir K</a:t>
            </a:r>
            <a:endParaRPr dirty="0"/>
          </a:p>
        </p:txBody>
      </p:sp>
      <p:sp>
        <p:nvSpPr>
          <p:cNvPr id="8" name="Google Shape;1870;p47">
            <a:extLst>
              <a:ext uri="{FF2B5EF4-FFF2-40B4-BE49-F238E27FC236}">
                <a16:creationId xmlns:a16="http://schemas.microsoft.com/office/drawing/2014/main" id="{0561A2E0-3649-3DBF-E63B-8ABCEE5C651E}"/>
              </a:ext>
            </a:extLst>
          </p:cNvPr>
          <p:cNvSpPr/>
          <p:nvPr/>
        </p:nvSpPr>
        <p:spPr>
          <a:xfrm>
            <a:off x="1015326" y="17973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2;p47">
            <a:extLst>
              <a:ext uri="{FF2B5EF4-FFF2-40B4-BE49-F238E27FC236}">
                <a16:creationId xmlns:a16="http://schemas.microsoft.com/office/drawing/2014/main" id="{2BCF7E5E-8442-D534-3EA7-3ABE4C9A47CD}"/>
              </a:ext>
            </a:extLst>
          </p:cNvPr>
          <p:cNvSpPr/>
          <p:nvPr/>
        </p:nvSpPr>
        <p:spPr>
          <a:xfrm>
            <a:off x="1141256" y="1924091"/>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04;p49">
            <a:extLst>
              <a:ext uri="{FF2B5EF4-FFF2-40B4-BE49-F238E27FC236}">
                <a16:creationId xmlns:a16="http://schemas.microsoft.com/office/drawing/2014/main" id="{8469C8A8-FB56-11D1-B934-782B68BAFF87}"/>
              </a:ext>
            </a:extLst>
          </p:cNvPr>
          <p:cNvSpPr txBox="1">
            <a:spLocks/>
          </p:cNvSpPr>
          <p:nvPr/>
        </p:nvSpPr>
        <p:spPr>
          <a:xfrm>
            <a:off x="1568214" y="1754324"/>
            <a:ext cx="8883845" cy="3853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139700" indent="0" algn="just"/>
            <a:r>
              <a:rPr lang="es-MX" sz="2400" dirty="0">
                <a:solidFill>
                  <a:schemeClr val="tx1"/>
                </a:solidFill>
              </a:rPr>
              <a:t>Suponiendo que se elija un k tan grande como el número total de observaciones en los datos de entrenamiento. Con cada instancia de entrenamiento representado en la votación final, la clase más común siempre tiene la mayoría de votos. Por lo tanto, el modelo siempre predeciría la clase mayoritaria, independientemente de los vecinos más cercanos.</a:t>
            </a:r>
          </a:p>
          <a:p>
            <a:pPr marL="139700" indent="0" algn="just"/>
            <a:endParaRPr lang="es-MX" sz="2400" dirty="0">
              <a:solidFill>
                <a:schemeClr val="tx1"/>
              </a:solidFill>
              <a:effectLst/>
            </a:endParaRPr>
          </a:p>
          <a:p>
            <a:pPr marL="139700" indent="0" algn="just"/>
            <a:r>
              <a:rPr lang="es-MX" sz="2400" dirty="0">
                <a:solidFill>
                  <a:schemeClr val="tx1"/>
                </a:solidFill>
              </a:rPr>
              <a:t>En el extremo opuesto, el uso de un k=1 permite la data con ruido u </a:t>
            </a:r>
            <a:r>
              <a:rPr lang="es-MX" sz="2400" dirty="0" err="1">
                <a:solidFill>
                  <a:schemeClr val="tx1"/>
                </a:solidFill>
              </a:rPr>
              <a:t>outliers</a:t>
            </a:r>
            <a:r>
              <a:rPr lang="es-MX" sz="2400" dirty="0">
                <a:solidFill>
                  <a:schemeClr val="tx1"/>
                </a:solidFill>
              </a:rPr>
              <a:t> que influyen indebidamente en la clasificación de ejemplos.</a:t>
            </a:r>
            <a:endParaRPr lang="es-MX" sz="2400" dirty="0">
              <a:solidFill>
                <a:schemeClr val="tx1"/>
              </a:solidFill>
              <a:effectLst/>
            </a:endParaRPr>
          </a:p>
        </p:txBody>
      </p:sp>
    </p:spTree>
    <p:extLst>
      <p:ext uri="{BB962C8B-B14F-4D97-AF65-F5344CB8AC3E}">
        <p14:creationId xmlns:p14="http://schemas.microsoft.com/office/powerpoint/2010/main" val="52361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67BE2DB1-EACC-86FC-645D-DB0DDE2CCFC3}"/>
              </a:ext>
            </a:extLst>
          </p:cNvPr>
          <p:cNvSpPr txBox="1">
            <a:spLocks/>
          </p:cNvSpPr>
          <p:nvPr/>
        </p:nvSpPr>
        <p:spPr>
          <a:xfrm>
            <a:off x="1291770" y="365125"/>
            <a:ext cx="10062029" cy="547159"/>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b="1" dirty="0">
                <a:solidFill>
                  <a:schemeClr val="bg1">
                    <a:lumMod val="50000"/>
                  </a:schemeClr>
                </a:solidFill>
                <a:latin typeface="Arial" panose="020B0604020202020204" pitchFamily="34" charset="0"/>
                <a:cs typeface="Arial" panose="020B0604020202020204" pitchFamily="34" charset="0"/>
              </a:rPr>
              <a:t>Algoritmo KNN</a:t>
            </a:r>
            <a:r>
              <a:rPr lang="es-ES" dirty="0">
                <a:solidFill>
                  <a:schemeClr val="bg1">
                    <a:lumMod val="50000"/>
                  </a:schemeClr>
                </a:solidFill>
              </a:rPr>
              <a:t> </a:t>
            </a:r>
            <a:endParaRPr lang="es-MX" dirty="0">
              <a:solidFill>
                <a:schemeClr val="bg1">
                  <a:lumMod val="50000"/>
                </a:schemeClr>
              </a:solidFill>
            </a:endParaRPr>
          </a:p>
        </p:txBody>
      </p:sp>
      <p:grpSp>
        <p:nvGrpSpPr>
          <p:cNvPr id="25" name="Grupo 24">
            <a:extLst>
              <a:ext uri="{FF2B5EF4-FFF2-40B4-BE49-F238E27FC236}">
                <a16:creationId xmlns:a16="http://schemas.microsoft.com/office/drawing/2014/main" id="{E5213F3B-A115-BB50-E328-DD2324CAF6B0}"/>
              </a:ext>
            </a:extLst>
          </p:cNvPr>
          <p:cNvGrpSpPr/>
          <p:nvPr/>
        </p:nvGrpSpPr>
        <p:grpSpPr>
          <a:xfrm>
            <a:off x="101600" y="5736695"/>
            <a:ext cx="11976100" cy="683683"/>
            <a:chOff x="101600" y="5736695"/>
            <a:chExt cx="11976100" cy="683683"/>
          </a:xfrm>
        </p:grpSpPr>
        <p:sp>
          <p:nvSpPr>
            <p:cNvPr id="26" name="Rectángulo 25">
              <a:extLst>
                <a:ext uri="{FF2B5EF4-FFF2-40B4-BE49-F238E27FC236}">
                  <a16:creationId xmlns:a16="http://schemas.microsoft.com/office/drawing/2014/main" id="{A937F473-4D40-E083-F7C7-6E09AF1B7AA4}"/>
                </a:ext>
              </a:extLst>
            </p:cNvPr>
            <p:cNvSpPr/>
            <p:nvPr/>
          </p:nvSpPr>
          <p:spPr>
            <a:xfrm>
              <a:off x="101600" y="5908522"/>
              <a:ext cx="11976100" cy="3693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Rectángulo: esquinas redondeadas 26">
              <a:extLst>
                <a:ext uri="{FF2B5EF4-FFF2-40B4-BE49-F238E27FC236}">
                  <a16:creationId xmlns:a16="http://schemas.microsoft.com/office/drawing/2014/main" id="{BBB3E2C7-6B42-A50A-E4C3-CB438D961D8B}"/>
                </a:ext>
              </a:extLst>
            </p:cNvPr>
            <p:cNvSpPr/>
            <p:nvPr/>
          </p:nvSpPr>
          <p:spPr>
            <a:xfrm>
              <a:off x="335172" y="5736695"/>
              <a:ext cx="11495806" cy="23759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8" name="Rectángulo 27">
              <a:extLst>
                <a:ext uri="{FF2B5EF4-FFF2-40B4-BE49-F238E27FC236}">
                  <a16:creationId xmlns:a16="http://schemas.microsoft.com/office/drawing/2014/main" id="{7C7B9842-0A07-59CC-DA27-BF9DC6DC0031}"/>
                </a:ext>
              </a:extLst>
            </p:cNvPr>
            <p:cNvSpPr/>
            <p:nvPr/>
          </p:nvSpPr>
          <p:spPr>
            <a:xfrm>
              <a:off x="101600" y="6331831"/>
              <a:ext cx="11976100" cy="88547"/>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385254FD-F46E-2F5C-A48F-72E0EBAA16CB}"/>
                </a:ext>
              </a:extLst>
            </p:cNvPr>
            <p:cNvSpPr/>
            <p:nvPr/>
          </p:nvSpPr>
          <p:spPr>
            <a:xfrm>
              <a:off x="11548545" y="6103432"/>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8FB38B9C-4D17-2A95-EE6E-E22858CC53E7}"/>
                </a:ext>
              </a:extLst>
            </p:cNvPr>
            <p:cNvSpPr/>
            <p:nvPr/>
          </p:nvSpPr>
          <p:spPr>
            <a:xfrm>
              <a:off x="11732553" y="6102224"/>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30">
              <a:extLst>
                <a:ext uri="{FF2B5EF4-FFF2-40B4-BE49-F238E27FC236}">
                  <a16:creationId xmlns:a16="http://schemas.microsoft.com/office/drawing/2014/main" id="{E22AD6B6-F677-F4BE-305B-298087E8EFED}"/>
                </a:ext>
              </a:extLst>
            </p:cNvPr>
            <p:cNvSpPr/>
            <p:nvPr/>
          </p:nvSpPr>
          <p:spPr>
            <a:xfrm>
              <a:off x="11364538" y="6102225"/>
              <a:ext cx="117475" cy="8648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CuadroTexto 31">
              <a:extLst>
                <a:ext uri="{FF2B5EF4-FFF2-40B4-BE49-F238E27FC236}">
                  <a16:creationId xmlns:a16="http://schemas.microsoft.com/office/drawing/2014/main" id="{84AE926A-4EF7-B022-8987-7C8F4C5F4C4D}"/>
                </a:ext>
              </a:extLst>
            </p:cNvPr>
            <p:cNvSpPr txBox="1"/>
            <p:nvPr/>
          </p:nvSpPr>
          <p:spPr>
            <a:xfrm>
              <a:off x="8182718" y="5945716"/>
              <a:ext cx="3150633" cy="369332"/>
            </a:xfrm>
            <a:prstGeom prst="rect">
              <a:avLst/>
            </a:prstGeom>
            <a:noFill/>
          </p:spPr>
          <p:txBody>
            <a:bodyPr wrap="square" rtlCol="0">
              <a:spAutoFit/>
            </a:bodyPr>
            <a:lstStyle/>
            <a:p>
              <a:r>
                <a:rPr lang="es-ES" dirty="0">
                  <a:solidFill>
                    <a:schemeClr val="bg1"/>
                  </a:solidFill>
                </a:rPr>
                <a:t>Diplomado en ciencia de datos</a:t>
              </a:r>
              <a:endParaRPr lang="es-MX" dirty="0">
                <a:solidFill>
                  <a:schemeClr val="bg1"/>
                </a:solidFill>
              </a:endParaRPr>
            </a:p>
          </p:txBody>
        </p:sp>
      </p:grpSp>
      <p:pic>
        <p:nvPicPr>
          <p:cNvPr id="34" name="Imagen 33">
            <a:extLst>
              <a:ext uri="{FF2B5EF4-FFF2-40B4-BE49-F238E27FC236}">
                <a16:creationId xmlns:a16="http://schemas.microsoft.com/office/drawing/2014/main" id="{BF6B4969-13BD-F1DE-E8D5-FDF2F323A76C}"/>
              </a:ext>
            </a:extLst>
          </p:cNvPr>
          <p:cNvPicPr>
            <a:picLocks noChangeAspect="1"/>
          </p:cNvPicPr>
          <p:nvPr/>
        </p:nvPicPr>
        <p:blipFill>
          <a:blip r:embed="rId2"/>
          <a:stretch>
            <a:fillRect/>
          </a:stretch>
        </p:blipFill>
        <p:spPr>
          <a:xfrm>
            <a:off x="101600" y="85724"/>
            <a:ext cx="1209675" cy="1190625"/>
          </a:xfrm>
          <a:prstGeom prst="rect">
            <a:avLst/>
          </a:prstGeom>
        </p:spPr>
      </p:pic>
      <p:sp>
        <p:nvSpPr>
          <p:cNvPr id="14" name="Google Shape;1786;p45">
            <a:extLst>
              <a:ext uri="{FF2B5EF4-FFF2-40B4-BE49-F238E27FC236}">
                <a16:creationId xmlns:a16="http://schemas.microsoft.com/office/drawing/2014/main" id="{1362697F-6D85-419A-8843-014BDCCDC8C3}"/>
              </a:ext>
            </a:extLst>
          </p:cNvPr>
          <p:cNvSpPr txBox="1">
            <a:spLocks noGrp="1"/>
          </p:cNvSpPr>
          <p:nvPr>
            <p:ph type="title"/>
          </p:nvPr>
        </p:nvSpPr>
        <p:spPr>
          <a:xfrm>
            <a:off x="1291770" y="1099006"/>
            <a:ext cx="9224203" cy="69833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Ventajas del algoritmo KNN</a:t>
            </a:r>
            <a:endParaRPr dirty="0"/>
          </a:p>
        </p:txBody>
      </p:sp>
      <p:sp>
        <p:nvSpPr>
          <p:cNvPr id="8" name="Google Shape;1870;p47">
            <a:extLst>
              <a:ext uri="{FF2B5EF4-FFF2-40B4-BE49-F238E27FC236}">
                <a16:creationId xmlns:a16="http://schemas.microsoft.com/office/drawing/2014/main" id="{0561A2E0-3649-3DBF-E63B-8ABCEE5C651E}"/>
              </a:ext>
            </a:extLst>
          </p:cNvPr>
          <p:cNvSpPr/>
          <p:nvPr/>
        </p:nvSpPr>
        <p:spPr>
          <a:xfrm>
            <a:off x="1015326" y="200938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2;p47">
            <a:extLst>
              <a:ext uri="{FF2B5EF4-FFF2-40B4-BE49-F238E27FC236}">
                <a16:creationId xmlns:a16="http://schemas.microsoft.com/office/drawing/2014/main" id="{2BCF7E5E-8442-D534-3EA7-3ABE4C9A47CD}"/>
              </a:ext>
            </a:extLst>
          </p:cNvPr>
          <p:cNvSpPr/>
          <p:nvPr/>
        </p:nvSpPr>
        <p:spPr>
          <a:xfrm>
            <a:off x="1141256" y="2136129"/>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04;p49">
            <a:extLst>
              <a:ext uri="{FF2B5EF4-FFF2-40B4-BE49-F238E27FC236}">
                <a16:creationId xmlns:a16="http://schemas.microsoft.com/office/drawing/2014/main" id="{8469C8A8-FB56-11D1-B934-782B68BAFF87}"/>
              </a:ext>
            </a:extLst>
          </p:cNvPr>
          <p:cNvSpPr txBox="1">
            <a:spLocks/>
          </p:cNvSpPr>
          <p:nvPr/>
        </p:nvSpPr>
        <p:spPr>
          <a:xfrm>
            <a:off x="1654077" y="1851321"/>
            <a:ext cx="8883845" cy="2261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139700" indent="0" algn="l"/>
            <a:r>
              <a:rPr lang="es-MX" sz="2400" dirty="0">
                <a:solidFill>
                  <a:schemeClr val="tx1"/>
                </a:solidFill>
              </a:rPr>
              <a:t>Es simple y eficaz.</a:t>
            </a:r>
          </a:p>
          <a:p>
            <a:pPr marL="139700" indent="0" algn="l"/>
            <a:endParaRPr lang="es-MX" sz="2400" dirty="0">
              <a:solidFill>
                <a:schemeClr val="tx1"/>
              </a:solidFill>
            </a:endParaRPr>
          </a:p>
          <a:p>
            <a:pPr marL="139700" indent="0" algn="l"/>
            <a:r>
              <a:rPr lang="es-MX" sz="2400" dirty="0">
                <a:solidFill>
                  <a:schemeClr val="tx1"/>
                </a:solidFill>
              </a:rPr>
              <a:t>No hace ninguna suposición sobre la distribución de los datos.</a:t>
            </a:r>
          </a:p>
          <a:p>
            <a:pPr marL="139700" indent="0" algn="l"/>
            <a:endParaRPr lang="es-MX" sz="2400" dirty="0">
              <a:solidFill>
                <a:schemeClr val="tx1"/>
              </a:solidFill>
            </a:endParaRPr>
          </a:p>
          <a:p>
            <a:pPr marL="139700" indent="0" algn="l"/>
            <a:r>
              <a:rPr lang="es-MX" sz="2400" dirty="0">
                <a:solidFill>
                  <a:schemeClr val="tx1"/>
                </a:solidFill>
              </a:rPr>
              <a:t>La fase de entrenamiento es rápida.</a:t>
            </a:r>
          </a:p>
          <a:p>
            <a:pPr marL="139700" indent="0" algn="just"/>
            <a:endParaRPr lang="es-MX" sz="2400" dirty="0">
              <a:solidFill>
                <a:schemeClr val="tx1"/>
              </a:solidFill>
              <a:effectLst/>
            </a:endParaRPr>
          </a:p>
        </p:txBody>
      </p:sp>
    </p:spTree>
    <p:extLst>
      <p:ext uri="{BB962C8B-B14F-4D97-AF65-F5344CB8AC3E}">
        <p14:creationId xmlns:p14="http://schemas.microsoft.com/office/powerpoint/2010/main" val="25016143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2419</TotalTime>
  <Words>549</Words>
  <Application>Microsoft Office PowerPoint</Application>
  <PresentationFormat>Panorámica</PresentationFormat>
  <Paragraphs>85</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Aldrich</vt:lpstr>
      <vt:lpstr>Arial</vt:lpstr>
      <vt:lpstr>Bai Jamjuree</vt:lpstr>
      <vt:lpstr>Calibri</vt:lpstr>
      <vt:lpstr>Calibri Light</vt:lpstr>
      <vt:lpstr>Tema de Office</vt:lpstr>
      <vt:lpstr>Ciencia de Datos  Diplomado</vt:lpstr>
      <vt:lpstr>Presentación de PowerPoint</vt:lpstr>
      <vt:lpstr>Algoritmo KNN</vt:lpstr>
      <vt:lpstr>Elegir K</vt:lpstr>
      <vt:lpstr>Como funciona el algoritmo KNN?</vt:lpstr>
      <vt:lpstr>Como funciona el algoritmo KNN?</vt:lpstr>
      <vt:lpstr>Elegir K</vt:lpstr>
      <vt:lpstr>Elegir K</vt:lpstr>
      <vt:lpstr>Ventajas del algoritmo KNN</vt:lpstr>
      <vt:lpstr>Desventajas del algoritmo KNN</vt:lpstr>
      <vt:lpstr>Ejercicios Practicos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llopez@hopewellsystem.com</dc:creator>
  <cp:lastModifiedBy>Luisa López Vazquez</cp:lastModifiedBy>
  <cp:revision>94</cp:revision>
  <dcterms:created xsi:type="dcterms:W3CDTF">2022-08-22T23:58:18Z</dcterms:created>
  <dcterms:modified xsi:type="dcterms:W3CDTF">2023-01-07T18:39:11Z</dcterms:modified>
</cp:coreProperties>
</file>