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13" r:id="rId4"/>
    <p:sldId id="306" r:id="rId5"/>
    <p:sldId id="310" r:id="rId6"/>
    <p:sldId id="311" r:id="rId7"/>
    <p:sldId id="312" r:id="rId8"/>
    <p:sldId id="270" r:id="rId9"/>
    <p:sldId id="271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pPr algn="just"/>
          <a:r>
            <a:rPr lang="es-MX" b="0" i="0" dirty="0"/>
            <a:t>La metodología CRISP-DM contempla el proceso de análisis de datos como un proyecto profesional, estableciendo así un contexto mucho más rico que influye en la elaboración de los modelos.</a:t>
          </a:r>
          <a:endParaRPr lang="en-US" dirty="0">
            <a:latin typeface="Verdana"/>
            <a:ea typeface="Verdana"/>
          </a:endParaRPr>
        </a:p>
      </dgm:t>
    </dgm:pt>
    <dgm:pt modelId="{FCAB2A47-69CF-48DA-98EF-6245BCE8E98A}" type="parTrans" cxnId="{27769450-531D-4BB2-B2BF-53394D643025}">
      <dgm:prSet/>
      <dgm:spPr/>
      <dgm:t>
        <a:bodyPr/>
        <a:lstStyle/>
        <a:p>
          <a:endParaRPr lang="es-MX"/>
        </a:p>
      </dgm:t>
    </dgm:pt>
    <dgm:pt modelId="{E4F053D5-5865-4213-9094-AD2939C5BE45}" type="sibTrans" cxnId="{27769450-531D-4BB2-B2BF-53394D643025}">
      <dgm:prSet/>
      <dgm:spPr/>
      <dgm:t>
        <a:bodyPr/>
        <a:lstStyle/>
        <a:p>
          <a:endParaRPr lang="es-MX"/>
        </a:p>
      </dgm:t>
    </dgm:pt>
    <dgm:pt modelId="{ADA611C7-2256-448E-8893-F785E141EFB5}">
      <dgm:prSet phldr="0"/>
      <dgm:spPr/>
      <dgm:t>
        <a:bodyPr/>
        <a:lstStyle/>
        <a:p>
          <a:pPr algn="just" rtl="0"/>
          <a:r>
            <a:rPr lang="es-MX" b="0" i="0" dirty="0"/>
            <a:t>El ciclo de vida del proyecto de minería de datos consiste en seis fases mostradas en la figura siguiente.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  <dgm:t>
        <a:bodyPr/>
        <a:lstStyle/>
        <a:p>
          <a:endParaRPr lang="es-MX"/>
        </a:p>
      </dgm:t>
    </dgm:pt>
    <dgm:pt modelId="{DF1418A9-3860-4408-BAE9-6221C582D895}" type="sibTrans" cxnId="{10A88389-8520-4A02-9CD4-F7A5D7FAE639}">
      <dgm:prSet/>
      <dgm:spPr/>
      <dgm:t>
        <a:bodyPr/>
        <a:lstStyle/>
        <a:p>
          <a:endParaRPr lang="es-MX"/>
        </a:p>
      </dgm:t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 custLinFactY="-10559" custLinFactNeighborX="-12" custLinFactNeighborY="-100000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pPr algn="just"/>
          <a:r>
            <a:rPr lang="es-MX" b="0" i="0" dirty="0"/>
            <a:t>1.- </a:t>
          </a:r>
          <a:r>
            <a:rPr lang="es-MX" dirty="0"/>
            <a:t>Entendimiento del negocio. </a:t>
          </a:r>
          <a:r>
            <a:rPr lang="es-MX" b="0" i="0" dirty="0"/>
            <a:t>Esta es la primera fase por donde debe comenzar todo proyecto de minería de datos, comprendiendo en profundidad el problema que se quiere resolver y estableciendo los requisitos y objetivos del proyecto desde una perspectiva empresarial para luego trasladarlos a objetivos técnicos y a un plan de proyecto.</a:t>
          </a:r>
          <a:endParaRPr lang="en-US" dirty="0">
            <a:latin typeface="Verdana"/>
            <a:ea typeface="Verdana"/>
          </a:endParaRPr>
        </a:p>
      </dgm:t>
    </dgm:pt>
    <dgm:pt modelId="{FCAB2A47-69CF-48DA-98EF-6245BCE8E98A}" type="parTrans" cxnId="{27769450-531D-4BB2-B2BF-53394D643025}">
      <dgm:prSet/>
      <dgm:spPr/>
      <dgm:t>
        <a:bodyPr/>
        <a:lstStyle/>
        <a:p>
          <a:endParaRPr lang="es-MX"/>
        </a:p>
      </dgm:t>
    </dgm:pt>
    <dgm:pt modelId="{E4F053D5-5865-4213-9094-AD2939C5BE45}" type="sibTrans" cxnId="{27769450-531D-4BB2-B2BF-53394D643025}">
      <dgm:prSet/>
      <dgm:spPr/>
      <dgm:t>
        <a:bodyPr/>
        <a:lstStyle/>
        <a:p>
          <a:endParaRPr lang="es-MX"/>
        </a:p>
      </dgm:t>
    </dgm:pt>
    <dgm:pt modelId="{ADA611C7-2256-448E-8893-F785E141EFB5}">
      <dgm:prSet phldr="0"/>
      <dgm:spPr/>
      <dgm:t>
        <a:bodyPr/>
        <a:lstStyle/>
        <a:p>
          <a:pPr algn="just" rtl="0"/>
          <a:r>
            <a:rPr lang="en-US" dirty="0">
              <a:latin typeface="Verdana"/>
              <a:ea typeface="Verdana"/>
            </a:rPr>
            <a:t>2.- </a:t>
          </a:r>
          <a:r>
            <a:rPr lang="es-MX" dirty="0"/>
            <a:t>Entendimiento de los datos. D</a:t>
          </a:r>
          <a:r>
            <a:rPr lang="es-MX" b="0" i="0" dirty="0"/>
            <a:t>escribir formalmente los datos obtenidos: número de instancias (filas) y atributos (columnas). Después se exploran los datos aplicando técnicas básicas de estadística descriptiva que revelan propiedades de estos.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  <dgm:t>
        <a:bodyPr/>
        <a:lstStyle/>
        <a:p>
          <a:endParaRPr lang="es-MX"/>
        </a:p>
      </dgm:t>
    </dgm:pt>
    <dgm:pt modelId="{DF1418A9-3860-4408-BAE9-6221C582D895}" type="sibTrans" cxnId="{10A88389-8520-4A02-9CD4-F7A5D7FAE639}">
      <dgm:prSet/>
      <dgm:spPr/>
      <dgm:t>
        <a:bodyPr/>
        <a:lstStyle/>
        <a:p>
          <a:endParaRPr lang="es-MX"/>
        </a:p>
      </dgm:t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 custLinFactY="-10559" custLinFactNeighborX="-12" custLinFactNeighborY="-100000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pPr algn="just"/>
          <a:r>
            <a:rPr lang="es-MX" b="0" i="0" dirty="0"/>
            <a:t>3.- </a:t>
          </a:r>
          <a:r>
            <a:rPr lang="es-MX" dirty="0"/>
            <a:t>Preparación de los datos</a:t>
          </a:r>
          <a:r>
            <a:rPr lang="en-US" dirty="0">
              <a:latin typeface="Calibri Light" panose="020F0302020204030204"/>
              <a:ea typeface="Verdana"/>
            </a:rPr>
            <a:t>.</a:t>
          </a:r>
          <a:r>
            <a:rPr lang="es-MX" b="0" i="0" dirty="0"/>
            <a:t> La fase de preparación trata de seleccionar, limpiar y generar conjuntos de datos correctos, organizados y preparados para la fase de modelado. Esta fase es crucial y generalmente demanda siempre el mayor esfuerzo y tiempo del proyecto, aproximadamente un 75% del tiempo total.</a:t>
          </a:r>
          <a:endParaRPr lang="en-US" dirty="0">
            <a:latin typeface="Verdana"/>
            <a:ea typeface="Verdana"/>
          </a:endParaRPr>
        </a:p>
      </dgm:t>
    </dgm:pt>
    <dgm:pt modelId="{FCAB2A47-69CF-48DA-98EF-6245BCE8E98A}" type="parTrans" cxnId="{27769450-531D-4BB2-B2BF-53394D643025}">
      <dgm:prSet/>
      <dgm:spPr/>
      <dgm:t>
        <a:bodyPr/>
        <a:lstStyle/>
        <a:p>
          <a:endParaRPr lang="es-MX"/>
        </a:p>
      </dgm:t>
    </dgm:pt>
    <dgm:pt modelId="{E4F053D5-5865-4213-9094-AD2939C5BE45}" type="sibTrans" cxnId="{27769450-531D-4BB2-B2BF-53394D643025}">
      <dgm:prSet/>
      <dgm:spPr/>
      <dgm:t>
        <a:bodyPr/>
        <a:lstStyle/>
        <a:p>
          <a:endParaRPr lang="es-MX"/>
        </a:p>
      </dgm:t>
    </dgm:pt>
    <dgm:pt modelId="{ADA611C7-2256-448E-8893-F785E141EFB5}">
      <dgm:prSet phldr="0"/>
      <dgm:spPr/>
      <dgm:t>
        <a:bodyPr/>
        <a:lstStyle/>
        <a:p>
          <a:pPr algn="just" rtl="0"/>
          <a:r>
            <a:rPr lang="en-US" dirty="0">
              <a:latin typeface="Verdana"/>
              <a:ea typeface="Verdana"/>
            </a:rPr>
            <a:t>4.- </a:t>
          </a:r>
          <a:r>
            <a:rPr lang="es-MX" dirty="0"/>
            <a:t>Modelado. E</a:t>
          </a:r>
          <a:r>
            <a:rPr lang="es-MX" b="0" i="0" dirty="0"/>
            <a:t>l primer paso es </a:t>
          </a:r>
          <a:r>
            <a:rPr lang="es-MX" b="1" i="0" dirty="0"/>
            <a:t>seleccionar los algoritmos de modelado</a:t>
          </a:r>
          <a:r>
            <a:rPr lang="es-MX" b="0" i="0" dirty="0"/>
            <a:t> más apropiados al problema, Posteriormente se </a:t>
          </a:r>
          <a:r>
            <a:rPr lang="es-MX" b="1" i="0" dirty="0"/>
            <a:t>genera un plan de prueba.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  <dgm:t>
        <a:bodyPr/>
        <a:lstStyle/>
        <a:p>
          <a:endParaRPr lang="es-MX"/>
        </a:p>
      </dgm:t>
    </dgm:pt>
    <dgm:pt modelId="{DF1418A9-3860-4408-BAE9-6221C582D895}" type="sibTrans" cxnId="{10A88389-8520-4A02-9CD4-F7A5D7FAE639}">
      <dgm:prSet/>
      <dgm:spPr/>
      <dgm:t>
        <a:bodyPr/>
        <a:lstStyle/>
        <a:p>
          <a:endParaRPr lang="es-MX"/>
        </a:p>
      </dgm:t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 custLinFactY="-8902" custLinFactNeighborX="933" custLinFactNeighborY="-100000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pPr algn="just"/>
          <a:r>
            <a:rPr lang="es-MX" b="0" i="0" dirty="0"/>
            <a:t>5.- </a:t>
          </a:r>
          <a:r>
            <a:rPr lang="es-MX" dirty="0"/>
            <a:t>Evaluación</a:t>
          </a:r>
          <a:r>
            <a:rPr lang="en-US" dirty="0">
              <a:latin typeface="Calibri Light" panose="020F0302020204030204"/>
              <a:ea typeface="Verdana"/>
            </a:rPr>
            <a:t>. S</a:t>
          </a:r>
          <a:r>
            <a:rPr lang="es-MX" b="0" i="0" dirty="0"/>
            <a:t>e realiza una evaluación formal de los resultados obtenidos en las fases anteriores del proyecto, teniendo en cuenta los criterios de éxito de negocio .</a:t>
          </a:r>
          <a:endParaRPr lang="en-US" dirty="0">
            <a:latin typeface="Verdana"/>
            <a:ea typeface="Verdana"/>
          </a:endParaRPr>
        </a:p>
      </dgm:t>
    </dgm:pt>
    <dgm:pt modelId="{FCAB2A47-69CF-48DA-98EF-6245BCE8E98A}" type="parTrans" cxnId="{27769450-531D-4BB2-B2BF-53394D643025}">
      <dgm:prSet/>
      <dgm:spPr/>
      <dgm:t>
        <a:bodyPr/>
        <a:lstStyle/>
        <a:p>
          <a:endParaRPr lang="es-MX"/>
        </a:p>
      </dgm:t>
    </dgm:pt>
    <dgm:pt modelId="{E4F053D5-5865-4213-9094-AD2939C5BE45}" type="sibTrans" cxnId="{27769450-531D-4BB2-B2BF-53394D643025}">
      <dgm:prSet/>
      <dgm:spPr/>
      <dgm:t>
        <a:bodyPr/>
        <a:lstStyle/>
        <a:p>
          <a:endParaRPr lang="es-MX"/>
        </a:p>
      </dgm:t>
    </dgm:pt>
    <dgm:pt modelId="{ADA611C7-2256-448E-8893-F785E141EFB5}">
      <dgm:prSet phldr="0"/>
      <dgm:spPr/>
      <dgm:t>
        <a:bodyPr/>
        <a:lstStyle/>
        <a:p>
          <a:pPr algn="l" rtl="0"/>
          <a:r>
            <a:rPr lang="en-US" dirty="0">
              <a:latin typeface="Verdana"/>
              <a:ea typeface="Verdana"/>
            </a:rPr>
            <a:t>6.- </a:t>
          </a:r>
          <a:r>
            <a:rPr lang="es-MX" dirty="0"/>
            <a:t>Conclusiones. </a:t>
          </a:r>
          <a:r>
            <a:rPr lang="es-MX" b="0" i="0" dirty="0"/>
            <a:t>Estos modelos de conocimiento pueden ser de distintos tipos, por ejemplo, se pueden crear modelos de clasificación o regresión con el objetivo de estimar o inferir el valor de una determinada variable.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  <dgm:t>
        <a:bodyPr/>
        <a:lstStyle/>
        <a:p>
          <a:endParaRPr lang="es-MX"/>
        </a:p>
      </dgm:t>
    </dgm:pt>
    <dgm:pt modelId="{DF1418A9-3860-4408-BAE9-6221C582D895}" type="sibTrans" cxnId="{10A88389-8520-4A02-9CD4-F7A5D7FAE639}">
      <dgm:prSet/>
      <dgm:spPr/>
      <dgm:t>
        <a:bodyPr/>
        <a:lstStyle/>
        <a:p>
          <a:endParaRPr lang="es-MX"/>
        </a:p>
      </dgm:t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 custLinFactY="-8902" custLinFactNeighborX="933" custLinFactNeighborY="-100000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0"/>
          <a:ext cx="11741495" cy="17409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 dirty="0"/>
            <a:t>La metodología CRISP-DM contempla el proceso de análisis de datos como un proyecto profesional, estableciendo así un contexto mucho más rico que influye en la elaboración de los modelos.</a:t>
          </a:r>
          <a:endParaRPr lang="en-US" sz="3100" kern="1200" dirty="0">
            <a:latin typeface="Verdana"/>
            <a:ea typeface="Verdana"/>
          </a:endParaRPr>
        </a:p>
      </dsp:txBody>
      <dsp:txXfrm>
        <a:off x="84987" y="84987"/>
        <a:ext cx="11571521" cy="1570986"/>
      </dsp:txXfrm>
    </dsp:sp>
    <dsp:sp modelId="{555B0EB0-F8DC-4F4A-86A8-619FE0FAA47D}">
      <dsp:nvSpPr>
        <dsp:cNvPr id="0" name=""/>
        <dsp:cNvSpPr/>
      </dsp:nvSpPr>
      <dsp:spPr>
        <a:xfrm>
          <a:off x="0" y="1860160"/>
          <a:ext cx="11741495" cy="1740960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just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 dirty="0"/>
            <a:t>El ciclo de vida del proyecto de minería de datos consiste en seis fases mostradas en la figura siguiente.</a:t>
          </a:r>
          <a:endParaRPr lang="en-US" sz="3100" kern="1200" dirty="0">
            <a:latin typeface="Verdana"/>
            <a:ea typeface="Verdana"/>
          </a:endParaRPr>
        </a:p>
      </dsp:txBody>
      <dsp:txXfrm>
        <a:off x="84987" y="1945147"/>
        <a:ext cx="11571521" cy="1570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0"/>
          <a:ext cx="11741495" cy="17128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kern="1200" dirty="0"/>
            <a:t>1.- </a:t>
          </a:r>
          <a:r>
            <a:rPr lang="es-MX" sz="2400" kern="1200" dirty="0"/>
            <a:t>Entendimiento del negocio. </a:t>
          </a:r>
          <a:r>
            <a:rPr lang="es-MX" sz="2400" b="0" i="0" kern="1200" dirty="0"/>
            <a:t>Esta es la primera fase por donde debe comenzar todo proyecto de minería de datos, comprendiendo en profundidad el problema que se quiere resolver y estableciendo los requisitos y objetivos del proyecto desde una perspectiva empresarial para luego trasladarlos a objetivos técnicos y a un plan de proyecto.</a:t>
          </a:r>
          <a:endParaRPr lang="en-US" sz="2400" kern="1200" dirty="0">
            <a:latin typeface="Verdana"/>
            <a:ea typeface="Verdana"/>
          </a:endParaRPr>
        </a:p>
      </dsp:txBody>
      <dsp:txXfrm>
        <a:off x="83616" y="83616"/>
        <a:ext cx="11574263" cy="1545648"/>
      </dsp:txXfrm>
    </dsp:sp>
    <dsp:sp modelId="{555B0EB0-F8DC-4F4A-86A8-619FE0FAA47D}">
      <dsp:nvSpPr>
        <dsp:cNvPr id="0" name=""/>
        <dsp:cNvSpPr/>
      </dsp:nvSpPr>
      <dsp:spPr>
        <a:xfrm>
          <a:off x="0" y="1850080"/>
          <a:ext cx="11741495" cy="1712880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Verdana"/>
              <a:ea typeface="Verdana"/>
            </a:rPr>
            <a:t>2.- </a:t>
          </a:r>
          <a:r>
            <a:rPr lang="es-MX" sz="2400" kern="1200" dirty="0"/>
            <a:t>Entendimiento de los datos. D</a:t>
          </a:r>
          <a:r>
            <a:rPr lang="es-MX" sz="2400" b="0" i="0" kern="1200" dirty="0"/>
            <a:t>escribir formalmente los datos obtenidos: número de instancias (filas) y atributos (columnas). Después se exploran los datos aplicando técnicas básicas de estadística descriptiva que revelan propiedades de estos.</a:t>
          </a:r>
          <a:endParaRPr lang="en-US" sz="2400" kern="1200" dirty="0">
            <a:latin typeface="Verdana"/>
            <a:ea typeface="Verdana"/>
          </a:endParaRPr>
        </a:p>
      </dsp:txBody>
      <dsp:txXfrm>
        <a:off x="83616" y="1933696"/>
        <a:ext cx="11574263" cy="1545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0"/>
          <a:ext cx="11741495" cy="17128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kern="1200" dirty="0"/>
            <a:t>3.- </a:t>
          </a:r>
          <a:r>
            <a:rPr lang="es-MX" sz="2400" kern="1200" dirty="0"/>
            <a:t>Preparación de los datos</a:t>
          </a:r>
          <a:r>
            <a:rPr lang="en-US" sz="2400" kern="1200" dirty="0">
              <a:latin typeface="Calibri Light" panose="020F0302020204030204"/>
              <a:ea typeface="Verdana"/>
            </a:rPr>
            <a:t>.</a:t>
          </a:r>
          <a:r>
            <a:rPr lang="es-MX" sz="2400" b="0" i="0" kern="1200" dirty="0"/>
            <a:t> La fase de preparación trata de seleccionar, limpiar y generar conjuntos de datos correctos, organizados y preparados para la fase de modelado. Esta fase es crucial y generalmente demanda siempre el mayor esfuerzo y tiempo del proyecto, aproximadamente un 75% del tiempo total.</a:t>
          </a:r>
          <a:endParaRPr lang="en-US" sz="2400" kern="1200" dirty="0">
            <a:latin typeface="Verdana"/>
            <a:ea typeface="Verdana"/>
          </a:endParaRPr>
        </a:p>
      </dsp:txBody>
      <dsp:txXfrm>
        <a:off x="83616" y="83616"/>
        <a:ext cx="11574263" cy="1545648"/>
      </dsp:txXfrm>
    </dsp:sp>
    <dsp:sp modelId="{555B0EB0-F8DC-4F4A-86A8-619FE0FAA47D}">
      <dsp:nvSpPr>
        <dsp:cNvPr id="0" name=""/>
        <dsp:cNvSpPr/>
      </dsp:nvSpPr>
      <dsp:spPr>
        <a:xfrm>
          <a:off x="0" y="1850080"/>
          <a:ext cx="11741495" cy="1712880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Verdana"/>
              <a:ea typeface="Verdana"/>
            </a:rPr>
            <a:t>4.- </a:t>
          </a:r>
          <a:r>
            <a:rPr lang="es-MX" sz="2400" kern="1200" dirty="0"/>
            <a:t>Modelado. E</a:t>
          </a:r>
          <a:r>
            <a:rPr lang="es-MX" sz="2400" b="0" i="0" kern="1200" dirty="0"/>
            <a:t>l primer paso es </a:t>
          </a:r>
          <a:r>
            <a:rPr lang="es-MX" sz="2400" b="1" i="0" kern="1200" dirty="0"/>
            <a:t>seleccionar los algoritmos de modelado</a:t>
          </a:r>
          <a:r>
            <a:rPr lang="es-MX" sz="2400" b="0" i="0" kern="1200" dirty="0"/>
            <a:t> más apropiados al problema, Posteriormente se </a:t>
          </a:r>
          <a:r>
            <a:rPr lang="es-MX" sz="2400" b="1" i="0" kern="1200" dirty="0"/>
            <a:t>genera un plan de prueba.</a:t>
          </a:r>
          <a:endParaRPr lang="en-US" sz="2400" kern="1200" dirty="0">
            <a:latin typeface="Verdana"/>
            <a:ea typeface="Verdana"/>
          </a:endParaRPr>
        </a:p>
      </dsp:txBody>
      <dsp:txXfrm>
        <a:off x="83616" y="1933696"/>
        <a:ext cx="11574263" cy="1545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0"/>
          <a:ext cx="11741495" cy="167953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b="0" i="0" kern="1200" dirty="0"/>
            <a:t>5.- </a:t>
          </a:r>
          <a:r>
            <a:rPr lang="es-MX" sz="2900" kern="1200" dirty="0"/>
            <a:t>Evaluación</a:t>
          </a:r>
          <a:r>
            <a:rPr lang="en-US" sz="2900" kern="1200" dirty="0">
              <a:latin typeface="Calibri Light" panose="020F0302020204030204"/>
              <a:ea typeface="Verdana"/>
            </a:rPr>
            <a:t>. S</a:t>
          </a:r>
          <a:r>
            <a:rPr lang="es-MX" sz="2900" b="0" i="0" kern="1200" dirty="0"/>
            <a:t>e realiza una evaluación formal de los resultados obtenidos en las fases anteriores del proyecto, teniendo en cuenta los criterios de éxito de negocio .</a:t>
          </a:r>
          <a:endParaRPr lang="en-US" sz="2900" kern="1200" dirty="0">
            <a:latin typeface="Verdana"/>
            <a:ea typeface="Verdana"/>
          </a:endParaRPr>
        </a:p>
      </dsp:txBody>
      <dsp:txXfrm>
        <a:off x="81988" y="81988"/>
        <a:ext cx="11577519" cy="1515559"/>
      </dsp:txXfrm>
    </dsp:sp>
    <dsp:sp modelId="{555B0EB0-F8DC-4F4A-86A8-619FE0FAA47D}">
      <dsp:nvSpPr>
        <dsp:cNvPr id="0" name=""/>
        <dsp:cNvSpPr/>
      </dsp:nvSpPr>
      <dsp:spPr>
        <a:xfrm>
          <a:off x="0" y="1857280"/>
          <a:ext cx="11741495" cy="167953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Verdana"/>
              <a:ea typeface="Verdana"/>
            </a:rPr>
            <a:t>6.- </a:t>
          </a:r>
          <a:r>
            <a:rPr lang="es-MX" sz="2900" kern="1200" dirty="0"/>
            <a:t>Conclusiones. </a:t>
          </a:r>
          <a:r>
            <a:rPr lang="es-MX" sz="2900" b="0" i="0" kern="1200" dirty="0"/>
            <a:t>Estos modelos de conocimiento pueden ser de distintos tipos, por ejemplo, se pueden crear modelos de clasificación o regresión con el objetivo de estimar o inferir el valor de una determinada variable.</a:t>
          </a:r>
          <a:endParaRPr lang="en-US" sz="2900" kern="1200" dirty="0">
            <a:latin typeface="Verdana"/>
            <a:ea typeface="Verdana"/>
          </a:endParaRPr>
        </a:p>
      </dsp:txBody>
      <dsp:txXfrm>
        <a:off x="81988" y="1939268"/>
        <a:ext cx="11577519" cy="1515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1985-39AC-5890-1130-DBDAE2D6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A397-9620-DE78-5BA1-D2AE3458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C7B7-BFDA-B1C5-07F3-8DEFDDC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851E-2707-4364-B1E6-F3EE06F2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AE6F6-CC4A-21CF-CC5B-768144A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9421-1C7A-2DEB-3AF5-FA15A05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518A3-6D98-3029-DB7C-640B6F67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E334E-A9FC-903A-7607-7A3D5E8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F8DC4-A993-9912-EE71-5B9E2A7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06082-9EBC-31EE-ADDB-5B7626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1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D5E1C-F872-2BC1-E3D7-399FC95D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14D1D-3C38-8786-E31C-85967176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49FC-5B95-5CB5-311F-8A2FDE5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36519-72DB-E36D-F1BC-A26395C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4174-67A2-2C61-6426-C0B37D60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DF16-1308-A1CA-94B5-35FAF3D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ACFB6-AE71-EDBB-07C5-E918565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A4B6-35CA-A085-E3B5-0FBD8FA9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FA93-75DE-5E8C-130D-F1BF5DE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DF1CA-150B-6D09-F6D4-277EFFF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1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CA5D-F7D6-086B-BAFE-BCCFF80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7F014-FE48-182E-E0E0-08D4069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EDB-9E20-70E6-CD97-C0DA7E8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42C93-2C29-C79D-2A15-1C40AF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D4F7-CA19-B0C4-80EE-1F68C6F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7506-0D94-96EC-7F5D-FBC5B62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9A24E-1EB9-860C-6B87-66912717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6ACD5-C465-6960-3EE3-A670D2D0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EC55-4662-99B6-A655-F2D47A7C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6E08A-BF42-8901-C8E1-F85E9F1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858B-DFD1-2BAB-728A-6D1C684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CD18-FC89-5452-62A7-E23F487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8372B-813E-90A6-775E-0231940D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BD234-0370-FA4A-A0BE-B25735BC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64004-90BD-8E9F-2925-3B9FCC3F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294CE-9308-99D1-B727-B945B734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C42AE-E448-F3EA-36FF-5F2073F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F859A-42A2-A408-DEE9-12E5427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462F0-4723-0F25-351B-7A939B5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90-7CDD-ABBE-2272-F8F854B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57CE1-1023-50F8-C5BA-2959EDD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622DF-3DE1-58BE-F001-0BD857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AB469-86A2-5069-BF28-D649E8E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C02E5-C0A6-73DD-D118-3D37C8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E7C48-191E-C4CA-18C6-DE48FA8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AE5DE-92A0-68A9-7D80-186D5F1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3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A832-353E-5400-BEFA-5205996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933B-9E17-AB83-B764-5DDD585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695C1-B383-689B-B003-BB5FEC00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D44BC-6F76-3D94-A88D-03A8FC6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3EBD7-D9BC-4776-4AD0-04215F62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CFCFF-1BC0-CD1A-566C-76FDDF0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827-0FBF-D754-6D53-E173C94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950B-4B76-BA68-62B2-54419EEA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54EED-E358-2F78-FFE9-CFFBC5D8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D89EF-73E5-98B3-39C7-00C4E88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07C57-00BD-EA48-7986-32E562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643C-2C0B-0F9A-FBB4-7930910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A3234-E320-DB73-E99E-D1FEFB4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957B6-B1A4-2E75-3658-688D9B42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B2C4-67A0-29BE-DB00-3E37D2B9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0218-1BAE-4E5C-9968-ABB9ABAE3D56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E5D9-D80A-5DB0-44D2-8A574D7AA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D630D-3058-EA37-CD5B-E887AA74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3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36" name="Google Shape;1731;p42">
            <a:extLst>
              <a:ext uri="{FF2B5EF4-FFF2-40B4-BE49-F238E27FC236}">
                <a16:creationId xmlns:a16="http://schemas.microsoft.com/office/drawing/2014/main" id="{962D22B4-3129-1C9A-389C-7ED3B4327A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1600" y="23161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b="1">
                <a:solidFill>
                  <a:schemeClr val="tx1">
                    <a:lumMod val="65000"/>
                    <a:lumOff val="35000"/>
                  </a:schemeClr>
                </a:solidFill>
              </a:rPr>
              <a:t>Ciencia de Datos</a:t>
            </a:r>
            <a:r>
              <a:rPr lang="en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  <a:t>Diplomado</a:t>
            </a:r>
            <a:endParaRPr sz="50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3501" y="1963198"/>
            <a:ext cx="7305938" cy="55885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" dirty="0">
                <a:cs typeface="Calibri"/>
              </a:rPr>
              <a:t>Metodologia  CRISP-DM</a:t>
            </a:r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15446" y="2946195"/>
            <a:ext cx="6400433" cy="6942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400" dirty="0"/>
              <a:t>C</a:t>
            </a:r>
            <a:r>
              <a:rPr lang="es-MX" sz="2400" dirty="0" err="1"/>
              <a:t>ontenido</a:t>
            </a:r>
            <a:endParaRPr lang="es-ES" sz="2400" dirty="0"/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15446" y="3979704"/>
            <a:ext cx="5170210" cy="5686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2400" dirty="0"/>
              <a:t>Preguntas y Respuestas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Metodología CRISP-DM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216" name="CuadroTexto 3">
            <a:extLst>
              <a:ext uri="{FF2B5EF4-FFF2-40B4-BE49-F238E27FC236}">
                <a16:creationId xmlns:a16="http://schemas.microsoft.com/office/drawing/2014/main" id="{81642BDA-035B-7743-4953-3CB059F0EF9C}"/>
              </a:ext>
            </a:extLst>
          </p:cNvPr>
          <p:cNvGraphicFramePr/>
          <p:nvPr/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535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Metodología CRISP-DM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pic>
        <p:nvPicPr>
          <p:cNvPr id="1026" name="Picture 2" descr="metodología CRISP-DM">
            <a:extLst>
              <a:ext uri="{FF2B5EF4-FFF2-40B4-BE49-F238E27FC236}">
                <a16:creationId xmlns:a16="http://schemas.microsoft.com/office/drawing/2014/main" id="{4AA4BB5C-5D0D-B048-6106-0FCA5B6CC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88" y="1116055"/>
            <a:ext cx="7847546" cy="483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87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Metodología CRISP-DM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216" name="CuadroTexto 3">
            <a:extLst>
              <a:ext uri="{FF2B5EF4-FFF2-40B4-BE49-F238E27FC236}">
                <a16:creationId xmlns:a16="http://schemas.microsoft.com/office/drawing/2014/main" id="{81642BDA-035B-7743-4953-3CB059F0E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230729"/>
              </p:ext>
            </p:extLst>
          </p:nvPr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52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Metodología CRISP-DM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216" name="CuadroTexto 3">
            <a:extLst>
              <a:ext uri="{FF2B5EF4-FFF2-40B4-BE49-F238E27FC236}">
                <a16:creationId xmlns:a16="http://schemas.microsoft.com/office/drawing/2014/main" id="{81642BDA-035B-7743-4953-3CB059F0E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18963"/>
              </p:ext>
            </p:extLst>
          </p:nvPr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464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Metodología CRISP-DM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216" name="CuadroTexto 3">
            <a:extLst>
              <a:ext uri="{FF2B5EF4-FFF2-40B4-BE49-F238E27FC236}">
                <a16:creationId xmlns:a16="http://schemas.microsoft.com/office/drawing/2014/main" id="{81642BDA-035B-7743-4953-3CB059F0E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485008"/>
              </p:ext>
            </p:extLst>
          </p:nvPr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62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281" y="3522749"/>
            <a:ext cx="577355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>
                <a:solidFill>
                  <a:schemeClr val="dk2"/>
                </a:solidFill>
              </a:rPr>
              <a:t>Preguntas y Respuestas</a:t>
            </a:r>
            <a:r>
              <a:rPr lang="en" sz="6000"/>
              <a:t> </a:t>
            </a:r>
            <a:endParaRPr sz="600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01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0"/>
            <a:ext cx="3944758" cy="138785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0000"/>
              <a:t>¿?</a:t>
            </a:r>
            <a:endParaRPr lang="es-MX" sz="10000"/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>
            <a:cxnSpLocks/>
          </p:cNvCxnSpPr>
          <p:nvPr/>
        </p:nvCxnSpPr>
        <p:spPr>
          <a:xfrm>
            <a:off x="2717800" y="4176261"/>
            <a:ext cx="600203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518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Google Shape;4495;p73">
            <a:extLst>
              <a:ext uri="{FF2B5EF4-FFF2-40B4-BE49-F238E27FC236}">
                <a16:creationId xmlns:a16="http://schemas.microsoft.com/office/drawing/2014/main" id="{2613E8F8-D447-A4CB-D2AF-52E897DF8053}"/>
              </a:ext>
            </a:extLst>
          </p:cNvPr>
          <p:cNvSpPr txBox="1">
            <a:spLocks/>
          </p:cNvSpPr>
          <p:nvPr/>
        </p:nvSpPr>
        <p:spPr>
          <a:xfrm>
            <a:off x="1784972" y="2139203"/>
            <a:ext cx="4953848" cy="1289797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Gracias por tu atención</a:t>
            </a:r>
          </a:p>
        </p:txBody>
      </p:sp>
      <p:cxnSp>
        <p:nvCxnSpPr>
          <p:cNvPr id="47" name="Google Shape;4540;p73">
            <a:extLst>
              <a:ext uri="{FF2B5EF4-FFF2-40B4-BE49-F238E27FC236}">
                <a16:creationId xmlns:a16="http://schemas.microsoft.com/office/drawing/2014/main" id="{317BD00E-A514-964C-6B25-D58A8560F311}"/>
              </a:ext>
            </a:extLst>
          </p:cNvPr>
          <p:cNvCxnSpPr>
            <a:cxnSpLocks/>
          </p:cNvCxnSpPr>
          <p:nvPr/>
        </p:nvCxnSpPr>
        <p:spPr>
          <a:xfrm>
            <a:off x="1874204" y="3429000"/>
            <a:ext cx="48646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9865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383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Tema de Office</vt:lpstr>
      <vt:lpstr>Ciencia de Datos  Diplomado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 y Respuestas 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lastModifiedBy>Luisa López Vazquez</cp:lastModifiedBy>
  <cp:revision>477</cp:revision>
  <dcterms:created xsi:type="dcterms:W3CDTF">2022-08-22T23:58:18Z</dcterms:created>
  <dcterms:modified xsi:type="dcterms:W3CDTF">2023-02-08T19:32:43Z</dcterms:modified>
</cp:coreProperties>
</file>