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93" r:id="rId5"/>
    <p:sldId id="284" r:id="rId6"/>
    <p:sldId id="285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8AD32-D474-BC05-3148-622777F2319B}" v="98" dt="2023-01-20T16:57:22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niversoformulas.com/estadistica/descriptiva/media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niversoformulas.com/estadistica/descriptiva/media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A617B-3749-4B1E-89E6-F2EDBAFD68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E7CB4-7280-4E62-A1E0-455AFEA58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 </a:t>
          </a:r>
          <a:r>
            <a:rPr lang="en-US" b="1"/>
            <a:t>coeficiente de variación</a:t>
          </a:r>
          <a:r>
            <a:rPr lang="en-US"/>
            <a:t>, en la mayoría de los casos, salvo en algunas distribuciones probabilísticas, toma valores entre </a:t>
          </a:r>
          <a:r>
            <a:rPr lang="en-US" b="1"/>
            <a:t>0 y 1</a:t>
          </a:r>
          <a:r>
            <a:rPr lang="en-US"/>
            <a:t>. Si el coeficiente es próximo al 0, significa que existe poca variabilidad en los datos y es una muestra muy compacta. </a:t>
          </a:r>
        </a:p>
      </dgm:t>
    </dgm:pt>
    <dgm:pt modelId="{3B93C2E8-14BC-4A1B-A12F-1D2E857235E7}" type="parTrans" cxnId="{611DB76E-E4A2-4872-BC46-EAE6904871AF}">
      <dgm:prSet/>
      <dgm:spPr/>
      <dgm:t>
        <a:bodyPr/>
        <a:lstStyle/>
        <a:p>
          <a:endParaRPr lang="en-US"/>
        </a:p>
      </dgm:t>
    </dgm:pt>
    <dgm:pt modelId="{7F945185-85EA-495F-8330-5B27DDA5BB80}" type="sibTrans" cxnId="{611DB76E-E4A2-4872-BC46-EAE6904871AF}">
      <dgm:prSet/>
      <dgm:spPr/>
      <dgm:t>
        <a:bodyPr/>
        <a:lstStyle/>
        <a:p>
          <a:endParaRPr lang="en-US"/>
        </a:p>
      </dgm:t>
    </dgm:pt>
    <dgm:pt modelId="{43B5E171-3665-4EA8-B415-15205A626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cambio</a:t>
          </a:r>
          <a:r>
            <a:rPr lang="en-US" dirty="0"/>
            <a:t>,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tienden</a:t>
          </a:r>
          <a:r>
            <a:rPr lang="en-US" dirty="0"/>
            <a:t> a 1 es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muestra</a:t>
          </a:r>
          <a:r>
            <a:rPr lang="en-US" dirty="0"/>
            <a:t> </a:t>
          </a:r>
          <a:r>
            <a:rPr lang="en-US" dirty="0" err="1"/>
            <a:t>muy</a:t>
          </a:r>
          <a:r>
            <a:rPr lang="en-US" dirty="0"/>
            <a:t> </a:t>
          </a:r>
          <a:r>
            <a:rPr lang="en-US" dirty="0" err="1"/>
            <a:t>dispersa</a:t>
          </a:r>
          <a:r>
            <a:rPr lang="en-US" dirty="0"/>
            <a:t> y la </a:t>
          </a:r>
          <a:r>
            <a:rPr lang="en-US" dirty="0">
              <a:hlinkClick xmlns:r="http://schemas.openxmlformats.org/officeDocument/2006/relationships" r:id="rId1"/>
            </a:rPr>
            <a:t>media</a:t>
          </a:r>
          <a:r>
            <a:rPr lang="en-US" dirty="0"/>
            <a:t> </a:t>
          </a:r>
          <a:r>
            <a:rPr lang="en-US" dirty="0" err="1"/>
            <a:t>pierde</a:t>
          </a:r>
          <a:r>
            <a:rPr lang="en-US" dirty="0"/>
            <a:t> </a:t>
          </a:r>
          <a:r>
            <a:rPr lang="en-US" dirty="0" err="1"/>
            <a:t>confiabilidad</a:t>
          </a:r>
          <a:r>
            <a:rPr lang="en-US" dirty="0"/>
            <a:t>. De </a:t>
          </a:r>
          <a:r>
            <a:rPr lang="en-US" dirty="0" err="1"/>
            <a:t>hecho</a:t>
          </a:r>
          <a:r>
            <a:rPr lang="en-US" dirty="0"/>
            <a:t>, </a:t>
          </a:r>
          <a:r>
            <a:rPr lang="en-US" dirty="0" err="1"/>
            <a:t>cuando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coeficiente</a:t>
          </a:r>
          <a:r>
            <a:rPr lang="en-US" dirty="0"/>
            <a:t> de </a:t>
          </a:r>
          <a:r>
            <a:rPr lang="en-US" dirty="0" err="1"/>
            <a:t>variación</a:t>
          </a:r>
          <a:r>
            <a:rPr lang="en-US" dirty="0"/>
            <a:t> </a:t>
          </a:r>
          <a:r>
            <a:rPr lang="en-US" dirty="0" err="1"/>
            <a:t>supera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30% (0,3) se dice que la </a:t>
          </a:r>
          <a:r>
            <a:rPr lang="en-US" dirty="0">
              <a:hlinkClick xmlns:r="http://schemas.openxmlformats.org/officeDocument/2006/relationships" r:id="rId1"/>
            </a:rPr>
            <a:t>media</a:t>
          </a:r>
          <a:r>
            <a:rPr lang="en-US" dirty="0"/>
            <a:t> es poco </a:t>
          </a:r>
          <a:r>
            <a:rPr lang="en-US" dirty="0" err="1"/>
            <a:t>representativa</a:t>
          </a:r>
          <a:r>
            <a:rPr lang="en-US" dirty="0"/>
            <a:t>, al ser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datos</a:t>
          </a:r>
          <a:r>
            <a:rPr lang="en-US" dirty="0"/>
            <a:t> poco </a:t>
          </a:r>
          <a:r>
            <a:rPr lang="en-US" dirty="0" err="1"/>
            <a:t>homogéneos</a:t>
          </a:r>
          <a:r>
            <a:rPr lang="en-US" dirty="0"/>
            <a:t>.</a:t>
          </a:r>
        </a:p>
      </dgm:t>
    </dgm:pt>
    <dgm:pt modelId="{BF352385-309B-4362-BEC8-E597A5B5BF3B}" type="parTrans" cxnId="{8EFABC48-7994-4491-BAA4-C9F7F1F658EB}">
      <dgm:prSet/>
      <dgm:spPr/>
      <dgm:t>
        <a:bodyPr/>
        <a:lstStyle/>
        <a:p>
          <a:endParaRPr lang="en-US"/>
        </a:p>
      </dgm:t>
    </dgm:pt>
    <dgm:pt modelId="{D66C8D26-BF36-4DDF-8DC2-1529E09EA8AE}" type="sibTrans" cxnId="{8EFABC48-7994-4491-BAA4-C9F7F1F658EB}">
      <dgm:prSet/>
      <dgm:spPr/>
      <dgm:t>
        <a:bodyPr/>
        <a:lstStyle/>
        <a:p>
          <a:endParaRPr lang="en-US"/>
        </a:p>
      </dgm:t>
    </dgm:pt>
    <dgm:pt modelId="{3F0EC531-31A0-4C32-A0E9-5D91579796ED}" type="pres">
      <dgm:prSet presAssocID="{62DA617B-3749-4B1E-89E6-F2EDBAFD68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8CF524-90A1-4B1D-9177-72F5BB7B2054}" type="pres">
      <dgm:prSet presAssocID="{B58E7CB4-7280-4E62-A1E0-455AFEA58575}" presName="hierRoot1" presStyleCnt="0"/>
      <dgm:spPr/>
    </dgm:pt>
    <dgm:pt modelId="{B7A4BF09-CA93-41B9-988F-EE517CA77F3B}" type="pres">
      <dgm:prSet presAssocID="{B58E7CB4-7280-4E62-A1E0-455AFEA58575}" presName="composite" presStyleCnt="0"/>
      <dgm:spPr/>
    </dgm:pt>
    <dgm:pt modelId="{BADDBDB8-D480-443D-82A7-96FAC1666696}" type="pres">
      <dgm:prSet presAssocID="{B58E7CB4-7280-4E62-A1E0-455AFEA58575}" presName="background" presStyleLbl="node0" presStyleIdx="0" presStyleCnt="2"/>
      <dgm:spPr/>
    </dgm:pt>
    <dgm:pt modelId="{13782D96-4562-4EF2-BC52-003219E79622}" type="pres">
      <dgm:prSet presAssocID="{B58E7CB4-7280-4E62-A1E0-455AFEA58575}" presName="text" presStyleLbl="fgAcc0" presStyleIdx="0" presStyleCnt="2">
        <dgm:presLayoutVars>
          <dgm:chPref val="3"/>
        </dgm:presLayoutVars>
      </dgm:prSet>
      <dgm:spPr/>
    </dgm:pt>
    <dgm:pt modelId="{6AA40E6C-AA02-44E2-A028-4D68DF29E5C0}" type="pres">
      <dgm:prSet presAssocID="{B58E7CB4-7280-4E62-A1E0-455AFEA58575}" presName="hierChild2" presStyleCnt="0"/>
      <dgm:spPr/>
    </dgm:pt>
    <dgm:pt modelId="{0B809B34-A159-4DDF-A87E-3B9E5540EB3F}" type="pres">
      <dgm:prSet presAssocID="{43B5E171-3665-4EA8-B415-15205A626C1E}" presName="hierRoot1" presStyleCnt="0"/>
      <dgm:spPr/>
    </dgm:pt>
    <dgm:pt modelId="{0333CA6F-371B-4146-B5D0-B025FFAA1667}" type="pres">
      <dgm:prSet presAssocID="{43B5E171-3665-4EA8-B415-15205A626C1E}" presName="composite" presStyleCnt="0"/>
      <dgm:spPr/>
    </dgm:pt>
    <dgm:pt modelId="{DEB94DDF-23B9-422C-8810-41B0866B2D3E}" type="pres">
      <dgm:prSet presAssocID="{43B5E171-3665-4EA8-B415-15205A626C1E}" presName="background" presStyleLbl="node0" presStyleIdx="1" presStyleCnt="2"/>
      <dgm:spPr/>
    </dgm:pt>
    <dgm:pt modelId="{61AACC48-AD2A-475C-99AA-ADA1F437C927}" type="pres">
      <dgm:prSet presAssocID="{43B5E171-3665-4EA8-B415-15205A626C1E}" presName="text" presStyleLbl="fgAcc0" presStyleIdx="1" presStyleCnt="2">
        <dgm:presLayoutVars>
          <dgm:chPref val="3"/>
        </dgm:presLayoutVars>
      </dgm:prSet>
      <dgm:spPr/>
    </dgm:pt>
    <dgm:pt modelId="{908E227B-F862-474F-9DF8-07D9F9A9B307}" type="pres">
      <dgm:prSet presAssocID="{43B5E171-3665-4EA8-B415-15205A626C1E}" presName="hierChild2" presStyleCnt="0"/>
      <dgm:spPr/>
    </dgm:pt>
  </dgm:ptLst>
  <dgm:cxnLst>
    <dgm:cxn modelId="{42C9FD01-BDB1-412C-82A3-E05D0A1F1048}" type="presOf" srcId="{43B5E171-3665-4EA8-B415-15205A626C1E}" destId="{61AACC48-AD2A-475C-99AA-ADA1F437C927}" srcOrd="0" destOrd="0" presId="urn:microsoft.com/office/officeart/2005/8/layout/hierarchy1"/>
    <dgm:cxn modelId="{56D8412E-FB17-49B0-9FDF-09A70CBBE708}" type="presOf" srcId="{B58E7CB4-7280-4E62-A1E0-455AFEA58575}" destId="{13782D96-4562-4EF2-BC52-003219E79622}" srcOrd="0" destOrd="0" presId="urn:microsoft.com/office/officeart/2005/8/layout/hierarchy1"/>
    <dgm:cxn modelId="{8EFABC48-7994-4491-BAA4-C9F7F1F658EB}" srcId="{62DA617B-3749-4B1E-89E6-F2EDBAFD68F7}" destId="{43B5E171-3665-4EA8-B415-15205A626C1E}" srcOrd="1" destOrd="0" parTransId="{BF352385-309B-4362-BEC8-E597A5B5BF3B}" sibTransId="{D66C8D26-BF36-4DDF-8DC2-1529E09EA8AE}"/>
    <dgm:cxn modelId="{611DB76E-E4A2-4872-BC46-EAE6904871AF}" srcId="{62DA617B-3749-4B1E-89E6-F2EDBAFD68F7}" destId="{B58E7CB4-7280-4E62-A1E0-455AFEA58575}" srcOrd="0" destOrd="0" parTransId="{3B93C2E8-14BC-4A1B-A12F-1D2E857235E7}" sibTransId="{7F945185-85EA-495F-8330-5B27DDA5BB80}"/>
    <dgm:cxn modelId="{D288B980-26FC-4D8E-86B4-3814849ABAE1}" type="presOf" srcId="{62DA617B-3749-4B1E-89E6-F2EDBAFD68F7}" destId="{3F0EC531-31A0-4C32-A0E9-5D91579796ED}" srcOrd="0" destOrd="0" presId="urn:microsoft.com/office/officeart/2005/8/layout/hierarchy1"/>
    <dgm:cxn modelId="{DA6DFBAA-8EF7-429F-807D-7C499DC234AD}" type="presParOf" srcId="{3F0EC531-31A0-4C32-A0E9-5D91579796ED}" destId="{5B8CF524-90A1-4B1D-9177-72F5BB7B2054}" srcOrd="0" destOrd="0" presId="urn:microsoft.com/office/officeart/2005/8/layout/hierarchy1"/>
    <dgm:cxn modelId="{9B5A02D4-A224-4407-84A5-6E18A2E2503C}" type="presParOf" srcId="{5B8CF524-90A1-4B1D-9177-72F5BB7B2054}" destId="{B7A4BF09-CA93-41B9-988F-EE517CA77F3B}" srcOrd="0" destOrd="0" presId="urn:microsoft.com/office/officeart/2005/8/layout/hierarchy1"/>
    <dgm:cxn modelId="{49A24D14-DDB4-4A35-ACE1-EDFF2D4BA754}" type="presParOf" srcId="{B7A4BF09-CA93-41B9-988F-EE517CA77F3B}" destId="{BADDBDB8-D480-443D-82A7-96FAC1666696}" srcOrd="0" destOrd="0" presId="urn:microsoft.com/office/officeart/2005/8/layout/hierarchy1"/>
    <dgm:cxn modelId="{FD80D505-A51C-45F6-8D8A-AFB0CEB653CC}" type="presParOf" srcId="{B7A4BF09-CA93-41B9-988F-EE517CA77F3B}" destId="{13782D96-4562-4EF2-BC52-003219E79622}" srcOrd="1" destOrd="0" presId="urn:microsoft.com/office/officeart/2005/8/layout/hierarchy1"/>
    <dgm:cxn modelId="{DDADE99D-3320-4519-BD3D-59AFD05767DC}" type="presParOf" srcId="{5B8CF524-90A1-4B1D-9177-72F5BB7B2054}" destId="{6AA40E6C-AA02-44E2-A028-4D68DF29E5C0}" srcOrd="1" destOrd="0" presId="urn:microsoft.com/office/officeart/2005/8/layout/hierarchy1"/>
    <dgm:cxn modelId="{78B24FB9-B3E4-4D87-AF4B-3E79087EF82B}" type="presParOf" srcId="{3F0EC531-31A0-4C32-A0E9-5D91579796ED}" destId="{0B809B34-A159-4DDF-A87E-3B9E5540EB3F}" srcOrd="1" destOrd="0" presId="urn:microsoft.com/office/officeart/2005/8/layout/hierarchy1"/>
    <dgm:cxn modelId="{8CEF7046-1B61-4336-8AC1-4DBB42267F50}" type="presParOf" srcId="{0B809B34-A159-4DDF-A87E-3B9E5540EB3F}" destId="{0333CA6F-371B-4146-B5D0-B025FFAA1667}" srcOrd="0" destOrd="0" presId="urn:microsoft.com/office/officeart/2005/8/layout/hierarchy1"/>
    <dgm:cxn modelId="{DD86F1F2-87E8-4521-B69F-F3DD4EA7FDBA}" type="presParOf" srcId="{0333CA6F-371B-4146-B5D0-B025FFAA1667}" destId="{DEB94DDF-23B9-422C-8810-41B0866B2D3E}" srcOrd="0" destOrd="0" presId="urn:microsoft.com/office/officeart/2005/8/layout/hierarchy1"/>
    <dgm:cxn modelId="{DD040998-12CF-425B-9F44-5891E77288B1}" type="presParOf" srcId="{0333CA6F-371B-4146-B5D0-B025FFAA1667}" destId="{61AACC48-AD2A-475C-99AA-ADA1F437C927}" srcOrd="1" destOrd="0" presId="urn:microsoft.com/office/officeart/2005/8/layout/hierarchy1"/>
    <dgm:cxn modelId="{B9AB7302-53EC-4314-BC51-582CA36FF80E}" type="presParOf" srcId="{0B809B34-A159-4DDF-A87E-3B9E5540EB3F}" destId="{908E227B-F862-474F-9DF8-07D9F9A9B3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A617B-3749-4B1E-89E6-F2EDBAFD68F7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E7CB4-7280-4E62-A1E0-455AFEA5857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 </a:t>
          </a:r>
          <a:r>
            <a:rPr lang="en-US" err="1"/>
            <a:t>interpretar</a:t>
          </a:r>
          <a:r>
            <a:rPr lang="en-US"/>
            <a:t> </a:t>
          </a:r>
          <a:r>
            <a:rPr lang="en-US" err="1"/>
            <a:t>fácilmente</a:t>
          </a:r>
          <a:r>
            <a:rPr lang="en-US"/>
            <a:t> </a:t>
          </a:r>
          <a:r>
            <a:rPr lang="en-US" err="1"/>
            <a:t>el</a:t>
          </a:r>
          <a:r>
            <a:rPr lang="en-US"/>
            <a:t> </a:t>
          </a:r>
          <a:r>
            <a:rPr lang="en-US" err="1"/>
            <a:t>coeficiente</a:t>
          </a:r>
          <a:r>
            <a:rPr lang="en-US"/>
            <a:t>, </a:t>
          </a:r>
          <a:r>
            <a:rPr lang="en-US" err="1"/>
            <a:t>podemos</a:t>
          </a:r>
          <a:r>
            <a:rPr lang="en-US"/>
            <a:t> </a:t>
          </a:r>
          <a:r>
            <a:rPr lang="en-US" err="1"/>
            <a:t>multiplicarlo</a:t>
          </a:r>
          <a:r>
            <a:rPr lang="en-US"/>
            <a:t> </a:t>
          </a:r>
          <a:r>
            <a:rPr lang="en-US" err="1"/>
            <a:t>por</a:t>
          </a:r>
          <a:r>
            <a:rPr lang="en-US"/>
            <a:t> </a:t>
          </a:r>
          <a:r>
            <a:rPr lang="en-US" err="1"/>
            <a:t>cien</a:t>
          </a:r>
          <a:r>
            <a:rPr lang="en-US"/>
            <a:t> para </a:t>
          </a:r>
          <a:r>
            <a:rPr lang="en-US" err="1"/>
            <a:t>tenerlo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tanto </a:t>
          </a:r>
          <a:r>
            <a:rPr lang="en-US" err="1"/>
            <a:t>por</a:t>
          </a:r>
          <a:r>
            <a:rPr lang="en-US"/>
            <a:t> </a:t>
          </a:r>
          <a:r>
            <a:rPr lang="en-US" err="1"/>
            <a:t>cien</a:t>
          </a:r>
          <a:r>
            <a:rPr lang="en-US"/>
            <a:t>.</a:t>
          </a:r>
        </a:p>
      </dgm:t>
    </dgm:pt>
    <dgm:pt modelId="{3B93C2E8-14BC-4A1B-A12F-1D2E857235E7}" type="parTrans" cxnId="{611DB76E-E4A2-4872-BC46-EAE6904871AF}">
      <dgm:prSet/>
      <dgm:spPr/>
      <dgm:t>
        <a:bodyPr/>
        <a:lstStyle/>
        <a:p>
          <a:endParaRPr lang="en-US"/>
        </a:p>
      </dgm:t>
    </dgm:pt>
    <dgm:pt modelId="{7F945185-85EA-495F-8330-5B27DDA5BB80}" type="sibTrans" cxnId="{611DB76E-E4A2-4872-BC46-EAE6904871AF}">
      <dgm:prSet/>
      <dgm:spPr/>
      <dgm:t>
        <a:bodyPr/>
        <a:lstStyle/>
        <a:p>
          <a:endParaRPr lang="en-US"/>
        </a:p>
      </dgm:t>
    </dgm:pt>
    <dgm:pt modelId="{03BB4321-E6F9-4FEE-BDEA-BF3E95D88E2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</a:t>
          </a:r>
          <a:endParaRPr lang="en-US" dirty="0">
            <a:latin typeface="Calibri Light" panose="020F0302020204030204"/>
          </a:endParaRPr>
        </a:p>
      </dgm:t>
    </dgm:pt>
    <dgm:pt modelId="{C2D9D9CE-2C2C-4A8C-BDEB-D06630105EF6}" type="parTrans" cxnId="{894A863A-C34D-4C8A-AE48-E9592B002DD9}">
      <dgm:prSet/>
      <dgm:spPr/>
      <dgm:t>
        <a:bodyPr/>
        <a:lstStyle/>
        <a:p>
          <a:endParaRPr lang="es-MX"/>
        </a:p>
      </dgm:t>
    </dgm:pt>
    <dgm:pt modelId="{CCE54F40-3ECB-4EFC-897F-4246687EBB43}" type="sibTrans" cxnId="{894A863A-C34D-4C8A-AE48-E9592B002DD9}">
      <dgm:prSet/>
      <dgm:spPr/>
      <dgm:t>
        <a:bodyPr/>
        <a:lstStyle/>
        <a:p>
          <a:endParaRPr lang="es-ES"/>
        </a:p>
      </dgm:t>
    </dgm:pt>
    <dgm:pt modelId="{85FE529C-FA8E-4035-9E73-A9D3EB9F346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 </a:t>
          </a:r>
          <a:r>
            <a:rPr lang="en-US" dirty="0" err="1"/>
            <a:t>casos</a:t>
          </a:r>
          <a:r>
            <a:rPr lang="en-US" dirty="0"/>
            <a:t> </a:t>
          </a:r>
          <a:r>
            <a:rPr lang="en-US" dirty="0" err="1"/>
            <a:t>excepcionales</a:t>
          </a:r>
          <a:r>
            <a:rPr lang="en-US" dirty="0"/>
            <a:t>, </a:t>
          </a:r>
          <a:r>
            <a:rPr lang="en-US" dirty="0" err="1"/>
            <a:t>como</a:t>
          </a:r>
          <a:r>
            <a:rPr lang="en-US" dirty="0"/>
            <a:t> se ha </a:t>
          </a:r>
          <a:r>
            <a:rPr lang="en-US" dirty="0" err="1"/>
            <a:t>indicado</a:t>
          </a:r>
          <a:r>
            <a:rPr lang="en-US" dirty="0"/>
            <a:t> </a:t>
          </a:r>
          <a:r>
            <a:rPr lang="en-US" dirty="0" err="1"/>
            <a:t>arriba</a:t>
          </a:r>
          <a:r>
            <a:rPr lang="en-US" dirty="0"/>
            <a:t>, </a:t>
          </a:r>
          <a:r>
            <a:rPr lang="en-US" dirty="0" err="1"/>
            <a:t>el</a:t>
          </a:r>
          <a:r>
            <a:rPr lang="en-US" dirty="0"/>
            <a:t> </a:t>
          </a:r>
          <a:r>
            <a:rPr lang="en-US" b="1" dirty="0" err="1"/>
            <a:t>coeficiente</a:t>
          </a:r>
          <a:r>
            <a:rPr lang="en-US" b="1" dirty="0"/>
            <a:t> de </a:t>
          </a:r>
          <a:r>
            <a:rPr lang="en-US" b="1" dirty="0" err="1"/>
            <a:t>variación</a:t>
          </a:r>
          <a:r>
            <a:rPr lang="en-US" b="1" dirty="0"/>
            <a:t> de Pearson</a:t>
          </a:r>
          <a:r>
            <a:rPr lang="en-US" dirty="0"/>
            <a:t> </a:t>
          </a:r>
          <a:r>
            <a:rPr lang="en-US" dirty="0" err="1"/>
            <a:t>podría</a:t>
          </a:r>
          <a:r>
            <a:rPr lang="en-US" dirty="0"/>
            <a:t> </a:t>
          </a:r>
          <a:r>
            <a:rPr lang="en-US" dirty="0" err="1"/>
            <a:t>ocurrir</a:t>
          </a:r>
          <a:r>
            <a:rPr lang="en-US" dirty="0"/>
            <a:t> que </a:t>
          </a:r>
          <a:r>
            <a:rPr lang="en-US" dirty="0" err="1"/>
            <a:t>superara</a:t>
          </a:r>
          <a:r>
            <a:rPr lang="en-US" dirty="0"/>
            <a:t> la </a:t>
          </a:r>
          <a:r>
            <a:rPr lang="en-US" dirty="0" err="1"/>
            <a:t>unidad</a:t>
          </a:r>
          <a:r>
            <a:rPr lang="en-US" dirty="0"/>
            <a:t>.</a:t>
          </a:r>
          <a:endParaRPr lang="en-US" dirty="0">
            <a:latin typeface="Calibri Light" panose="020F0302020204030204"/>
          </a:endParaRPr>
        </a:p>
      </dgm:t>
    </dgm:pt>
    <dgm:pt modelId="{134EE5C2-A8D2-427D-9AC7-2A0F631C3A8B}" type="parTrans" cxnId="{9951AFCC-8519-42D4-984B-E02BAD9C4E9E}">
      <dgm:prSet/>
      <dgm:spPr/>
      <dgm:t>
        <a:bodyPr/>
        <a:lstStyle/>
        <a:p>
          <a:endParaRPr lang="es-MX"/>
        </a:p>
      </dgm:t>
    </dgm:pt>
    <dgm:pt modelId="{65851B89-4248-40CD-9490-62F1A265A222}" type="sibTrans" cxnId="{9951AFCC-8519-42D4-984B-E02BAD9C4E9E}">
      <dgm:prSet/>
      <dgm:spPr/>
      <dgm:t>
        <a:bodyPr/>
        <a:lstStyle/>
        <a:p>
          <a:endParaRPr lang="es-MX"/>
        </a:p>
      </dgm:t>
    </dgm:pt>
    <dgm:pt modelId="{CEDD8183-A9D8-4F9F-B4B9-57A415FFE88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Que</a:t>
          </a:r>
          <a:r>
            <a:rPr lang="en-US" dirty="0"/>
            <a:t> </a:t>
          </a:r>
          <a:r>
            <a:rPr lang="en-US" dirty="0" err="1"/>
            <a:t>hacer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coeficiente</a:t>
          </a:r>
          <a:r>
            <a:rPr lang="en-US" dirty="0"/>
            <a:t> de </a:t>
          </a:r>
          <a:r>
            <a:rPr lang="en-US" dirty="0" err="1"/>
            <a:t>pearson</a:t>
          </a:r>
          <a:r>
            <a:rPr lang="en-US" dirty="0"/>
            <a:t> es mayor que 1 o </a:t>
          </a:r>
          <a:r>
            <a:rPr lang="en-US" dirty="0" err="1"/>
            <a:t>menor</a:t>
          </a:r>
          <a:r>
            <a:rPr lang="en-US" dirty="0">
              <a:latin typeface="Calibri Light" panose="020F0302020204030204"/>
            </a:rPr>
            <a:t>, </a:t>
          </a:r>
          <a:r>
            <a:rPr lang="en-US" dirty="0" err="1">
              <a:latin typeface="Calibri Light" panose="020F0302020204030204"/>
            </a:rPr>
            <a:t>deja</a:t>
          </a:r>
          <a:r>
            <a:rPr lang="en-US" dirty="0"/>
            <a:t> de </a:t>
          </a:r>
          <a:r>
            <a:rPr lang="en-US" dirty="0" err="1"/>
            <a:t>tener</a:t>
          </a:r>
          <a:r>
            <a:rPr lang="en-US" dirty="0"/>
            <a:t> </a:t>
          </a:r>
          <a:r>
            <a:rPr lang="en-US" dirty="0" err="1"/>
            <a:t>utilidad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 </a:t>
          </a:r>
          <a:r>
            <a:rPr lang="en-US" b="1" dirty="0" err="1"/>
            <a:t>coeficiente</a:t>
          </a:r>
          <a:r>
            <a:rPr lang="en-US" b="1" dirty="0"/>
            <a:t> de </a:t>
          </a:r>
          <a:r>
            <a:rPr lang="en-US" b="1" dirty="0" err="1"/>
            <a:t>variación</a:t>
          </a:r>
          <a:r>
            <a:rPr lang="en-US" b="1" dirty="0"/>
            <a:t> de Pearson</a:t>
          </a:r>
          <a:r>
            <a:rPr lang="en-US" dirty="0"/>
            <a:t> para </a:t>
          </a:r>
          <a:r>
            <a:rPr lang="en-US" dirty="0" err="1"/>
            <a:t>valores</a:t>
          </a:r>
          <a:r>
            <a:rPr lang="en-US" dirty="0"/>
            <a:t> </a:t>
          </a:r>
          <a:r>
            <a:rPr lang="en-US" dirty="0" err="1"/>
            <a:t>superiores</a:t>
          </a:r>
          <a:r>
            <a:rPr lang="en-US" dirty="0"/>
            <a:t> a 0,3 (o 30 %), </a:t>
          </a:r>
          <a:r>
            <a:rPr lang="en-US" dirty="0" err="1"/>
            <a:t>ya</a:t>
          </a:r>
          <a:r>
            <a:rPr lang="en-US" dirty="0"/>
            <a:t> que, </a:t>
          </a:r>
          <a:r>
            <a:rPr lang="en-US" dirty="0" err="1"/>
            <a:t>en</a:t>
          </a:r>
          <a:r>
            <a:rPr lang="en-US" dirty="0"/>
            <a:t> ese </a:t>
          </a:r>
          <a:r>
            <a:rPr lang="en-US" dirty="0" err="1"/>
            <a:t>caso</a:t>
          </a:r>
          <a:r>
            <a:rPr lang="en-US" dirty="0"/>
            <a:t>, la media </a:t>
          </a:r>
          <a:r>
            <a:rPr lang="en-US" dirty="0" err="1"/>
            <a:t>deja</a:t>
          </a:r>
          <a:r>
            <a:rPr lang="en-US" dirty="0"/>
            <a:t> de ser </a:t>
          </a:r>
          <a:r>
            <a:rPr lang="en-US" dirty="0" err="1"/>
            <a:t>representativa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89A9A395-28DB-4D69-BA0E-DAAED616A6EC}" type="parTrans" cxnId="{93A49D2C-6B0C-4144-B0A2-592AC51ED7A4}">
      <dgm:prSet/>
      <dgm:spPr/>
      <dgm:t>
        <a:bodyPr/>
        <a:lstStyle/>
        <a:p>
          <a:endParaRPr lang="es-MX"/>
        </a:p>
      </dgm:t>
    </dgm:pt>
    <dgm:pt modelId="{FC5A1AE2-28F3-490F-BD91-4C268A0691B9}" type="sibTrans" cxnId="{93A49D2C-6B0C-4144-B0A2-592AC51ED7A4}">
      <dgm:prSet/>
      <dgm:spPr/>
      <dgm:t>
        <a:bodyPr/>
        <a:lstStyle/>
        <a:p>
          <a:endParaRPr lang="es-MX"/>
        </a:p>
      </dgm:t>
    </dgm:pt>
    <dgm:pt modelId="{50575FF1-9725-4D64-8B39-1FD6C2C9CFD3}" type="pres">
      <dgm:prSet presAssocID="{62DA617B-3749-4B1E-89E6-F2EDBAFD68F7}" presName="root" presStyleCnt="0">
        <dgm:presLayoutVars>
          <dgm:dir/>
          <dgm:resizeHandles val="exact"/>
        </dgm:presLayoutVars>
      </dgm:prSet>
      <dgm:spPr/>
    </dgm:pt>
    <dgm:pt modelId="{82A74BB2-709F-45C0-8CD2-818A2BF15E1F}" type="pres">
      <dgm:prSet presAssocID="{B58E7CB4-7280-4E62-A1E0-455AFEA58575}" presName="compNode" presStyleCnt="0"/>
      <dgm:spPr/>
    </dgm:pt>
    <dgm:pt modelId="{D48B882E-54BB-4E67-88BC-A881DAB151CF}" type="pres">
      <dgm:prSet presAssocID="{B58E7CB4-7280-4E62-A1E0-455AFEA58575}" presName="bgRect" presStyleLbl="bgShp" presStyleIdx="0" presStyleCnt="4"/>
      <dgm:spPr/>
    </dgm:pt>
    <dgm:pt modelId="{B4A1A898-A7C5-4DEE-AD86-F7EB460591DC}" type="pres">
      <dgm:prSet presAssocID="{B58E7CB4-7280-4E62-A1E0-455AFEA585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48974BDB-C7C9-4D1D-A56E-135BC0B7A4EA}" type="pres">
      <dgm:prSet presAssocID="{B58E7CB4-7280-4E62-A1E0-455AFEA58575}" presName="spaceRect" presStyleCnt="0"/>
      <dgm:spPr/>
    </dgm:pt>
    <dgm:pt modelId="{7B45B1A1-FC32-4B26-BB32-6ACE8F410A4D}" type="pres">
      <dgm:prSet presAssocID="{B58E7CB4-7280-4E62-A1E0-455AFEA58575}" presName="parTx" presStyleLbl="revTx" presStyleIdx="0" presStyleCnt="4">
        <dgm:presLayoutVars>
          <dgm:chMax val="0"/>
          <dgm:chPref val="0"/>
        </dgm:presLayoutVars>
      </dgm:prSet>
      <dgm:spPr/>
    </dgm:pt>
    <dgm:pt modelId="{120E0B86-7431-49D0-B0B5-5FD768AA5917}" type="pres">
      <dgm:prSet presAssocID="{7F945185-85EA-495F-8330-5B27DDA5BB80}" presName="sibTrans" presStyleCnt="0"/>
      <dgm:spPr/>
    </dgm:pt>
    <dgm:pt modelId="{A79BECB5-3298-4AD0-8CC5-C63F22A7AD46}" type="pres">
      <dgm:prSet presAssocID="{03BB4321-E6F9-4FEE-BDEA-BF3E95D88E2D}" presName="compNode" presStyleCnt="0"/>
      <dgm:spPr/>
    </dgm:pt>
    <dgm:pt modelId="{2E913642-B925-469D-BC4B-2BD3AAF8C670}" type="pres">
      <dgm:prSet presAssocID="{03BB4321-E6F9-4FEE-BDEA-BF3E95D88E2D}" presName="bgRect" presStyleLbl="bgShp" presStyleIdx="1" presStyleCnt="4" custLinFactNeighborX="-123" custLinFactNeighborY="-4652"/>
      <dgm:spPr/>
    </dgm:pt>
    <dgm:pt modelId="{C4E98649-F03B-4899-BD89-337D89FA6F5D}" type="pres">
      <dgm:prSet presAssocID="{03BB4321-E6F9-4FEE-BDEA-BF3E95D88E2D}" presName="iconRect" presStyleLbl="node1" presStyleIdx="1" presStyleCnt="4"/>
      <dgm:spPr/>
    </dgm:pt>
    <dgm:pt modelId="{9B013DCE-CE6E-431E-B141-7E8C8526E1C4}" type="pres">
      <dgm:prSet presAssocID="{03BB4321-E6F9-4FEE-BDEA-BF3E95D88E2D}" presName="spaceRect" presStyleCnt="0"/>
      <dgm:spPr/>
    </dgm:pt>
    <dgm:pt modelId="{33D35892-873E-40B6-BD19-8C83F2D462C9}" type="pres">
      <dgm:prSet presAssocID="{03BB4321-E6F9-4FEE-BDEA-BF3E95D88E2D}" presName="parTx" presStyleLbl="revTx" presStyleIdx="1" presStyleCnt="4">
        <dgm:presLayoutVars>
          <dgm:chMax val="0"/>
          <dgm:chPref val="0"/>
        </dgm:presLayoutVars>
      </dgm:prSet>
      <dgm:spPr/>
    </dgm:pt>
    <dgm:pt modelId="{31BCB1A3-D0FE-490B-BAD2-6A56163D4F1D}" type="pres">
      <dgm:prSet presAssocID="{CCE54F40-3ECB-4EFC-897F-4246687EBB43}" presName="sibTrans" presStyleCnt="0"/>
      <dgm:spPr/>
    </dgm:pt>
    <dgm:pt modelId="{5A8DDA88-7A68-4958-9D96-7C45C89F2592}" type="pres">
      <dgm:prSet presAssocID="{85FE529C-FA8E-4035-9E73-A9D3EB9F3460}" presName="compNode" presStyleCnt="0"/>
      <dgm:spPr/>
    </dgm:pt>
    <dgm:pt modelId="{910FB72A-287D-4241-A809-5838CEEF7395}" type="pres">
      <dgm:prSet presAssocID="{85FE529C-FA8E-4035-9E73-A9D3EB9F3460}" presName="bgRect" presStyleLbl="bgShp" presStyleIdx="2" presStyleCnt="4"/>
      <dgm:spPr/>
    </dgm:pt>
    <dgm:pt modelId="{A31D7F87-5367-4A84-9977-FCCECC40D13C}" type="pres">
      <dgm:prSet presAssocID="{85FE529C-FA8E-4035-9E73-A9D3EB9F346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3E8580E-4AE7-4F5A-8132-74AADFB9D1CA}" type="pres">
      <dgm:prSet presAssocID="{85FE529C-FA8E-4035-9E73-A9D3EB9F3460}" presName="spaceRect" presStyleCnt="0"/>
      <dgm:spPr/>
    </dgm:pt>
    <dgm:pt modelId="{25A9CD3A-706B-4660-9F3D-09FCFCD000A5}" type="pres">
      <dgm:prSet presAssocID="{85FE529C-FA8E-4035-9E73-A9D3EB9F3460}" presName="parTx" presStyleLbl="revTx" presStyleIdx="2" presStyleCnt="4">
        <dgm:presLayoutVars>
          <dgm:chMax val="0"/>
          <dgm:chPref val="0"/>
        </dgm:presLayoutVars>
      </dgm:prSet>
      <dgm:spPr/>
    </dgm:pt>
    <dgm:pt modelId="{9ABD980E-E36B-492E-A6FE-E6DAFB99B4BB}" type="pres">
      <dgm:prSet presAssocID="{65851B89-4248-40CD-9490-62F1A265A222}" presName="sibTrans" presStyleCnt="0"/>
      <dgm:spPr/>
    </dgm:pt>
    <dgm:pt modelId="{5177AB0C-66F9-4CC5-9A7D-D07294A0E2BF}" type="pres">
      <dgm:prSet presAssocID="{CEDD8183-A9D8-4F9F-B4B9-57A415FFE880}" presName="compNode" presStyleCnt="0"/>
      <dgm:spPr/>
    </dgm:pt>
    <dgm:pt modelId="{638C1E03-7D5D-4E5E-ABEA-96799C66642D}" type="pres">
      <dgm:prSet presAssocID="{CEDD8183-A9D8-4F9F-B4B9-57A415FFE880}" presName="bgRect" presStyleLbl="bgShp" presStyleIdx="3" presStyleCnt="4"/>
      <dgm:spPr/>
    </dgm:pt>
    <dgm:pt modelId="{D979B1BF-6C59-4F2F-A0D8-0D4A7DE726E4}" type="pres">
      <dgm:prSet presAssocID="{CEDD8183-A9D8-4F9F-B4B9-57A415FFE880}" presName="iconRect" presStyleLbl="node1" presStyleIdx="3" presStyleCnt="4"/>
      <dgm:spPr/>
    </dgm:pt>
    <dgm:pt modelId="{07A006E6-2F59-4536-A241-5929FD498DB2}" type="pres">
      <dgm:prSet presAssocID="{CEDD8183-A9D8-4F9F-B4B9-57A415FFE880}" presName="spaceRect" presStyleCnt="0"/>
      <dgm:spPr/>
    </dgm:pt>
    <dgm:pt modelId="{3C9BB39B-C7D7-4D90-8B19-11EA76F4D5A3}" type="pres">
      <dgm:prSet presAssocID="{CEDD8183-A9D8-4F9F-B4B9-57A415FFE88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A49D2C-6B0C-4144-B0A2-592AC51ED7A4}" srcId="{62DA617B-3749-4B1E-89E6-F2EDBAFD68F7}" destId="{CEDD8183-A9D8-4F9F-B4B9-57A415FFE880}" srcOrd="3" destOrd="0" parTransId="{89A9A395-28DB-4D69-BA0E-DAAED616A6EC}" sibTransId="{FC5A1AE2-28F3-490F-BD91-4C268A0691B9}"/>
    <dgm:cxn modelId="{894A863A-C34D-4C8A-AE48-E9592B002DD9}" srcId="{62DA617B-3749-4B1E-89E6-F2EDBAFD68F7}" destId="{03BB4321-E6F9-4FEE-BDEA-BF3E95D88E2D}" srcOrd="1" destOrd="0" parTransId="{C2D9D9CE-2C2C-4A8C-BDEB-D06630105EF6}" sibTransId="{CCE54F40-3ECB-4EFC-897F-4246687EBB43}"/>
    <dgm:cxn modelId="{173D003C-C8A2-4724-9774-688CD9356107}" type="presOf" srcId="{B58E7CB4-7280-4E62-A1E0-455AFEA58575}" destId="{7B45B1A1-FC32-4B26-BB32-6ACE8F410A4D}" srcOrd="0" destOrd="0" presId="urn:microsoft.com/office/officeart/2018/2/layout/IconVerticalSolidList"/>
    <dgm:cxn modelId="{666E5B6E-D018-4E42-A9E3-D823066AA177}" type="presOf" srcId="{62DA617B-3749-4B1E-89E6-F2EDBAFD68F7}" destId="{50575FF1-9725-4D64-8B39-1FD6C2C9CFD3}" srcOrd="0" destOrd="0" presId="urn:microsoft.com/office/officeart/2018/2/layout/IconVerticalSolidList"/>
    <dgm:cxn modelId="{611DB76E-E4A2-4872-BC46-EAE6904871AF}" srcId="{62DA617B-3749-4B1E-89E6-F2EDBAFD68F7}" destId="{B58E7CB4-7280-4E62-A1E0-455AFEA58575}" srcOrd="0" destOrd="0" parTransId="{3B93C2E8-14BC-4A1B-A12F-1D2E857235E7}" sibTransId="{7F945185-85EA-495F-8330-5B27DDA5BB80}"/>
    <dgm:cxn modelId="{7BCF928A-71A0-4071-AD88-3D5174B49CA8}" type="presOf" srcId="{03BB4321-E6F9-4FEE-BDEA-BF3E95D88E2D}" destId="{33D35892-873E-40B6-BD19-8C83F2D462C9}" srcOrd="0" destOrd="0" presId="urn:microsoft.com/office/officeart/2018/2/layout/IconVerticalSolidList"/>
    <dgm:cxn modelId="{C2D9A390-96BA-4C52-AB8D-12B4732B294B}" type="presOf" srcId="{85FE529C-FA8E-4035-9E73-A9D3EB9F3460}" destId="{25A9CD3A-706B-4660-9F3D-09FCFCD000A5}" srcOrd="0" destOrd="0" presId="urn:microsoft.com/office/officeart/2018/2/layout/IconVerticalSolidList"/>
    <dgm:cxn modelId="{9951AFCC-8519-42D4-984B-E02BAD9C4E9E}" srcId="{62DA617B-3749-4B1E-89E6-F2EDBAFD68F7}" destId="{85FE529C-FA8E-4035-9E73-A9D3EB9F3460}" srcOrd="2" destOrd="0" parTransId="{134EE5C2-A8D2-427D-9AC7-2A0F631C3A8B}" sibTransId="{65851B89-4248-40CD-9490-62F1A265A222}"/>
    <dgm:cxn modelId="{1E3E11D1-E421-4D59-979D-A35FEB22514A}" type="presOf" srcId="{CEDD8183-A9D8-4F9F-B4B9-57A415FFE880}" destId="{3C9BB39B-C7D7-4D90-8B19-11EA76F4D5A3}" srcOrd="0" destOrd="0" presId="urn:microsoft.com/office/officeart/2018/2/layout/IconVerticalSolidList"/>
    <dgm:cxn modelId="{52C8D1B9-34EC-43C0-8398-2A1A0ED013B3}" type="presParOf" srcId="{50575FF1-9725-4D64-8B39-1FD6C2C9CFD3}" destId="{82A74BB2-709F-45C0-8CD2-818A2BF15E1F}" srcOrd="0" destOrd="0" presId="urn:microsoft.com/office/officeart/2018/2/layout/IconVerticalSolidList"/>
    <dgm:cxn modelId="{8CB4B9A5-9C81-4E92-99D7-FFB12AA16170}" type="presParOf" srcId="{82A74BB2-709F-45C0-8CD2-818A2BF15E1F}" destId="{D48B882E-54BB-4E67-88BC-A881DAB151CF}" srcOrd="0" destOrd="0" presId="urn:microsoft.com/office/officeart/2018/2/layout/IconVerticalSolidList"/>
    <dgm:cxn modelId="{157BA22E-5F0E-491D-8CE9-DCDC83FAEDF8}" type="presParOf" srcId="{82A74BB2-709F-45C0-8CD2-818A2BF15E1F}" destId="{B4A1A898-A7C5-4DEE-AD86-F7EB460591DC}" srcOrd="1" destOrd="0" presId="urn:microsoft.com/office/officeart/2018/2/layout/IconVerticalSolidList"/>
    <dgm:cxn modelId="{A850FA77-013E-4048-A123-255734CACD47}" type="presParOf" srcId="{82A74BB2-709F-45C0-8CD2-818A2BF15E1F}" destId="{48974BDB-C7C9-4D1D-A56E-135BC0B7A4EA}" srcOrd="2" destOrd="0" presId="urn:microsoft.com/office/officeart/2018/2/layout/IconVerticalSolidList"/>
    <dgm:cxn modelId="{655996EE-4B9B-47AE-9FBC-50EE27DB0907}" type="presParOf" srcId="{82A74BB2-709F-45C0-8CD2-818A2BF15E1F}" destId="{7B45B1A1-FC32-4B26-BB32-6ACE8F410A4D}" srcOrd="3" destOrd="0" presId="urn:microsoft.com/office/officeart/2018/2/layout/IconVerticalSolidList"/>
    <dgm:cxn modelId="{D7C573F4-A6DA-47D4-BF14-50500405AED8}" type="presParOf" srcId="{50575FF1-9725-4D64-8B39-1FD6C2C9CFD3}" destId="{120E0B86-7431-49D0-B0B5-5FD768AA5917}" srcOrd="1" destOrd="0" presId="urn:microsoft.com/office/officeart/2018/2/layout/IconVerticalSolidList"/>
    <dgm:cxn modelId="{65D41599-1214-455C-8DB7-4AB03692CAA1}" type="presParOf" srcId="{50575FF1-9725-4D64-8B39-1FD6C2C9CFD3}" destId="{A79BECB5-3298-4AD0-8CC5-C63F22A7AD46}" srcOrd="2" destOrd="0" presId="urn:microsoft.com/office/officeart/2018/2/layout/IconVerticalSolidList"/>
    <dgm:cxn modelId="{96CAE416-0BE7-4C4E-8B41-9AA62D3DCFED}" type="presParOf" srcId="{A79BECB5-3298-4AD0-8CC5-C63F22A7AD46}" destId="{2E913642-B925-469D-BC4B-2BD3AAF8C670}" srcOrd="0" destOrd="0" presId="urn:microsoft.com/office/officeart/2018/2/layout/IconVerticalSolidList"/>
    <dgm:cxn modelId="{3147E210-EDBA-4102-9284-48231E33926C}" type="presParOf" srcId="{A79BECB5-3298-4AD0-8CC5-C63F22A7AD46}" destId="{C4E98649-F03B-4899-BD89-337D89FA6F5D}" srcOrd="1" destOrd="0" presId="urn:microsoft.com/office/officeart/2018/2/layout/IconVerticalSolidList"/>
    <dgm:cxn modelId="{B7DA26C4-C703-47CC-AC45-55AA87F61BEA}" type="presParOf" srcId="{A79BECB5-3298-4AD0-8CC5-C63F22A7AD46}" destId="{9B013DCE-CE6E-431E-B141-7E8C8526E1C4}" srcOrd="2" destOrd="0" presId="urn:microsoft.com/office/officeart/2018/2/layout/IconVerticalSolidList"/>
    <dgm:cxn modelId="{EA3153D9-9A9E-470B-87B5-F2C78B63B383}" type="presParOf" srcId="{A79BECB5-3298-4AD0-8CC5-C63F22A7AD46}" destId="{33D35892-873E-40B6-BD19-8C83F2D462C9}" srcOrd="3" destOrd="0" presId="urn:microsoft.com/office/officeart/2018/2/layout/IconVerticalSolidList"/>
    <dgm:cxn modelId="{D67D8EDB-7EF5-4CB7-876C-BBB1F4C62448}" type="presParOf" srcId="{50575FF1-9725-4D64-8B39-1FD6C2C9CFD3}" destId="{31BCB1A3-D0FE-490B-BAD2-6A56163D4F1D}" srcOrd="3" destOrd="0" presId="urn:microsoft.com/office/officeart/2018/2/layout/IconVerticalSolidList"/>
    <dgm:cxn modelId="{5F301AC6-622C-4229-885E-BA6169D27F4E}" type="presParOf" srcId="{50575FF1-9725-4D64-8B39-1FD6C2C9CFD3}" destId="{5A8DDA88-7A68-4958-9D96-7C45C89F2592}" srcOrd="4" destOrd="0" presId="urn:microsoft.com/office/officeart/2018/2/layout/IconVerticalSolidList"/>
    <dgm:cxn modelId="{EFAEB98E-8205-4357-A85C-1597C2611157}" type="presParOf" srcId="{5A8DDA88-7A68-4958-9D96-7C45C89F2592}" destId="{910FB72A-287D-4241-A809-5838CEEF7395}" srcOrd="0" destOrd="0" presId="urn:microsoft.com/office/officeart/2018/2/layout/IconVerticalSolidList"/>
    <dgm:cxn modelId="{1B2146B7-326B-48C2-B6F2-F69E8D174139}" type="presParOf" srcId="{5A8DDA88-7A68-4958-9D96-7C45C89F2592}" destId="{A31D7F87-5367-4A84-9977-FCCECC40D13C}" srcOrd="1" destOrd="0" presId="urn:microsoft.com/office/officeart/2018/2/layout/IconVerticalSolidList"/>
    <dgm:cxn modelId="{46DFD657-8940-4872-8807-4549A0721430}" type="presParOf" srcId="{5A8DDA88-7A68-4958-9D96-7C45C89F2592}" destId="{D3E8580E-4AE7-4F5A-8132-74AADFB9D1CA}" srcOrd="2" destOrd="0" presId="urn:microsoft.com/office/officeart/2018/2/layout/IconVerticalSolidList"/>
    <dgm:cxn modelId="{10867EB6-247B-483E-B643-13DCBF3009C6}" type="presParOf" srcId="{5A8DDA88-7A68-4958-9D96-7C45C89F2592}" destId="{25A9CD3A-706B-4660-9F3D-09FCFCD000A5}" srcOrd="3" destOrd="0" presId="urn:microsoft.com/office/officeart/2018/2/layout/IconVerticalSolidList"/>
    <dgm:cxn modelId="{CBB62E55-6095-4EB2-9068-94FEEBCC82DD}" type="presParOf" srcId="{50575FF1-9725-4D64-8B39-1FD6C2C9CFD3}" destId="{9ABD980E-E36B-492E-A6FE-E6DAFB99B4BB}" srcOrd="5" destOrd="0" presId="urn:microsoft.com/office/officeart/2018/2/layout/IconVerticalSolidList"/>
    <dgm:cxn modelId="{56674044-9076-4D42-9898-CC3A04F715C2}" type="presParOf" srcId="{50575FF1-9725-4D64-8B39-1FD6C2C9CFD3}" destId="{5177AB0C-66F9-4CC5-9A7D-D07294A0E2BF}" srcOrd="6" destOrd="0" presId="urn:microsoft.com/office/officeart/2018/2/layout/IconVerticalSolidList"/>
    <dgm:cxn modelId="{C82FBC26-357E-4D0F-A38C-06AAF19F14CA}" type="presParOf" srcId="{5177AB0C-66F9-4CC5-9A7D-D07294A0E2BF}" destId="{638C1E03-7D5D-4E5E-ABEA-96799C66642D}" srcOrd="0" destOrd="0" presId="urn:microsoft.com/office/officeart/2018/2/layout/IconVerticalSolidList"/>
    <dgm:cxn modelId="{C614D660-BFA8-44A4-805C-9ED8A94EB09E}" type="presParOf" srcId="{5177AB0C-66F9-4CC5-9A7D-D07294A0E2BF}" destId="{D979B1BF-6C59-4F2F-A0D8-0D4A7DE726E4}" srcOrd="1" destOrd="0" presId="urn:microsoft.com/office/officeart/2018/2/layout/IconVerticalSolidList"/>
    <dgm:cxn modelId="{43F5D3A5-685F-492E-88A4-D46FC6EC9834}" type="presParOf" srcId="{5177AB0C-66F9-4CC5-9A7D-D07294A0E2BF}" destId="{07A006E6-2F59-4536-A241-5929FD498DB2}" srcOrd="2" destOrd="0" presId="urn:microsoft.com/office/officeart/2018/2/layout/IconVerticalSolidList"/>
    <dgm:cxn modelId="{F636976F-0CE0-4605-94E6-C86EFD62530D}" type="presParOf" srcId="{5177AB0C-66F9-4CC5-9A7D-D07294A0E2BF}" destId="{3C9BB39B-C7D7-4D90-8B19-11EA76F4D5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DBDB8-D480-443D-82A7-96FAC1666696}">
      <dsp:nvSpPr>
        <dsp:cNvPr id="0" name=""/>
        <dsp:cNvSpPr/>
      </dsp:nvSpPr>
      <dsp:spPr>
        <a:xfrm>
          <a:off x="1641083" y="670"/>
          <a:ext cx="3613929" cy="2294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82D96-4562-4EF2-BC52-003219E79622}">
      <dsp:nvSpPr>
        <dsp:cNvPr id="0" name=""/>
        <dsp:cNvSpPr/>
      </dsp:nvSpPr>
      <dsp:spPr>
        <a:xfrm>
          <a:off x="2042631" y="382140"/>
          <a:ext cx="3613929" cy="2294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 </a:t>
          </a:r>
          <a:r>
            <a:rPr lang="en-US" sz="1700" b="1" kern="1200"/>
            <a:t>coeficiente de variación</a:t>
          </a:r>
          <a:r>
            <a:rPr lang="en-US" sz="1700" kern="1200"/>
            <a:t>, en la mayoría de los casos, salvo en algunas distribuciones probabilísticas, toma valores entre </a:t>
          </a:r>
          <a:r>
            <a:rPr lang="en-US" sz="1700" b="1" kern="1200"/>
            <a:t>0 y 1</a:t>
          </a:r>
          <a:r>
            <a:rPr lang="en-US" sz="1700" kern="1200"/>
            <a:t>. Si el coeficiente es próximo al 0, significa que existe poca variabilidad en los datos y es una muestra muy compacta. </a:t>
          </a:r>
        </a:p>
      </dsp:txBody>
      <dsp:txXfrm>
        <a:off x="2109845" y="449354"/>
        <a:ext cx="3479501" cy="2160417"/>
      </dsp:txXfrm>
    </dsp:sp>
    <dsp:sp modelId="{DEB94DDF-23B9-422C-8810-41B0866B2D3E}">
      <dsp:nvSpPr>
        <dsp:cNvPr id="0" name=""/>
        <dsp:cNvSpPr/>
      </dsp:nvSpPr>
      <dsp:spPr>
        <a:xfrm>
          <a:off x="6058108" y="670"/>
          <a:ext cx="3613929" cy="2294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ACC48-AD2A-475C-99AA-ADA1F437C927}">
      <dsp:nvSpPr>
        <dsp:cNvPr id="0" name=""/>
        <dsp:cNvSpPr/>
      </dsp:nvSpPr>
      <dsp:spPr>
        <a:xfrm>
          <a:off x="6459656" y="382140"/>
          <a:ext cx="3613929" cy="2294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En</a:t>
          </a:r>
          <a:r>
            <a:rPr lang="en-US" sz="1700" kern="1200" dirty="0"/>
            <a:t> </a:t>
          </a:r>
          <a:r>
            <a:rPr lang="en-US" sz="1700" kern="1200" dirty="0" err="1"/>
            <a:t>cambio</a:t>
          </a:r>
          <a:r>
            <a:rPr lang="en-US" sz="1700" kern="1200" dirty="0"/>
            <a:t>, </a:t>
          </a:r>
          <a:r>
            <a:rPr lang="en-US" sz="1700" kern="1200" dirty="0" err="1"/>
            <a:t>si</a:t>
          </a:r>
          <a:r>
            <a:rPr lang="en-US" sz="1700" kern="1200" dirty="0"/>
            <a:t> </a:t>
          </a:r>
          <a:r>
            <a:rPr lang="en-US" sz="1700" kern="1200" dirty="0" err="1"/>
            <a:t>tienden</a:t>
          </a:r>
          <a:r>
            <a:rPr lang="en-US" sz="1700" kern="1200" dirty="0"/>
            <a:t> a 1 es </a:t>
          </a:r>
          <a:r>
            <a:rPr lang="en-US" sz="1700" kern="1200" dirty="0" err="1"/>
            <a:t>una</a:t>
          </a:r>
          <a:r>
            <a:rPr lang="en-US" sz="1700" kern="1200" dirty="0"/>
            <a:t> </a:t>
          </a:r>
          <a:r>
            <a:rPr lang="en-US" sz="1700" kern="1200" dirty="0" err="1"/>
            <a:t>muestra</a:t>
          </a:r>
          <a:r>
            <a:rPr lang="en-US" sz="1700" kern="1200" dirty="0"/>
            <a:t> </a:t>
          </a:r>
          <a:r>
            <a:rPr lang="en-US" sz="1700" kern="1200" dirty="0" err="1"/>
            <a:t>muy</a:t>
          </a:r>
          <a:r>
            <a:rPr lang="en-US" sz="1700" kern="1200" dirty="0"/>
            <a:t> </a:t>
          </a:r>
          <a:r>
            <a:rPr lang="en-US" sz="1700" kern="1200" dirty="0" err="1"/>
            <a:t>dispersa</a:t>
          </a:r>
          <a:r>
            <a:rPr lang="en-US" sz="1700" kern="1200" dirty="0"/>
            <a:t> y la </a:t>
          </a:r>
          <a:r>
            <a:rPr lang="en-US" sz="1700" kern="1200" dirty="0">
              <a:hlinkClick xmlns:r="http://schemas.openxmlformats.org/officeDocument/2006/relationships" r:id="rId1"/>
            </a:rPr>
            <a:t>media</a:t>
          </a:r>
          <a:r>
            <a:rPr lang="en-US" sz="1700" kern="1200" dirty="0"/>
            <a:t> </a:t>
          </a:r>
          <a:r>
            <a:rPr lang="en-US" sz="1700" kern="1200" dirty="0" err="1"/>
            <a:t>pierde</a:t>
          </a:r>
          <a:r>
            <a:rPr lang="en-US" sz="1700" kern="1200" dirty="0"/>
            <a:t> </a:t>
          </a:r>
          <a:r>
            <a:rPr lang="en-US" sz="1700" kern="1200" dirty="0" err="1"/>
            <a:t>confiabilidad</a:t>
          </a:r>
          <a:r>
            <a:rPr lang="en-US" sz="1700" kern="1200" dirty="0"/>
            <a:t>. De </a:t>
          </a:r>
          <a:r>
            <a:rPr lang="en-US" sz="1700" kern="1200" dirty="0" err="1"/>
            <a:t>hecho</a:t>
          </a:r>
          <a:r>
            <a:rPr lang="en-US" sz="1700" kern="1200" dirty="0"/>
            <a:t>, </a:t>
          </a:r>
          <a:r>
            <a:rPr lang="en-US" sz="1700" kern="1200" dirty="0" err="1"/>
            <a:t>cuando</a:t>
          </a:r>
          <a:r>
            <a:rPr lang="en-US" sz="1700" kern="1200" dirty="0"/>
            <a:t> </a:t>
          </a:r>
          <a:r>
            <a:rPr lang="en-US" sz="1700" kern="1200" dirty="0" err="1"/>
            <a:t>el</a:t>
          </a:r>
          <a:r>
            <a:rPr lang="en-US" sz="1700" kern="1200" dirty="0"/>
            <a:t> </a:t>
          </a:r>
          <a:r>
            <a:rPr lang="en-US" sz="1700" kern="1200" dirty="0" err="1"/>
            <a:t>coeficiente</a:t>
          </a:r>
          <a:r>
            <a:rPr lang="en-US" sz="1700" kern="1200" dirty="0"/>
            <a:t> de </a:t>
          </a:r>
          <a:r>
            <a:rPr lang="en-US" sz="1700" kern="1200" dirty="0" err="1"/>
            <a:t>variación</a:t>
          </a:r>
          <a:r>
            <a:rPr lang="en-US" sz="1700" kern="1200" dirty="0"/>
            <a:t> </a:t>
          </a:r>
          <a:r>
            <a:rPr lang="en-US" sz="1700" kern="1200" dirty="0" err="1"/>
            <a:t>supera</a:t>
          </a:r>
          <a:r>
            <a:rPr lang="en-US" sz="1700" kern="1200" dirty="0"/>
            <a:t> </a:t>
          </a:r>
          <a:r>
            <a:rPr lang="en-US" sz="1700" kern="1200" dirty="0" err="1"/>
            <a:t>el</a:t>
          </a:r>
          <a:r>
            <a:rPr lang="en-US" sz="1700" kern="1200" dirty="0"/>
            <a:t> 30% (0,3) se dice que la </a:t>
          </a:r>
          <a:r>
            <a:rPr lang="en-US" sz="1700" kern="1200" dirty="0">
              <a:hlinkClick xmlns:r="http://schemas.openxmlformats.org/officeDocument/2006/relationships" r:id="rId1"/>
            </a:rPr>
            <a:t>media</a:t>
          </a:r>
          <a:r>
            <a:rPr lang="en-US" sz="1700" kern="1200" dirty="0"/>
            <a:t> es poco </a:t>
          </a:r>
          <a:r>
            <a:rPr lang="en-US" sz="1700" kern="1200" dirty="0" err="1"/>
            <a:t>representativa</a:t>
          </a:r>
          <a:r>
            <a:rPr lang="en-US" sz="1700" kern="1200" dirty="0"/>
            <a:t>, al ser </a:t>
          </a:r>
          <a:r>
            <a:rPr lang="en-US" sz="1700" kern="1200" dirty="0" err="1"/>
            <a:t>los</a:t>
          </a:r>
          <a:r>
            <a:rPr lang="en-US" sz="1700" kern="1200" dirty="0"/>
            <a:t> </a:t>
          </a:r>
          <a:r>
            <a:rPr lang="en-US" sz="1700" kern="1200" dirty="0" err="1"/>
            <a:t>datos</a:t>
          </a:r>
          <a:r>
            <a:rPr lang="en-US" sz="1700" kern="1200" dirty="0"/>
            <a:t> poco </a:t>
          </a:r>
          <a:r>
            <a:rPr lang="en-US" sz="1700" kern="1200" dirty="0" err="1"/>
            <a:t>homogéneos</a:t>
          </a:r>
          <a:r>
            <a:rPr lang="en-US" sz="1700" kern="1200" dirty="0"/>
            <a:t>.</a:t>
          </a:r>
        </a:p>
      </dsp:txBody>
      <dsp:txXfrm>
        <a:off x="6526870" y="449354"/>
        <a:ext cx="3479501" cy="2160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B882E-54BB-4E67-88BC-A881DAB151CF}">
      <dsp:nvSpPr>
        <dsp:cNvPr id="0" name=""/>
        <dsp:cNvSpPr/>
      </dsp:nvSpPr>
      <dsp:spPr>
        <a:xfrm>
          <a:off x="0" y="1111"/>
          <a:ext cx="11714669" cy="563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1A898-A7C5-4DEE-AD86-F7EB460591DC}">
      <dsp:nvSpPr>
        <dsp:cNvPr id="0" name=""/>
        <dsp:cNvSpPr/>
      </dsp:nvSpPr>
      <dsp:spPr>
        <a:xfrm>
          <a:off x="170382" y="127842"/>
          <a:ext cx="309787" cy="30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5B1A1-FC32-4B26-BB32-6ACE8F410A4D}">
      <dsp:nvSpPr>
        <dsp:cNvPr id="0" name=""/>
        <dsp:cNvSpPr/>
      </dsp:nvSpPr>
      <dsp:spPr>
        <a:xfrm>
          <a:off x="650552" y="1111"/>
          <a:ext cx="11064116" cy="56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11" tIns="59611" rIns="59611" bIns="59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Para </a:t>
          </a:r>
          <a:r>
            <a:rPr lang="en-US" sz="1400" kern="1200" err="1"/>
            <a:t>interpretar</a:t>
          </a:r>
          <a:r>
            <a:rPr lang="en-US" sz="1400" kern="1200"/>
            <a:t> </a:t>
          </a:r>
          <a:r>
            <a:rPr lang="en-US" sz="1400" kern="1200" err="1"/>
            <a:t>fácilmente</a:t>
          </a:r>
          <a:r>
            <a:rPr lang="en-US" sz="1400" kern="1200"/>
            <a:t> </a:t>
          </a:r>
          <a:r>
            <a:rPr lang="en-US" sz="1400" kern="1200" err="1"/>
            <a:t>el</a:t>
          </a:r>
          <a:r>
            <a:rPr lang="en-US" sz="1400" kern="1200"/>
            <a:t> </a:t>
          </a:r>
          <a:r>
            <a:rPr lang="en-US" sz="1400" kern="1200" err="1"/>
            <a:t>coeficiente</a:t>
          </a:r>
          <a:r>
            <a:rPr lang="en-US" sz="1400" kern="1200"/>
            <a:t>, </a:t>
          </a:r>
          <a:r>
            <a:rPr lang="en-US" sz="1400" kern="1200" err="1"/>
            <a:t>podemos</a:t>
          </a:r>
          <a:r>
            <a:rPr lang="en-US" sz="1400" kern="1200"/>
            <a:t> </a:t>
          </a:r>
          <a:r>
            <a:rPr lang="en-US" sz="1400" kern="1200" err="1"/>
            <a:t>multiplicarlo</a:t>
          </a:r>
          <a:r>
            <a:rPr lang="en-US" sz="1400" kern="1200"/>
            <a:t> </a:t>
          </a:r>
          <a:r>
            <a:rPr lang="en-US" sz="1400" kern="1200" err="1"/>
            <a:t>por</a:t>
          </a:r>
          <a:r>
            <a:rPr lang="en-US" sz="1400" kern="1200"/>
            <a:t> </a:t>
          </a:r>
          <a:r>
            <a:rPr lang="en-US" sz="1400" kern="1200" err="1"/>
            <a:t>cien</a:t>
          </a:r>
          <a:r>
            <a:rPr lang="en-US" sz="1400" kern="1200"/>
            <a:t> para </a:t>
          </a:r>
          <a:r>
            <a:rPr lang="en-US" sz="1400" kern="1200" err="1"/>
            <a:t>tenerlo</a:t>
          </a:r>
          <a:r>
            <a:rPr lang="en-US" sz="1400" kern="1200"/>
            <a:t> </a:t>
          </a:r>
          <a:r>
            <a:rPr lang="en-US" sz="1400" kern="1200" err="1"/>
            <a:t>en</a:t>
          </a:r>
          <a:r>
            <a:rPr lang="en-US" sz="1400" kern="1200"/>
            <a:t> tanto </a:t>
          </a:r>
          <a:r>
            <a:rPr lang="en-US" sz="1400" kern="1200" err="1"/>
            <a:t>por</a:t>
          </a:r>
          <a:r>
            <a:rPr lang="en-US" sz="1400" kern="1200"/>
            <a:t> </a:t>
          </a:r>
          <a:r>
            <a:rPr lang="en-US" sz="1400" kern="1200" err="1"/>
            <a:t>cien</a:t>
          </a:r>
          <a:r>
            <a:rPr lang="en-US" sz="1400" kern="1200"/>
            <a:t>.</a:t>
          </a:r>
        </a:p>
      </dsp:txBody>
      <dsp:txXfrm>
        <a:off x="650552" y="1111"/>
        <a:ext cx="11064116" cy="563249"/>
      </dsp:txXfrm>
    </dsp:sp>
    <dsp:sp modelId="{2E913642-B925-469D-BC4B-2BD3AAF8C670}">
      <dsp:nvSpPr>
        <dsp:cNvPr id="0" name=""/>
        <dsp:cNvSpPr/>
      </dsp:nvSpPr>
      <dsp:spPr>
        <a:xfrm>
          <a:off x="0" y="678970"/>
          <a:ext cx="11714669" cy="563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98649-F03B-4899-BD89-337D89FA6F5D}">
      <dsp:nvSpPr>
        <dsp:cNvPr id="0" name=""/>
        <dsp:cNvSpPr/>
      </dsp:nvSpPr>
      <dsp:spPr>
        <a:xfrm>
          <a:off x="170382" y="831903"/>
          <a:ext cx="309787" cy="3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D35892-873E-40B6-BD19-8C83F2D462C9}">
      <dsp:nvSpPr>
        <dsp:cNvPr id="0" name=""/>
        <dsp:cNvSpPr/>
      </dsp:nvSpPr>
      <dsp:spPr>
        <a:xfrm>
          <a:off x="650552" y="705172"/>
          <a:ext cx="11064116" cy="56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11" tIns="59611" rIns="59611" bIns="59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</a:t>
          </a:r>
          <a:endParaRPr lang="en-US" sz="1400" kern="1200" dirty="0">
            <a:latin typeface="Calibri Light" panose="020F0302020204030204"/>
          </a:endParaRPr>
        </a:p>
      </dsp:txBody>
      <dsp:txXfrm>
        <a:off x="650552" y="705172"/>
        <a:ext cx="11064116" cy="563249"/>
      </dsp:txXfrm>
    </dsp:sp>
    <dsp:sp modelId="{910FB72A-287D-4241-A809-5838CEEF7395}">
      <dsp:nvSpPr>
        <dsp:cNvPr id="0" name=""/>
        <dsp:cNvSpPr/>
      </dsp:nvSpPr>
      <dsp:spPr>
        <a:xfrm>
          <a:off x="0" y="1409234"/>
          <a:ext cx="11714669" cy="563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D7F87-5367-4A84-9977-FCCECC40D13C}">
      <dsp:nvSpPr>
        <dsp:cNvPr id="0" name=""/>
        <dsp:cNvSpPr/>
      </dsp:nvSpPr>
      <dsp:spPr>
        <a:xfrm>
          <a:off x="170382" y="1535965"/>
          <a:ext cx="309787" cy="30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A9CD3A-706B-4660-9F3D-09FCFCD000A5}">
      <dsp:nvSpPr>
        <dsp:cNvPr id="0" name=""/>
        <dsp:cNvSpPr/>
      </dsp:nvSpPr>
      <dsp:spPr>
        <a:xfrm>
          <a:off x="650552" y="1409234"/>
          <a:ext cx="11064116" cy="56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11" tIns="59611" rIns="59611" bIns="59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 </a:t>
          </a:r>
          <a:r>
            <a:rPr lang="en-US" sz="1400" kern="1200" dirty="0" err="1"/>
            <a:t>casos</a:t>
          </a:r>
          <a:r>
            <a:rPr lang="en-US" sz="1400" kern="1200" dirty="0"/>
            <a:t> </a:t>
          </a:r>
          <a:r>
            <a:rPr lang="en-US" sz="1400" kern="1200" dirty="0" err="1"/>
            <a:t>excepcionales</a:t>
          </a:r>
          <a:r>
            <a:rPr lang="en-US" sz="1400" kern="1200" dirty="0"/>
            <a:t>, </a:t>
          </a:r>
          <a:r>
            <a:rPr lang="en-US" sz="1400" kern="1200" dirty="0" err="1"/>
            <a:t>como</a:t>
          </a:r>
          <a:r>
            <a:rPr lang="en-US" sz="1400" kern="1200" dirty="0"/>
            <a:t> se ha </a:t>
          </a:r>
          <a:r>
            <a:rPr lang="en-US" sz="1400" kern="1200" dirty="0" err="1"/>
            <a:t>indicado</a:t>
          </a:r>
          <a:r>
            <a:rPr lang="en-US" sz="1400" kern="1200" dirty="0"/>
            <a:t> </a:t>
          </a:r>
          <a:r>
            <a:rPr lang="en-US" sz="1400" kern="1200" dirty="0" err="1"/>
            <a:t>arriba</a:t>
          </a:r>
          <a:r>
            <a:rPr lang="en-US" sz="1400" kern="1200" dirty="0"/>
            <a:t>, </a:t>
          </a:r>
          <a:r>
            <a:rPr lang="en-US" sz="1400" kern="1200" dirty="0" err="1"/>
            <a:t>el</a:t>
          </a:r>
          <a:r>
            <a:rPr lang="en-US" sz="1400" kern="1200" dirty="0"/>
            <a:t> </a:t>
          </a:r>
          <a:r>
            <a:rPr lang="en-US" sz="1400" b="1" kern="1200" dirty="0" err="1"/>
            <a:t>coeficiente</a:t>
          </a:r>
          <a:r>
            <a:rPr lang="en-US" sz="1400" b="1" kern="1200" dirty="0"/>
            <a:t> de </a:t>
          </a:r>
          <a:r>
            <a:rPr lang="en-US" sz="1400" b="1" kern="1200" dirty="0" err="1"/>
            <a:t>variación</a:t>
          </a:r>
          <a:r>
            <a:rPr lang="en-US" sz="1400" b="1" kern="1200" dirty="0"/>
            <a:t> de Pearson</a:t>
          </a:r>
          <a:r>
            <a:rPr lang="en-US" sz="1400" kern="1200" dirty="0"/>
            <a:t> </a:t>
          </a:r>
          <a:r>
            <a:rPr lang="en-US" sz="1400" kern="1200" dirty="0" err="1"/>
            <a:t>podría</a:t>
          </a:r>
          <a:r>
            <a:rPr lang="en-US" sz="1400" kern="1200" dirty="0"/>
            <a:t> </a:t>
          </a:r>
          <a:r>
            <a:rPr lang="en-US" sz="1400" kern="1200" dirty="0" err="1"/>
            <a:t>ocurrir</a:t>
          </a:r>
          <a:r>
            <a:rPr lang="en-US" sz="1400" kern="1200" dirty="0"/>
            <a:t> que </a:t>
          </a:r>
          <a:r>
            <a:rPr lang="en-US" sz="1400" kern="1200" dirty="0" err="1"/>
            <a:t>superara</a:t>
          </a:r>
          <a:r>
            <a:rPr lang="en-US" sz="1400" kern="1200" dirty="0"/>
            <a:t> la </a:t>
          </a:r>
          <a:r>
            <a:rPr lang="en-US" sz="1400" kern="1200" dirty="0" err="1"/>
            <a:t>unidad</a:t>
          </a:r>
          <a:r>
            <a:rPr lang="en-US" sz="1400" kern="1200" dirty="0"/>
            <a:t>.</a:t>
          </a:r>
          <a:endParaRPr lang="en-US" sz="1400" kern="1200" dirty="0">
            <a:latin typeface="Calibri Light" panose="020F0302020204030204"/>
          </a:endParaRPr>
        </a:p>
      </dsp:txBody>
      <dsp:txXfrm>
        <a:off x="650552" y="1409234"/>
        <a:ext cx="11064116" cy="563249"/>
      </dsp:txXfrm>
    </dsp:sp>
    <dsp:sp modelId="{638C1E03-7D5D-4E5E-ABEA-96799C66642D}">
      <dsp:nvSpPr>
        <dsp:cNvPr id="0" name=""/>
        <dsp:cNvSpPr/>
      </dsp:nvSpPr>
      <dsp:spPr>
        <a:xfrm>
          <a:off x="0" y="2113295"/>
          <a:ext cx="11714669" cy="5632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9B1BF-6C59-4F2F-A0D8-0D4A7DE726E4}">
      <dsp:nvSpPr>
        <dsp:cNvPr id="0" name=""/>
        <dsp:cNvSpPr/>
      </dsp:nvSpPr>
      <dsp:spPr>
        <a:xfrm>
          <a:off x="170382" y="2240026"/>
          <a:ext cx="309787" cy="309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9BB39B-C7D7-4D90-8B19-11EA76F4D5A3}">
      <dsp:nvSpPr>
        <dsp:cNvPr id="0" name=""/>
        <dsp:cNvSpPr/>
      </dsp:nvSpPr>
      <dsp:spPr>
        <a:xfrm>
          <a:off x="650552" y="2113295"/>
          <a:ext cx="11064116" cy="563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11" tIns="59611" rIns="59611" bIns="596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Que</a:t>
          </a:r>
          <a:r>
            <a:rPr lang="en-US" sz="1400" kern="1200" dirty="0"/>
            <a:t> </a:t>
          </a:r>
          <a:r>
            <a:rPr lang="en-US" sz="1400" kern="1200" dirty="0" err="1"/>
            <a:t>hacer</a:t>
          </a:r>
          <a:r>
            <a:rPr lang="en-US" sz="1400" kern="1200" dirty="0"/>
            <a:t> </a:t>
          </a:r>
          <a:r>
            <a:rPr lang="en-US" sz="1400" kern="1200" dirty="0" err="1"/>
            <a:t>si</a:t>
          </a:r>
          <a:r>
            <a:rPr lang="en-US" sz="1400" kern="1200" dirty="0"/>
            <a:t> </a:t>
          </a:r>
          <a:r>
            <a:rPr lang="en-US" sz="1400" kern="1200" dirty="0" err="1"/>
            <a:t>el</a:t>
          </a:r>
          <a:r>
            <a:rPr lang="en-US" sz="1400" kern="1200" dirty="0"/>
            <a:t> </a:t>
          </a:r>
          <a:r>
            <a:rPr lang="en-US" sz="1400" kern="1200" dirty="0" err="1"/>
            <a:t>coeficiente</a:t>
          </a:r>
          <a:r>
            <a:rPr lang="en-US" sz="1400" kern="1200" dirty="0"/>
            <a:t> de </a:t>
          </a:r>
          <a:r>
            <a:rPr lang="en-US" sz="1400" kern="1200" dirty="0" err="1"/>
            <a:t>pearson</a:t>
          </a:r>
          <a:r>
            <a:rPr lang="en-US" sz="1400" kern="1200" dirty="0"/>
            <a:t> es mayor que 1 o </a:t>
          </a:r>
          <a:r>
            <a:rPr lang="en-US" sz="1400" kern="1200" dirty="0" err="1"/>
            <a:t>menor</a:t>
          </a:r>
          <a:r>
            <a:rPr lang="en-US" sz="1400" kern="1200" dirty="0">
              <a:latin typeface="Calibri Light" panose="020F0302020204030204"/>
            </a:rPr>
            <a:t>, </a:t>
          </a:r>
          <a:r>
            <a:rPr lang="en-US" sz="1400" kern="1200" dirty="0" err="1">
              <a:latin typeface="Calibri Light" panose="020F0302020204030204"/>
            </a:rPr>
            <a:t>deja</a:t>
          </a:r>
          <a:r>
            <a:rPr lang="en-US" sz="1400" kern="1200" dirty="0"/>
            <a:t> de </a:t>
          </a:r>
          <a:r>
            <a:rPr lang="en-US" sz="1400" kern="1200" dirty="0" err="1"/>
            <a:t>tener</a:t>
          </a:r>
          <a:r>
            <a:rPr lang="en-US" sz="1400" kern="1200" dirty="0"/>
            <a:t> </a:t>
          </a:r>
          <a:r>
            <a:rPr lang="en-US" sz="1400" kern="1200" dirty="0" err="1"/>
            <a:t>utilidad</a:t>
          </a:r>
          <a:r>
            <a:rPr lang="en-US" sz="1400" kern="1200" dirty="0"/>
            <a:t> </a:t>
          </a:r>
          <a:r>
            <a:rPr lang="en-US" sz="1400" kern="1200" dirty="0" err="1"/>
            <a:t>el</a:t>
          </a:r>
          <a:r>
            <a:rPr lang="en-US" sz="1400" kern="1200" dirty="0"/>
            <a:t> </a:t>
          </a:r>
          <a:r>
            <a:rPr lang="en-US" sz="1400" b="1" kern="1200" dirty="0" err="1"/>
            <a:t>coeficiente</a:t>
          </a:r>
          <a:r>
            <a:rPr lang="en-US" sz="1400" b="1" kern="1200" dirty="0"/>
            <a:t> de </a:t>
          </a:r>
          <a:r>
            <a:rPr lang="en-US" sz="1400" b="1" kern="1200" dirty="0" err="1"/>
            <a:t>variación</a:t>
          </a:r>
          <a:r>
            <a:rPr lang="en-US" sz="1400" b="1" kern="1200" dirty="0"/>
            <a:t> de Pearson</a:t>
          </a:r>
          <a:r>
            <a:rPr lang="en-US" sz="1400" kern="1200" dirty="0"/>
            <a:t> para </a:t>
          </a:r>
          <a:r>
            <a:rPr lang="en-US" sz="1400" kern="1200" dirty="0" err="1"/>
            <a:t>valores</a:t>
          </a:r>
          <a:r>
            <a:rPr lang="en-US" sz="1400" kern="1200" dirty="0"/>
            <a:t> </a:t>
          </a:r>
          <a:r>
            <a:rPr lang="en-US" sz="1400" kern="1200" dirty="0" err="1"/>
            <a:t>superiores</a:t>
          </a:r>
          <a:r>
            <a:rPr lang="en-US" sz="1400" kern="1200" dirty="0"/>
            <a:t> a 0,3 (o 30 %), </a:t>
          </a:r>
          <a:r>
            <a:rPr lang="en-US" sz="1400" kern="1200" dirty="0" err="1"/>
            <a:t>ya</a:t>
          </a:r>
          <a:r>
            <a:rPr lang="en-US" sz="1400" kern="1200" dirty="0"/>
            <a:t> que, </a:t>
          </a:r>
          <a:r>
            <a:rPr lang="en-US" sz="1400" kern="1200" dirty="0" err="1"/>
            <a:t>en</a:t>
          </a:r>
          <a:r>
            <a:rPr lang="en-US" sz="1400" kern="1200" dirty="0"/>
            <a:t> ese </a:t>
          </a:r>
          <a:r>
            <a:rPr lang="en-US" sz="1400" kern="1200" dirty="0" err="1"/>
            <a:t>caso</a:t>
          </a:r>
          <a:r>
            <a:rPr lang="en-US" sz="1400" kern="1200" dirty="0"/>
            <a:t>, la media </a:t>
          </a:r>
          <a:r>
            <a:rPr lang="en-US" sz="1400" kern="1200" dirty="0" err="1"/>
            <a:t>deja</a:t>
          </a:r>
          <a:r>
            <a:rPr lang="en-US" sz="1400" kern="1200" dirty="0"/>
            <a:t> de ser </a:t>
          </a:r>
          <a:r>
            <a:rPr lang="en-US" sz="1400" kern="1200" dirty="0" err="1"/>
            <a:t>representativa</a:t>
          </a:r>
          <a:r>
            <a:rPr lang="en-US" sz="1400" kern="1200" dirty="0">
              <a:latin typeface="Calibri Light" panose="020F0302020204030204"/>
            </a:rPr>
            <a:t>.</a:t>
          </a:r>
          <a:endParaRPr lang="en-US" sz="1400" kern="1200" dirty="0"/>
        </a:p>
      </dsp:txBody>
      <dsp:txXfrm>
        <a:off x="650552" y="2113295"/>
        <a:ext cx="11064116" cy="563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1985-39AC-5890-1130-DBDAE2D6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0A397-9620-DE78-5BA1-D2AE3458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5C7B7-BFDA-B1C5-07F3-8DEFDDCB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A851E-2707-4364-B1E6-F3EE06F2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AE6F6-CC4A-21CF-CC5B-768144AF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6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9421-1C7A-2DEB-3AF5-FA15A05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518A3-6D98-3029-DB7C-640B6F676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E334E-A9FC-903A-7607-7A3D5E8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F8DC4-A993-9912-EE71-5B9E2A7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06082-9EBC-31EE-ADDB-5B76261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1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2D5E1C-F872-2BC1-E3D7-399FC95D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14D1D-3C38-8786-E31C-859671766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49FC-5B95-5CB5-311F-8A2FDE5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36519-72DB-E36D-F1BC-A26395C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4174-67A2-2C61-6426-C0B37D60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9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DF16-1308-A1CA-94B5-35FAF3D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ACFB6-AE71-EDBB-07C5-E918565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A4B6-35CA-A085-E3B5-0FBD8FA9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FA93-75DE-5E8C-130D-F1BF5DE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DF1CA-150B-6D09-F6D4-277EFFF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1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CA5D-F7D6-086B-BAFE-BCCFF805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7F014-FE48-182E-E0E0-08D40697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EDB-9E20-70E6-CD97-C0DA7E8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42C93-2C29-C79D-2A15-1C40AFB2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D4F7-CA19-B0C4-80EE-1F68C6F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9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7506-0D94-96EC-7F5D-FBC5B625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9A24E-1EB9-860C-6B87-66912717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86ACD5-C465-6960-3EE3-A670D2D0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41EC55-4662-99B6-A655-F2D47A7C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6E08A-BF42-8901-C8E1-F85E9F1D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1858B-DFD1-2BAB-728A-6D1C684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8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CD18-FC89-5452-62A7-E23F487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8372B-813E-90A6-775E-0231940D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BD234-0370-FA4A-A0BE-B25735BC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64004-90BD-8E9F-2925-3B9FCC3F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294CE-9308-99D1-B727-B945B734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C42AE-E448-F3EA-36FF-5F2073FA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F859A-42A2-A408-DEE9-12E5427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7462F0-4723-0F25-351B-7A939B5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96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FBE90-7CDD-ABBE-2272-F8F854B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57CE1-1023-50F8-C5BA-2959EDD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622DF-3DE1-58BE-F001-0BD857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AB469-86A2-5069-BF28-D649E8EA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C02E5-C0A6-73DD-D118-3D37C84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E7C48-191E-C4CA-18C6-DE48FA86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2AE5DE-92A0-68A9-7D80-186D5F1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34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A832-353E-5400-BEFA-5205996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933B-9E17-AB83-B764-5DDD5850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695C1-B383-689B-B003-BB5FEC00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0D44BC-6F76-3D94-A88D-03A8FC6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3EBD7-D9BC-4776-4AD0-04215F62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CFCFF-1BC0-CD1A-566C-76FDDF0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8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81827-0FBF-D754-6D53-E173C94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2C950B-4B76-BA68-62B2-54419EEA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F54EED-E358-2F78-FFE9-CFFBC5D8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D89EF-73E5-98B3-39C7-00C4E88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07C57-00BD-EA48-7986-32E5626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5643C-2C0B-0F9A-FBB4-7930910C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8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A3234-E320-DB73-E99E-D1FEFB4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957B6-B1A4-2E75-3658-688D9B42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B2C4-67A0-29BE-DB00-3E37D2B97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0218-1BAE-4E5C-9968-ABB9ABAE3D56}" type="datetimeFigureOut">
              <a:rPr lang="es-MX" smtClean="0"/>
              <a:t>24/05/2023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AE5D9-D80A-5DB0-44D2-8A574D7AA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D630D-3058-EA37-CD5B-E887AA74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3696-4D99-4586-8EEC-8D60C13609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3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versoformulas.com/estadistica/descriptiva/medi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36" name="Google Shape;1731;p42">
            <a:extLst>
              <a:ext uri="{FF2B5EF4-FFF2-40B4-BE49-F238E27FC236}">
                <a16:creationId xmlns:a16="http://schemas.microsoft.com/office/drawing/2014/main" id="{962D22B4-3129-1C9A-389C-7ED3B4327A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1600" y="23161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b="1">
                <a:solidFill>
                  <a:schemeClr val="tx1">
                    <a:lumMod val="65000"/>
                    <a:lumOff val="35000"/>
                  </a:schemeClr>
                </a:solidFill>
              </a:rPr>
              <a:t>Ciencia de Datos</a:t>
            </a:r>
            <a:r>
              <a:rPr lang="en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5050" b="1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  <a:endParaRPr sz="5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Google Shape;1734;p42">
            <a:extLst>
              <a:ext uri="{FF2B5EF4-FFF2-40B4-BE49-F238E27FC236}">
                <a16:creationId xmlns:a16="http://schemas.microsoft.com/office/drawing/2014/main" id="{51492C11-952D-D4A6-8E57-C9231DF47EB3}"/>
              </a:ext>
            </a:extLst>
          </p:cNvPr>
          <p:cNvCxnSpPr/>
          <p:nvPr/>
        </p:nvCxnSpPr>
        <p:spPr>
          <a:xfrm>
            <a:off x="716975" y="39375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3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31E02DAD-C1FA-35DC-97D8-9259966F6FEB}"/>
              </a:ext>
            </a:extLst>
          </p:cNvPr>
          <p:cNvSpPr txBox="1"/>
          <p:nvPr/>
        </p:nvSpPr>
        <p:spPr>
          <a:xfrm>
            <a:off x="706437" y="1330325"/>
            <a:ext cx="9506864" cy="383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>
                <a:solidFill>
                  <a:srgbClr val="0070C0"/>
                </a:solidFill>
                <a:effectLst/>
                <a:latin typeface="-apple-system"/>
              </a:rPr>
              <a:t>Coeficiente de desviación de Pearson </a:t>
            </a:r>
            <a:r>
              <a:rPr lang="es-MX" b="1" i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s-ES" sz="1800"/>
              <a:t> Dividir la desviación típica entre la media.</a:t>
            </a:r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A05703-7399-BFFE-3B36-68A7B61D3E01}"/>
              </a:ext>
            </a:extLst>
          </p:cNvPr>
          <p:cNvSpPr txBox="1"/>
          <p:nvPr/>
        </p:nvSpPr>
        <p:spPr>
          <a:xfrm>
            <a:off x="706437" y="3098009"/>
            <a:ext cx="814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dirty="0">
                <a:solidFill>
                  <a:srgbClr val="0070C0"/>
                </a:solidFill>
                <a:effectLst/>
                <a:latin typeface="-apple-system"/>
              </a:rPr>
              <a:t>Coeficiente de desviación de Pearson</a:t>
            </a:r>
            <a:r>
              <a:rPr lang="es-MX" b="1" i="0" dirty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s-MX" b="0" i="0" dirty="0">
                <a:solidFill>
                  <a:srgbClr val="212529"/>
                </a:solidFill>
                <a:effectLst/>
                <a:latin typeface="-apple-system"/>
              </a:rPr>
              <a:t> 0,0255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6C1D28-42C2-968B-A848-F64250E1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3" y="1714460"/>
            <a:ext cx="3201112" cy="113021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CB2DD98-F0E3-BB68-E48B-2667786A3DBF}"/>
              </a:ext>
            </a:extLst>
          </p:cNvPr>
          <p:cNvSpPr txBox="1"/>
          <p:nvPr/>
        </p:nvSpPr>
        <p:spPr>
          <a:xfrm>
            <a:off x="698740" y="3631721"/>
            <a:ext cx="10291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-apple-system"/>
              </a:rPr>
              <a:t>El </a:t>
            </a:r>
            <a:r>
              <a:rPr lang="en-US" b="1" err="1">
                <a:latin typeface="-apple-system"/>
                <a:ea typeface="+mn-lt"/>
                <a:cs typeface="+mn-lt"/>
              </a:rPr>
              <a:t>coeficiente</a:t>
            </a:r>
            <a:r>
              <a:rPr lang="en-US" b="1">
                <a:latin typeface="-apple-system"/>
              </a:rPr>
              <a:t> de </a:t>
            </a:r>
            <a:r>
              <a:rPr lang="en-US" b="1" err="1">
                <a:latin typeface="-apple-system"/>
              </a:rPr>
              <a:t>variación</a:t>
            </a:r>
            <a:r>
              <a:rPr lang="en-US" b="1">
                <a:latin typeface="-apple-system"/>
              </a:rPr>
              <a:t> de Pearson (r)</a:t>
            </a:r>
            <a:r>
              <a:rPr lang="en-US">
                <a:latin typeface="-apple-system"/>
              </a:rPr>
              <a:t> </a:t>
            </a:r>
            <a:r>
              <a:rPr lang="en-US" err="1">
                <a:latin typeface="-apple-system"/>
              </a:rPr>
              <a:t>mide</a:t>
            </a:r>
            <a:r>
              <a:rPr lang="en-US">
                <a:latin typeface="-apple-system"/>
              </a:rPr>
              <a:t> la </a:t>
            </a:r>
            <a:r>
              <a:rPr lang="en-US" b="1" err="1">
                <a:latin typeface="-apple-system"/>
              </a:rPr>
              <a:t>variación</a:t>
            </a:r>
            <a:r>
              <a:rPr lang="en-US" b="1">
                <a:latin typeface="-apple-system"/>
              </a:rPr>
              <a:t> de </a:t>
            </a:r>
            <a:r>
              <a:rPr lang="en-US" b="1" err="1">
                <a:latin typeface="-apple-system"/>
              </a:rPr>
              <a:t>los</a:t>
            </a:r>
            <a:r>
              <a:rPr lang="en-US" b="1">
                <a:latin typeface="-apple-system"/>
              </a:rPr>
              <a:t> </a:t>
            </a:r>
            <a:r>
              <a:rPr lang="en-US" b="1" err="1">
                <a:latin typeface="-apple-system"/>
              </a:rPr>
              <a:t>datos</a:t>
            </a:r>
            <a:r>
              <a:rPr lang="en-US">
                <a:latin typeface="-apple-system"/>
              </a:rPr>
              <a:t> </a:t>
            </a:r>
            <a:r>
              <a:rPr lang="en-US" err="1">
                <a:latin typeface="-apple-system"/>
              </a:rPr>
              <a:t>respecto</a:t>
            </a:r>
            <a:r>
              <a:rPr lang="en-US">
                <a:latin typeface="-apple-system"/>
              </a:rPr>
              <a:t> a la </a:t>
            </a:r>
            <a:r>
              <a:rPr lang="en-US">
                <a:solidFill>
                  <a:srgbClr val="0066CC"/>
                </a:solidFill>
                <a:latin typeface="-apple-system"/>
                <a:hlinkClick r:id="rId4"/>
              </a:rPr>
              <a:t>media</a:t>
            </a:r>
            <a:r>
              <a:rPr lang="en-US">
                <a:latin typeface="-apple-system"/>
              </a:rPr>
              <a:t>, sin </a:t>
            </a:r>
            <a:r>
              <a:rPr lang="en-US" err="1">
                <a:latin typeface="-apple-system"/>
              </a:rPr>
              <a:t>tener</a:t>
            </a:r>
            <a:r>
              <a:rPr lang="en-US">
                <a:latin typeface="-apple-system"/>
              </a:rPr>
              <a:t> </a:t>
            </a:r>
            <a:r>
              <a:rPr lang="en-US" err="1">
                <a:latin typeface="-apple-system"/>
              </a:rPr>
              <a:t>en</a:t>
            </a:r>
            <a:r>
              <a:rPr lang="en-US">
                <a:latin typeface="-apple-system"/>
              </a:rPr>
              <a:t> </a:t>
            </a:r>
            <a:r>
              <a:rPr lang="en-US" err="1">
                <a:latin typeface="-apple-system"/>
              </a:rPr>
              <a:t>cuenta</a:t>
            </a:r>
            <a:r>
              <a:rPr lang="en-US">
                <a:latin typeface="-apple-system"/>
              </a:rPr>
              <a:t> las </a:t>
            </a:r>
            <a:r>
              <a:rPr lang="en-US" err="1">
                <a:latin typeface="-apple-system"/>
              </a:rPr>
              <a:t>unidades</a:t>
            </a:r>
            <a:r>
              <a:rPr lang="en-US">
                <a:latin typeface="-apple-system"/>
              </a:rPr>
              <a:t> </a:t>
            </a:r>
            <a:r>
              <a:rPr lang="en-US" err="1">
                <a:latin typeface="-apple-system"/>
              </a:rPr>
              <a:t>en</a:t>
            </a:r>
            <a:r>
              <a:rPr lang="en-US">
                <a:latin typeface="-apple-system"/>
              </a:rPr>
              <a:t> la que </a:t>
            </a:r>
            <a:r>
              <a:rPr lang="en-US" err="1">
                <a:latin typeface="-apple-system"/>
              </a:rPr>
              <a:t>están</a:t>
            </a:r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6" name="CuadroTexto 3">
            <a:extLst>
              <a:ext uri="{FF2B5EF4-FFF2-40B4-BE49-F238E27FC236}">
                <a16:creationId xmlns:a16="http://schemas.microsoft.com/office/drawing/2014/main" id="{9F109071-DF61-F3FC-FDCB-0805452C3571}"/>
              </a:ext>
            </a:extLst>
          </p:cNvPr>
          <p:cNvGraphicFramePr/>
          <p:nvPr/>
        </p:nvGraphicFramePr>
        <p:xfrm>
          <a:off x="253042" y="1403230"/>
          <a:ext cx="11714669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561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graphicFrame>
        <p:nvGraphicFramePr>
          <p:cNvPr id="46" name="CuadroTexto 3">
            <a:extLst>
              <a:ext uri="{FF2B5EF4-FFF2-40B4-BE49-F238E27FC236}">
                <a16:creationId xmlns:a16="http://schemas.microsoft.com/office/drawing/2014/main" id="{9F109071-DF61-F3FC-FDCB-0805452C3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013541"/>
              </p:ext>
            </p:extLst>
          </p:nvPr>
        </p:nvGraphicFramePr>
        <p:xfrm>
          <a:off x="253042" y="1403230"/>
          <a:ext cx="11714669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61" name="Imagen 461">
            <a:extLst>
              <a:ext uri="{FF2B5EF4-FFF2-40B4-BE49-F238E27FC236}">
                <a16:creationId xmlns:a16="http://schemas.microsoft.com/office/drawing/2014/main" id="{D43E52EF-C712-74EE-759D-6B0C467CD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11" y="3674793"/>
            <a:ext cx="228924" cy="2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540719" y="6434119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15" name="Imagen 16" descr="Calendario&#10;&#10;Descripción generada automáticamente">
            <a:extLst>
              <a:ext uri="{FF2B5EF4-FFF2-40B4-BE49-F238E27FC236}">
                <a16:creationId xmlns:a16="http://schemas.microsoft.com/office/drawing/2014/main" id="{00095BE4-1B5E-468B-839A-F752EEBF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705" y="1187086"/>
            <a:ext cx="5042116" cy="52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Practico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0609" y="3491160"/>
            <a:ext cx="468341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Ejercicio Practico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/>
              <a:t>01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1"/>
            <a:ext cx="4273618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s-ES"/>
              <a:t>M</a:t>
            </a:r>
            <a:r>
              <a:rPr lang="es-MX"/>
              <a:t>edidas de dispersión</a:t>
            </a:r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/>
          <p:nvPr/>
        </p:nvCxnSpPr>
        <p:spPr>
          <a:xfrm>
            <a:off x="3048168" y="41762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424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3" name="Google Shape;1793;p46">
            <a:extLst>
              <a:ext uri="{FF2B5EF4-FFF2-40B4-BE49-F238E27FC236}">
                <a16:creationId xmlns:a16="http://schemas.microsoft.com/office/drawing/2014/main" id="{3D42A819-921C-FAE2-2E56-E3A4B01C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6281" y="3522749"/>
            <a:ext cx="5773558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algn="ctr"/>
            <a:r>
              <a:rPr lang="en" sz="4500">
                <a:solidFill>
                  <a:schemeClr val="dk2"/>
                </a:solidFill>
              </a:rPr>
              <a:t>Preguntas y Respuestas</a:t>
            </a:r>
            <a:r>
              <a:rPr lang="en" sz="6000"/>
              <a:t> </a:t>
            </a:r>
            <a:endParaRPr sz="6000"/>
          </a:p>
        </p:txBody>
      </p:sp>
      <p:sp>
        <p:nvSpPr>
          <p:cNvPr id="14" name="Google Shape;1794;p46">
            <a:extLst>
              <a:ext uri="{FF2B5EF4-FFF2-40B4-BE49-F238E27FC236}">
                <a16:creationId xmlns:a16="http://schemas.microsoft.com/office/drawing/2014/main" id="{516AE6A1-7095-9229-E9F9-3C849AD43630}"/>
              </a:ext>
            </a:extLst>
          </p:cNvPr>
          <p:cNvSpPr txBox="1">
            <a:spLocks/>
          </p:cNvSpPr>
          <p:nvPr/>
        </p:nvSpPr>
        <p:spPr>
          <a:xfrm>
            <a:off x="4009360" y="1885655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2000"/>
              <a:t>02</a:t>
            </a:r>
          </a:p>
        </p:txBody>
      </p:sp>
      <p:sp>
        <p:nvSpPr>
          <p:cNvPr id="15" name="Google Shape;1795;p46">
            <a:extLst>
              <a:ext uri="{FF2B5EF4-FFF2-40B4-BE49-F238E27FC236}">
                <a16:creationId xmlns:a16="http://schemas.microsoft.com/office/drawing/2014/main" id="{3188A8B8-D12D-083C-8ABE-928E9EC80AC0}"/>
              </a:ext>
            </a:extLst>
          </p:cNvPr>
          <p:cNvSpPr txBox="1">
            <a:spLocks/>
          </p:cNvSpPr>
          <p:nvPr/>
        </p:nvSpPr>
        <p:spPr>
          <a:xfrm>
            <a:off x="3383142" y="4294840"/>
            <a:ext cx="3944758" cy="1387851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0000"/>
              <a:t>¿?</a:t>
            </a:r>
            <a:endParaRPr lang="es-MX" sz="10000"/>
          </a:p>
        </p:txBody>
      </p:sp>
      <p:grpSp>
        <p:nvGrpSpPr>
          <p:cNvPr id="17" name="Google Shape;1796;p46">
            <a:extLst>
              <a:ext uri="{FF2B5EF4-FFF2-40B4-BE49-F238E27FC236}">
                <a16:creationId xmlns:a16="http://schemas.microsoft.com/office/drawing/2014/main" id="{58BAAFDC-50F6-1648-1CF8-7FDAA76D1B2E}"/>
              </a:ext>
            </a:extLst>
          </p:cNvPr>
          <p:cNvGrpSpPr/>
          <p:nvPr/>
        </p:nvGrpSpPr>
        <p:grpSpPr>
          <a:xfrm flipH="1">
            <a:off x="3704560" y="2589628"/>
            <a:ext cx="793256" cy="182899"/>
            <a:chOff x="2685575" y="2835950"/>
            <a:chExt cx="433000" cy="99825"/>
          </a:xfrm>
        </p:grpSpPr>
        <p:sp>
          <p:nvSpPr>
            <p:cNvPr id="18" name="Google Shape;1797;p46">
              <a:extLst>
                <a:ext uri="{FF2B5EF4-FFF2-40B4-BE49-F238E27FC236}">
                  <a16:creationId xmlns:a16="http://schemas.microsoft.com/office/drawing/2014/main" id="{491B341C-FCF6-B309-4B26-A5B3CF9AB0E7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8;p46">
              <a:extLst>
                <a:ext uri="{FF2B5EF4-FFF2-40B4-BE49-F238E27FC236}">
                  <a16:creationId xmlns:a16="http://schemas.microsoft.com/office/drawing/2014/main" id="{58B85C3B-FC3D-6B3E-18AB-F577A9CFB68C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9;p46">
              <a:extLst>
                <a:ext uri="{FF2B5EF4-FFF2-40B4-BE49-F238E27FC236}">
                  <a16:creationId xmlns:a16="http://schemas.microsoft.com/office/drawing/2014/main" id="{97F62B7F-E94C-AF03-422B-F74C13EAD4B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0;p46">
              <a:extLst>
                <a:ext uri="{FF2B5EF4-FFF2-40B4-BE49-F238E27FC236}">
                  <a16:creationId xmlns:a16="http://schemas.microsoft.com/office/drawing/2014/main" id="{A962D3DC-EB58-04A2-3695-F0AC098EC88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1803;p46">
            <a:extLst>
              <a:ext uri="{FF2B5EF4-FFF2-40B4-BE49-F238E27FC236}">
                <a16:creationId xmlns:a16="http://schemas.microsoft.com/office/drawing/2014/main" id="{CC6B6900-DBE8-B76A-3682-62516C095686}"/>
              </a:ext>
            </a:extLst>
          </p:cNvPr>
          <p:cNvCxnSpPr>
            <a:cxnSpLocks/>
          </p:cNvCxnSpPr>
          <p:nvPr/>
        </p:nvCxnSpPr>
        <p:spPr>
          <a:xfrm>
            <a:off x="2717800" y="4176261"/>
            <a:ext cx="6002039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518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54178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6" name="Google Shape;4495;p73">
            <a:extLst>
              <a:ext uri="{FF2B5EF4-FFF2-40B4-BE49-F238E27FC236}">
                <a16:creationId xmlns:a16="http://schemas.microsoft.com/office/drawing/2014/main" id="{2613E8F8-D447-A4CB-D2AF-52E897DF8053}"/>
              </a:ext>
            </a:extLst>
          </p:cNvPr>
          <p:cNvSpPr txBox="1">
            <a:spLocks/>
          </p:cNvSpPr>
          <p:nvPr/>
        </p:nvSpPr>
        <p:spPr>
          <a:xfrm>
            <a:off x="1784972" y="2139203"/>
            <a:ext cx="4953848" cy="1289797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MX"/>
              <a:t>Gracias por tu atención</a:t>
            </a:r>
          </a:p>
        </p:txBody>
      </p:sp>
      <p:cxnSp>
        <p:nvCxnSpPr>
          <p:cNvPr id="47" name="Google Shape;4540;p73">
            <a:extLst>
              <a:ext uri="{FF2B5EF4-FFF2-40B4-BE49-F238E27FC236}">
                <a16:creationId xmlns:a16="http://schemas.microsoft.com/office/drawing/2014/main" id="{317BD00E-A514-964C-6B25-D58A8560F311}"/>
              </a:ext>
            </a:extLst>
          </p:cNvPr>
          <p:cNvCxnSpPr>
            <a:cxnSpLocks/>
          </p:cNvCxnSpPr>
          <p:nvPr/>
        </p:nvCxnSpPr>
        <p:spPr>
          <a:xfrm>
            <a:off x="1874204" y="3429000"/>
            <a:ext cx="48646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8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C20BF15D-5771-2BED-3B2C-DBC4CE429406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8FBFA22-3686-F85B-FF4A-55108F028257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F166EAF8-8473-A2DE-3E51-0D1C4A547034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AC9FC5C-CE5C-642A-85CB-E19EE47BCF30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9171D4E-0836-1104-FF99-1B3ECE3469AF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140BA09-AD1F-17BA-6FAA-138828C7574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FF630F-039F-F1E3-7520-DACD5C5E5B63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A62088-0B15-AD59-7770-1C3E561F43D8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26" name="Título 1">
            <a:extLst>
              <a:ext uri="{FF2B5EF4-FFF2-40B4-BE49-F238E27FC236}">
                <a16:creationId xmlns:a16="http://schemas.microsoft.com/office/drawing/2014/main" id="{B59AB80B-EB5E-737D-B766-6B9BF6A0DAF6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A6169EA-B999-788B-403D-1CEC1302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3987"/>
            <a:ext cx="1209675" cy="1190625"/>
          </a:xfrm>
          <a:prstGeom prst="rect">
            <a:avLst/>
          </a:prstGeom>
        </p:spPr>
      </p:pic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8188618D-BC7D-1A12-180B-537BEC8815D1}"/>
              </a:ext>
            </a:extLst>
          </p:cNvPr>
          <p:cNvSpPr/>
          <p:nvPr/>
        </p:nvSpPr>
        <p:spPr>
          <a:xfrm>
            <a:off x="1832062" y="391183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55;p44">
            <a:extLst>
              <a:ext uri="{FF2B5EF4-FFF2-40B4-BE49-F238E27FC236}">
                <a16:creationId xmlns:a16="http://schemas.microsoft.com/office/drawing/2014/main" id="{D32A4B9A-EB8C-03AD-9394-21B835BA12E4}"/>
              </a:ext>
            </a:extLst>
          </p:cNvPr>
          <p:cNvSpPr/>
          <p:nvPr/>
        </p:nvSpPr>
        <p:spPr>
          <a:xfrm>
            <a:off x="1832062" y="290168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44">
            <a:extLst>
              <a:ext uri="{FF2B5EF4-FFF2-40B4-BE49-F238E27FC236}">
                <a16:creationId xmlns:a16="http://schemas.microsoft.com/office/drawing/2014/main" id="{DE8BCE52-1862-E19A-25F7-A247EA10BB64}"/>
              </a:ext>
            </a:extLst>
          </p:cNvPr>
          <p:cNvSpPr/>
          <p:nvPr/>
        </p:nvSpPr>
        <p:spPr>
          <a:xfrm>
            <a:off x="1832062" y="18829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44">
            <a:extLst>
              <a:ext uri="{FF2B5EF4-FFF2-40B4-BE49-F238E27FC236}">
                <a16:creationId xmlns:a16="http://schemas.microsoft.com/office/drawing/2014/main" id="{D911A126-ACDE-7A0E-13C3-16BD23E4D01E}"/>
              </a:ext>
            </a:extLst>
          </p:cNvPr>
          <p:cNvSpPr txBox="1">
            <a:spLocks/>
          </p:cNvSpPr>
          <p:nvPr/>
        </p:nvSpPr>
        <p:spPr>
          <a:xfrm>
            <a:off x="1696140" y="1801884"/>
            <a:ext cx="821700" cy="554400"/>
          </a:xfrm>
          <a:prstGeom prst="rect">
            <a:avLst/>
          </a:prstGeom>
        </p:spPr>
        <p:txBody>
          <a:bodyPr spcFirstLastPara="1" vert="horz" wrap="square" lIns="91425" tIns="18287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/>
              <a:t>01</a:t>
            </a:r>
          </a:p>
        </p:txBody>
      </p:sp>
      <p:sp>
        <p:nvSpPr>
          <p:cNvPr id="19" name="Google Shape;1760;p44">
            <a:extLst>
              <a:ext uri="{FF2B5EF4-FFF2-40B4-BE49-F238E27FC236}">
                <a16:creationId xmlns:a16="http://schemas.microsoft.com/office/drawing/2014/main" id="{5661E78A-69E0-E23A-A888-0316A81EF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0719" y="1946062"/>
            <a:ext cx="5494391" cy="53010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Medidas de tendencia central y dispersión</a:t>
            </a:r>
            <a:endParaRPr/>
          </a:p>
        </p:txBody>
      </p:sp>
      <p:sp>
        <p:nvSpPr>
          <p:cNvPr id="21" name="Google Shape;1762;p44">
            <a:extLst>
              <a:ext uri="{FF2B5EF4-FFF2-40B4-BE49-F238E27FC236}">
                <a16:creationId xmlns:a16="http://schemas.microsoft.com/office/drawing/2014/main" id="{0437C467-6731-2DAA-4316-72B1EE35CB66}"/>
              </a:ext>
            </a:extLst>
          </p:cNvPr>
          <p:cNvSpPr txBox="1">
            <a:spLocks/>
          </p:cNvSpPr>
          <p:nvPr/>
        </p:nvSpPr>
        <p:spPr>
          <a:xfrm>
            <a:off x="1698970" y="28170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02</a:t>
            </a:r>
          </a:p>
        </p:txBody>
      </p:sp>
      <p:sp>
        <p:nvSpPr>
          <p:cNvPr id="24" name="Google Shape;1763;p44">
            <a:extLst>
              <a:ext uri="{FF2B5EF4-FFF2-40B4-BE49-F238E27FC236}">
                <a16:creationId xmlns:a16="http://schemas.microsoft.com/office/drawing/2014/main" id="{6A615099-CAE8-EDB1-9494-4B6F1E228FD8}"/>
              </a:ext>
            </a:extLst>
          </p:cNvPr>
          <p:cNvSpPr txBox="1">
            <a:spLocks/>
          </p:cNvSpPr>
          <p:nvPr/>
        </p:nvSpPr>
        <p:spPr>
          <a:xfrm>
            <a:off x="2544200" y="2871203"/>
            <a:ext cx="3755000" cy="72300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MX" sz="2400"/>
              <a:t>Ejercicios Prácticos</a:t>
            </a:r>
            <a:endParaRPr lang="es-ES" sz="2400"/>
          </a:p>
        </p:txBody>
      </p:sp>
      <p:sp>
        <p:nvSpPr>
          <p:cNvPr id="25" name="Google Shape;1765;p44">
            <a:extLst>
              <a:ext uri="{FF2B5EF4-FFF2-40B4-BE49-F238E27FC236}">
                <a16:creationId xmlns:a16="http://schemas.microsoft.com/office/drawing/2014/main" id="{D86B853C-FFFF-3493-04DC-738256127DF5}"/>
              </a:ext>
            </a:extLst>
          </p:cNvPr>
          <p:cNvSpPr txBox="1">
            <a:spLocks/>
          </p:cNvSpPr>
          <p:nvPr/>
        </p:nvSpPr>
        <p:spPr>
          <a:xfrm>
            <a:off x="1698970" y="382922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400"/>
              <a:t>03</a:t>
            </a:r>
          </a:p>
        </p:txBody>
      </p:sp>
      <p:sp>
        <p:nvSpPr>
          <p:cNvPr id="28" name="Google Shape;1766;p44">
            <a:extLst>
              <a:ext uri="{FF2B5EF4-FFF2-40B4-BE49-F238E27FC236}">
                <a16:creationId xmlns:a16="http://schemas.microsoft.com/office/drawing/2014/main" id="{72FD28A5-61B4-1EE5-5089-6F21CDD71AEA}"/>
              </a:ext>
            </a:extLst>
          </p:cNvPr>
          <p:cNvSpPr txBox="1">
            <a:spLocks/>
          </p:cNvSpPr>
          <p:nvPr/>
        </p:nvSpPr>
        <p:spPr>
          <a:xfrm>
            <a:off x="2544200" y="4051591"/>
            <a:ext cx="3272400" cy="55429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MX" sz="24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8570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2" name="Google Shape;1810;p47">
            <a:extLst>
              <a:ext uri="{FF2B5EF4-FFF2-40B4-BE49-F238E27FC236}">
                <a16:creationId xmlns:a16="http://schemas.microsoft.com/office/drawing/2014/main" id="{24DA8FAC-883A-E3AD-6609-AD25750734F1}"/>
              </a:ext>
            </a:extLst>
          </p:cNvPr>
          <p:cNvSpPr txBox="1">
            <a:spLocks/>
          </p:cNvSpPr>
          <p:nvPr/>
        </p:nvSpPr>
        <p:spPr>
          <a:xfrm>
            <a:off x="2524775" y="1835033"/>
            <a:ext cx="3280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Google Shape;1870;p47">
            <a:extLst>
              <a:ext uri="{FF2B5EF4-FFF2-40B4-BE49-F238E27FC236}">
                <a16:creationId xmlns:a16="http://schemas.microsoft.com/office/drawing/2014/main" id="{125FB926-7F8F-00C4-20A8-7DBE38611D55}"/>
              </a:ext>
            </a:extLst>
          </p:cNvPr>
          <p:cNvSpPr/>
          <p:nvPr/>
        </p:nvSpPr>
        <p:spPr>
          <a:xfrm>
            <a:off x="1295688" y="352325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71;p47">
            <a:extLst>
              <a:ext uri="{FF2B5EF4-FFF2-40B4-BE49-F238E27FC236}">
                <a16:creationId xmlns:a16="http://schemas.microsoft.com/office/drawing/2014/main" id="{72E8BF3C-8B7C-F3C1-56B8-A32EE7DE60DB}"/>
              </a:ext>
            </a:extLst>
          </p:cNvPr>
          <p:cNvSpPr/>
          <p:nvPr/>
        </p:nvSpPr>
        <p:spPr>
          <a:xfrm>
            <a:off x="1295688" y="163419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77;p47">
            <a:extLst>
              <a:ext uri="{FF2B5EF4-FFF2-40B4-BE49-F238E27FC236}">
                <a16:creationId xmlns:a16="http://schemas.microsoft.com/office/drawing/2014/main" id="{5084A5D4-F11A-A94E-7CF0-BF3BD7C73569}"/>
              </a:ext>
            </a:extLst>
          </p:cNvPr>
          <p:cNvGrpSpPr/>
          <p:nvPr/>
        </p:nvGrpSpPr>
        <p:grpSpPr>
          <a:xfrm>
            <a:off x="1420597" y="1750462"/>
            <a:ext cx="299787" cy="301002"/>
            <a:chOff x="7025531" y="2456707"/>
            <a:chExt cx="337712" cy="339119"/>
          </a:xfrm>
        </p:grpSpPr>
        <p:sp>
          <p:nvSpPr>
            <p:cNvPr id="7" name="Google Shape;1878;p47">
              <a:extLst>
                <a:ext uri="{FF2B5EF4-FFF2-40B4-BE49-F238E27FC236}">
                  <a16:creationId xmlns:a16="http://schemas.microsoft.com/office/drawing/2014/main" id="{BCCC9239-9A6A-5280-C11E-8123C22A142C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9;p47">
              <a:extLst>
                <a:ext uri="{FF2B5EF4-FFF2-40B4-BE49-F238E27FC236}">
                  <a16:creationId xmlns:a16="http://schemas.microsoft.com/office/drawing/2014/main" id="{FFDB5F6A-0E72-94C8-1C70-D2D01CD6E513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0;p47">
              <a:extLst>
                <a:ext uri="{FF2B5EF4-FFF2-40B4-BE49-F238E27FC236}">
                  <a16:creationId xmlns:a16="http://schemas.microsoft.com/office/drawing/2014/main" id="{C96FFFB4-D8A7-0FB6-327F-DDB808267E1E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1;p47">
              <a:extLst>
                <a:ext uri="{FF2B5EF4-FFF2-40B4-BE49-F238E27FC236}">
                  <a16:creationId xmlns:a16="http://schemas.microsoft.com/office/drawing/2014/main" id="{5D33B7C9-90A8-1CD9-378F-F0D1026221CF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882;p47">
            <a:extLst>
              <a:ext uri="{FF2B5EF4-FFF2-40B4-BE49-F238E27FC236}">
                <a16:creationId xmlns:a16="http://schemas.microsoft.com/office/drawing/2014/main" id="{7BEF01E3-B196-A4B0-742D-D2FC0D43D8C1}"/>
              </a:ext>
            </a:extLst>
          </p:cNvPr>
          <p:cNvSpPr/>
          <p:nvPr/>
        </p:nvSpPr>
        <p:spPr>
          <a:xfrm>
            <a:off x="1421618" y="3649998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904;p49">
            <a:extLst>
              <a:ext uri="{FF2B5EF4-FFF2-40B4-BE49-F238E27FC236}">
                <a16:creationId xmlns:a16="http://schemas.microsoft.com/office/drawing/2014/main" id="{321EE7C4-16D0-48EF-DB8C-DFFDD387C939}"/>
              </a:ext>
            </a:extLst>
          </p:cNvPr>
          <p:cNvSpPr txBox="1">
            <a:spLocks/>
          </p:cNvSpPr>
          <p:nvPr/>
        </p:nvSpPr>
        <p:spPr>
          <a:xfrm>
            <a:off x="2040813" y="1232874"/>
            <a:ext cx="8449386" cy="134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tx1"/>
                </a:solidFill>
              </a:rPr>
              <a:t>Media:</a:t>
            </a:r>
            <a:endParaRPr lang="es-MX" sz="2400" b="1">
              <a:solidFill>
                <a:schemeClr val="tx1"/>
              </a:solidFill>
            </a:endParaRPr>
          </a:p>
        </p:txBody>
      </p:sp>
      <p:sp>
        <p:nvSpPr>
          <p:cNvPr id="13" name="Google Shape;1904;p49">
            <a:extLst>
              <a:ext uri="{FF2B5EF4-FFF2-40B4-BE49-F238E27FC236}">
                <a16:creationId xmlns:a16="http://schemas.microsoft.com/office/drawing/2014/main" id="{7314F07F-0EA0-73FC-7E72-C42063EAE0F0}"/>
              </a:ext>
            </a:extLst>
          </p:cNvPr>
          <p:cNvSpPr txBox="1">
            <a:spLocks/>
          </p:cNvSpPr>
          <p:nvPr/>
        </p:nvSpPr>
        <p:spPr>
          <a:xfrm>
            <a:off x="1931466" y="3332690"/>
            <a:ext cx="8558733" cy="167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b="1">
                <a:solidFill>
                  <a:schemeClr val="tx1"/>
                </a:solidFill>
              </a:rPr>
              <a:t>Mediana</a:t>
            </a:r>
            <a:r>
              <a:rPr lang="es-MX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260881-D0AB-8A01-C238-D5FDE063D7D5}"/>
              </a:ext>
            </a:extLst>
          </p:cNvPr>
          <p:cNvSpPr txBox="1"/>
          <p:nvPr/>
        </p:nvSpPr>
        <p:spPr>
          <a:xfrm>
            <a:off x="1931793" y="3874437"/>
            <a:ext cx="8887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Esta es una de las </a:t>
            </a:r>
            <a:r>
              <a:rPr lang="es-MX" b="1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medidas de tendencia central para datos no agrupados</a:t>
            </a:r>
            <a:r>
              <a:rPr lang="es-MX" b="0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 también conocida como </a:t>
            </a:r>
            <a:r>
              <a:rPr lang="es-MX" b="1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promedio aritmético</a:t>
            </a:r>
            <a:r>
              <a:rPr lang="es-MX" b="0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: esta es el valor encontrado en el centro del </a:t>
            </a:r>
            <a:r>
              <a:rPr lang="es-MX" b="1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conjunto de los datos</a:t>
            </a:r>
            <a:r>
              <a:rPr lang="es-MX" b="0" i="0" dirty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 luego de haber sido ordenados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523E00-806B-8BA5-26BE-8DD2178EDCFE}"/>
              </a:ext>
            </a:extLst>
          </p:cNvPr>
          <p:cNvSpPr txBox="1"/>
          <p:nvPr/>
        </p:nvSpPr>
        <p:spPr>
          <a:xfrm>
            <a:off x="2031453" y="1767556"/>
            <a:ext cx="9076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>
                <a:solidFill>
                  <a:srgbClr val="202020"/>
                </a:solidFill>
                <a:effectLst/>
                <a:latin typeface="ubuntu" panose="020B0604020202020204" pitchFamily="34" charset="0"/>
              </a:rPr>
              <a:t>Está determinada por el valor en </a:t>
            </a:r>
            <a:r>
              <a:rPr lang="es-MX" b="1" i="0">
                <a:solidFill>
                  <a:srgbClr val="202020"/>
                </a:solidFill>
                <a:effectLst/>
                <a:latin typeface="ubuntu" panose="020B0604020202020204" pitchFamily="34" charset="0"/>
              </a:rPr>
              <a:t>promedio</a:t>
            </a:r>
            <a:r>
              <a:rPr lang="es-MX" b="0" i="0">
                <a:solidFill>
                  <a:srgbClr val="202020"/>
                </a:solidFill>
                <a:effectLst/>
                <a:latin typeface="ubuntu" panose="020B0604020202020204" pitchFamily="34" charset="0"/>
              </a:rPr>
              <a:t> de una serie de conjunto de </a:t>
            </a:r>
            <a:r>
              <a:rPr lang="es-MX" b="1" i="0">
                <a:solidFill>
                  <a:srgbClr val="202020"/>
                </a:solidFill>
                <a:effectLst/>
                <a:latin typeface="ubuntu" panose="020B0604020202020204" pitchFamily="34" charset="0"/>
              </a:rPr>
              <a:t>datos numéricos</a:t>
            </a:r>
            <a:r>
              <a:rPr lang="es-MX" b="0" i="0">
                <a:solidFill>
                  <a:srgbClr val="202020"/>
                </a:solidFill>
                <a:effectLst/>
                <a:latin typeface="ubuntu" panose="020B0604020202020204" pitchFamily="34" charset="0"/>
              </a:rPr>
              <a:t>.</a:t>
            </a:r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112373D-1779-5B50-0E54-A7F2E43FE49E}"/>
              </a:ext>
            </a:extLst>
          </p:cNvPr>
          <p:cNvSpPr/>
          <p:nvPr/>
        </p:nvSpPr>
        <p:spPr>
          <a:xfrm>
            <a:off x="2179083" y="2625283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328F86-68E6-B735-F668-F4B3BDDDC904}"/>
              </a:ext>
            </a:extLst>
          </p:cNvPr>
          <p:cNvSpPr/>
          <p:nvPr/>
        </p:nvSpPr>
        <p:spPr>
          <a:xfrm>
            <a:off x="2956088" y="2642066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10</a:t>
            </a:r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01AB6C6-401B-2CF3-8663-2209599DBAFE}"/>
              </a:ext>
            </a:extLst>
          </p:cNvPr>
          <p:cNvSpPr/>
          <p:nvPr/>
        </p:nvSpPr>
        <p:spPr>
          <a:xfrm>
            <a:off x="3758802" y="2625282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20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788ECD1-563A-0D5F-59B4-A9C57B6ECE60}"/>
              </a:ext>
            </a:extLst>
          </p:cNvPr>
          <p:cNvSpPr/>
          <p:nvPr/>
        </p:nvSpPr>
        <p:spPr>
          <a:xfrm>
            <a:off x="4561516" y="2635829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15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22D6899-F2D0-6075-569C-FFD698F66C26}"/>
              </a:ext>
            </a:extLst>
          </p:cNvPr>
          <p:cNvSpPr/>
          <p:nvPr/>
        </p:nvSpPr>
        <p:spPr>
          <a:xfrm>
            <a:off x="5342130" y="2633022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DB28ADB-625F-2214-591B-960D210C1C9E}"/>
              </a:ext>
            </a:extLst>
          </p:cNvPr>
          <p:cNvSpPr/>
          <p:nvPr/>
        </p:nvSpPr>
        <p:spPr>
          <a:xfrm>
            <a:off x="6907997" y="2634940"/>
            <a:ext cx="722489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11,6</a:t>
            </a:r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D5079B5-4885-E8B1-0FEE-206FB4589592}"/>
              </a:ext>
            </a:extLst>
          </p:cNvPr>
          <p:cNvSpPr/>
          <p:nvPr/>
        </p:nvSpPr>
        <p:spPr>
          <a:xfrm>
            <a:off x="6326950" y="2626057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=</a:t>
            </a:r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D26CBE-1BA8-0BA3-A0E5-30D82D3745A2}"/>
              </a:ext>
            </a:extLst>
          </p:cNvPr>
          <p:cNvSpPr/>
          <p:nvPr/>
        </p:nvSpPr>
        <p:spPr>
          <a:xfrm>
            <a:off x="2090383" y="4999347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90198E8-5260-DF5E-554C-12AC658B61F6}"/>
              </a:ext>
            </a:extLst>
          </p:cNvPr>
          <p:cNvSpPr/>
          <p:nvPr/>
        </p:nvSpPr>
        <p:spPr>
          <a:xfrm>
            <a:off x="2867388" y="5016130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1969A6D-19E4-63A9-2F06-6EB71C246C03}"/>
              </a:ext>
            </a:extLst>
          </p:cNvPr>
          <p:cNvSpPr/>
          <p:nvPr/>
        </p:nvSpPr>
        <p:spPr>
          <a:xfrm>
            <a:off x="3670102" y="4999346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7</a:t>
            </a:r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8429F29-ED18-EB5C-9A42-70421E37391F}"/>
              </a:ext>
            </a:extLst>
          </p:cNvPr>
          <p:cNvSpPr/>
          <p:nvPr/>
        </p:nvSpPr>
        <p:spPr>
          <a:xfrm>
            <a:off x="4472816" y="5009893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CA929B4-A27E-940E-C5E7-98DC9AB3B160}"/>
              </a:ext>
            </a:extLst>
          </p:cNvPr>
          <p:cNvSpPr/>
          <p:nvPr/>
        </p:nvSpPr>
        <p:spPr>
          <a:xfrm>
            <a:off x="5261636" y="5009753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23</a:t>
            </a:r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92EB4C-3D3F-BDEA-4DA2-159087FA09F3}"/>
              </a:ext>
            </a:extLst>
          </p:cNvPr>
          <p:cNvSpPr/>
          <p:nvPr/>
        </p:nvSpPr>
        <p:spPr>
          <a:xfrm>
            <a:off x="8460486" y="5022735"/>
            <a:ext cx="722489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12</a:t>
            </a:r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56EE13F-A17B-74A8-A753-8C1660CBF737}"/>
              </a:ext>
            </a:extLst>
          </p:cNvPr>
          <p:cNvSpPr/>
          <p:nvPr/>
        </p:nvSpPr>
        <p:spPr>
          <a:xfrm>
            <a:off x="7931783" y="5015477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=</a:t>
            </a:r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D7A492-0A62-E355-0D9B-4035A08198DB}"/>
              </a:ext>
            </a:extLst>
          </p:cNvPr>
          <p:cNvSpPr/>
          <p:nvPr/>
        </p:nvSpPr>
        <p:spPr>
          <a:xfrm>
            <a:off x="6050457" y="5000541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28</a:t>
            </a:r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17D23E9-4CCD-2914-9261-0E167D0072E4}"/>
              </a:ext>
            </a:extLst>
          </p:cNvPr>
          <p:cNvSpPr/>
          <p:nvPr/>
        </p:nvSpPr>
        <p:spPr>
          <a:xfrm>
            <a:off x="6880767" y="4994817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31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53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4" name="Google Shape;1870;p47">
            <a:extLst>
              <a:ext uri="{FF2B5EF4-FFF2-40B4-BE49-F238E27FC236}">
                <a16:creationId xmlns:a16="http://schemas.microsoft.com/office/drawing/2014/main" id="{125FB926-7F8F-00C4-20A8-7DBE38611D55}"/>
              </a:ext>
            </a:extLst>
          </p:cNvPr>
          <p:cNvSpPr/>
          <p:nvPr/>
        </p:nvSpPr>
        <p:spPr>
          <a:xfrm>
            <a:off x="1002177" y="150345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82;p47">
            <a:extLst>
              <a:ext uri="{FF2B5EF4-FFF2-40B4-BE49-F238E27FC236}">
                <a16:creationId xmlns:a16="http://schemas.microsoft.com/office/drawing/2014/main" id="{7BEF01E3-B196-A4B0-742D-D2FC0D43D8C1}"/>
              </a:ext>
            </a:extLst>
          </p:cNvPr>
          <p:cNvSpPr/>
          <p:nvPr/>
        </p:nvSpPr>
        <p:spPr>
          <a:xfrm>
            <a:off x="1128107" y="1630196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904;p49">
            <a:extLst>
              <a:ext uri="{FF2B5EF4-FFF2-40B4-BE49-F238E27FC236}">
                <a16:creationId xmlns:a16="http://schemas.microsoft.com/office/drawing/2014/main" id="{7314F07F-0EA0-73FC-7E72-C42063EAE0F0}"/>
              </a:ext>
            </a:extLst>
          </p:cNvPr>
          <p:cNvSpPr txBox="1">
            <a:spLocks/>
          </p:cNvSpPr>
          <p:nvPr/>
        </p:nvSpPr>
        <p:spPr>
          <a:xfrm>
            <a:off x="1509723" y="1267955"/>
            <a:ext cx="8558733" cy="167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b="1">
                <a:solidFill>
                  <a:schemeClr val="tx1"/>
                </a:solidFill>
              </a:rPr>
              <a:t>Mediana</a:t>
            </a:r>
            <a:r>
              <a:rPr lang="es-MX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260881-D0AB-8A01-C238-D5FDE063D7D5}"/>
              </a:ext>
            </a:extLst>
          </p:cNvPr>
          <p:cNvSpPr txBox="1"/>
          <p:nvPr/>
        </p:nvSpPr>
        <p:spPr>
          <a:xfrm>
            <a:off x="1638282" y="1854635"/>
            <a:ext cx="8887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Cuando es el caso de que no existe un numero central se tomas los dos números mas al centro se sumas y se dividen entre dos así se obtiene la mediana.</a:t>
            </a:r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D26CBE-1BA8-0BA3-A0E5-30D82D3745A2}"/>
              </a:ext>
            </a:extLst>
          </p:cNvPr>
          <p:cNvSpPr/>
          <p:nvPr/>
        </p:nvSpPr>
        <p:spPr>
          <a:xfrm>
            <a:off x="1796872" y="2979545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</a:t>
            </a:r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90198E8-5260-DF5E-554C-12AC658B61F6}"/>
              </a:ext>
            </a:extLst>
          </p:cNvPr>
          <p:cNvSpPr/>
          <p:nvPr/>
        </p:nvSpPr>
        <p:spPr>
          <a:xfrm>
            <a:off x="2573877" y="2996328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1969A6D-19E4-63A9-2F06-6EB71C246C03}"/>
              </a:ext>
            </a:extLst>
          </p:cNvPr>
          <p:cNvSpPr/>
          <p:nvPr/>
        </p:nvSpPr>
        <p:spPr>
          <a:xfrm>
            <a:off x="3376591" y="2979544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7</a:t>
            </a:r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8429F29-ED18-EB5C-9A42-70421E37391F}"/>
              </a:ext>
            </a:extLst>
          </p:cNvPr>
          <p:cNvSpPr/>
          <p:nvPr/>
        </p:nvSpPr>
        <p:spPr>
          <a:xfrm>
            <a:off x="4179305" y="2990091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CA929B4-A27E-940E-C5E7-98DC9AB3B160}"/>
              </a:ext>
            </a:extLst>
          </p:cNvPr>
          <p:cNvSpPr/>
          <p:nvPr/>
        </p:nvSpPr>
        <p:spPr>
          <a:xfrm>
            <a:off x="4959919" y="2987284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23</a:t>
            </a:r>
            <a:endParaRPr lang="es-MX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92EB4C-3D3F-BDEA-4DA2-159087FA09F3}"/>
              </a:ext>
            </a:extLst>
          </p:cNvPr>
          <p:cNvSpPr/>
          <p:nvPr/>
        </p:nvSpPr>
        <p:spPr>
          <a:xfrm>
            <a:off x="8079919" y="3607402"/>
            <a:ext cx="722489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17.5</a:t>
            </a:r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56EE13F-A17B-74A8-A753-8C1660CBF737}"/>
              </a:ext>
            </a:extLst>
          </p:cNvPr>
          <p:cNvSpPr/>
          <p:nvPr/>
        </p:nvSpPr>
        <p:spPr>
          <a:xfrm>
            <a:off x="4976380" y="3612822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+</a:t>
            </a:r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8D7A492-0A62-E355-0D9B-4035A08198DB}"/>
              </a:ext>
            </a:extLst>
          </p:cNvPr>
          <p:cNvSpPr/>
          <p:nvPr/>
        </p:nvSpPr>
        <p:spPr>
          <a:xfrm>
            <a:off x="5756946" y="2980739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28</a:t>
            </a:r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17D23E9-4CCD-2914-9261-0E167D0072E4}"/>
              </a:ext>
            </a:extLst>
          </p:cNvPr>
          <p:cNvSpPr/>
          <p:nvPr/>
        </p:nvSpPr>
        <p:spPr>
          <a:xfrm>
            <a:off x="6587256" y="2975015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31</a:t>
            </a:r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1F71A1-8190-596B-3133-C2B97586201E}"/>
              </a:ext>
            </a:extLst>
          </p:cNvPr>
          <p:cNvSpPr/>
          <p:nvPr/>
        </p:nvSpPr>
        <p:spPr>
          <a:xfrm>
            <a:off x="7424210" y="2970930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40</a:t>
            </a:r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F0BC79-6E7D-FE84-90D2-BFAA904243F9}"/>
              </a:ext>
            </a:extLst>
          </p:cNvPr>
          <p:cNvSpPr/>
          <p:nvPr/>
        </p:nvSpPr>
        <p:spPr>
          <a:xfrm>
            <a:off x="4179305" y="3612823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12</a:t>
            </a:r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D1748AC-46ED-6E5D-67D7-4429EE48019B}"/>
              </a:ext>
            </a:extLst>
          </p:cNvPr>
          <p:cNvSpPr/>
          <p:nvPr/>
        </p:nvSpPr>
        <p:spPr>
          <a:xfrm>
            <a:off x="5395749" y="3613924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23</a:t>
            </a:r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4DE7E1C-520C-B770-A5C6-DC99CB5D4A8B}"/>
              </a:ext>
            </a:extLst>
          </p:cNvPr>
          <p:cNvSpPr/>
          <p:nvPr/>
        </p:nvSpPr>
        <p:spPr>
          <a:xfrm>
            <a:off x="6264711" y="3612821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/</a:t>
            </a:r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1B3481F-7DE6-E9C3-8A02-260A1BA26D62}"/>
              </a:ext>
            </a:extLst>
          </p:cNvPr>
          <p:cNvSpPr/>
          <p:nvPr/>
        </p:nvSpPr>
        <p:spPr>
          <a:xfrm>
            <a:off x="6700541" y="3612820"/>
            <a:ext cx="722489" cy="4889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</a:t>
            </a:r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53CC41B-4D11-55DC-2F72-FA5DC679651D}"/>
              </a:ext>
            </a:extLst>
          </p:cNvPr>
          <p:cNvSpPr/>
          <p:nvPr/>
        </p:nvSpPr>
        <p:spPr>
          <a:xfrm>
            <a:off x="7549567" y="3607403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=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67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  <a:r>
              <a:rPr lang="es-ES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2" name="Google Shape;1810;p47">
            <a:extLst>
              <a:ext uri="{FF2B5EF4-FFF2-40B4-BE49-F238E27FC236}">
                <a16:creationId xmlns:a16="http://schemas.microsoft.com/office/drawing/2014/main" id="{24DA8FAC-883A-E3AD-6609-AD25750734F1}"/>
              </a:ext>
            </a:extLst>
          </p:cNvPr>
          <p:cNvSpPr txBox="1">
            <a:spLocks/>
          </p:cNvSpPr>
          <p:nvPr/>
        </p:nvSpPr>
        <p:spPr>
          <a:xfrm>
            <a:off x="2524775" y="1835033"/>
            <a:ext cx="3280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oogle Shape;1871;p47">
            <a:extLst>
              <a:ext uri="{FF2B5EF4-FFF2-40B4-BE49-F238E27FC236}">
                <a16:creationId xmlns:a16="http://schemas.microsoft.com/office/drawing/2014/main" id="{72E8BF3C-8B7C-F3C1-56B8-A32EE7DE60DB}"/>
              </a:ext>
            </a:extLst>
          </p:cNvPr>
          <p:cNvSpPr/>
          <p:nvPr/>
        </p:nvSpPr>
        <p:spPr>
          <a:xfrm>
            <a:off x="1295688" y="163419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77;p47">
            <a:extLst>
              <a:ext uri="{FF2B5EF4-FFF2-40B4-BE49-F238E27FC236}">
                <a16:creationId xmlns:a16="http://schemas.microsoft.com/office/drawing/2014/main" id="{5084A5D4-F11A-A94E-7CF0-BF3BD7C73569}"/>
              </a:ext>
            </a:extLst>
          </p:cNvPr>
          <p:cNvGrpSpPr/>
          <p:nvPr/>
        </p:nvGrpSpPr>
        <p:grpSpPr>
          <a:xfrm>
            <a:off x="1420597" y="1750462"/>
            <a:ext cx="299787" cy="301002"/>
            <a:chOff x="7025531" y="2456707"/>
            <a:chExt cx="337712" cy="339119"/>
          </a:xfrm>
        </p:grpSpPr>
        <p:sp>
          <p:nvSpPr>
            <p:cNvPr id="7" name="Google Shape;1878;p47">
              <a:extLst>
                <a:ext uri="{FF2B5EF4-FFF2-40B4-BE49-F238E27FC236}">
                  <a16:creationId xmlns:a16="http://schemas.microsoft.com/office/drawing/2014/main" id="{BCCC9239-9A6A-5280-C11E-8123C22A142C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9;p47">
              <a:extLst>
                <a:ext uri="{FF2B5EF4-FFF2-40B4-BE49-F238E27FC236}">
                  <a16:creationId xmlns:a16="http://schemas.microsoft.com/office/drawing/2014/main" id="{FFDB5F6A-0E72-94C8-1C70-D2D01CD6E513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0;p47">
              <a:extLst>
                <a:ext uri="{FF2B5EF4-FFF2-40B4-BE49-F238E27FC236}">
                  <a16:creationId xmlns:a16="http://schemas.microsoft.com/office/drawing/2014/main" id="{C96FFFB4-D8A7-0FB6-327F-DDB808267E1E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1;p47">
              <a:extLst>
                <a:ext uri="{FF2B5EF4-FFF2-40B4-BE49-F238E27FC236}">
                  <a16:creationId xmlns:a16="http://schemas.microsoft.com/office/drawing/2014/main" id="{5D33B7C9-90A8-1CD9-378F-F0D1026221CF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904;p49">
            <a:extLst>
              <a:ext uri="{FF2B5EF4-FFF2-40B4-BE49-F238E27FC236}">
                <a16:creationId xmlns:a16="http://schemas.microsoft.com/office/drawing/2014/main" id="{321EE7C4-16D0-48EF-DB8C-DFFDD387C939}"/>
              </a:ext>
            </a:extLst>
          </p:cNvPr>
          <p:cNvSpPr txBox="1">
            <a:spLocks/>
          </p:cNvSpPr>
          <p:nvPr/>
        </p:nvSpPr>
        <p:spPr>
          <a:xfrm>
            <a:off x="2040813" y="1232874"/>
            <a:ext cx="8449386" cy="134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b="1">
                <a:solidFill>
                  <a:schemeClr val="tx1"/>
                </a:solidFill>
              </a:rPr>
              <a:t>Moda.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</a:pPr>
            <a:endParaRPr lang="es-MX" sz="240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82168-1580-467E-586E-2FD387395DD3}"/>
              </a:ext>
            </a:extLst>
          </p:cNvPr>
          <p:cNvSpPr txBox="1"/>
          <p:nvPr/>
        </p:nvSpPr>
        <p:spPr>
          <a:xfrm>
            <a:off x="2009855" y="1716668"/>
            <a:ext cx="8706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Esta medida sirve para identificar cuando un </a:t>
            </a:r>
            <a:r>
              <a:rPr lang="es-MX" b="1" i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dato</a:t>
            </a:r>
            <a:r>
              <a:rPr lang="es-MX" b="0" i="0">
                <a:solidFill>
                  <a:srgbClr val="202020"/>
                </a:solidFill>
                <a:effectLst/>
                <a:latin typeface="ubuntu" panose="020B0504030602030204" pitchFamily="34" charset="0"/>
              </a:rPr>
              <a:t> aparece continuamente, como también durante un periodo de tiempo determinado. </a:t>
            </a:r>
          </a:p>
          <a:p>
            <a:pPr algn="just"/>
            <a:endParaRPr lang="es-MX">
              <a:solidFill>
                <a:srgbClr val="202020"/>
              </a:solidFill>
              <a:latin typeface="ubuntu" panose="020B0504030602030204" pitchFamily="34" charset="0"/>
            </a:endParaRPr>
          </a:p>
          <a:p>
            <a:pPr algn="just"/>
            <a:r>
              <a:rPr lang="es-MX">
                <a:solidFill>
                  <a:srgbClr val="202020"/>
                </a:solidFill>
                <a:latin typeface="ubuntu" panose="020B0504030602030204" pitchFamily="34" charset="0"/>
              </a:rPr>
              <a:t>Es el dato que se repite con mayor frecuencia.</a:t>
            </a:r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2306258-A490-47FC-C4E0-58F4A1CFF3CD}"/>
              </a:ext>
            </a:extLst>
          </p:cNvPr>
          <p:cNvSpPr/>
          <p:nvPr/>
        </p:nvSpPr>
        <p:spPr>
          <a:xfrm>
            <a:off x="2040813" y="3157175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4</a:t>
            </a:r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AD32D5F-61E0-BC55-5D64-0BB463925F3B}"/>
              </a:ext>
            </a:extLst>
          </p:cNvPr>
          <p:cNvSpPr/>
          <p:nvPr/>
        </p:nvSpPr>
        <p:spPr>
          <a:xfrm>
            <a:off x="2817818" y="3173958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5</a:t>
            </a:r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6F91598-1F86-DA31-B78F-B77A7197B14E}"/>
              </a:ext>
            </a:extLst>
          </p:cNvPr>
          <p:cNvSpPr/>
          <p:nvPr/>
        </p:nvSpPr>
        <p:spPr>
          <a:xfrm>
            <a:off x="3620532" y="3157174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4F40232-5A1B-CAE6-6EC1-E561391080AE}"/>
              </a:ext>
            </a:extLst>
          </p:cNvPr>
          <p:cNvSpPr/>
          <p:nvPr/>
        </p:nvSpPr>
        <p:spPr>
          <a:xfrm>
            <a:off x="4423246" y="3167721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8</a:t>
            </a:r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498DA8-0A78-43B8-C34C-5093685230A8}"/>
              </a:ext>
            </a:extLst>
          </p:cNvPr>
          <p:cNvSpPr/>
          <p:nvPr/>
        </p:nvSpPr>
        <p:spPr>
          <a:xfrm>
            <a:off x="5203860" y="3164914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7</a:t>
            </a:r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5F4358-63BD-883C-D53F-09D46192601F}"/>
              </a:ext>
            </a:extLst>
          </p:cNvPr>
          <p:cNvSpPr/>
          <p:nvPr/>
        </p:nvSpPr>
        <p:spPr>
          <a:xfrm>
            <a:off x="8182718" y="3165911"/>
            <a:ext cx="722489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8</a:t>
            </a:r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54C2FB5-C5E5-5C32-4B1F-49F05485BD49}"/>
              </a:ext>
            </a:extLst>
          </p:cNvPr>
          <p:cNvSpPr/>
          <p:nvPr/>
        </p:nvSpPr>
        <p:spPr>
          <a:xfrm>
            <a:off x="7601671" y="3157028"/>
            <a:ext cx="344783" cy="488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=</a:t>
            </a:r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8D4B87-1CC9-DBE7-02A8-79E71A73D701}"/>
              </a:ext>
            </a:extLst>
          </p:cNvPr>
          <p:cNvSpPr/>
          <p:nvPr/>
        </p:nvSpPr>
        <p:spPr>
          <a:xfrm>
            <a:off x="6008538" y="3173957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6</a:t>
            </a:r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C0D722-317C-C9AA-54E8-DCAAA443BFAF}"/>
              </a:ext>
            </a:extLst>
          </p:cNvPr>
          <p:cNvSpPr/>
          <p:nvPr/>
        </p:nvSpPr>
        <p:spPr>
          <a:xfrm>
            <a:off x="6791039" y="3156295"/>
            <a:ext cx="722489" cy="4889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8</a:t>
            </a:r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ED7EF39-1BC1-CB6C-33F7-EA3B708E28C1}"/>
              </a:ext>
            </a:extLst>
          </p:cNvPr>
          <p:cNvSpPr/>
          <p:nvPr/>
        </p:nvSpPr>
        <p:spPr>
          <a:xfrm>
            <a:off x="4428446" y="3167721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526B8D0-B934-23EE-1977-2EAF9E922184}"/>
              </a:ext>
            </a:extLst>
          </p:cNvPr>
          <p:cNvSpPr/>
          <p:nvPr/>
        </p:nvSpPr>
        <p:spPr>
          <a:xfrm>
            <a:off x="6796239" y="3156295"/>
            <a:ext cx="722489" cy="48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8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12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2" name="Google Shape;1810;p47">
            <a:extLst>
              <a:ext uri="{FF2B5EF4-FFF2-40B4-BE49-F238E27FC236}">
                <a16:creationId xmlns:a16="http://schemas.microsoft.com/office/drawing/2014/main" id="{24DA8FAC-883A-E3AD-6609-AD25750734F1}"/>
              </a:ext>
            </a:extLst>
          </p:cNvPr>
          <p:cNvSpPr txBox="1">
            <a:spLocks/>
          </p:cNvSpPr>
          <p:nvPr/>
        </p:nvSpPr>
        <p:spPr>
          <a:xfrm>
            <a:off x="2524775" y="1462498"/>
            <a:ext cx="3280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Google Shape;1871;p47">
            <a:extLst>
              <a:ext uri="{FF2B5EF4-FFF2-40B4-BE49-F238E27FC236}">
                <a16:creationId xmlns:a16="http://schemas.microsoft.com/office/drawing/2014/main" id="{72E8BF3C-8B7C-F3C1-56B8-A32EE7DE60DB}"/>
              </a:ext>
            </a:extLst>
          </p:cNvPr>
          <p:cNvSpPr/>
          <p:nvPr/>
        </p:nvSpPr>
        <p:spPr>
          <a:xfrm>
            <a:off x="1295688" y="126166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877;p47">
            <a:extLst>
              <a:ext uri="{FF2B5EF4-FFF2-40B4-BE49-F238E27FC236}">
                <a16:creationId xmlns:a16="http://schemas.microsoft.com/office/drawing/2014/main" id="{5084A5D4-F11A-A94E-7CF0-BF3BD7C73569}"/>
              </a:ext>
            </a:extLst>
          </p:cNvPr>
          <p:cNvGrpSpPr/>
          <p:nvPr/>
        </p:nvGrpSpPr>
        <p:grpSpPr>
          <a:xfrm>
            <a:off x="1420597" y="1377927"/>
            <a:ext cx="299787" cy="301002"/>
            <a:chOff x="7025531" y="2456707"/>
            <a:chExt cx="337712" cy="339119"/>
          </a:xfrm>
        </p:grpSpPr>
        <p:sp>
          <p:nvSpPr>
            <p:cNvPr id="7" name="Google Shape;1878;p47">
              <a:extLst>
                <a:ext uri="{FF2B5EF4-FFF2-40B4-BE49-F238E27FC236}">
                  <a16:creationId xmlns:a16="http://schemas.microsoft.com/office/drawing/2014/main" id="{BCCC9239-9A6A-5280-C11E-8123C22A142C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9;p47">
              <a:extLst>
                <a:ext uri="{FF2B5EF4-FFF2-40B4-BE49-F238E27FC236}">
                  <a16:creationId xmlns:a16="http://schemas.microsoft.com/office/drawing/2014/main" id="{FFDB5F6A-0E72-94C8-1C70-D2D01CD6E513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0;p47">
              <a:extLst>
                <a:ext uri="{FF2B5EF4-FFF2-40B4-BE49-F238E27FC236}">
                  <a16:creationId xmlns:a16="http://schemas.microsoft.com/office/drawing/2014/main" id="{C96FFFB4-D8A7-0FB6-327F-DDB808267E1E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1;p47">
              <a:extLst>
                <a:ext uri="{FF2B5EF4-FFF2-40B4-BE49-F238E27FC236}">
                  <a16:creationId xmlns:a16="http://schemas.microsoft.com/office/drawing/2014/main" id="{5D33B7C9-90A8-1CD9-378F-F0D1026221CF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904;p49">
            <a:extLst>
              <a:ext uri="{FF2B5EF4-FFF2-40B4-BE49-F238E27FC236}">
                <a16:creationId xmlns:a16="http://schemas.microsoft.com/office/drawing/2014/main" id="{321EE7C4-16D0-48EF-DB8C-DFFDD387C939}"/>
              </a:ext>
            </a:extLst>
          </p:cNvPr>
          <p:cNvSpPr txBox="1">
            <a:spLocks/>
          </p:cNvSpPr>
          <p:nvPr/>
        </p:nvSpPr>
        <p:spPr>
          <a:xfrm>
            <a:off x="2114292" y="1261661"/>
            <a:ext cx="8449386" cy="51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tx1"/>
                </a:solidFill>
              </a:rPr>
              <a:t>Rango</a:t>
            </a:r>
            <a:endParaRPr lang="es-MX" sz="2400" b="1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384707-3474-3229-B22A-6B7CA2AF5217}"/>
              </a:ext>
            </a:extLst>
          </p:cNvPr>
          <p:cNvSpPr txBox="1"/>
          <p:nvPr/>
        </p:nvSpPr>
        <p:spPr>
          <a:xfrm>
            <a:off x="2086717" y="1850747"/>
            <a:ext cx="814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>
                <a:solidFill>
                  <a:srgbClr val="4E4E4E"/>
                </a:solidFill>
                <a:effectLst/>
                <a:latin typeface="Verdana" panose="020B0604030504040204" pitchFamily="34" charset="0"/>
              </a:rPr>
              <a:t>Se define como la diferencia entre el mayor valor de la variable y el menor valor de la variable.</a:t>
            </a:r>
            <a:endParaRPr lang="es-MX"/>
          </a:p>
        </p:txBody>
      </p:sp>
      <p:sp>
        <p:nvSpPr>
          <p:cNvPr id="3" name="Google Shape;1810;p47">
            <a:extLst>
              <a:ext uri="{FF2B5EF4-FFF2-40B4-BE49-F238E27FC236}">
                <a16:creationId xmlns:a16="http://schemas.microsoft.com/office/drawing/2014/main" id="{E4164C7F-7AC7-ECB7-C465-6E4D7235F82F}"/>
              </a:ext>
            </a:extLst>
          </p:cNvPr>
          <p:cNvSpPr txBox="1">
            <a:spLocks/>
          </p:cNvSpPr>
          <p:nvPr/>
        </p:nvSpPr>
        <p:spPr>
          <a:xfrm>
            <a:off x="2463550" y="2702787"/>
            <a:ext cx="3280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oogle Shape;1871;p47">
            <a:extLst>
              <a:ext uri="{FF2B5EF4-FFF2-40B4-BE49-F238E27FC236}">
                <a16:creationId xmlns:a16="http://schemas.microsoft.com/office/drawing/2014/main" id="{80A29E9B-1C1E-402C-2E38-54C409045F25}"/>
              </a:ext>
            </a:extLst>
          </p:cNvPr>
          <p:cNvSpPr/>
          <p:nvPr/>
        </p:nvSpPr>
        <p:spPr>
          <a:xfrm>
            <a:off x="1234463" y="250195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877;p47">
            <a:extLst>
              <a:ext uri="{FF2B5EF4-FFF2-40B4-BE49-F238E27FC236}">
                <a16:creationId xmlns:a16="http://schemas.microsoft.com/office/drawing/2014/main" id="{B1420972-7AC0-3FBD-A10E-BDB38DAFE58E}"/>
              </a:ext>
            </a:extLst>
          </p:cNvPr>
          <p:cNvGrpSpPr/>
          <p:nvPr/>
        </p:nvGrpSpPr>
        <p:grpSpPr>
          <a:xfrm>
            <a:off x="1359372" y="2618216"/>
            <a:ext cx="299787" cy="301002"/>
            <a:chOff x="7025531" y="2456707"/>
            <a:chExt cx="337712" cy="339119"/>
          </a:xfrm>
        </p:grpSpPr>
        <p:sp>
          <p:nvSpPr>
            <p:cNvPr id="14" name="Google Shape;1878;p47">
              <a:extLst>
                <a:ext uri="{FF2B5EF4-FFF2-40B4-BE49-F238E27FC236}">
                  <a16:creationId xmlns:a16="http://schemas.microsoft.com/office/drawing/2014/main" id="{520848E4-6F47-FF15-5427-88FE8E1D1B90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79;p47">
              <a:extLst>
                <a:ext uri="{FF2B5EF4-FFF2-40B4-BE49-F238E27FC236}">
                  <a16:creationId xmlns:a16="http://schemas.microsoft.com/office/drawing/2014/main" id="{9440B35E-57CC-BF00-5B53-C1B132B1C8D6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80;p47">
              <a:extLst>
                <a:ext uri="{FF2B5EF4-FFF2-40B4-BE49-F238E27FC236}">
                  <a16:creationId xmlns:a16="http://schemas.microsoft.com/office/drawing/2014/main" id="{600C01C6-EA0D-6C22-ADD3-7CADDDAD58AE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81;p47">
              <a:extLst>
                <a:ext uri="{FF2B5EF4-FFF2-40B4-BE49-F238E27FC236}">
                  <a16:creationId xmlns:a16="http://schemas.microsoft.com/office/drawing/2014/main" id="{8F52B914-5494-3149-0000-A8834614F0E4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04;p49">
            <a:extLst>
              <a:ext uri="{FF2B5EF4-FFF2-40B4-BE49-F238E27FC236}">
                <a16:creationId xmlns:a16="http://schemas.microsoft.com/office/drawing/2014/main" id="{4659D62B-EA5D-4B41-BBE4-F1ABDAD9786D}"/>
              </a:ext>
            </a:extLst>
          </p:cNvPr>
          <p:cNvSpPr txBox="1">
            <a:spLocks/>
          </p:cNvSpPr>
          <p:nvPr/>
        </p:nvSpPr>
        <p:spPr>
          <a:xfrm>
            <a:off x="2053067" y="2501950"/>
            <a:ext cx="8449386" cy="51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tx1"/>
                </a:solidFill>
              </a:rPr>
              <a:t>Varianza</a:t>
            </a:r>
            <a:endParaRPr lang="es-MX" sz="2400" b="1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41972E-9F2C-78BF-BD95-B8AFECAB16F0}"/>
              </a:ext>
            </a:extLst>
          </p:cNvPr>
          <p:cNvSpPr txBox="1"/>
          <p:nvPr/>
        </p:nvSpPr>
        <p:spPr>
          <a:xfrm>
            <a:off x="2025492" y="3091036"/>
            <a:ext cx="8141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-apple-system"/>
              </a:rPr>
              <a:t>Mide la distancia existente entre los valores de la serie y la media. Se calcula como sumatorio de las diferencias al cuadrado entre cada valor y la media, multiplicadas por el número de veces que se ha repetido cada valor</a:t>
            </a:r>
            <a:endParaRPr lang="es-MX" dirty="0"/>
          </a:p>
        </p:txBody>
      </p:sp>
      <p:sp>
        <p:nvSpPr>
          <p:cNvPr id="21" name="Google Shape;1810;p47">
            <a:extLst>
              <a:ext uri="{FF2B5EF4-FFF2-40B4-BE49-F238E27FC236}">
                <a16:creationId xmlns:a16="http://schemas.microsoft.com/office/drawing/2014/main" id="{B995C4AC-8595-6E5C-5F02-F71345797BE5}"/>
              </a:ext>
            </a:extLst>
          </p:cNvPr>
          <p:cNvSpPr txBox="1">
            <a:spLocks/>
          </p:cNvSpPr>
          <p:nvPr/>
        </p:nvSpPr>
        <p:spPr>
          <a:xfrm>
            <a:off x="2463550" y="4240319"/>
            <a:ext cx="3280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ldrich"/>
              <a:buNone/>
              <a:defRPr sz="12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Google Shape;1871;p47">
            <a:extLst>
              <a:ext uri="{FF2B5EF4-FFF2-40B4-BE49-F238E27FC236}">
                <a16:creationId xmlns:a16="http://schemas.microsoft.com/office/drawing/2014/main" id="{EDD4BB87-50A0-F3FA-6411-EEB17FE7F7AB}"/>
              </a:ext>
            </a:extLst>
          </p:cNvPr>
          <p:cNvSpPr/>
          <p:nvPr/>
        </p:nvSpPr>
        <p:spPr>
          <a:xfrm>
            <a:off x="1234463" y="403948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877;p47">
            <a:extLst>
              <a:ext uri="{FF2B5EF4-FFF2-40B4-BE49-F238E27FC236}">
                <a16:creationId xmlns:a16="http://schemas.microsoft.com/office/drawing/2014/main" id="{52512B08-5823-D82C-F564-981252B6FC4C}"/>
              </a:ext>
            </a:extLst>
          </p:cNvPr>
          <p:cNvGrpSpPr/>
          <p:nvPr/>
        </p:nvGrpSpPr>
        <p:grpSpPr>
          <a:xfrm>
            <a:off x="1359372" y="4155748"/>
            <a:ext cx="299787" cy="301002"/>
            <a:chOff x="7025531" y="2456707"/>
            <a:chExt cx="337712" cy="339119"/>
          </a:xfrm>
        </p:grpSpPr>
        <p:sp>
          <p:nvSpPr>
            <p:cNvPr id="24" name="Google Shape;1878;p47">
              <a:extLst>
                <a:ext uri="{FF2B5EF4-FFF2-40B4-BE49-F238E27FC236}">
                  <a16:creationId xmlns:a16="http://schemas.microsoft.com/office/drawing/2014/main" id="{CAE093F2-035B-FA43-B25B-6A6A2820FB02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79;p47">
              <a:extLst>
                <a:ext uri="{FF2B5EF4-FFF2-40B4-BE49-F238E27FC236}">
                  <a16:creationId xmlns:a16="http://schemas.microsoft.com/office/drawing/2014/main" id="{39D2777C-73F7-F033-9083-AFFE879E5779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80;p47">
              <a:extLst>
                <a:ext uri="{FF2B5EF4-FFF2-40B4-BE49-F238E27FC236}">
                  <a16:creationId xmlns:a16="http://schemas.microsoft.com/office/drawing/2014/main" id="{50DB250E-5FA8-2DF5-ACCA-5AF1A6895819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81;p47">
              <a:extLst>
                <a:ext uri="{FF2B5EF4-FFF2-40B4-BE49-F238E27FC236}">
                  <a16:creationId xmlns:a16="http://schemas.microsoft.com/office/drawing/2014/main" id="{07D7AF4B-A0AE-2908-0601-50A083E7380D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904;p49">
            <a:extLst>
              <a:ext uri="{FF2B5EF4-FFF2-40B4-BE49-F238E27FC236}">
                <a16:creationId xmlns:a16="http://schemas.microsoft.com/office/drawing/2014/main" id="{11CE6EE1-5551-A2F3-1E5F-739CC1DB015F}"/>
              </a:ext>
            </a:extLst>
          </p:cNvPr>
          <p:cNvSpPr txBox="1">
            <a:spLocks/>
          </p:cNvSpPr>
          <p:nvPr/>
        </p:nvSpPr>
        <p:spPr>
          <a:xfrm>
            <a:off x="2053067" y="4039482"/>
            <a:ext cx="8449386" cy="51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dirty="0">
                <a:solidFill>
                  <a:schemeClr val="tx1"/>
                </a:solidFill>
              </a:rPr>
              <a:t>Desviación típica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E066528-6979-3B27-746D-5FEFAC92138F}"/>
              </a:ext>
            </a:extLst>
          </p:cNvPr>
          <p:cNvSpPr txBox="1"/>
          <p:nvPr/>
        </p:nvSpPr>
        <p:spPr>
          <a:xfrm>
            <a:off x="2100578" y="4481219"/>
            <a:ext cx="814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>
                <a:solidFill>
                  <a:srgbClr val="212529"/>
                </a:solidFill>
                <a:effectLst/>
                <a:latin typeface="-apple-system"/>
              </a:rPr>
              <a:t>Se calcula como raíz cuadrada de la varianza.</a:t>
            </a:r>
            <a:endParaRPr lang="es-MX"/>
          </a:p>
        </p:txBody>
      </p:sp>
      <p:sp>
        <p:nvSpPr>
          <p:cNvPr id="40" name="Google Shape;1871;p47">
            <a:extLst>
              <a:ext uri="{FF2B5EF4-FFF2-40B4-BE49-F238E27FC236}">
                <a16:creationId xmlns:a16="http://schemas.microsoft.com/office/drawing/2014/main" id="{D7EE2BD6-21B2-1CF0-4B59-B7BE09C9D297}"/>
              </a:ext>
            </a:extLst>
          </p:cNvPr>
          <p:cNvSpPr/>
          <p:nvPr/>
        </p:nvSpPr>
        <p:spPr>
          <a:xfrm>
            <a:off x="1262038" y="511798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1877;p47">
            <a:extLst>
              <a:ext uri="{FF2B5EF4-FFF2-40B4-BE49-F238E27FC236}">
                <a16:creationId xmlns:a16="http://schemas.microsoft.com/office/drawing/2014/main" id="{C1AC167A-61FB-CAEE-ECDD-B50B47622735}"/>
              </a:ext>
            </a:extLst>
          </p:cNvPr>
          <p:cNvGrpSpPr/>
          <p:nvPr/>
        </p:nvGrpSpPr>
        <p:grpSpPr>
          <a:xfrm>
            <a:off x="1386947" y="5234253"/>
            <a:ext cx="299787" cy="301002"/>
            <a:chOff x="7025531" y="2456707"/>
            <a:chExt cx="337712" cy="339119"/>
          </a:xfrm>
        </p:grpSpPr>
        <p:sp>
          <p:nvSpPr>
            <p:cNvPr id="42" name="Google Shape;1878;p47">
              <a:extLst>
                <a:ext uri="{FF2B5EF4-FFF2-40B4-BE49-F238E27FC236}">
                  <a16:creationId xmlns:a16="http://schemas.microsoft.com/office/drawing/2014/main" id="{314AFE4D-F791-F10A-33D4-7FF3EEC1055E}"/>
                </a:ext>
              </a:extLst>
            </p:cNvPr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79;p47">
              <a:extLst>
                <a:ext uri="{FF2B5EF4-FFF2-40B4-BE49-F238E27FC236}">
                  <a16:creationId xmlns:a16="http://schemas.microsoft.com/office/drawing/2014/main" id="{204F3B59-78D0-942E-7758-B9234A45ECAE}"/>
                </a:ext>
              </a:extLst>
            </p:cNvPr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0;p47">
              <a:extLst>
                <a:ext uri="{FF2B5EF4-FFF2-40B4-BE49-F238E27FC236}">
                  <a16:creationId xmlns:a16="http://schemas.microsoft.com/office/drawing/2014/main" id="{915FABF3-8AB8-622D-C6A4-CE904C22CD34}"/>
                </a:ext>
              </a:extLst>
            </p:cNvPr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81;p47">
              <a:extLst>
                <a:ext uri="{FF2B5EF4-FFF2-40B4-BE49-F238E27FC236}">
                  <a16:creationId xmlns:a16="http://schemas.microsoft.com/office/drawing/2014/main" id="{2FE2B372-D72D-9D96-658E-39A55043DBE7}"/>
                </a:ext>
              </a:extLst>
            </p:cNvPr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04;p49">
            <a:extLst>
              <a:ext uri="{FF2B5EF4-FFF2-40B4-BE49-F238E27FC236}">
                <a16:creationId xmlns:a16="http://schemas.microsoft.com/office/drawing/2014/main" id="{C9E1D2FF-D6C9-0CF8-EC3E-239E62921FE1}"/>
              </a:ext>
            </a:extLst>
          </p:cNvPr>
          <p:cNvSpPr txBox="1">
            <a:spLocks/>
          </p:cNvSpPr>
          <p:nvPr/>
        </p:nvSpPr>
        <p:spPr>
          <a:xfrm>
            <a:off x="2053067" y="5027742"/>
            <a:ext cx="8449386" cy="51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dirty="0">
                <a:solidFill>
                  <a:schemeClr val="tx1"/>
                </a:solidFill>
              </a:rPr>
              <a:t>Coeficiente de variación de Pearson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9547A27-FF43-8C51-6385-F00F1F61E472}"/>
              </a:ext>
            </a:extLst>
          </p:cNvPr>
          <p:cNvSpPr txBox="1"/>
          <p:nvPr/>
        </p:nvSpPr>
        <p:spPr>
          <a:xfrm>
            <a:off x="2114292" y="5480702"/>
            <a:ext cx="814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>
                <a:solidFill>
                  <a:srgbClr val="212529"/>
                </a:solidFill>
                <a:latin typeface="-apple-system"/>
              </a:rPr>
              <a:t>S</a:t>
            </a:r>
            <a:r>
              <a:rPr lang="es-MX" b="0" i="0">
                <a:solidFill>
                  <a:srgbClr val="212529"/>
                </a:solidFill>
                <a:effectLst/>
                <a:latin typeface="-apple-system"/>
              </a:rPr>
              <a:t>e calcula como cociente entre la desviación típica y la media.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3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3DE03787-F529-3F8C-9933-EC2B6FB5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856468"/>
            <a:ext cx="8405183" cy="4093054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31E02DAD-C1FA-35DC-97D8-9259966F6FEB}"/>
              </a:ext>
            </a:extLst>
          </p:cNvPr>
          <p:cNvSpPr txBox="1"/>
          <p:nvPr/>
        </p:nvSpPr>
        <p:spPr>
          <a:xfrm>
            <a:off x="706437" y="1111133"/>
            <a:ext cx="814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>
                <a:solidFill>
                  <a:srgbClr val="212529"/>
                </a:solidFill>
                <a:effectLst/>
                <a:latin typeface="-apple-system"/>
              </a:rPr>
              <a:t>Ejemplo:</a:t>
            </a:r>
            <a:r>
              <a:rPr lang="es-MX" b="0" i="0">
                <a:solidFill>
                  <a:srgbClr val="212529"/>
                </a:solidFill>
                <a:effectLst/>
                <a:latin typeface="-apple-system"/>
              </a:rPr>
              <a:t> vamos a utilizar la serie de datos de la estatura de los alumnos de una clase (lección 2ª) y vamos a calcular sus medidas de dispersión.</a:t>
            </a:r>
            <a:endParaRPr lang="es-MX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9A8428AD-848A-7268-E3A7-0937ABDF9861}"/>
              </a:ext>
            </a:extLst>
          </p:cNvPr>
          <p:cNvSpPr/>
          <p:nvPr/>
        </p:nvSpPr>
        <p:spPr>
          <a:xfrm>
            <a:off x="906624" y="4336034"/>
            <a:ext cx="402566" cy="158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28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31E02DAD-C1FA-35DC-97D8-9259966F6FEB}"/>
              </a:ext>
            </a:extLst>
          </p:cNvPr>
          <p:cNvSpPr txBox="1"/>
          <p:nvPr/>
        </p:nvSpPr>
        <p:spPr>
          <a:xfrm>
            <a:off x="706437" y="1330325"/>
            <a:ext cx="814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dirty="0">
                <a:solidFill>
                  <a:srgbClr val="0070C0"/>
                </a:solidFill>
                <a:effectLst/>
                <a:latin typeface="-apple-system"/>
              </a:rPr>
              <a:t> Varianza</a:t>
            </a:r>
            <a:r>
              <a:rPr lang="es-MX" b="1" i="0" dirty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s-MX" b="0" i="0" dirty="0">
                <a:solidFill>
                  <a:srgbClr val="212529"/>
                </a:solidFill>
                <a:effectLst/>
                <a:latin typeface="-apple-system"/>
              </a:rPr>
              <a:t>recordemos que la media de esta muestra es 1,253. Luego, aplicamos la fórmula: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D19933-9B45-2663-EF20-93721047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47" y="1976656"/>
            <a:ext cx="3199519" cy="13304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B3F65A-2445-96F5-E73D-F86FF7113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6" y="3181815"/>
            <a:ext cx="9227785" cy="1520684"/>
          </a:xfrm>
          <a:prstGeom prst="rect">
            <a:avLst/>
          </a:prstGeom>
        </p:spPr>
      </p:pic>
      <p:sp>
        <p:nvSpPr>
          <p:cNvPr id="6" name="Google Shape;1795;p46">
            <a:extLst>
              <a:ext uri="{FF2B5EF4-FFF2-40B4-BE49-F238E27FC236}">
                <a16:creationId xmlns:a16="http://schemas.microsoft.com/office/drawing/2014/main" id="{4FA8DCA2-BC85-DC15-8843-922422516D4B}"/>
              </a:ext>
            </a:extLst>
          </p:cNvPr>
          <p:cNvSpPr txBox="1">
            <a:spLocks/>
          </p:cNvSpPr>
          <p:nvPr/>
        </p:nvSpPr>
        <p:spPr>
          <a:xfrm>
            <a:off x="866223" y="5235508"/>
            <a:ext cx="5852320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ES" sz="1800"/>
              <a:t>Se divide entre 30 el tamaño de la muestra</a:t>
            </a:r>
            <a:endParaRPr lang="es-MX" sz="1800"/>
          </a:p>
        </p:txBody>
      </p:sp>
      <p:sp>
        <p:nvSpPr>
          <p:cNvPr id="7" name="Google Shape;1795;p46">
            <a:extLst>
              <a:ext uri="{FF2B5EF4-FFF2-40B4-BE49-F238E27FC236}">
                <a16:creationId xmlns:a16="http://schemas.microsoft.com/office/drawing/2014/main" id="{0A1FF2ED-2813-C050-2459-815994FC89BE}"/>
              </a:ext>
            </a:extLst>
          </p:cNvPr>
          <p:cNvSpPr txBox="1">
            <a:spLocks/>
          </p:cNvSpPr>
          <p:nvPr/>
        </p:nvSpPr>
        <p:spPr>
          <a:xfrm>
            <a:off x="866223" y="4378651"/>
            <a:ext cx="5322541" cy="277430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ES" sz="1800"/>
              <a:t>Cada valor de la muestra se le resta la media</a:t>
            </a:r>
            <a:endParaRPr lang="es-MX" sz="1800"/>
          </a:p>
        </p:txBody>
      </p:sp>
      <p:sp>
        <p:nvSpPr>
          <p:cNvPr id="8" name="Google Shape;1795;p46">
            <a:extLst>
              <a:ext uri="{FF2B5EF4-FFF2-40B4-BE49-F238E27FC236}">
                <a16:creationId xmlns:a16="http://schemas.microsoft.com/office/drawing/2014/main" id="{359EB7DA-A6BD-2369-54BE-A92FAEEB9827}"/>
              </a:ext>
            </a:extLst>
          </p:cNvPr>
          <p:cNvSpPr txBox="1">
            <a:spLocks/>
          </p:cNvSpPr>
          <p:nvPr/>
        </p:nvSpPr>
        <p:spPr>
          <a:xfrm>
            <a:off x="866224" y="4802653"/>
            <a:ext cx="7316494" cy="277430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ES" sz="1800"/>
              <a:t>Se eleva al cuadrado y se multiplica por el número de veces que se repite</a:t>
            </a:r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10573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67BE2DB1-EACC-86FC-645D-DB0DDE2CCFC3}"/>
              </a:ext>
            </a:extLst>
          </p:cNvPr>
          <p:cNvSpPr txBox="1">
            <a:spLocks/>
          </p:cNvSpPr>
          <p:nvPr/>
        </p:nvSpPr>
        <p:spPr>
          <a:xfrm>
            <a:off x="1291770" y="365125"/>
            <a:ext cx="10062029" cy="5471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</a:t>
            </a:r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5213F3B-A115-BB50-E328-DD2324CAF6B0}"/>
              </a:ext>
            </a:extLst>
          </p:cNvPr>
          <p:cNvGrpSpPr/>
          <p:nvPr/>
        </p:nvGrpSpPr>
        <p:grpSpPr>
          <a:xfrm>
            <a:off x="101600" y="5736695"/>
            <a:ext cx="11976100" cy="683683"/>
            <a:chOff x="101600" y="5736695"/>
            <a:chExt cx="11976100" cy="683683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937F473-4D40-E083-F7C7-6E09AF1B7AA4}"/>
                </a:ext>
              </a:extLst>
            </p:cNvPr>
            <p:cNvSpPr/>
            <p:nvPr/>
          </p:nvSpPr>
          <p:spPr>
            <a:xfrm>
              <a:off x="101600" y="5908522"/>
              <a:ext cx="11976100" cy="36933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BBB3E2C7-6B42-A50A-E4C3-CB438D961D8B}"/>
                </a:ext>
              </a:extLst>
            </p:cNvPr>
            <p:cNvSpPr/>
            <p:nvPr/>
          </p:nvSpPr>
          <p:spPr>
            <a:xfrm>
              <a:off x="335172" y="5736695"/>
              <a:ext cx="11495806" cy="237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C7B9842-0A07-59CC-DA27-BF9DC6DC0031}"/>
                </a:ext>
              </a:extLst>
            </p:cNvPr>
            <p:cNvSpPr/>
            <p:nvPr/>
          </p:nvSpPr>
          <p:spPr>
            <a:xfrm>
              <a:off x="101600" y="6331831"/>
              <a:ext cx="11976100" cy="885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85254FD-F46E-2F5C-A48F-72E0EBAA16CB}"/>
                </a:ext>
              </a:extLst>
            </p:cNvPr>
            <p:cNvSpPr/>
            <p:nvPr/>
          </p:nvSpPr>
          <p:spPr>
            <a:xfrm>
              <a:off x="11548545" y="6103432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FB38B9C-4D17-2A95-EE6E-E22858CC53E7}"/>
                </a:ext>
              </a:extLst>
            </p:cNvPr>
            <p:cNvSpPr/>
            <p:nvPr/>
          </p:nvSpPr>
          <p:spPr>
            <a:xfrm>
              <a:off x="11732553" y="6102224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22AD6B6-F677-F4BE-305B-298087E8EFED}"/>
                </a:ext>
              </a:extLst>
            </p:cNvPr>
            <p:cNvSpPr/>
            <p:nvPr/>
          </p:nvSpPr>
          <p:spPr>
            <a:xfrm>
              <a:off x="11364538" y="6102225"/>
              <a:ext cx="117475" cy="864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4AE926A-4EF7-B022-8987-7C8F4C5F4C4D}"/>
                </a:ext>
              </a:extLst>
            </p:cNvPr>
            <p:cNvSpPr txBox="1"/>
            <p:nvPr/>
          </p:nvSpPr>
          <p:spPr>
            <a:xfrm>
              <a:off x="8182718" y="5945716"/>
              <a:ext cx="3150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>
                  <a:solidFill>
                    <a:schemeClr val="bg1"/>
                  </a:solidFill>
                </a:rPr>
                <a:t>Diplomado en ciencia de datos</a:t>
              </a:r>
              <a:endParaRPr lang="es-MX">
                <a:solidFill>
                  <a:schemeClr val="bg1"/>
                </a:solidFill>
              </a:endParaRPr>
            </a:p>
          </p:txBody>
        </p: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F6B4969-13BD-F1DE-E8D5-FDF2F323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5724"/>
            <a:ext cx="1209675" cy="1190625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31E02DAD-C1FA-35DC-97D8-9259966F6FEB}"/>
              </a:ext>
            </a:extLst>
          </p:cNvPr>
          <p:cNvSpPr txBox="1"/>
          <p:nvPr/>
        </p:nvSpPr>
        <p:spPr>
          <a:xfrm>
            <a:off x="706437" y="1330325"/>
            <a:ext cx="814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dirty="0">
                <a:solidFill>
                  <a:srgbClr val="0070C0"/>
                </a:solidFill>
                <a:effectLst/>
                <a:latin typeface="-apple-system"/>
              </a:rPr>
              <a:t> Varianza</a:t>
            </a:r>
            <a:r>
              <a:rPr lang="es-MX" b="1" i="0" dirty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s-MX" b="0" i="0" dirty="0">
                <a:solidFill>
                  <a:srgbClr val="212529"/>
                </a:solidFill>
                <a:effectLst/>
                <a:latin typeface="-apple-system"/>
              </a:rPr>
              <a:t>Por lo tanto, la varianza es 0,010</a:t>
            </a:r>
            <a:endParaRPr lang="es-MX" dirty="0"/>
          </a:p>
        </p:txBody>
      </p:sp>
      <p:sp>
        <p:nvSpPr>
          <p:cNvPr id="7" name="Google Shape;1795;p46">
            <a:extLst>
              <a:ext uri="{FF2B5EF4-FFF2-40B4-BE49-F238E27FC236}">
                <a16:creationId xmlns:a16="http://schemas.microsoft.com/office/drawing/2014/main" id="{0A1FF2ED-2813-C050-2459-815994FC89BE}"/>
              </a:ext>
            </a:extLst>
          </p:cNvPr>
          <p:cNvSpPr txBox="1">
            <a:spLocks/>
          </p:cNvSpPr>
          <p:nvPr/>
        </p:nvSpPr>
        <p:spPr>
          <a:xfrm>
            <a:off x="707197" y="2017791"/>
            <a:ext cx="5388803" cy="614552"/>
          </a:xfrm>
          <a:prstGeom prst="rect">
            <a:avLst/>
          </a:prstGeom>
        </p:spPr>
        <p:txBody>
          <a:bodyPr spcFirstLastPara="1" vert="horz" wrap="square" lIns="91425" tIns="0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s-ES" sz="1800"/>
              <a:t>La desviación típica se obtiene con la siguiente formula.</a:t>
            </a:r>
            <a:endParaRPr lang="es-MX" sz="18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EBD08-8264-26A1-061C-C38DF83FE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8" y="2457024"/>
            <a:ext cx="2617416" cy="11516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4EC7F7-BF76-2F68-0136-C2DA0202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05" y="2367632"/>
            <a:ext cx="4537213" cy="13689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DA05703-7399-BFFE-3B36-68A7B61D3E01}"/>
              </a:ext>
            </a:extLst>
          </p:cNvPr>
          <p:cNvSpPr txBox="1"/>
          <p:nvPr/>
        </p:nvSpPr>
        <p:spPr>
          <a:xfrm>
            <a:off x="706436" y="3907802"/>
            <a:ext cx="814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>
                <a:solidFill>
                  <a:srgbClr val="0070C0"/>
                </a:solidFill>
                <a:latin typeface="-apple-system"/>
              </a:rPr>
              <a:t>Desviación típica</a:t>
            </a:r>
            <a:r>
              <a:rPr lang="es-MX" b="1" i="0">
                <a:solidFill>
                  <a:srgbClr val="212529"/>
                </a:solidFill>
                <a:effectLst/>
                <a:latin typeface="-apple-system"/>
              </a:rPr>
              <a:t>: </a:t>
            </a:r>
            <a:r>
              <a:rPr lang="es-MX" b="0" i="0">
                <a:solidFill>
                  <a:srgbClr val="212529"/>
                </a:solidFill>
                <a:effectLst/>
                <a:latin typeface="-apple-system"/>
              </a:rPr>
              <a:t> 0,0320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4203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760</Words>
  <Application>Microsoft Office PowerPoint</Application>
  <PresentationFormat>Panorámica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Aldrich</vt:lpstr>
      <vt:lpstr>-apple-system</vt:lpstr>
      <vt:lpstr>Arial</vt:lpstr>
      <vt:lpstr>Bai Jamjuree</vt:lpstr>
      <vt:lpstr>Calibri</vt:lpstr>
      <vt:lpstr>Calibri Light</vt:lpstr>
      <vt:lpstr>ubuntu</vt:lpstr>
      <vt:lpstr>Verdana</vt:lpstr>
      <vt:lpstr>Tema de Office</vt:lpstr>
      <vt:lpstr>Ciencia de Datos  Diplomado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 Practico </vt:lpstr>
      <vt:lpstr>Preguntas y Respuestas 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llopez@hopewellsystem.com</dc:creator>
  <cp:lastModifiedBy>Luisa López Vazquez</cp:lastModifiedBy>
  <cp:revision>4</cp:revision>
  <dcterms:created xsi:type="dcterms:W3CDTF">2022-08-22T23:58:18Z</dcterms:created>
  <dcterms:modified xsi:type="dcterms:W3CDTF">2023-05-24T20:01:03Z</dcterms:modified>
</cp:coreProperties>
</file>