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03" r:id="rId4"/>
    <p:sldId id="297" r:id="rId5"/>
    <p:sldId id="310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270" r:id="rId14"/>
    <p:sldId id="27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3706A-D266-F0A3-C21F-E65AB5F75CC3}" v="195" dt="2023-01-10T18:51:24.089"/>
    <p1510:client id="{10CE83CC-68AC-1A7D-7114-47ECC78D58C7}" v="2" dt="2023-01-13T18:04:51.388"/>
    <p1510:client id="{315183D3-79DA-1FE4-6110-1DC736658DF9}" v="106" dt="2023-01-11T17:15:58.547"/>
    <p1510:client id="{45D78367-84A7-29D1-10E4-A00ADA518C7A}" v="260" dt="2023-01-13T18:01:40.397"/>
    <p1510:client id="{4CBAF195-8FE1-65B7-512B-EB81A34E8F8C}" v="65" dt="2023-01-13T22:11:59.746"/>
    <p1510:client id="{7D4DAEBC-E03D-FA69-57E3-235A9A4A48E4}" v="19" dt="2023-01-12T19:36:55.610"/>
    <p1510:client id="{7FAAFA29-8AE7-4267-1C13-BDFA3562607C}" v="1" dt="2023-01-12T19:51:19.266"/>
    <p1510:client id="{98F47F26-D43D-98CE-B5F6-8A455CB96BF4}" v="2" dt="2023-01-11T16:54:45.897"/>
    <p1510:client id="{9B68791A-717F-B922-9EB4-2FAD5F73F6AD}" v="9" dt="2023-01-12T21:19:01.253"/>
    <p1510:client id="{A4C8B189-D2F7-FBBC-D347-08DE774C7668}" v="5" dt="2023-01-12T19:48:22.620"/>
    <p1510:client id="{AA94F0A6-93F0-C5D2-E736-FFAF82F26203}" v="140" dt="2023-01-12T22:29:24.043"/>
    <p1510:client id="{AB3CC984-C03B-548D-F784-B4FECB3797AF}" v="53" dt="2023-01-11T16:51:11.558"/>
    <p1510:client id="{B2F401DA-6D70-7DD8-B8F7-D69121519322}" v="812" dt="2023-01-16T18:15:34.745"/>
    <p1510:client id="{B93EDF97-308B-3329-3347-E6B3C53AF90F}" v="129" dt="2023-01-11T19:22:39.745"/>
    <p1510:client id="{BEBE5180-9397-2551-FAA7-069E1C20FAF1}" v="333" dt="2023-01-09T17:35:50.909"/>
    <p1510:client id="{CC3D9098-80C8-B746-E9F2-BBEC7486525A}" v="136" dt="2023-01-13T21:51:42.195"/>
    <p1510:client id="{D163E68D-2992-A117-DDEF-C82B6E2E3C8F}" v="308" dt="2023-01-20T18:28:07.028"/>
    <p1510:client id="{D4616B72-4BA3-D9AB-45A0-8F145CE74336}" v="850" dt="2022-12-26T22:59:55.421"/>
    <p1510:client id="{F5783D78-F030-ECE5-AB9B-D33581B79E2B}" v="7" dt="2023-01-12T19:39:09.254"/>
    <p1510:client id="{FBD4DB8A-5471-B561-F1A4-470841F7597B}" v="221" dt="2023-01-10T22:52:5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enciclopediaeconomica.com/estadistica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ciclopediaeconomica.com/muestra-estadistica/" TargetMode="External"/><Relationship Id="rId1" Type="http://schemas.openxmlformats.org/officeDocument/2006/relationships/hyperlink" Target="https://enciclopediaeconomica.com/poblacion-estadistica/" TargetMode="External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enciclopediaeconomica.com/estadistica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ciclopediaeconomica.com/muestra-estadistica/" TargetMode="External"/><Relationship Id="rId1" Type="http://schemas.openxmlformats.org/officeDocument/2006/relationships/hyperlink" Target="https://enciclopediaeconomica.com/poblacion-estadistica/" TargetMode="External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6C0CDC3-1306-499D-8B00-2FC58BBF0CE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 </a:t>
          </a:r>
          <a:r>
            <a:rPr lang="es-MX" b="1" dirty="0"/>
            <a:t>La estadística es la ciencia que se encarga de recopilar, organizar, procesar, analizar e interpretar datos con el fin de deducir las características de un grupo o población objetivo, su importancia radica en que es una fuente de información altamente confiable para la toma de decisiones</a:t>
          </a:r>
          <a:r>
            <a:rPr lang="es-MX" b="1" dirty="0">
              <a:latin typeface="Calibri Light" panose="020F0302020204030204"/>
            </a:rPr>
            <a:t>.</a:t>
          </a:r>
          <a:endParaRPr lang="es-MX" dirty="0"/>
        </a:p>
      </dgm:t>
    </dgm:pt>
    <dgm:pt modelId="{2C2F8C58-596A-44E2-A430-4B4CD034C733}" type="parTrans" cxnId="{83837970-B376-4211-A47D-A3C096F42E6C}">
      <dgm:prSet/>
      <dgm:spPr/>
    </dgm:pt>
    <dgm:pt modelId="{64854CA3-29A6-4A61-89AB-F83BB786952B}" type="sibTrans" cxnId="{83837970-B376-4211-A47D-A3C096F42E6C}">
      <dgm:prSet/>
      <dgm:spPr/>
    </dgm:pt>
    <dgm:pt modelId="{F148C7E0-B5F2-4D43-AFE8-5FDB793E1BEA}" type="pres">
      <dgm:prSet presAssocID="{E53C2117-ECE8-4A14-99EA-1AF3C123DAE6}" presName="root" presStyleCnt="0">
        <dgm:presLayoutVars>
          <dgm:dir/>
          <dgm:resizeHandles val="exact"/>
        </dgm:presLayoutVars>
      </dgm:prSet>
      <dgm:spPr/>
    </dgm:pt>
    <dgm:pt modelId="{941CD362-F078-4626-BD0D-585293626CE6}" type="pres">
      <dgm:prSet presAssocID="{76C0CDC3-1306-499D-8B00-2FC58BBF0CE6}" presName="compNode" presStyleCnt="0"/>
      <dgm:spPr/>
    </dgm:pt>
    <dgm:pt modelId="{3C2435CF-A700-412D-9A1A-7138B30E246E}" type="pres">
      <dgm:prSet presAssocID="{76C0CDC3-1306-499D-8B00-2FC58BBF0CE6}" presName="bgRect" presStyleLbl="bgShp" presStyleIdx="0" presStyleCnt="1"/>
      <dgm:spPr/>
    </dgm:pt>
    <dgm:pt modelId="{C735E648-EA56-4581-886F-C5633534F28F}" type="pres">
      <dgm:prSet presAssocID="{76C0CDC3-1306-499D-8B00-2FC58BBF0CE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CD7197FD-A4C6-48BB-84CC-CE6109C15D2C}" type="pres">
      <dgm:prSet presAssocID="{76C0CDC3-1306-499D-8B00-2FC58BBF0CE6}" presName="spaceRect" presStyleCnt="0"/>
      <dgm:spPr/>
    </dgm:pt>
    <dgm:pt modelId="{313580A6-023F-4117-9839-0CD52F4C20C2}" type="pres">
      <dgm:prSet presAssocID="{76C0CDC3-1306-499D-8B00-2FC58BBF0CE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DE80A68-2654-48B0-9589-7F402B80FCA2}" type="presOf" srcId="{76C0CDC3-1306-499D-8B00-2FC58BBF0CE6}" destId="{313580A6-023F-4117-9839-0CD52F4C20C2}" srcOrd="0" destOrd="0" presId="urn:microsoft.com/office/officeart/2018/2/layout/IconVerticalSolidList"/>
    <dgm:cxn modelId="{3E767268-BB77-4C1C-BC23-31FE0B4A56CD}" type="presOf" srcId="{E53C2117-ECE8-4A14-99EA-1AF3C123DAE6}" destId="{F148C7E0-B5F2-4D43-AFE8-5FDB793E1BEA}" srcOrd="0" destOrd="0" presId="urn:microsoft.com/office/officeart/2018/2/layout/IconVerticalSolidList"/>
    <dgm:cxn modelId="{83837970-B376-4211-A47D-A3C096F42E6C}" srcId="{E53C2117-ECE8-4A14-99EA-1AF3C123DAE6}" destId="{76C0CDC3-1306-499D-8B00-2FC58BBF0CE6}" srcOrd="0" destOrd="0" parTransId="{2C2F8C58-596A-44E2-A430-4B4CD034C733}" sibTransId="{64854CA3-29A6-4A61-89AB-F83BB786952B}"/>
    <dgm:cxn modelId="{71A58649-CCAF-4605-9D8E-9907D9E1A5C5}" type="presParOf" srcId="{F148C7E0-B5F2-4D43-AFE8-5FDB793E1BEA}" destId="{941CD362-F078-4626-BD0D-585293626CE6}" srcOrd="0" destOrd="0" presId="urn:microsoft.com/office/officeart/2018/2/layout/IconVerticalSolidList"/>
    <dgm:cxn modelId="{B09CE42D-EACE-4284-90FC-2568E0FC9B78}" type="presParOf" srcId="{941CD362-F078-4626-BD0D-585293626CE6}" destId="{3C2435CF-A700-412D-9A1A-7138B30E246E}" srcOrd="0" destOrd="0" presId="urn:microsoft.com/office/officeart/2018/2/layout/IconVerticalSolidList"/>
    <dgm:cxn modelId="{1AC4A545-944C-40B5-ABD5-C04FF2A1AD6C}" type="presParOf" srcId="{941CD362-F078-4626-BD0D-585293626CE6}" destId="{C735E648-EA56-4581-886F-C5633534F28F}" srcOrd="1" destOrd="0" presId="urn:microsoft.com/office/officeart/2018/2/layout/IconVerticalSolidList"/>
    <dgm:cxn modelId="{A31433B0-5577-41BA-BFB3-DBA1E04F817B}" type="presParOf" srcId="{941CD362-F078-4626-BD0D-585293626CE6}" destId="{CD7197FD-A4C6-48BB-84CC-CE6109C15D2C}" srcOrd="2" destOrd="0" presId="urn:microsoft.com/office/officeart/2018/2/layout/IconVerticalSolidList"/>
    <dgm:cxn modelId="{511B29F4-B6AB-439E-B095-A97209BC5E36}" type="presParOf" srcId="{941CD362-F078-4626-BD0D-585293626CE6}" destId="{313580A6-023F-4117-9839-0CD52F4C20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2007811-3C54-4448-B4A9-559183E689F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Comúnmente</a:t>
          </a:r>
          <a:r>
            <a:rPr lang="es-ES" b="0" dirty="0"/>
            <a:t> también </a:t>
          </a:r>
          <a:r>
            <a:rPr lang="es-ES" b="1" dirty="0"/>
            <a:t>emplea gráficos, cuadros y tablas</a:t>
          </a:r>
          <a:r>
            <a:rPr lang="es-ES" b="0" dirty="0"/>
            <a:t> para </a:t>
          </a:r>
          <a:r>
            <a:rPr lang="es-ES" dirty="0"/>
            <a:t>representar </a:t>
          </a:r>
          <a:r>
            <a:rPr lang="es-ES" b="0" dirty="0"/>
            <a:t>los </a:t>
          </a:r>
          <a:r>
            <a:rPr lang="es-ES" dirty="0"/>
            <a:t>valores y facilitar </a:t>
          </a:r>
          <a:r>
            <a:rPr lang="es-ES" b="0" dirty="0"/>
            <a:t>la </a:t>
          </a:r>
          <a:r>
            <a:rPr lang="es-ES" dirty="0"/>
            <a:t>comprensión de los datos.</a:t>
          </a:r>
        </a:p>
      </dgm:t>
    </dgm:pt>
    <dgm:pt modelId="{935B706A-919C-4412-9CBC-19ECF4C09946}" type="parTrans" cxnId="{B6177762-04B9-4EDB-92AA-8AEDB72F7E75}">
      <dgm:prSet/>
      <dgm:spPr/>
    </dgm:pt>
    <dgm:pt modelId="{C8A41829-91FA-483D-AD09-CA97EF259DE6}" type="sibTrans" cxnId="{B6177762-04B9-4EDB-92AA-8AEDB72F7E75}">
      <dgm:prSet/>
      <dgm:spPr/>
    </dgm:pt>
    <dgm:pt modelId="{7E8B1E26-FD71-45F4-B59B-E1CB7520DD2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dirty="0">
              <a:latin typeface="Calibri Light" panose="020F0302020204030204"/>
            </a:rPr>
            <a:t>Es</a:t>
          </a:r>
          <a:r>
            <a:rPr lang="es-ES" dirty="0"/>
            <a:t> la rama de la </a:t>
          </a:r>
          <a:r>
            <a:rPr lang="es-ES" dirty="0">
              <a:hlinkClick xmlns:r="http://schemas.openxmlformats.org/officeDocument/2006/relationships" r:id="rId1"/>
            </a:rPr>
            <a:t>estadística</a:t>
          </a:r>
          <a:r>
            <a:rPr lang="es-ES" dirty="0"/>
            <a:t> que </a:t>
          </a:r>
          <a:r>
            <a:rPr lang="es-ES" b="1" dirty="0"/>
            <a:t>se encarga de resumir listas largas de datos con el objetivo de obtener las características generales</a:t>
          </a:r>
          <a:r>
            <a:rPr lang="es-ES" dirty="0"/>
            <a:t> de un determinado grupo.</a:t>
          </a:r>
        </a:p>
      </dgm:t>
    </dgm:pt>
    <dgm:pt modelId="{199E2ADB-E559-468C-8504-C8FD027F547F}" type="parTrans" cxnId="{016EE7C2-7E13-4FC9-A2DF-051A3563BB94}">
      <dgm:prSet/>
      <dgm:spPr/>
    </dgm:pt>
    <dgm:pt modelId="{5BB39700-EA7F-48A9-86E0-721BECC06D36}" type="sibTrans" cxnId="{016EE7C2-7E13-4FC9-A2DF-051A3563BB94}">
      <dgm:prSet/>
      <dgm:spPr/>
      <dgm:t>
        <a:bodyPr/>
        <a:lstStyle/>
        <a:p>
          <a:pPr>
            <a:lnSpc>
              <a:spcPct val="100000"/>
            </a:lnSpc>
          </a:pPr>
          <a:endParaRPr lang="es-ES"/>
        </a:p>
      </dgm:t>
    </dgm:pt>
    <dgm:pt modelId="{42BF8F5F-F7CD-4B5A-A26F-D9F0C3DDE173}" type="pres">
      <dgm:prSet presAssocID="{E53C2117-ECE8-4A14-99EA-1AF3C123DAE6}" presName="root" presStyleCnt="0">
        <dgm:presLayoutVars>
          <dgm:dir/>
          <dgm:resizeHandles val="exact"/>
        </dgm:presLayoutVars>
      </dgm:prSet>
      <dgm:spPr/>
    </dgm:pt>
    <dgm:pt modelId="{F956B446-1841-43DB-AA21-9F73297FBAAE}" type="pres">
      <dgm:prSet presAssocID="{E53C2117-ECE8-4A14-99EA-1AF3C123DAE6}" presName="container" presStyleCnt="0">
        <dgm:presLayoutVars>
          <dgm:dir/>
          <dgm:resizeHandles val="exact"/>
        </dgm:presLayoutVars>
      </dgm:prSet>
      <dgm:spPr/>
    </dgm:pt>
    <dgm:pt modelId="{5BE91744-E112-4485-B113-725376AE71F6}" type="pres">
      <dgm:prSet presAssocID="{7E8B1E26-FD71-45F4-B59B-E1CB7520DD2D}" presName="compNode" presStyleCnt="0"/>
      <dgm:spPr/>
    </dgm:pt>
    <dgm:pt modelId="{7879E881-2D00-43E7-A315-D5E3FB7D18AF}" type="pres">
      <dgm:prSet presAssocID="{7E8B1E26-FD71-45F4-B59B-E1CB7520DD2D}" presName="iconBgRect" presStyleLbl="bgShp" presStyleIdx="0" presStyleCnt="2"/>
      <dgm:spPr/>
    </dgm:pt>
    <dgm:pt modelId="{AE8B6F5F-5CBA-4001-9992-1D7BA97E4D42}" type="pres">
      <dgm:prSet presAssocID="{7E8B1E26-FD71-45F4-B59B-E1CB7520DD2D}" presName="iconRect" presStyleLbl="node1" presStyleIdx="0" presStyleCnt="2"/>
      <dgm:spPr/>
    </dgm:pt>
    <dgm:pt modelId="{77A78240-BB69-4659-8D5E-72639EA3CAB6}" type="pres">
      <dgm:prSet presAssocID="{7E8B1E26-FD71-45F4-B59B-E1CB7520DD2D}" presName="spaceRect" presStyleCnt="0"/>
      <dgm:spPr/>
    </dgm:pt>
    <dgm:pt modelId="{354584E7-F60A-4E2E-8ED1-C513B58E24AD}" type="pres">
      <dgm:prSet presAssocID="{7E8B1E26-FD71-45F4-B59B-E1CB7520DD2D}" presName="textRect" presStyleLbl="revTx" presStyleIdx="0" presStyleCnt="2">
        <dgm:presLayoutVars>
          <dgm:chMax val="1"/>
          <dgm:chPref val="1"/>
        </dgm:presLayoutVars>
      </dgm:prSet>
      <dgm:spPr/>
    </dgm:pt>
    <dgm:pt modelId="{9B99C9AE-BB5C-4BA9-8124-16C74BD6B897}" type="pres">
      <dgm:prSet presAssocID="{5BB39700-EA7F-48A9-86E0-721BECC06D36}" presName="sibTrans" presStyleLbl="sibTrans2D1" presStyleIdx="0" presStyleCnt="0"/>
      <dgm:spPr/>
    </dgm:pt>
    <dgm:pt modelId="{D695B9D6-99EB-49B7-A609-06B70AF6FB25}" type="pres">
      <dgm:prSet presAssocID="{D2007811-3C54-4448-B4A9-559183E689FD}" presName="compNode" presStyleCnt="0"/>
      <dgm:spPr/>
    </dgm:pt>
    <dgm:pt modelId="{DBF008D3-F7A2-4C83-BB1B-B181B6903962}" type="pres">
      <dgm:prSet presAssocID="{D2007811-3C54-4448-B4A9-559183E689FD}" presName="iconBgRect" presStyleLbl="bgShp" presStyleIdx="1" presStyleCnt="2"/>
      <dgm:spPr/>
    </dgm:pt>
    <dgm:pt modelId="{FAF5E773-8288-49D6-8962-6620479995BB}" type="pres">
      <dgm:prSet presAssocID="{D2007811-3C54-4448-B4A9-559183E689FD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B9EA23E2-6824-44AD-A83A-AA260A9EF4D0}" type="pres">
      <dgm:prSet presAssocID="{D2007811-3C54-4448-B4A9-559183E689FD}" presName="spaceRect" presStyleCnt="0"/>
      <dgm:spPr/>
    </dgm:pt>
    <dgm:pt modelId="{ABEC5087-C3B5-4D8B-937C-579453D611E0}" type="pres">
      <dgm:prSet presAssocID="{D2007811-3C54-4448-B4A9-559183E689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177762-04B9-4EDB-92AA-8AEDB72F7E75}" srcId="{E53C2117-ECE8-4A14-99EA-1AF3C123DAE6}" destId="{D2007811-3C54-4448-B4A9-559183E689FD}" srcOrd="1" destOrd="0" parTransId="{935B706A-919C-4412-9CBC-19ECF4C09946}" sibTransId="{C8A41829-91FA-483D-AD09-CA97EF259DE6}"/>
    <dgm:cxn modelId="{EFEEE456-BE5F-4512-8C50-49514CC71CBC}" type="presOf" srcId="{7E8B1E26-FD71-45F4-B59B-E1CB7520DD2D}" destId="{354584E7-F60A-4E2E-8ED1-C513B58E24AD}" srcOrd="0" destOrd="0" presId="urn:microsoft.com/office/officeart/2018/2/layout/IconCircleList"/>
    <dgm:cxn modelId="{5194D2B2-093B-45DB-A439-148A3BA66201}" type="presOf" srcId="{D2007811-3C54-4448-B4A9-559183E689FD}" destId="{ABEC5087-C3B5-4D8B-937C-579453D611E0}" srcOrd="0" destOrd="0" presId="urn:microsoft.com/office/officeart/2018/2/layout/IconCircleList"/>
    <dgm:cxn modelId="{2A884FBD-E532-48CC-9C95-29DC2D0AA6B4}" type="presOf" srcId="{5BB39700-EA7F-48A9-86E0-721BECC06D36}" destId="{9B99C9AE-BB5C-4BA9-8124-16C74BD6B897}" srcOrd="0" destOrd="0" presId="urn:microsoft.com/office/officeart/2018/2/layout/IconCircleList"/>
    <dgm:cxn modelId="{016EE7C2-7E13-4FC9-A2DF-051A3563BB94}" srcId="{E53C2117-ECE8-4A14-99EA-1AF3C123DAE6}" destId="{7E8B1E26-FD71-45F4-B59B-E1CB7520DD2D}" srcOrd="0" destOrd="0" parTransId="{199E2ADB-E559-468C-8504-C8FD027F547F}" sibTransId="{5BB39700-EA7F-48A9-86E0-721BECC06D36}"/>
    <dgm:cxn modelId="{10F78BC9-2423-4036-A2B0-E85452A37F4B}" type="presOf" srcId="{E53C2117-ECE8-4A14-99EA-1AF3C123DAE6}" destId="{42BF8F5F-F7CD-4B5A-A26F-D9F0C3DDE173}" srcOrd="0" destOrd="0" presId="urn:microsoft.com/office/officeart/2018/2/layout/IconCircleList"/>
    <dgm:cxn modelId="{8EFBE4CB-56B9-4707-A26A-0E6324308102}" type="presParOf" srcId="{42BF8F5F-F7CD-4B5A-A26F-D9F0C3DDE173}" destId="{F956B446-1841-43DB-AA21-9F73297FBAAE}" srcOrd="0" destOrd="0" presId="urn:microsoft.com/office/officeart/2018/2/layout/IconCircleList"/>
    <dgm:cxn modelId="{EF77A791-E0EA-4FB8-9B88-7848D7525D9E}" type="presParOf" srcId="{F956B446-1841-43DB-AA21-9F73297FBAAE}" destId="{5BE91744-E112-4485-B113-725376AE71F6}" srcOrd="0" destOrd="0" presId="urn:microsoft.com/office/officeart/2018/2/layout/IconCircleList"/>
    <dgm:cxn modelId="{199DFD0E-25E9-4B05-8F57-52B0702C8A12}" type="presParOf" srcId="{5BE91744-E112-4485-B113-725376AE71F6}" destId="{7879E881-2D00-43E7-A315-D5E3FB7D18AF}" srcOrd="0" destOrd="0" presId="urn:microsoft.com/office/officeart/2018/2/layout/IconCircleList"/>
    <dgm:cxn modelId="{0E6C88FA-C3C5-4BAC-9FE9-3D624F9CDFC2}" type="presParOf" srcId="{5BE91744-E112-4485-B113-725376AE71F6}" destId="{AE8B6F5F-5CBA-4001-9992-1D7BA97E4D42}" srcOrd="1" destOrd="0" presId="urn:microsoft.com/office/officeart/2018/2/layout/IconCircleList"/>
    <dgm:cxn modelId="{E2B61EC0-2E80-4EF5-87A0-CC8B2DB52A7E}" type="presParOf" srcId="{5BE91744-E112-4485-B113-725376AE71F6}" destId="{77A78240-BB69-4659-8D5E-72639EA3CAB6}" srcOrd="2" destOrd="0" presId="urn:microsoft.com/office/officeart/2018/2/layout/IconCircleList"/>
    <dgm:cxn modelId="{08350CB0-B809-4E68-BD0A-A33D59363F44}" type="presParOf" srcId="{5BE91744-E112-4485-B113-725376AE71F6}" destId="{354584E7-F60A-4E2E-8ED1-C513B58E24AD}" srcOrd="3" destOrd="0" presId="urn:microsoft.com/office/officeart/2018/2/layout/IconCircleList"/>
    <dgm:cxn modelId="{81527766-640C-4781-8D7B-3E39BF8C098E}" type="presParOf" srcId="{F956B446-1841-43DB-AA21-9F73297FBAAE}" destId="{9B99C9AE-BB5C-4BA9-8124-16C74BD6B897}" srcOrd="1" destOrd="0" presId="urn:microsoft.com/office/officeart/2018/2/layout/IconCircleList"/>
    <dgm:cxn modelId="{9B04B19B-F360-45A2-AF28-B3D94ADA92FF}" type="presParOf" srcId="{F956B446-1841-43DB-AA21-9F73297FBAAE}" destId="{D695B9D6-99EB-49B7-A609-06B70AF6FB25}" srcOrd="2" destOrd="0" presId="urn:microsoft.com/office/officeart/2018/2/layout/IconCircleList"/>
    <dgm:cxn modelId="{5A17157E-5A24-48DE-BFF5-44E962042A3B}" type="presParOf" srcId="{D695B9D6-99EB-49B7-A609-06B70AF6FB25}" destId="{DBF008D3-F7A2-4C83-BB1B-B181B6903962}" srcOrd="0" destOrd="0" presId="urn:microsoft.com/office/officeart/2018/2/layout/IconCircleList"/>
    <dgm:cxn modelId="{EA8F6FEB-4A3E-41EE-95F7-6EBA8165129E}" type="presParOf" srcId="{D695B9D6-99EB-49B7-A609-06B70AF6FB25}" destId="{FAF5E773-8288-49D6-8962-6620479995BB}" srcOrd="1" destOrd="0" presId="urn:microsoft.com/office/officeart/2018/2/layout/IconCircleList"/>
    <dgm:cxn modelId="{4BB42FCC-95E1-4019-A85F-78BC879D500C}" type="presParOf" srcId="{D695B9D6-99EB-49B7-A609-06B70AF6FB25}" destId="{B9EA23E2-6824-44AD-A83A-AA260A9EF4D0}" srcOrd="2" destOrd="0" presId="urn:microsoft.com/office/officeart/2018/2/layout/IconCircleList"/>
    <dgm:cxn modelId="{3139A919-A085-4598-999D-624AC02B312A}" type="presParOf" srcId="{D695B9D6-99EB-49B7-A609-06B70AF6FB25}" destId="{ABEC5087-C3B5-4D8B-937C-579453D611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50FE8-61C1-479A-824A-4949927D4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95BA7-D47B-459B-8CB1-800506606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Supongamos que una consultora decide realizar un estudio acerca de cuántos casos y tipos de meningitis hubo en Argentina en un determinado año. Para hacerlo, tendrá que consultar datos y frecuencias de la cantidad de personas que contrajeron dicha enfermedad a lo largo de aquel período.</a:t>
          </a:r>
        </a:p>
      </dgm:t>
    </dgm:pt>
    <dgm:pt modelId="{B5D41BA2-E92B-46A3-A330-26068D92BA8D}" type="parTrans" cxnId="{A6DBD9CA-1B08-4FAB-8D1E-76CA5995871A}">
      <dgm:prSet/>
      <dgm:spPr/>
      <dgm:t>
        <a:bodyPr/>
        <a:lstStyle/>
        <a:p>
          <a:endParaRPr lang="en-US"/>
        </a:p>
      </dgm:t>
    </dgm:pt>
    <dgm:pt modelId="{B97DDB04-2095-4C2C-9F9B-D1E0C37C9640}" type="sibTrans" cxnId="{A6DBD9CA-1B08-4FAB-8D1E-76CA59958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E2F17-A035-42DB-9AE5-FAC28ABBA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 vez obtenidos todos los datos, la estadística descriptiva se encargará de estructurar y clasificar la información para representarla a través de un gráfico o tabla.</a:t>
          </a:r>
        </a:p>
      </dgm:t>
    </dgm:pt>
    <dgm:pt modelId="{773A12F0-715E-490B-95D3-11EB63FADD1E}" type="parTrans" cxnId="{58928C93-723D-4148-865D-896E9C78FD09}">
      <dgm:prSet/>
      <dgm:spPr/>
      <dgm:t>
        <a:bodyPr/>
        <a:lstStyle/>
        <a:p>
          <a:endParaRPr lang="en-US"/>
        </a:p>
      </dgm:t>
    </dgm:pt>
    <dgm:pt modelId="{9CFDD722-5A4A-4750-9F4C-8072833D5835}" type="sibTrans" cxnId="{58928C93-723D-4148-865D-896E9C78FD09}">
      <dgm:prSet/>
      <dgm:spPr/>
      <dgm:t>
        <a:bodyPr/>
        <a:lstStyle/>
        <a:p>
          <a:endParaRPr lang="en-US"/>
        </a:p>
      </dgm:t>
    </dgm:pt>
    <dgm:pt modelId="{2B639C22-F002-49BE-B73B-BBDEA9DDAFD2}" type="pres">
      <dgm:prSet presAssocID="{E8250FE8-61C1-479A-824A-4949927D4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499D9C-69ED-452D-89E0-E753901E6155}" type="pres">
      <dgm:prSet presAssocID="{AAF95BA7-D47B-459B-8CB1-800506606958}" presName="hierRoot1" presStyleCnt="0"/>
      <dgm:spPr/>
    </dgm:pt>
    <dgm:pt modelId="{46F397AC-24B0-425C-9E2A-41D842654300}" type="pres">
      <dgm:prSet presAssocID="{AAF95BA7-D47B-459B-8CB1-800506606958}" presName="composite" presStyleCnt="0"/>
      <dgm:spPr/>
    </dgm:pt>
    <dgm:pt modelId="{76C05BCB-2993-4891-8A8C-149CF30153FF}" type="pres">
      <dgm:prSet presAssocID="{AAF95BA7-D47B-459B-8CB1-800506606958}" presName="background" presStyleLbl="node0" presStyleIdx="0" presStyleCnt="2"/>
      <dgm:spPr/>
    </dgm:pt>
    <dgm:pt modelId="{BD81579F-8416-4691-8081-CB5F867F7A70}" type="pres">
      <dgm:prSet presAssocID="{AAF95BA7-D47B-459B-8CB1-800506606958}" presName="text" presStyleLbl="fgAcc0" presStyleIdx="0" presStyleCnt="2">
        <dgm:presLayoutVars>
          <dgm:chPref val="3"/>
        </dgm:presLayoutVars>
      </dgm:prSet>
      <dgm:spPr/>
    </dgm:pt>
    <dgm:pt modelId="{C04102A8-6891-485B-B2B4-827EC19D06AA}" type="pres">
      <dgm:prSet presAssocID="{AAF95BA7-D47B-459B-8CB1-800506606958}" presName="hierChild2" presStyleCnt="0"/>
      <dgm:spPr/>
    </dgm:pt>
    <dgm:pt modelId="{4DFFD874-14B7-48A0-AEE2-F3C3233E2C50}" type="pres">
      <dgm:prSet presAssocID="{871E2F17-A035-42DB-9AE5-FAC28ABBA5BA}" presName="hierRoot1" presStyleCnt="0"/>
      <dgm:spPr/>
    </dgm:pt>
    <dgm:pt modelId="{E2D8CFB3-ECDE-46B6-B9C4-983DB48927A5}" type="pres">
      <dgm:prSet presAssocID="{871E2F17-A035-42DB-9AE5-FAC28ABBA5BA}" presName="composite" presStyleCnt="0"/>
      <dgm:spPr/>
    </dgm:pt>
    <dgm:pt modelId="{F49FF2CC-C14C-44EF-97F7-75CC924AB0F9}" type="pres">
      <dgm:prSet presAssocID="{871E2F17-A035-42DB-9AE5-FAC28ABBA5BA}" presName="background" presStyleLbl="node0" presStyleIdx="1" presStyleCnt="2"/>
      <dgm:spPr/>
    </dgm:pt>
    <dgm:pt modelId="{B195B280-F665-444F-9F60-806F78D9CBFE}" type="pres">
      <dgm:prSet presAssocID="{871E2F17-A035-42DB-9AE5-FAC28ABBA5BA}" presName="text" presStyleLbl="fgAcc0" presStyleIdx="1" presStyleCnt="2">
        <dgm:presLayoutVars>
          <dgm:chPref val="3"/>
        </dgm:presLayoutVars>
      </dgm:prSet>
      <dgm:spPr/>
    </dgm:pt>
    <dgm:pt modelId="{1BD997CC-693B-42E9-A9A9-91A0AFB9FBCD}" type="pres">
      <dgm:prSet presAssocID="{871E2F17-A035-42DB-9AE5-FAC28ABBA5BA}" presName="hierChild2" presStyleCnt="0"/>
      <dgm:spPr/>
    </dgm:pt>
  </dgm:ptLst>
  <dgm:cxnLst>
    <dgm:cxn modelId="{58928C93-723D-4148-865D-896E9C78FD09}" srcId="{E8250FE8-61C1-479A-824A-4949927D453B}" destId="{871E2F17-A035-42DB-9AE5-FAC28ABBA5BA}" srcOrd="1" destOrd="0" parTransId="{773A12F0-715E-490B-95D3-11EB63FADD1E}" sibTransId="{9CFDD722-5A4A-4750-9F4C-8072833D5835}"/>
    <dgm:cxn modelId="{D58FF298-E706-4E51-AF0E-B2B0EFF717F9}" type="presOf" srcId="{AAF95BA7-D47B-459B-8CB1-800506606958}" destId="{BD81579F-8416-4691-8081-CB5F867F7A70}" srcOrd="0" destOrd="0" presId="urn:microsoft.com/office/officeart/2005/8/layout/hierarchy1"/>
    <dgm:cxn modelId="{E1B806CA-259F-4DE2-8557-1790A303057B}" type="presOf" srcId="{871E2F17-A035-42DB-9AE5-FAC28ABBA5BA}" destId="{B195B280-F665-444F-9F60-806F78D9CBFE}" srcOrd="0" destOrd="0" presId="urn:microsoft.com/office/officeart/2005/8/layout/hierarchy1"/>
    <dgm:cxn modelId="{A6DBD9CA-1B08-4FAB-8D1E-76CA5995871A}" srcId="{E8250FE8-61C1-479A-824A-4949927D453B}" destId="{AAF95BA7-D47B-459B-8CB1-800506606958}" srcOrd="0" destOrd="0" parTransId="{B5D41BA2-E92B-46A3-A330-26068D92BA8D}" sibTransId="{B97DDB04-2095-4C2C-9F9B-D1E0C37C9640}"/>
    <dgm:cxn modelId="{FC9103D3-D4F3-41AA-AB79-583DC570001D}" type="presOf" srcId="{E8250FE8-61C1-479A-824A-4949927D453B}" destId="{2B639C22-F002-49BE-B73B-BBDEA9DDAFD2}" srcOrd="0" destOrd="0" presId="urn:microsoft.com/office/officeart/2005/8/layout/hierarchy1"/>
    <dgm:cxn modelId="{CEB6316F-EBEB-4317-AA47-AE6861A9C5F6}" type="presParOf" srcId="{2B639C22-F002-49BE-B73B-BBDEA9DDAFD2}" destId="{64499D9C-69ED-452D-89E0-E753901E6155}" srcOrd="0" destOrd="0" presId="urn:microsoft.com/office/officeart/2005/8/layout/hierarchy1"/>
    <dgm:cxn modelId="{68E07BA1-A4ED-4A6D-89CB-8E97ED4CCA50}" type="presParOf" srcId="{64499D9C-69ED-452D-89E0-E753901E6155}" destId="{46F397AC-24B0-425C-9E2A-41D842654300}" srcOrd="0" destOrd="0" presId="urn:microsoft.com/office/officeart/2005/8/layout/hierarchy1"/>
    <dgm:cxn modelId="{E7F634F8-7A64-446B-936E-51B66E44BFAE}" type="presParOf" srcId="{46F397AC-24B0-425C-9E2A-41D842654300}" destId="{76C05BCB-2993-4891-8A8C-149CF30153FF}" srcOrd="0" destOrd="0" presId="urn:microsoft.com/office/officeart/2005/8/layout/hierarchy1"/>
    <dgm:cxn modelId="{E9964E47-732D-4DD9-A8DA-F8017A0FC0A6}" type="presParOf" srcId="{46F397AC-24B0-425C-9E2A-41D842654300}" destId="{BD81579F-8416-4691-8081-CB5F867F7A70}" srcOrd="1" destOrd="0" presId="urn:microsoft.com/office/officeart/2005/8/layout/hierarchy1"/>
    <dgm:cxn modelId="{3ACA5F8D-FF39-49C9-A9BC-7B6105F46690}" type="presParOf" srcId="{64499D9C-69ED-452D-89E0-E753901E6155}" destId="{C04102A8-6891-485B-B2B4-827EC19D06AA}" srcOrd="1" destOrd="0" presId="urn:microsoft.com/office/officeart/2005/8/layout/hierarchy1"/>
    <dgm:cxn modelId="{8241262A-8FFD-41A1-BB1E-D80D5F31B22F}" type="presParOf" srcId="{2B639C22-F002-49BE-B73B-BBDEA9DDAFD2}" destId="{4DFFD874-14B7-48A0-AEE2-F3C3233E2C50}" srcOrd="1" destOrd="0" presId="urn:microsoft.com/office/officeart/2005/8/layout/hierarchy1"/>
    <dgm:cxn modelId="{9B351A3C-674F-48D2-AA77-EAE04C9979C3}" type="presParOf" srcId="{4DFFD874-14B7-48A0-AEE2-F3C3233E2C50}" destId="{E2D8CFB3-ECDE-46B6-B9C4-983DB48927A5}" srcOrd="0" destOrd="0" presId="urn:microsoft.com/office/officeart/2005/8/layout/hierarchy1"/>
    <dgm:cxn modelId="{017D3F21-4E4B-4F77-BE74-56A51C90E488}" type="presParOf" srcId="{E2D8CFB3-ECDE-46B6-B9C4-983DB48927A5}" destId="{F49FF2CC-C14C-44EF-97F7-75CC924AB0F9}" srcOrd="0" destOrd="0" presId="urn:microsoft.com/office/officeart/2005/8/layout/hierarchy1"/>
    <dgm:cxn modelId="{55B0A076-84A4-407A-82D8-BCDBD4E935CD}" type="presParOf" srcId="{E2D8CFB3-ECDE-46B6-B9C4-983DB48927A5}" destId="{B195B280-F665-444F-9F60-806F78D9CBFE}" srcOrd="1" destOrd="0" presId="urn:microsoft.com/office/officeart/2005/8/layout/hierarchy1"/>
    <dgm:cxn modelId="{F6003717-C16E-49D2-982A-31DB48B57769}" type="presParOf" srcId="{4DFFD874-14B7-48A0-AEE2-F3C3233E2C50}" destId="{1BD997CC-693B-42E9-A9A9-91A0AFB9FB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2007811-3C54-4448-B4A9-559183E689F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dirty="0"/>
            <a:t>Este método</a:t>
          </a:r>
          <a:r>
            <a:rPr lang="es-ES" b="1" dirty="0"/>
            <a:t> se encarga de analizar y estudiar los datos más allá de la estadística descriptiva, </a:t>
          </a:r>
          <a:r>
            <a:rPr lang="es-ES" dirty="0"/>
            <a:t>con el objetivo de tomar decisiones y realizar predicciones.</a:t>
          </a:r>
        </a:p>
      </dgm:t>
    </dgm:pt>
    <dgm:pt modelId="{935B706A-919C-4412-9CBC-19ECF4C09946}" type="parTrans" cxnId="{B6177762-04B9-4EDB-92AA-8AEDB72F7E75}">
      <dgm:prSet/>
      <dgm:spPr/>
    </dgm:pt>
    <dgm:pt modelId="{C8A41829-91FA-483D-AD09-CA97EF259DE6}" type="sibTrans" cxnId="{B6177762-04B9-4EDB-92AA-8AEDB72F7E75}">
      <dgm:prSet/>
      <dgm:spPr/>
    </dgm:pt>
    <dgm:pt modelId="{7E8B1E26-FD71-45F4-B59B-E1CB7520DD2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dirty="0">
              <a:latin typeface="Calibri Light" panose="020F0302020204030204"/>
            </a:rPr>
            <a:t>Es</a:t>
          </a:r>
          <a:r>
            <a:rPr lang="es-ES" dirty="0"/>
            <a:t> </a:t>
          </a:r>
          <a:r>
            <a:rPr lang="es-ES" b="1" dirty="0"/>
            <a:t>la rama de la estadística que analiza y estudia los datos de una </a:t>
          </a:r>
          <a:r>
            <a:rPr lang="es-ES" dirty="0">
              <a:hlinkClick xmlns:r="http://schemas.openxmlformats.org/officeDocument/2006/relationships" r:id="rId1"/>
            </a:rPr>
            <a:t>población</a:t>
          </a:r>
          <a:r>
            <a:rPr lang="es-ES" b="1" dirty="0"/>
            <a:t> a partir de una </a:t>
          </a:r>
          <a:r>
            <a:rPr lang="es-ES" dirty="0">
              <a:hlinkClick xmlns:r="http://schemas.openxmlformats.org/officeDocument/2006/relationships" r:id="rId2"/>
            </a:rPr>
            <a:t>muestra</a:t>
          </a:r>
          <a:r>
            <a:rPr lang="es-ES" b="1" dirty="0"/>
            <a:t> extraída</a:t>
          </a:r>
          <a:r>
            <a:rPr lang="es-ES" dirty="0"/>
            <a:t>.</a:t>
          </a:r>
        </a:p>
      </dgm:t>
    </dgm:pt>
    <dgm:pt modelId="{199E2ADB-E559-468C-8504-C8FD027F547F}" type="parTrans" cxnId="{016EE7C2-7E13-4FC9-A2DF-051A3563BB94}">
      <dgm:prSet/>
      <dgm:spPr/>
    </dgm:pt>
    <dgm:pt modelId="{5BB39700-EA7F-48A9-86E0-721BECC06D36}" type="sibTrans" cxnId="{016EE7C2-7E13-4FC9-A2DF-051A3563BB94}">
      <dgm:prSet/>
      <dgm:spPr/>
      <dgm:t>
        <a:bodyPr/>
        <a:lstStyle/>
        <a:p>
          <a:pPr>
            <a:lnSpc>
              <a:spcPct val="100000"/>
            </a:lnSpc>
          </a:pPr>
          <a:endParaRPr lang="es-ES"/>
        </a:p>
      </dgm:t>
    </dgm:pt>
    <dgm:pt modelId="{42BF8F5F-F7CD-4B5A-A26F-D9F0C3DDE173}" type="pres">
      <dgm:prSet presAssocID="{E53C2117-ECE8-4A14-99EA-1AF3C123DAE6}" presName="root" presStyleCnt="0">
        <dgm:presLayoutVars>
          <dgm:dir/>
          <dgm:resizeHandles val="exact"/>
        </dgm:presLayoutVars>
      </dgm:prSet>
      <dgm:spPr/>
    </dgm:pt>
    <dgm:pt modelId="{F956B446-1841-43DB-AA21-9F73297FBAAE}" type="pres">
      <dgm:prSet presAssocID="{E53C2117-ECE8-4A14-99EA-1AF3C123DAE6}" presName="container" presStyleCnt="0">
        <dgm:presLayoutVars>
          <dgm:dir/>
          <dgm:resizeHandles val="exact"/>
        </dgm:presLayoutVars>
      </dgm:prSet>
      <dgm:spPr/>
    </dgm:pt>
    <dgm:pt modelId="{5BE91744-E112-4485-B113-725376AE71F6}" type="pres">
      <dgm:prSet presAssocID="{7E8B1E26-FD71-45F4-B59B-E1CB7520DD2D}" presName="compNode" presStyleCnt="0"/>
      <dgm:spPr/>
    </dgm:pt>
    <dgm:pt modelId="{7879E881-2D00-43E7-A315-D5E3FB7D18AF}" type="pres">
      <dgm:prSet presAssocID="{7E8B1E26-FD71-45F4-B59B-E1CB7520DD2D}" presName="iconBgRect" presStyleLbl="bgShp" presStyleIdx="0" presStyleCnt="2"/>
      <dgm:spPr/>
    </dgm:pt>
    <dgm:pt modelId="{AE8B6F5F-5CBA-4001-9992-1D7BA97E4D42}" type="pres">
      <dgm:prSet presAssocID="{7E8B1E26-FD71-45F4-B59B-E1CB7520DD2D}" presName="iconRect" presStyleLbl="node1" presStyleIdx="0" presStyleCnt="2"/>
      <dgm:spPr/>
    </dgm:pt>
    <dgm:pt modelId="{77A78240-BB69-4659-8D5E-72639EA3CAB6}" type="pres">
      <dgm:prSet presAssocID="{7E8B1E26-FD71-45F4-B59B-E1CB7520DD2D}" presName="spaceRect" presStyleCnt="0"/>
      <dgm:spPr/>
    </dgm:pt>
    <dgm:pt modelId="{354584E7-F60A-4E2E-8ED1-C513B58E24AD}" type="pres">
      <dgm:prSet presAssocID="{7E8B1E26-FD71-45F4-B59B-E1CB7520DD2D}" presName="textRect" presStyleLbl="revTx" presStyleIdx="0" presStyleCnt="2">
        <dgm:presLayoutVars>
          <dgm:chMax val="1"/>
          <dgm:chPref val="1"/>
        </dgm:presLayoutVars>
      </dgm:prSet>
      <dgm:spPr/>
    </dgm:pt>
    <dgm:pt modelId="{9B99C9AE-BB5C-4BA9-8124-16C74BD6B897}" type="pres">
      <dgm:prSet presAssocID="{5BB39700-EA7F-48A9-86E0-721BECC06D36}" presName="sibTrans" presStyleLbl="sibTrans2D1" presStyleIdx="0" presStyleCnt="0"/>
      <dgm:spPr/>
    </dgm:pt>
    <dgm:pt modelId="{D695B9D6-99EB-49B7-A609-06B70AF6FB25}" type="pres">
      <dgm:prSet presAssocID="{D2007811-3C54-4448-B4A9-559183E689FD}" presName="compNode" presStyleCnt="0"/>
      <dgm:spPr/>
    </dgm:pt>
    <dgm:pt modelId="{DBF008D3-F7A2-4C83-BB1B-B181B6903962}" type="pres">
      <dgm:prSet presAssocID="{D2007811-3C54-4448-B4A9-559183E689FD}" presName="iconBgRect" presStyleLbl="bgShp" presStyleIdx="1" presStyleCnt="2"/>
      <dgm:spPr/>
    </dgm:pt>
    <dgm:pt modelId="{FAF5E773-8288-49D6-8962-6620479995BB}" type="pres">
      <dgm:prSet presAssocID="{D2007811-3C54-4448-B4A9-559183E689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B9EA23E2-6824-44AD-A83A-AA260A9EF4D0}" type="pres">
      <dgm:prSet presAssocID="{D2007811-3C54-4448-B4A9-559183E689FD}" presName="spaceRect" presStyleCnt="0"/>
      <dgm:spPr/>
    </dgm:pt>
    <dgm:pt modelId="{ABEC5087-C3B5-4D8B-937C-579453D611E0}" type="pres">
      <dgm:prSet presAssocID="{D2007811-3C54-4448-B4A9-559183E689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177762-04B9-4EDB-92AA-8AEDB72F7E75}" srcId="{E53C2117-ECE8-4A14-99EA-1AF3C123DAE6}" destId="{D2007811-3C54-4448-B4A9-559183E689FD}" srcOrd="1" destOrd="0" parTransId="{935B706A-919C-4412-9CBC-19ECF4C09946}" sibTransId="{C8A41829-91FA-483D-AD09-CA97EF259DE6}"/>
    <dgm:cxn modelId="{D9330772-5977-4011-9E06-A554FED17173}" type="presOf" srcId="{D2007811-3C54-4448-B4A9-559183E689FD}" destId="{ABEC5087-C3B5-4D8B-937C-579453D611E0}" srcOrd="0" destOrd="0" presId="urn:microsoft.com/office/officeart/2018/2/layout/IconCircleList"/>
    <dgm:cxn modelId="{B6D31674-CB13-4D4D-B716-15B5839B2BF9}" type="presOf" srcId="{7E8B1E26-FD71-45F4-B59B-E1CB7520DD2D}" destId="{354584E7-F60A-4E2E-8ED1-C513B58E24AD}" srcOrd="0" destOrd="0" presId="urn:microsoft.com/office/officeart/2018/2/layout/IconCircleList"/>
    <dgm:cxn modelId="{016EE7C2-7E13-4FC9-A2DF-051A3563BB94}" srcId="{E53C2117-ECE8-4A14-99EA-1AF3C123DAE6}" destId="{7E8B1E26-FD71-45F4-B59B-E1CB7520DD2D}" srcOrd="0" destOrd="0" parTransId="{199E2ADB-E559-468C-8504-C8FD027F547F}" sibTransId="{5BB39700-EA7F-48A9-86E0-721BECC06D36}"/>
    <dgm:cxn modelId="{10F78BC9-2423-4036-A2B0-E85452A37F4B}" type="presOf" srcId="{E53C2117-ECE8-4A14-99EA-1AF3C123DAE6}" destId="{42BF8F5F-F7CD-4B5A-A26F-D9F0C3DDE173}" srcOrd="0" destOrd="0" presId="urn:microsoft.com/office/officeart/2018/2/layout/IconCircleList"/>
    <dgm:cxn modelId="{03CC78F2-E79F-4529-BA71-A4338486B014}" type="presOf" srcId="{5BB39700-EA7F-48A9-86E0-721BECC06D36}" destId="{9B99C9AE-BB5C-4BA9-8124-16C74BD6B897}" srcOrd="0" destOrd="0" presId="urn:microsoft.com/office/officeart/2018/2/layout/IconCircleList"/>
    <dgm:cxn modelId="{8EFBE4CB-56B9-4707-A26A-0E6324308102}" type="presParOf" srcId="{42BF8F5F-F7CD-4B5A-A26F-D9F0C3DDE173}" destId="{F956B446-1841-43DB-AA21-9F73297FBAAE}" srcOrd="0" destOrd="0" presId="urn:microsoft.com/office/officeart/2018/2/layout/IconCircleList"/>
    <dgm:cxn modelId="{8E80031F-9A20-4820-A60F-3D0E0DA5D3A6}" type="presParOf" srcId="{F956B446-1841-43DB-AA21-9F73297FBAAE}" destId="{5BE91744-E112-4485-B113-725376AE71F6}" srcOrd="0" destOrd="0" presId="urn:microsoft.com/office/officeart/2018/2/layout/IconCircleList"/>
    <dgm:cxn modelId="{E43380E4-CFCC-4FB3-AC06-AF02FCB529D2}" type="presParOf" srcId="{5BE91744-E112-4485-B113-725376AE71F6}" destId="{7879E881-2D00-43E7-A315-D5E3FB7D18AF}" srcOrd="0" destOrd="0" presId="urn:microsoft.com/office/officeart/2018/2/layout/IconCircleList"/>
    <dgm:cxn modelId="{57C5E298-8E37-4720-8032-DD43A6F6BFE7}" type="presParOf" srcId="{5BE91744-E112-4485-B113-725376AE71F6}" destId="{AE8B6F5F-5CBA-4001-9992-1D7BA97E4D42}" srcOrd="1" destOrd="0" presId="urn:microsoft.com/office/officeart/2018/2/layout/IconCircleList"/>
    <dgm:cxn modelId="{9773ACB2-017B-4965-9A48-2498A88B2A73}" type="presParOf" srcId="{5BE91744-E112-4485-B113-725376AE71F6}" destId="{77A78240-BB69-4659-8D5E-72639EA3CAB6}" srcOrd="2" destOrd="0" presId="urn:microsoft.com/office/officeart/2018/2/layout/IconCircleList"/>
    <dgm:cxn modelId="{FD690FC5-989C-4F38-80CA-07E33FCBD4A9}" type="presParOf" srcId="{5BE91744-E112-4485-B113-725376AE71F6}" destId="{354584E7-F60A-4E2E-8ED1-C513B58E24AD}" srcOrd="3" destOrd="0" presId="urn:microsoft.com/office/officeart/2018/2/layout/IconCircleList"/>
    <dgm:cxn modelId="{84B1B729-ACBC-4D89-9CEF-2DBF3E91B650}" type="presParOf" srcId="{F956B446-1841-43DB-AA21-9F73297FBAAE}" destId="{9B99C9AE-BB5C-4BA9-8124-16C74BD6B897}" srcOrd="1" destOrd="0" presId="urn:microsoft.com/office/officeart/2018/2/layout/IconCircleList"/>
    <dgm:cxn modelId="{05618537-8F03-4D37-8CE9-E10306C28400}" type="presParOf" srcId="{F956B446-1841-43DB-AA21-9F73297FBAAE}" destId="{D695B9D6-99EB-49B7-A609-06B70AF6FB25}" srcOrd="2" destOrd="0" presId="urn:microsoft.com/office/officeart/2018/2/layout/IconCircleList"/>
    <dgm:cxn modelId="{B4C4DF64-7D90-4D91-B636-91C92226E77B}" type="presParOf" srcId="{D695B9D6-99EB-49B7-A609-06B70AF6FB25}" destId="{DBF008D3-F7A2-4C83-BB1B-B181B6903962}" srcOrd="0" destOrd="0" presId="urn:microsoft.com/office/officeart/2018/2/layout/IconCircleList"/>
    <dgm:cxn modelId="{4B07E3AD-EFB1-468C-95DC-DA80292FAE78}" type="presParOf" srcId="{D695B9D6-99EB-49B7-A609-06B70AF6FB25}" destId="{FAF5E773-8288-49D6-8962-6620479995BB}" srcOrd="1" destOrd="0" presId="urn:microsoft.com/office/officeart/2018/2/layout/IconCircleList"/>
    <dgm:cxn modelId="{B7F527F6-B233-4F12-8F1D-14D75C2740AC}" type="presParOf" srcId="{D695B9D6-99EB-49B7-A609-06B70AF6FB25}" destId="{B9EA23E2-6824-44AD-A83A-AA260A9EF4D0}" srcOrd="2" destOrd="0" presId="urn:microsoft.com/office/officeart/2018/2/layout/IconCircleList"/>
    <dgm:cxn modelId="{A1244EEF-55E8-4331-AB3E-9150D2570059}" type="presParOf" srcId="{D695B9D6-99EB-49B7-A609-06B70AF6FB25}" destId="{ABEC5087-C3B5-4D8B-937C-579453D611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250FE8-61C1-479A-824A-4949927D4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95BA7-D47B-459B-8CB1-80050660695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/>
            <a:t>Supongamos</a:t>
          </a:r>
          <a:r>
            <a:rPr lang="en-US" dirty="0"/>
            <a:t> que un </a:t>
          </a:r>
          <a:r>
            <a:rPr lang="en-US" dirty="0" err="1"/>
            <a:t>investigador</a:t>
          </a:r>
          <a:r>
            <a:rPr lang="en-US" dirty="0"/>
            <a:t> decide </a:t>
          </a:r>
          <a:r>
            <a:rPr lang="en-US" dirty="0" err="1"/>
            <a:t>analizar</a:t>
          </a:r>
          <a:r>
            <a:rPr lang="en-US" dirty="0"/>
            <a:t> </a:t>
          </a:r>
          <a:r>
            <a:rPr lang="en-US" dirty="0" err="1"/>
            <a:t>cuántas</a:t>
          </a:r>
          <a:r>
            <a:rPr lang="en-US" dirty="0"/>
            <a:t> personas </a:t>
          </a:r>
          <a:r>
            <a:rPr lang="en-US" dirty="0" err="1"/>
            <a:t>poseen</a:t>
          </a:r>
          <a:r>
            <a:rPr lang="en-US" dirty="0"/>
            <a:t> </a:t>
          </a:r>
          <a:r>
            <a:rPr lang="en-US" dirty="0" err="1"/>
            <a:t>estudios</a:t>
          </a:r>
          <a:r>
            <a:rPr lang="en-US" dirty="0"/>
            <a:t> </a:t>
          </a:r>
          <a:r>
            <a:rPr lang="en-US" dirty="0" err="1"/>
            <a:t>universitarios</a:t>
          </a:r>
          <a:r>
            <a:rPr lang="en-US" dirty="0"/>
            <a:t> </a:t>
          </a:r>
          <a:r>
            <a:rPr lang="en-US" dirty="0" err="1"/>
            <a:t>completos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determinada</a:t>
          </a:r>
          <a:r>
            <a:rPr lang="en-US" dirty="0"/>
            <a:t> ciudad. Para </a:t>
          </a:r>
          <a:r>
            <a:rPr lang="en-US" dirty="0" err="1"/>
            <a:t>hacerlo</a:t>
          </a:r>
          <a:r>
            <a:rPr lang="en-US" dirty="0"/>
            <a:t>, </a:t>
          </a:r>
          <a:r>
            <a:rPr lang="en-US" dirty="0" err="1"/>
            <a:t>deberá</a:t>
          </a:r>
          <a:r>
            <a:rPr lang="en-US" dirty="0"/>
            <a:t> </a:t>
          </a:r>
          <a:r>
            <a:rPr lang="en-US" dirty="0" err="1"/>
            <a:t>utilizar</a:t>
          </a:r>
          <a:r>
            <a:rPr lang="en-US" dirty="0"/>
            <a:t> la </a:t>
          </a:r>
          <a:r>
            <a:rPr lang="en-US" dirty="0" err="1"/>
            <a:t>estadística</a:t>
          </a:r>
          <a:r>
            <a:rPr lang="en-US" dirty="0"/>
            <a:t> </a:t>
          </a:r>
          <a:r>
            <a:rPr lang="en-US" dirty="0" err="1"/>
            <a:t>inferencial</a:t>
          </a:r>
          <a:r>
            <a:rPr lang="en-US" dirty="0"/>
            <a:t> al </a:t>
          </a:r>
          <a:r>
            <a:rPr lang="en-US" dirty="0" err="1"/>
            <a:t>tomar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muestra</a:t>
          </a:r>
          <a:r>
            <a:rPr lang="en-US" dirty="0"/>
            <a:t> del total de personas de la población, </a:t>
          </a:r>
          <a:r>
            <a:rPr lang="en-US" dirty="0" err="1"/>
            <a:t>cantidad</a:t>
          </a:r>
          <a:r>
            <a:rPr lang="en-US" dirty="0"/>
            <a:t> de </a:t>
          </a:r>
          <a:r>
            <a:rPr lang="en-US" dirty="0" err="1"/>
            <a:t>habitantes</a:t>
          </a:r>
          <a:r>
            <a:rPr lang="en-US" dirty="0"/>
            <a:t>, para </a:t>
          </a:r>
          <a:r>
            <a:rPr lang="en-US" dirty="0" err="1"/>
            <a:t>analizarla</a:t>
          </a:r>
          <a:r>
            <a:rPr lang="en-US" dirty="0"/>
            <a:t> y luego </a:t>
          </a:r>
          <a:r>
            <a:rPr lang="en-US" dirty="0" err="1"/>
            <a:t>establecer</a:t>
          </a:r>
          <a:r>
            <a:rPr lang="en-US" dirty="0"/>
            <a:t> </a:t>
          </a:r>
          <a:r>
            <a:rPr lang="en-US" dirty="0" err="1"/>
            <a:t>hipótesis</a:t>
          </a:r>
          <a:r>
            <a:rPr lang="en-US" dirty="0"/>
            <a:t> y </a:t>
          </a:r>
          <a:r>
            <a:rPr lang="en-US" dirty="0" err="1"/>
            <a:t>conclusiones</a:t>
          </a:r>
          <a:r>
            <a:rPr lang="en-US" dirty="0"/>
            <a:t> a </a:t>
          </a:r>
          <a:r>
            <a:rPr lang="en-US" dirty="0" err="1"/>
            <a:t>partir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resultados</a:t>
          </a:r>
          <a:r>
            <a:rPr lang="en-US" dirty="0"/>
            <a:t> </a:t>
          </a:r>
          <a:r>
            <a:rPr lang="en-US" dirty="0" err="1"/>
            <a:t>obtenidos</a:t>
          </a:r>
          <a:r>
            <a:rPr lang="en-US" dirty="0"/>
            <a:t>.</a:t>
          </a:r>
          <a:endParaRPr lang="en-US" dirty="0">
            <a:latin typeface="Calibri Light" panose="020F0302020204030204"/>
          </a:endParaRPr>
        </a:p>
      </dgm:t>
    </dgm:pt>
    <dgm:pt modelId="{B5D41BA2-E92B-46A3-A330-26068D92BA8D}" type="parTrans" cxnId="{A6DBD9CA-1B08-4FAB-8D1E-76CA5995871A}">
      <dgm:prSet/>
      <dgm:spPr/>
      <dgm:t>
        <a:bodyPr/>
        <a:lstStyle/>
        <a:p>
          <a:endParaRPr lang="en-US"/>
        </a:p>
      </dgm:t>
    </dgm:pt>
    <dgm:pt modelId="{B97DDB04-2095-4C2C-9F9B-D1E0C37C9640}" type="sibTrans" cxnId="{A6DBD9CA-1B08-4FAB-8D1E-76CA59958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39C22-F002-49BE-B73B-BBDEA9DDAFD2}" type="pres">
      <dgm:prSet presAssocID="{E8250FE8-61C1-479A-824A-4949927D4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499D9C-69ED-452D-89E0-E753901E6155}" type="pres">
      <dgm:prSet presAssocID="{AAF95BA7-D47B-459B-8CB1-800506606958}" presName="hierRoot1" presStyleCnt="0"/>
      <dgm:spPr/>
    </dgm:pt>
    <dgm:pt modelId="{46F397AC-24B0-425C-9E2A-41D842654300}" type="pres">
      <dgm:prSet presAssocID="{AAF95BA7-D47B-459B-8CB1-800506606958}" presName="composite" presStyleCnt="0"/>
      <dgm:spPr/>
    </dgm:pt>
    <dgm:pt modelId="{76C05BCB-2993-4891-8A8C-149CF30153FF}" type="pres">
      <dgm:prSet presAssocID="{AAF95BA7-D47B-459B-8CB1-800506606958}" presName="background" presStyleLbl="node0" presStyleIdx="0" presStyleCnt="1"/>
      <dgm:spPr/>
    </dgm:pt>
    <dgm:pt modelId="{BD81579F-8416-4691-8081-CB5F867F7A70}" type="pres">
      <dgm:prSet presAssocID="{AAF95BA7-D47B-459B-8CB1-800506606958}" presName="text" presStyleLbl="fgAcc0" presStyleIdx="0" presStyleCnt="1">
        <dgm:presLayoutVars>
          <dgm:chPref val="3"/>
        </dgm:presLayoutVars>
      </dgm:prSet>
      <dgm:spPr/>
    </dgm:pt>
    <dgm:pt modelId="{C04102A8-6891-485B-B2B4-827EC19D06AA}" type="pres">
      <dgm:prSet presAssocID="{AAF95BA7-D47B-459B-8CB1-800506606958}" presName="hierChild2" presStyleCnt="0"/>
      <dgm:spPr/>
    </dgm:pt>
  </dgm:ptLst>
  <dgm:cxnLst>
    <dgm:cxn modelId="{5FFC0193-CB4F-4B2E-8D77-2EC16C5D81EC}" type="presOf" srcId="{AAF95BA7-D47B-459B-8CB1-800506606958}" destId="{BD81579F-8416-4691-8081-CB5F867F7A70}" srcOrd="0" destOrd="0" presId="urn:microsoft.com/office/officeart/2005/8/layout/hierarchy1"/>
    <dgm:cxn modelId="{A6DBD9CA-1B08-4FAB-8D1E-76CA5995871A}" srcId="{E8250FE8-61C1-479A-824A-4949927D453B}" destId="{AAF95BA7-D47B-459B-8CB1-800506606958}" srcOrd="0" destOrd="0" parTransId="{B5D41BA2-E92B-46A3-A330-26068D92BA8D}" sibTransId="{B97DDB04-2095-4C2C-9F9B-D1E0C37C9640}"/>
    <dgm:cxn modelId="{FC9103D3-D4F3-41AA-AB79-583DC570001D}" type="presOf" srcId="{E8250FE8-61C1-479A-824A-4949927D453B}" destId="{2B639C22-F002-49BE-B73B-BBDEA9DDAFD2}" srcOrd="0" destOrd="0" presId="urn:microsoft.com/office/officeart/2005/8/layout/hierarchy1"/>
    <dgm:cxn modelId="{4B31D7A3-6E64-4E13-80DF-AD907C0DB3CF}" type="presParOf" srcId="{2B639C22-F002-49BE-B73B-BBDEA9DDAFD2}" destId="{64499D9C-69ED-452D-89E0-E753901E6155}" srcOrd="0" destOrd="0" presId="urn:microsoft.com/office/officeart/2005/8/layout/hierarchy1"/>
    <dgm:cxn modelId="{D8C83FD3-0025-4E28-B682-3CB821CFB24F}" type="presParOf" srcId="{64499D9C-69ED-452D-89E0-E753901E6155}" destId="{46F397AC-24B0-425C-9E2A-41D842654300}" srcOrd="0" destOrd="0" presId="urn:microsoft.com/office/officeart/2005/8/layout/hierarchy1"/>
    <dgm:cxn modelId="{C2D70543-C566-44C4-9640-DD605D4AAF7F}" type="presParOf" srcId="{46F397AC-24B0-425C-9E2A-41D842654300}" destId="{76C05BCB-2993-4891-8A8C-149CF30153FF}" srcOrd="0" destOrd="0" presId="urn:microsoft.com/office/officeart/2005/8/layout/hierarchy1"/>
    <dgm:cxn modelId="{6D5ABE34-6A64-4928-9E0C-4AC0F19387AC}" type="presParOf" srcId="{46F397AC-24B0-425C-9E2A-41D842654300}" destId="{BD81579F-8416-4691-8081-CB5F867F7A70}" srcOrd="1" destOrd="0" presId="urn:microsoft.com/office/officeart/2005/8/layout/hierarchy1"/>
    <dgm:cxn modelId="{B415472B-C3A0-464E-8CF4-C4D3ED775F51}" type="presParOf" srcId="{64499D9C-69ED-452D-89E0-E753901E6155}" destId="{C04102A8-6891-485B-B2B4-827EC19D06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2007811-3C54-4448-B4A9-559183E689FD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s-ES" dirty="0"/>
            <a:t>La</a:t>
          </a:r>
          <a:r>
            <a:rPr lang="es-ES" b="0" dirty="0"/>
            <a:t> </a:t>
          </a:r>
          <a:r>
            <a:rPr lang="es-ES" b="1" dirty="0"/>
            <a:t>estadística inferencial</a:t>
          </a:r>
          <a:r>
            <a:rPr lang="es-ES" b="0" dirty="0"/>
            <a:t> argumenta</a:t>
          </a:r>
          <a:r>
            <a:rPr lang="es-ES" dirty="0"/>
            <a:t> sus resultados a partir </a:t>
          </a:r>
          <a:r>
            <a:rPr lang="es-ES" b="0" dirty="0"/>
            <a:t>de las muestras</a:t>
          </a:r>
          <a:r>
            <a:rPr lang="es-ES" dirty="0"/>
            <a:t> de una población.</a:t>
          </a:r>
        </a:p>
      </dgm:t>
    </dgm:pt>
    <dgm:pt modelId="{935B706A-919C-4412-9CBC-19ECF4C09946}" type="parTrans" cxnId="{B6177762-04B9-4EDB-92AA-8AEDB72F7E75}">
      <dgm:prSet/>
      <dgm:spPr/>
    </dgm:pt>
    <dgm:pt modelId="{C8A41829-91FA-483D-AD09-CA97EF259DE6}" type="sibTrans" cxnId="{B6177762-04B9-4EDB-92AA-8AEDB72F7E75}">
      <dgm:prSet/>
      <dgm:spPr/>
      <dgm:t>
        <a:bodyPr/>
        <a:lstStyle/>
        <a:p>
          <a:pPr>
            <a:lnSpc>
              <a:spcPct val="100000"/>
            </a:lnSpc>
          </a:pPr>
          <a:endParaRPr lang="es-ES"/>
        </a:p>
      </dgm:t>
    </dgm:pt>
    <dgm:pt modelId="{7E8B1E26-FD71-45F4-B59B-E1CB7520DD2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</a:t>
          </a:r>
          <a:r>
            <a:rPr lang="es-ES" b="0" dirty="0"/>
            <a:t> </a:t>
          </a:r>
          <a:r>
            <a:rPr lang="es-ES" b="1" dirty="0"/>
            <a:t>estadística descriptiva</a:t>
          </a:r>
          <a:r>
            <a:rPr lang="es-ES" b="0" dirty="0"/>
            <a:t>, como su nombre lo indica, se encarga</a:t>
          </a:r>
          <a:r>
            <a:rPr lang="es-ES" dirty="0"/>
            <a:t> </a:t>
          </a:r>
          <a:r>
            <a:rPr lang="es-ES" b="0" dirty="0"/>
            <a:t>de describir datos y obtener</a:t>
          </a:r>
          <a:r>
            <a:rPr lang="es-ES" dirty="0"/>
            <a:t> </a:t>
          </a:r>
          <a:r>
            <a:rPr lang="es-ES" b="0" dirty="0"/>
            <a:t>conclusiones</a:t>
          </a:r>
          <a:r>
            <a:rPr lang="es-ES" dirty="0"/>
            <a:t>.</a:t>
          </a:r>
        </a:p>
      </dgm:t>
    </dgm:pt>
    <dgm:pt modelId="{199E2ADB-E559-468C-8504-C8FD027F547F}" type="parTrans" cxnId="{016EE7C2-7E13-4FC9-A2DF-051A3563BB94}">
      <dgm:prSet/>
      <dgm:spPr/>
    </dgm:pt>
    <dgm:pt modelId="{5BB39700-EA7F-48A9-86E0-721BECC06D36}" type="sibTrans" cxnId="{016EE7C2-7E13-4FC9-A2DF-051A3563BB94}">
      <dgm:prSet/>
      <dgm:spPr/>
      <dgm:t>
        <a:bodyPr/>
        <a:lstStyle/>
        <a:p>
          <a:pPr>
            <a:lnSpc>
              <a:spcPct val="100000"/>
            </a:lnSpc>
          </a:pPr>
          <a:endParaRPr lang="es-ES"/>
        </a:p>
      </dgm:t>
    </dgm:pt>
    <dgm:pt modelId="{42BF8F5F-F7CD-4B5A-A26F-D9F0C3DDE173}" type="pres">
      <dgm:prSet presAssocID="{E53C2117-ECE8-4A14-99EA-1AF3C123DAE6}" presName="root" presStyleCnt="0">
        <dgm:presLayoutVars>
          <dgm:dir/>
          <dgm:resizeHandles val="exact"/>
        </dgm:presLayoutVars>
      </dgm:prSet>
      <dgm:spPr/>
    </dgm:pt>
    <dgm:pt modelId="{F956B446-1841-43DB-AA21-9F73297FBAAE}" type="pres">
      <dgm:prSet presAssocID="{E53C2117-ECE8-4A14-99EA-1AF3C123DAE6}" presName="container" presStyleCnt="0">
        <dgm:presLayoutVars>
          <dgm:dir/>
          <dgm:resizeHandles val="exact"/>
        </dgm:presLayoutVars>
      </dgm:prSet>
      <dgm:spPr/>
    </dgm:pt>
    <dgm:pt modelId="{5BE91744-E112-4485-B113-725376AE71F6}" type="pres">
      <dgm:prSet presAssocID="{7E8B1E26-FD71-45F4-B59B-E1CB7520DD2D}" presName="compNode" presStyleCnt="0"/>
      <dgm:spPr/>
    </dgm:pt>
    <dgm:pt modelId="{7879E881-2D00-43E7-A315-D5E3FB7D18AF}" type="pres">
      <dgm:prSet presAssocID="{7E8B1E26-FD71-45F4-B59B-E1CB7520DD2D}" presName="iconBgRect" presStyleLbl="bgShp" presStyleIdx="0" presStyleCnt="2"/>
      <dgm:spPr/>
    </dgm:pt>
    <dgm:pt modelId="{AE8B6F5F-5CBA-4001-9992-1D7BA97E4D42}" type="pres">
      <dgm:prSet presAssocID="{7E8B1E26-FD71-45F4-B59B-E1CB7520DD2D}" presName="iconRect" presStyleLbl="node1" presStyleIdx="0" presStyleCnt="2"/>
      <dgm:spPr/>
    </dgm:pt>
    <dgm:pt modelId="{77A78240-BB69-4659-8D5E-72639EA3CAB6}" type="pres">
      <dgm:prSet presAssocID="{7E8B1E26-FD71-45F4-B59B-E1CB7520DD2D}" presName="spaceRect" presStyleCnt="0"/>
      <dgm:spPr/>
    </dgm:pt>
    <dgm:pt modelId="{354584E7-F60A-4E2E-8ED1-C513B58E24AD}" type="pres">
      <dgm:prSet presAssocID="{7E8B1E26-FD71-45F4-B59B-E1CB7520DD2D}" presName="textRect" presStyleLbl="revTx" presStyleIdx="0" presStyleCnt="2">
        <dgm:presLayoutVars>
          <dgm:chMax val="1"/>
          <dgm:chPref val="1"/>
        </dgm:presLayoutVars>
      </dgm:prSet>
      <dgm:spPr/>
    </dgm:pt>
    <dgm:pt modelId="{9B99C9AE-BB5C-4BA9-8124-16C74BD6B897}" type="pres">
      <dgm:prSet presAssocID="{5BB39700-EA7F-48A9-86E0-721BECC06D36}" presName="sibTrans" presStyleLbl="sibTrans2D1" presStyleIdx="0" presStyleCnt="0"/>
      <dgm:spPr/>
    </dgm:pt>
    <dgm:pt modelId="{D695B9D6-99EB-49B7-A609-06B70AF6FB25}" type="pres">
      <dgm:prSet presAssocID="{D2007811-3C54-4448-B4A9-559183E689FD}" presName="compNode" presStyleCnt="0"/>
      <dgm:spPr/>
    </dgm:pt>
    <dgm:pt modelId="{DBF008D3-F7A2-4C83-BB1B-B181B6903962}" type="pres">
      <dgm:prSet presAssocID="{D2007811-3C54-4448-B4A9-559183E689FD}" presName="iconBgRect" presStyleLbl="bgShp" presStyleIdx="1" presStyleCnt="2"/>
      <dgm:spPr/>
    </dgm:pt>
    <dgm:pt modelId="{FAF5E773-8288-49D6-8962-6620479995BB}" type="pres">
      <dgm:prSet presAssocID="{D2007811-3C54-4448-B4A9-559183E689FD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B9EA23E2-6824-44AD-A83A-AA260A9EF4D0}" type="pres">
      <dgm:prSet presAssocID="{D2007811-3C54-4448-B4A9-559183E689FD}" presName="spaceRect" presStyleCnt="0"/>
      <dgm:spPr/>
    </dgm:pt>
    <dgm:pt modelId="{ABEC5087-C3B5-4D8B-937C-579453D611E0}" type="pres">
      <dgm:prSet presAssocID="{D2007811-3C54-4448-B4A9-559183E689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34B538-EF2C-4A9C-9227-FBC84818E877}" type="presOf" srcId="{D2007811-3C54-4448-B4A9-559183E689FD}" destId="{ABEC5087-C3B5-4D8B-937C-579453D611E0}" srcOrd="0" destOrd="0" presId="urn:microsoft.com/office/officeart/2018/2/layout/IconCircleList"/>
    <dgm:cxn modelId="{B6177762-04B9-4EDB-92AA-8AEDB72F7E75}" srcId="{E53C2117-ECE8-4A14-99EA-1AF3C123DAE6}" destId="{D2007811-3C54-4448-B4A9-559183E689FD}" srcOrd="1" destOrd="0" parTransId="{935B706A-919C-4412-9CBC-19ECF4C09946}" sibTransId="{C8A41829-91FA-483D-AD09-CA97EF259DE6}"/>
    <dgm:cxn modelId="{57DD1D53-35EC-4CE1-8F2A-FDB89D66FC60}" type="presOf" srcId="{7E8B1E26-FD71-45F4-B59B-E1CB7520DD2D}" destId="{354584E7-F60A-4E2E-8ED1-C513B58E24AD}" srcOrd="0" destOrd="0" presId="urn:microsoft.com/office/officeart/2018/2/layout/IconCircleList"/>
    <dgm:cxn modelId="{021C1B7E-FF00-458B-A1B3-14A1611CADCC}" type="presOf" srcId="{5BB39700-EA7F-48A9-86E0-721BECC06D36}" destId="{9B99C9AE-BB5C-4BA9-8124-16C74BD6B897}" srcOrd="0" destOrd="0" presId="urn:microsoft.com/office/officeart/2018/2/layout/IconCircleList"/>
    <dgm:cxn modelId="{016EE7C2-7E13-4FC9-A2DF-051A3563BB94}" srcId="{E53C2117-ECE8-4A14-99EA-1AF3C123DAE6}" destId="{7E8B1E26-FD71-45F4-B59B-E1CB7520DD2D}" srcOrd="0" destOrd="0" parTransId="{199E2ADB-E559-468C-8504-C8FD027F547F}" sibTransId="{5BB39700-EA7F-48A9-86E0-721BECC06D36}"/>
    <dgm:cxn modelId="{10F78BC9-2423-4036-A2B0-E85452A37F4B}" type="presOf" srcId="{E53C2117-ECE8-4A14-99EA-1AF3C123DAE6}" destId="{42BF8F5F-F7CD-4B5A-A26F-D9F0C3DDE173}" srcOrd="0" destOrd="0" presId="urn:microsoft.com/office/officeart/2018/2/layout/IconCircleList"/>
    <dgm:cxn modelId="{C983DC78-ADC8-451F-9E04-29CB16D5ADEB}" type="presParOf" srcId="{42BF8F5F-F7CD-4B5A-A26F-D9F0C3DDE173}" destId="{F956B446-1841-43DB-AA21-9F73297FBAAE}" srcOrd="0" destOrd="0" presId="urn:microsoft.com/office/officeart/2018/2/layout/IconCircleList"/>
    <dgm:cxn modelId="{D30ECFD1-B825-4757-A66D-5FD75FF92024}" type="presParOf" srcId="{F956B446-1841-43DB-AA21-9F73297FBAAE}" destId="{5BE91744-E112-4485-B113-725376AE71F6}" srcOrd="0" destOrd="0" presId="urn:microsoft.com/office/officeart/2018/2/layout/IconCircleList"/>
    <dgm:cxn modelId="{EF131608-EF70-438F-846B-C26CDACEB087}" type="presParOf" srcId="{5BE91744-E112-4485-B113-725376AE71F6}" destId="{7879E881-2D00-43E7-A315-D5E3FB7D18AF}" srcOrd="0" destOrd="0" presId="urn:microsoft.com/office/officeart/2018/2/layout/IconCircleList"/>
    <dgm:cxn modelId="{9DB42E08-8E21-4758-9775-94644BEAB4BF}" type="presParOf" srcId="{5BE91744-E112-4485-B113-725376AE71F6}" destId="{AE8B6F5F-5CBA-4001-9992-1D7BA97E4D42}" srcOrd="1" destOrd="0" presId="urn:microsoft.com/office/officeart/2018/2/layout/IconCircleList"/>
    <dgm:cxn modelId="{D8384D62-3385-4AFD-A154-A672766D4F89}" type="presParOf" srcId="{5BE91744-E112-4485-B113-725376AE71F6}" destId="{77A78240-BB69-4659-8D5E-72639EA3CAB6}" srcOrd="2" destOrd="0" presId="urn:microsoft.com/office/officeart/2018/2/layout/IconCircleList"/>
    <dgm:cxn modelId="{2ACC8FCC-EF14-49CF-86CC-5B496C3414D5}" type="presParOf" srcId="{5BE91744-E112-4485-B113-725376AE71F6}" destId="{354584E7-F60A-4E2E-8ED1-C513B58E24AD}" srcOrd="3" destOrd="0" presId="urn:microsoft.com/office/officeart/2018/2/layout/IconCircleList"/>
    <dgm:cxn modelId="{0A8261EA-CED4-4A5D-82D7-ABF679193E60}" type="presParOf" srcId="{F956B446-1841-43DB-AA21-9F73297FBAAE}" destId="{9B99C9AE-BB5C-4BA9-8124-16C74BD6B897}" srcOrd="1" destOrd="0" presId="urn:microsoft.com/office/officeart/2018/2/layout/IconCircleList"/>
    <dgm:cxn modelId="{B45A1789-9A27-46F2-BDBE-C3A1BC01032A}" type="presParOf" srcId="{F956B446-1841-43DB-AA21-9F73297FBAAE}" destId="{D695B9D6-99EB-49B7-A609-06B70AF6FB25}" srcOrd="2" destOrd="0" presId="urn:microsoft.com/office/officeart/2018/2/layout/IconCircleList"/>
    <dgm:cxn modelId="{A931A797-9D74-416B-8EE0-116D1848C5D9}" type="presParOf" srcId="{D695B9D6-99EB-49B7-A609-06B70AF6FB25}" destId="{DBF008D3-F7A2-4C83-BB1B-B181B6903962}" srcOrd="0" destOrd="0" presId="urn:microsoft.com/office/officeart/2018/2/layout/IconCircleList"/>
    <dgm:cxn modelId="{CC725B8F-0DCC-4687-9AD2-071EE8D3EDC1}" type="presParOf" srcId="{D695B9D6-99EB-49B7-A609-06B70AF6FB25}" destId="{FAF5E773-8288-49D6-8962-6620479995BB}" srcOrd="1" destOrd="0" presId="urn:microsoft.com/office/officeart/2018/2/layout/IconCircleList"/>
    <dgm:cxn modelId="{A6B88D67-791E-4A06-974A-160EC703A63B}" type="presParOf" srcId="{D695B9D6-99EB-49B7-A609-06B70AF6FB25}" destId="{B9EA23E2-6824-44AD-A83A-AA260A9EF4D0}" srcOrd="2" destOrd="0" presId="urn:microsoft.com/office/officeart/2018/2/layout/IconCircleList"/>
    <dgm:cxn modelId="{A17ED227-B381-49CD-9E74-8543A049B4D0}" type="presParOf" srcId="{D695B9D6-99EB-49B7-A609-06B70AF6FB25}" destId="{ABEC5087-C3B5-4D8B-937C-579453D611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435CF-A700-412D-9A1A-7138B30E246E}">
      <dsp:nvSpPr>
        <dsp:cNvPr id="0" name=""/>
        <dsp:cNvSpPr/>
      </dsp:nvSpPr>
      <dsp:spPr>
        <a:xfrm>
          <a:off x="0" y="1421825"/>
          <a:ext cx="11296528" cy="1218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5E648-EA56-4581-886F-C5633534F28F}">
      <dsp:nvSpPr>
        <dsp:cNvPr id="0" name=""/>
        <dsp:cNvSpPr/>
      </dsp:nvSpPr>
      <dsp:spPr>
        <a:xfrm>
          <a:off x="368659" y="1696035"/>
          <a:ext cx="670289" cy="670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580A6-023F-4117-9839-0CD52F4C20C2}">
      <dsp:nvSpPr>
        <dsp:cNvPr id="0" name=""/>
        <dsp:cNvSpPr/>
      </dsp:nvSpPr>
      <dsp:spPr>
        <a:xfrm>
          <a:off x="1407607" y="1421825"/>
          <a:ext cx="9888920" cy="121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80" tIns="128980" rIns="128980" bIns="128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 </a:t>
          </a:r>
          <a:r>
            <a:rPr lang="es-MX" sz="1900" b="1" kern="1200" dirty="0"/>
            <a:t>La estadística es la ciencia que se encarga de recopilar, organizar, procesar, analizar e interpretar datos con el fin de deducir las características de un grupo o población objetivo, su importancia radica en que es una fuente de información altamente confiable para la toma de decisiones</a:t>
          </a:r>
          <a:r>
            <a:rPr lang="es-MX" sz="1900" b="1" kern="1200" dirty="0">
              <a:latin typeface="Calibri Light" panose="020F0302020204030204"/>
            </a:rPr>
            <a:t>.</a:t>
          </a:r>
          <a:endParaRPr lang="es-MX" sz="1900" kern="1200" dirty="0"/>
        </a:p>
      </dsp:txBody>
      <dsp:txXfrm>
        <a:off x="1407607" y="1421825"/>
        <a:ext cx="9888920" cy="1218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E881-2D00-43E7-A315-D5E3FB7D18AF}">
      <dsp:nvSpPr>
        <dsp:cNvPr id="0" name=""/>
        <dsp:cNvSpPr/>
      </dsp:nvSpPr>
      <dsp:spPr>
        <a:xfrm>
          <a:off x="94373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6F5F-5CBA-4001-9992-1D7BA97E4D42}">
      <dsp:nvSpPr>
        <dsp:cNvPr id="0" name=""/>
        <dsp:cNvSpPr/>
      </dsp:nvSpPr>
      <dsp:spPr>
        <a:xfrm>
          <a:off x="1246094" y="1405170"/>
          <a:ext cx="835076" cy="8350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584E7-F60A-4E2E-8ED1-C513B58E24AD}">
      <dsp:nvSpPr>
        <dsp:cNvPr id="0" name=""/>
        <dsp:cNvSpPr/>
      </dsp:nvSpPr>
      <dsp:spPr>
        <a:xfrm>
          <a:off x="269205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 Light" panose="020F0302020204030204"/>
            </a:rPr>
            <a:t>Es</a:t>
          </a:r>
          <a:r>
            <a:rPr lang="es-ES" sz="1800" kern="1200" dirty="0"/>
            <a:t> la rama de la </a:t>
          </a:r>
          <a:r>
            <a:rPr lang="es-ES" sz="1800" kern="1200" dirty="0">
              <a:hlinkClick xmlns:r="http://schemas.openxmlformats.org/officeDocument/2006/relationships" r:id="rId1"/>
            </a:rPr>
            <a:t>estadística</a:t>
          </a:r>
          <a:r>
            <a:rPr lang="es-ES" sz="1800" kern="1200" dirty="0"/>
            <a:t> que </a:t>
          </a:r>
          <a:r>
            <a:rPr lang="es-ES" sz="1800" b="1" kern="1200" dirty="0"/>
            <a:t>se encarga de resumir listas largas de datos con el objetivo de obtener las características generales</a:t>
          </a:r>
          <a:r>
            <a:rPr lang="es-ES" sz="1800" kern="1200" dirty="0"/>
            <a:t> de un determinado grupo.</a:t>
          </a:r>
        </a:p>
      </dsp:txBody>
      <dsp:txXfrm>
        <a:off x="2692053" y="1102814"/>
        <a:ext cx="3393785" cy="1439787"/>
      </dsp:txXfrm>
    </dsp:sp>
    <dsp:sp modelId="{DBF008D3-F7A2-4C83-BB1B-B181B6903962}">
      <dsp:nvSpPr>
        <dsp:cNvPr id="0" name=""/>
        <dsp:cNvSpPr/>
      </dsp:nvSpPr>
      <dsp:spPr>
        <a:xfrm>
          <a:off x="667717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5E773-8288-49D6-8962-6620479995BB}">
      <dsp:nvSpPr>
        <dsp:cNvPr id="0" name=""/>
        <dsp:cNvSpPr/>
      </dsp:nvSpPr>
      <dsp:spPr>
        <a:xfrm>
          <a:off x="6979535" y="1405170"/>
          <a:ext cx="835076" cy="8350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5087-C3B5-4D8B-937C-579453D611E0}">
      <dsp:nvSpPr>
        <dsp:cNvPr id="0" name=""/>
        <dsp:cNvSpPr/>
      </dsp:nvSpPr>
      <dsp:spPr>
        <a:xfrm>
          <a:off x="842549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Comúnmente</a:t>
          </a:r>
          <a:r>
            <a:rPr lang="es-ES" sz="1800" b="0" kern="1200" dirty="0"/>
            <a:t> también </a:t>
          </a:r>
          <a:r>
            <a:rPr lang="es-ES" sz="1800" b="1" kern="1200" dirty="0"/>
            <a:t>emplea gráficos, cuadros y tablas</a:t>
          </a:r>
          <a:r>
            <a:rPr lang="es-ES" sz="1800" b="0" kern="1200" dirty="0"/>
            <a:t> para </a:t>
          </a:r>
          <a:r>
            <a:rPr lang="es-ES" sz="1800" kern="1200" dirty="0"/>
            <a:t>representar </a:t>
          </a:r>
          <a:r>
            <a:rPr lang="es-ES" sz="1800" b="0" kern="1200" dirty="0"/>
            <a:t>los </a:t>
          </a:r>
          <a:r>
            <a:rPr lang="es-ES" sz="1800" kern="1200" dirty="0"/>
            <a:t>valores y facilitar </a:t>
          </a:r>
          <a:r>
            <a:rPr lang="es-ES" sz="1800" b="0" kern="1200" dirty="0"/>
            <a:t>la </a:t>
          </a:r>
          <a:r>
            <a:rPr lang="es-ES" sz="1800" kern="1200" dirty="0"/>
            <a:t>comprensión de los datos.</a:t>
          </a:r>
        </a:p>
      </dsp:txBody>
      <dsp:txXfrm>
        <a:off x="8425493" y="1102814"/>
        <a:ext cx="3393785" cy="1439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5BCB-2993-4891-8A8C-149CF30153FF}">
      <dsp:nvSpPr>
        <dsp:cNvPr id="0" name=""/>
        <dsp:cNvSpPr/>
      </dsp:nvSpPr>
      <dsp:spPr>
        <a:xfrm>
          <a:off x="1057544" y="1543"/>
          <a:ext cx="4576235" cy="290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579F-8416-4691-8081-CB5F867F7A70}">
      <dsp:nvSpPr>
        <dsp:cNvPr id="0" name=""/>
        <dsp:cNvSpPr/>
      </dsp:nvSpPr>
      <dsp:spPr>
        <a:xfrm>
          <a:off x="1566014" y="484590"/>
          <a:ext cx="4576235" cy="290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Supongamos que una consultora decide realizar un estudio acerca de cuántos casos y tipos de meningitis hubo en Argentina en un determinado año. Para hacerlo, tendrá que consultar datos y frecuencias de la cantidad de personas que contrajeron dicha enfermedad a lo largo de aquel período.</a:t>
          </a:r>
        </a:p>
      </dsp:txBody>
      <dsp:txXfrm>
        <a:off x="1651125" y="569701"/>
        <a:ext cx="4406013" cy="2735687"/>
      </dsp:txXfrm>
    </dsp:sp>
    <dsp:sp modelId="{F49FF2CC-C14C-44EF-97F7-75CC924AB0F9}">
      <dsp:nvSpPr>
        <dsp:cNvPr id="0" name=""/>
        <dsp:cNvSpPr/>
      </dsp:nvSpPr>
      <dsp:spPr>
        <a:xfrm>
          <a:off x="6650721" y="1543"/>
          <a:ext cx="4576235" cy="290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5B280-F665-444F-9F60-806F78D9CBFE}">
      <dsp:nvSpPr>
        <dsp:cNvPr id="0" name=""/>
        <dsp:cNvSpPr/>
      </dsp:nvSpPr>
      <dsp:spPr>
        <a:xfrm>
          <a:off x="7159191" y="484590"/>
          <a:ext cx="4576235" cy="290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Una vez obtenidos todos los datos, la estadística descriptiva se encargará de estructurar y clasificar la información para representarla a través de un gráfico o tabla.</a:t>
          </a:r>
        </a:p>
      </dsp:txBody>
      <dsp:txXfrm>
        <a:off x="7244302" y="569701"/>
        <a:ext cx="4406013" cy="2735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E881-2D00-43E7-A315-D5E3FB7D18AF}">
      <dsp:nvSpPr>
        <dsp:cNvPr id="0" name=""/>
        <dsp:cNvSpPr/>
      </dsp:nvSpPr>
      <dsp:spPr>
        <a:xfrm>
          <a:off x="94373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6F5F-5CBA-4001-9992-1D7BA97E4D42}">
      <dsp:nvSpPr>
        <dsp:cNvPr id="0" name=""/>
        <dsp:cNvSpPr/>
      </dsp:nvSpPr>
      <dsp:spPr>
        <a:xfrm>
          <a:off x="1246094" y="1405170"/>
          <a:ext cx="835076" cy="8350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584E7-F60A-4E2E-8ED1-C513B58E24AD}">
      <dsp:nvSpPr>
        <dsp:cNvPr id="0" name=""/>
        <dsp:cNvSpPr/>
      </dsp:nvSpPr>
      <dsp:spPr>
        <a:xfrm>
          <a:off x="269205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 Light" panose="020F0302020204030204"/>
            </a:rPr>
            <a:t>Es</a:t>
          </a:r>
          <a:r>
            <a:rPr lang="es-ES" sz="1800" kern="1200" dirty="0"/>
            <a:t> </a:t>
          </a:r>
          <a:r>
            <a:rPr lang="es-ES" sz="1800" b="1" kern="1200" dirty="0"/>
            <a:t>la rama de la estadística que analiza y estudia los datos de una </a:t>
          </a:r>
          <a:r>
            <a:rPr lang="es-ES" sz="1800" kern="1200" dirty="0">
              <a:hlinkClick xmlns:r="http://schemas.openxmlformats.org/officeDocument/2006/relationships" r:id="rId1"/>
            </a:rPr>
            <a:t>población</a:t>
          </a:r>
          <a:r>
            <a:rPr lang="es-ES" sz="1800" b="1" kern="1200" dirty="0"/>
            <a:t> a partir de una </a:t>
          </a:r>
          <a:r>
            <a:rPr lang="es-ES" sz="1800" kern="1200" dirty="0">
              <a:hlinkClick xmlns:r="http://schemas.openxmlformats.org/officeDocument/2006/relationships" r:id="rId2"/>
            </a:rPr>
            <a:t>muestra</a:t>
          </a:r>
          <a:r>
            <a:rPr lang="es-ES" sz="1800" b="1" kern="1200" dirty="0"/>
            <a:t> extraída</a:t>
          </a:r>
          <a:r>
            <a:rPr lang="es-ES" sz="1800" kern="1200" dirty="0"/>
            <a:t>.</a:t>
          </a:r>
        </a:p>
      </dsp:txBody>
      <dsp:txXfrm>
        <a:off x="2692053" y="1102814"/>
        <a:ext cx="3393785" cy="1439787"/>
      </dsp:txXfrm>
    </dsp:sp>
    <dsp:sp modelId="{DBF008D3-F7A2-4C83-BB1B-B181B6903962}">
      <dsp:nvSpPr>
        <dsp:cNvPr id="0" name=""/>
        <dsp:cNvSpPr/>
      </dsp:nvSpPr>
      <dsp:spPr>
        <a:xfrm>
          <a:off x="667717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5E773-8288-49D6-8962-6620479995BB}">
      <dsp:nvSpPr>
        <dsp:cNvPr id="0" name=""/>
        <dsp:cNvSpPr/>
      </dsp:nvSpPr>
      <dsp:spPr>
        <a:xfrm>
          <a:off x="6979535" y="1405170"/>
          <a:ext cx="835076" cy="835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5087-C3B5-4D8B-937C-579453D611E0}">
      <dsp:nvSpPr>
        <dsp:cNvPr id="0" name=""/>
        <dsp:cNvSpPr/>
      </dsp:nvSpPr>
      <dsp:spPr>
        <a:xfrm>
          <a:off x="842549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Este método</a:t>
          </a:r>
          <a:r>
            <a:rPr lang="es-ES" sz="1800" b="1" kern="1200" dirty="0"/>
            <a:t> se encarga de analizar y estudiar los datos más allá de la estadística descriptiva, </a:t>
          </a:r>
          <a:r>
            <a:rPr lang="es-ES" sz="1800" kern="1200" dirty="0"/>
            <a:t>con el objetivo de tomar decisiones y realizar predicciones.</a:t>
          </a:r>
        </a:p>
      </dsp:txBody>
      <dsp:txXfrm>
        <a:off x="8425493" y="1102814"/>
        <a:ext cx="3393785" cy="1439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5BCB-2993-4891-8A8C-149CF30153FF}">
      <dsp:nvSpPr>
        <dsp:cNvPr id="0" name=""/>
        <dsp:cNvSpPr/>
      </dsp:nvSpPr>
      <dsp:spPr>
        <a:xfrm>
          <a:off x="4682765" y="464"/>
          <a:ext cx="4870364" cy="3092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579F-8416-4691-8081-CB5F867F7A70}">
      <dsp:nvSpPr>
        <dsp:cNvPr id="0" name=""/>
        <dsp:cNvSpPr/>
      </dsp:nvSpPr>
      <dsp:spPr>
        <a:xfrm>
          <a:off x="5223917" y="514558"/>
          <a:ext cx="4870364" cy="3092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Supongamos</a:t>
          </a:r>
          <a:r>
            <a:rPr lang="en-US" sz="1900" kern="1200" dirty="0"/>
            <a:t> que un </a:t>
          </a:r>
          <a:r>
            <a:rPr lang="en-US" sz="1900" kern="1200" dirty="0" err="1"/>
            <a:t>investigador</a:t>
          </a:r>
          <a:r>
            <a:rPr lang="en-US" sz="1900" kern="1200" dirty="0"/>
            <a:t> decide </a:t>
          </a:r>
          <a:r>
            <a:rPr lang="en-US" sz="1900" kern="1200" dirty="0" err="1"/>
            <a:t>analizar</a:t>
          </a:r>
          <a:r>
            <a:rPr lang="en-US" sz="1900" kern="1200" dirty="0"/>
            <a:t> </a:t>
          </a:r>
          <a:r>
            <a:rPr lang="en-US" sz="1900" kern="1200" dirty="0" err="1"/>
            <a:t>cuántas</a:t>
          </a:r>
          <a:r>
            <a:rPr lang="en-US" sz="1900" kern="1200" dirty="0"/>
            <a:t> personas </a:t>
          </a:r>
          <a:r>
            <a:rPr lang="en-US" sz="1900" kern="1200" dirty="0" err="1"/>
            <a:t>poseen</a:t>
          </a:r>
          <a:r>
            <a:rPr lang="en-US" sz="1900" kern="1200" dirty="0"/>
            <a:t> </a:t>
          </a:r>
          <a:r>
            <a:rPr lang="en-US" sz="1900" kern="1200" dirty="0" err="1"/>
            <a:t>estudios</a:t>
          </a:r>
          <a:r>
            <a:rPr lang="en-US" sz="1900" kern="1200" dirty="0"/>
            <a:t> </a:t>
          </a:r>
          <a:r>
            <a:rPr lang="en-US" sz="1900" kern="1200" dirty="0" err="1"/>
            <a:t>universitarios</a:t>
          </a:r>
          <a:r>
            <a:rPr lang="en-US" sz="1900" kern="1200" dirty="0"/>
            <a:t> </a:t>
          </a:r>
          <a:r>
            <a:rPr lang="en-US" sz="1900" kern="1200" dirty="0" err="1"/>
            <a:t>completos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determinada</a:t>
          </a:r>
          <a:r>
            <a:rPr lang="en-US" sz="1900" kern="1200" dirty="0"/>
            <a:t> ciudad. Para </a:t>
          </a:r>
          <a:r>
            <a:rPr lang="en-US" sz="1900" kern="1200" dirty="0" err="1"/>
            <a:t>hacerlo</a:t>
          </a:r>
          <a:r>
            <a:rPr lang="en-US" sz="1900" kern="1200" dirty="0"/>
            <a:t>, </a:t>
          </a:r>
          <a:r>
            <a:rPr lang="en-US" sz="1900" kern="1200" dirty="0" err="1"/>
            <a:t>deberá</a:t>
          </a:r>
          <a:r>
            <a:rPr lang="en-US" sz="1900" kern="1200" dirty="0"/>
            <a:t> </a:t>
          </a:r>
          <a:r>
            <a:rPr lang="en-US" sz="1900" kern="1200" dirty="0" err="1"/>
            <a:t>utilizar</a:t>
          </a:r>
          <a:r>
            <a:rPr lang="en-US" sz="1900" kern="1200" dirty="0"/>
            <a:t> la </a:t>
          </a:r>
          <a:r>
            <a:rPr lang="en-US" sz="1900" kern="1200" dirty="0" err="1"/>
            <a:t>estadística</a:t>
          </a:r>
          <a:r>
            <a:rPr lang="en-US" sz="1900" kern="1200" dirty="0"/>
            <a:t> </a:t>
          </a:r>
          <a:r>
            <a:rPr lang="en-US" sz="1900" kern="1200" dirty="0" err="1"/>
            <a:t>inferencial</a:t>
          </a:r>
          <a:r>
            <a:rPr lang="en-US" sz="1900" kern="1200" dirty="0"/>
            <a:t> al </a:t>
          </a:r>
          <a:r>
            <a:rPr lang="en-US" sz="1900" kern="1200" dirty="0" err="1"/>
            <a:t>tomar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muestra</a:t>
          </a:r>
          <a:r>
            <a:rPr lang="en-US" sz="1900" kern="1200" dirty="0"/>
            <a:t> del total de personas de la población, </a:t>
          </a:r>
          <a:r>
            <a:rPr lang="en-US" sz="1900" kern="1200" dirty="0" err="1"/>
            <a:t>cantidad</a:t>
          </a:r>
          <a:r>
            <a:rPr lang="en-US" sz="1900" kern="1200" dirty="0"/>
            <a:t> de </a:t>
          </a:r>
          <a:r>
            <a:rPr lang="en-US" sz="1900" kern="1200" dirty="0" err="1"/>
            <a:t>habitantes</a:t>
          </a:r>
          <a:r>
            <a:rPr lang="en-US" sz="1900" kern="1200" dirty="0"/>
            <a:t>, para </a:t>
          </a:r>
          <a:r>
            <a:rPr lang="en-US" sz="1900" kern="1200" dirty="0" err="1"/>
            <a:t>analizarla</a:t>
          </a:r>
          <a:r>
            <a:rPr lang="en-US" sz="1900" kern="1200" dirty="0"/>
            <a:t> y luego </a:t>
          </a:r>
          <a:r>
            <a:rPr lang="en-US" sz="1900" kern="1200" dirty="0" err="1"/>
            <a:t>establecer</a:t>
          </a:r>
          <a:r>
            <a:rPr lang="en-US" sz="1900" kern="1200" dirty="0"/>
            <a:t> </a:t>
          </a:r>
          <a:r>
            <a:rPr lang="en-US" sz="1900" kern="1200" dirty="0" err="1"/>
            <a:t>hipótesis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r>
            <a:rPr lang="en-US" sz="1900" kern="1200" dirty="0"/>
            <a:t> a </a:t>
          </a:r>
          <a:r>
            <a:rPr lang="en-US" sz="1900" kern="1200" dirty="0" err="1"/>
            <a:t>partir</a:t>
          </a:r>
          <a:r>
            <a:rPr lang="en-US" sz="1900" kern="1200" dirty="0"/>
            <a:t> de </a:t>
          </a:r>
          <a:r>
            <a:rPr lang="en-US" sz="1900" kern="1200" dirty="0" err="1"/>
            <a:t>los</a:t>
          </a:r>
          <a:r>
            <a:rPr lang="en-US" sz="1900" kern="1200" dirty="0"/>
            <a:t> </a:t>
          </a:r>
          <a:r>
            <a:rPr lang="en-US" sz="1900" kern="1200" dirty="0" err="1"/>
            <a:t>resultados</a:t>
          </a:r>
          <a:r>
            <a:rPr lang="en-US" sz="1900" kern="1200" dirty="0"/>
            <a:t> </a:t>
          </a:r>
          <a:r>
            <a:rPr lang="en-US" sz="1900" kern="1200" dirty="0" err="1"/>
            <a:t>obtenidos</a:t>
          </a:r>
          <a:r>
            <a:rPr lang="en-US" sz="1900" kern="1200" dirty="0"/>
            <a:t>.</a:t>
          </a:r>
          <a:endParaRPr lang="en-US" sz="1900" kern="1200" dirty="0">
            <a:latin typeface="Calibri Light" panose="020F0302020204030204"/>
          </a:endParaRPr>
        </a:p>
      </dsp:txBody>
      <dsp:txXfrm>
        <a:off x="5314499" y="605140"/>
        <a:ext cx="4689200" cy="2911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E881-2D00-43E7-A315-D5E3FB7D18AF}">
      <dsp:nvSpPr>
        <dsp:cNvPr id="0" name=""/>
        <dsp:cNvSpPr/>
      </dsp:nvSpPr>
      <dsp:spPr>
        <a:xfrm>
          <a:off x="94373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6F5F-5CBA-4001-9992-1D7BA97E4D42}">
      <dsp:nvSpPr>
        <dsp:cNvPr id="0" name=""/>
        <dsp:cNvSpPr/>
      </dsp:nvSpPr>
      <dsp:spPr>
        <a:xfrm>
          <a:off x="1246094" y="1405170"/>
          <a:ext cx="835076" cy="8350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584E7-F60A-4E2E-8ED1-C513B58E24AD}">
      <dsp:nvSpPr>
        <dsp:cNvPr id="0" name=""/>
        <dsp:cNvSpPr/>
      </dsp:nvSpPr>
      <dsp:spPr>
        <a:xfrm>
          <a:off x="269205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</a:t>
          </a:r>
          <a:r>
            <a:rPr lang="es-ES" sz="2200" b="0" kern="1200" dirty="0"/>
            <a:t> </a:t>
          </a:r>
          <a:r>
            <a:rPr lang="es-ES" sz="2200" b="1" kern="1200" dirty="0"/>
            <a:t>estadística descriptiva</a:t>
          </a:r>
          <a:r>
            <a:rPr lang="es-ES" sz="2200" b="0" kern="1200" dirty="0"/>
            <a:t>, como su nombre lo indica, se encarga</a:t>
          </a:r>
          <a:r>
            <a:rPr lang="es-ES" sz="2200" kern="1200" dirty="0"/>
            <a:t> </a:t>
          </a:r>
          <a:r>
            <a:rPr lang="es-ES" sz="2200" b="0" kern="1200" dirty="0"/>
            <a:t>de describir datos y obtener</a:t>
          </a:r>
          <a:r>
            <a:rPr lang="es-ES" sz="2200" kern="1200" dirty="0"/>
            <a:t> </a:t>
          </a:r>
          <a:r>
            <a:rPr lang="es-ES" sz="2200" b="0" kern="1200" dirty="0"/>
            <a:t>conclusiones</a:t>
          </a:r>
          <a:r>
            <a:rPr lang="es-ES" sz="2200" kern="1200" dirty="0"/>
            <a:t>.</a:t>
          </a:r>
        </a:p>
      </dsp:txBody>
      <dsp:txXfrm>
        <a:off x="2692053" y="1102814"/>
        <a:ext cx="3393785" cy="1439787"/>
      </dsp:txXfrm>
    </dsp:sp>
    <dsp:sp modelId="{DBF008D3-F7A2-4C83-BB1B-B181B6903962}">
      <dsp:nvSpPr>
        <dsp:cNvPr id="0" name=""/>
        <dsp:cNvSpPr/>
      </dsp:nvSpPr>
      <dsp:spPr>
        <a:xfrm>
          <a:off x="6677179" y="1102814"/>
          <a:ext cx="1439787" cy="1439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5E773-8288-49D6-8962-6620479995BB}">
      <dsp:nvSpPr>
        <dsp:cNvPr id="0" name=""/>
        <dsp:cNvSpPr/>
      </dsp:nvSpPr>
      <dsp:spPr>
        <a:xfrm>
          <a:off x="6979535" y="1405170"/>
          <a:ext cx="835076" cy="835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5087-C3B5-4D8B-937C-579453D611E0}">
      <dsp:nvSpPr>
        <dsp:cNvPr id="0" name=""/>
        <dsp:cNvSpPr/>
      </dsp:nvSpPr>
      <dsp:spPr>
        <a:xfrm>
          <a:off x="8425493" y="1102814"/>
          <a:ext cx="3393785" cy="143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</a:t>
          </a:r>
          <a:r>
            <a:rPr lang="es-ES" sz="2200" b="0" kern="1200" dirty="0"/>
            <a:t> </a:t>
          </a:r>
          <a:r>
            <a:rPr lang="es-ES" sz="2200" b="1" kern="1200" dirty="0"/>
            <a:t>estadística inferencial</a:t>
          </a:r>
          <a:r>
            <a:rPr lang="es-ES" sz="2200" b="0" kern="1200" dirty="0"/>
            <a:t> argumenta</a:t>
          </a:r>
          <a:r>
            <a:rPr lang="es-ES" sz="2200" kern="1200" dirty="0"/>
            <a:t> sus resultados a partir </a:t>
          </a:r>
          <a:r>
            <a:rPr lang="es-ES" sz="2200" b="0" kern="1200" dirty="0"/>
            <a:t>de las muestras</a:t>
          </a:r>
          <a:r>
            <a:rPr lang="es-ES" sz="2200" kern="1200" dirty="0"/>
            <a:t> de una población.</a:t>
          </a:r>
        </a:p>
      </dsp:txBody>
      <dsp:txXfrm>
        <a:off x="8425493" y="1102814"/>
        <a:ext cx="3393785" cy="143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2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ciclopediaeconomica.com/poblacion-estadisti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ciclopediaeconomica.com/poblacion-estadisti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799381" y="1000665"/>
            <a:ext cx="998938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¿</a:t>
            </a:r>
            <a:r>
              <a:rPr lang="en-US" sz="2800" b="1" dirty="0" err="1"/>
              <a:t>Qué</a:t>
            </a:r>
            <a:r>
              <a:rPr lang="en-US" sz="2800" b="1" dirty="0"/>
              <a:t> es la </a:t>
            </a:r>
            <a:r>
              <a:rPr lang="en-US" sz="2800" b="1" dirty="0" err="1"/>
              <a:t>muestra</a:t>
            </a:r>
            <a:r>
              <a:rPr lang="en-US" sz="2800" b="1" dirty="0"/>
              <a:t> </a:t>
            </a:r>
            <a:r>
              <a:rPr lang="en-US" sz="2800" b="1" dirty="0" err="1"/>
              <a:t>estadística</a:t>
            </a:r>
            <a:r>
              <a:rPr lang="en-US" sz="2800" b="1" dirty="0"/>
              <a:t>?</a:t>
            </a:r>
            <a:endParaRPr lang="es-ES" sz="2400" dirty="0">
              <a:cs typeface="Calibri" panose="020F0502020204030204"/>
            </a:endParaRPr>
          </a:p>
          <a:p>
            <a:endParaRPr lang="en-US" b="1" dirty="0">
              <a:solidFill>
                <a:srgbClr val="21242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EDE88C-0100-A10E-E41C-AB4CCAABAFF7}"/>
              </a:ext>
            </a:extLst>
          </p:cNvPr>
          <p:cNvSpPr txBox="1"/>
          <p:nvPr/>
        </p:nvSpPr>
        <p:spPr>
          <a:xfrm>
            <a:off x="900023" y="2107721"/>
            <a:ext cx="104063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muestra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es 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porción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que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extrae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una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2400" dirty="0">
                <a:solidFill>
                  <a:srgbClr val="FF6E00"/>
                </a:solidFill>
                <a:latin typeface="lato"/>
                <a:ea typeface="lato"/>
                <a:cs typeface="lato"/>
                <a:hlinkClick r:id="rId3"/>
              </a:rPr>
              <a:t>población 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para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realizar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un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determinado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2400" b="1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estudio</a:t>
            </a:r>
            <a:r>
              <a:rPr lang="en-US" sz="2400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,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con 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el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fin 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conocer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y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determinar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los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aspectos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dicha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población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820CBC-DE12-E149-E24B-FB7C86BB4D73}"/>
              </a:ext>
            </a:extLst>
          </p:cNvPr>
          <p:cNvSpPr txBox="1"/>
          <p:nvPr/>
        </p:nvSpPr>
        <p:spPr>
          <a:xfrm>
            <a:off x="900022" y="3545456"/>
            <a:ext cx="104925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muestra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emplea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situaciones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las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cuales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población es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muy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extensa o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debido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alguna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razón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especifica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imposibilita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realización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del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estudio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normal 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toda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población.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0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828135" y="1245080"/>
            <a:ext cx="998938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¿</a:t>
            </a:r>
            <a:r>
              <a:rPr lang="en-US" sz="2800" b="1" dirty="0" err="1"/>
              <a:t>Qué</a:t>
            </a:r>
            <a:r>
              <a:rPr lang="en-US" sz="2800" b="1" dirty="0"/>
              <a:t> es la </a:t>
            </a:r>
            <a:r>
              <a:rPr lang="en-US" sz="2800" b="1" dirty="0" err="1"/>
              <a:t>muestra</a:t>
            </a:r>
            <a:r>
              <a:rPr lang="en-US" sz="2800" b="1" dirty="0"/>
              <a:t> </a:t>
            </a:r>
            <a:r>
              <a:rPr lang="en-US" sz="2800" b="1" dirty="0" err="1"/>
              <a:t>estadística</a:t>
            </a:r>
            <a:r>
              <a:rPr lang="en-US" sz="2800" b="1" dirty="0"/>
              <a:t>?</a:t>
            </a:r>
            <a:endParaRPr lang="es-ES" sz="2400" dirty="0">
              <a:cs typeface="Calibri" panose="020F0502020204030204"/>
            </a:endParaRPr>
          </a:p>
          <a:p>
            <a:endParaRPr lang="en-US" b="1" dirty="0">
              <a:solidFill>
                <a:srgbClr val="21242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EDE88C-0100-A10E-E41C-AB4CCAABAFF7}"/>
              </a:ext>
            </a:extLst>
          </p:cNvPr>
          <p:cNvSpPr txBox="1"/>
          <p:nvPr/>
        </p:nvSpPr>
        <p:spPr>
          <a:xfrm>
            <a:off x="900023" y="2107721"/>
            <a:ext cx="104063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muestra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es 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porción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que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extrae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una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2400" dirty="0">
                <a:solidFill>
                  <a:srgbClr val="FF6E00"/>
                </a:solidFill>
                <a:latin typeface="lato"/>
                <a:ea typeface="lato"/>
                <a:cs typeface="lato"/>
                <a:hlinkClick r:id="rId3"/>
              </a:rPr>
              <a:t>población 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para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realizar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un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determinado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sz="2400" b="1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estudio</a:t>
            </a:r>
            <a:r>
              <a:rPr lang="en-US" sz="2400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,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con 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el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fin 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conocer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y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determinar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los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aspectos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dicha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población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820CBC-DE12-E149-E24B-FB7C86BB4D73}"/>
              </a:ext>
            </a:extLst>
          </p:cNvPr>
          <p:cNvSpPr txBox="1"/>
          <p:nvPr/>
        </p:nvSpPr>
        <p:spPr>
          <a:xfrm>
            <a:off x="900022" y="3545456"/>
            <a:ext cx="104925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muestra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estadística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emplea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situaciones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las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cuales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población es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muy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extensa o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debido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alguna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razón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especifica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imposibilita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realización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del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estudio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normal a </a:t>
            </a:r>
            <a:r>
              <a:rPr lang="en-US" sz="2400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toda</a:t>
            </a:r>
            <a:r>
              <a:rPr lang="en-US" sz="2400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la población.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8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626853" y="1086929"/>
            <a:ext cx="998938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¿</a:t>
            </a:r>
            <a:r>
              <a:rPr lang="en-US" sz="2800" b="1" dirty="0" err="1"/>
              <a:t>Qué</a:t>
            </a:r>
            <a:r>
              <a:rPr lang="en-US" sz="2800" b="1" dirty="0"/>
              <a:t> es la </a:t>
            </a:r>
            <a:r>
              <a:rPr lang="en-US" sz="2800" b="1" dirty="0" err="1"/>
              <a:t>muestra</a:t>
            </a:r>
            <a:r>
              <a:rPr lang="en-US" sz="2800" b="1" dirty="0"/>
              <a:t> </a:t>
            </a:r>
            <a:r>
              <a:rPr lang="en-US" sz="2800" b="1" dirty="0" err="1"/>
              <a:t>estadística</a:t>
            </a:r>
            <a:r>
              <a:rPr lang="en-US" sz="2800" b="1" dirty="0"/>
              <a:t>?</a:t>
            </a:r>
            <a:endParaRPr lang="es-ES" sz="2400" dirty="0">
              <a:cs typeface="Calibri" panose="020F0502020204030204"/>
            </a:endParaRPr>
          </a:p>
          <a:p>
            <a:endParaRPr lang="en-US" b="1" dirty="0">
              <a:solidFill>
                <a:srgbClr val="21242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EDE88C-0100-A10E-E41C-AB4CCAABAFF7}"/>
              </a:ext>
            </a:extLst>
          </p:cNvPr>
          <p:cNvSpPr txBox="1"/>
          <p:nvPr/>
        </p:nvSpPr>
        <p:spPr>
          <a:xfrm>
            <a:off x="713117" y="2078966"/>
            <a:ext cx="106076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Una </a:t>
            </a:r>
            <a:r>
              <a:rPr lang="en-US" sz="2400" dirty="0" err="1">
                <a:ea typeface="+mn-lt"/>
                <a:cs typeface="+mn-lt"/>
              </a:rPr>
              <a:t>escuela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desea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conocer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</a:t>
            </a:r>
            <a:r>
              <a:rPr lang="en-US" sz="2400" dirty="0">
                <a:ea typeface="+mn-lt"/>
                <a:cs typeface="+mn-lt"/>
              </a:rPr>
              <a:t> sus </a:t>
            </a:r>
            <a:r>
              <a:rPr lang="en-US" sz="2400" dirty="0" err="1">
                <a:ea typeface="+mn-lt"/>
                <a:cs typeface="+mn-lt"/>
              </a:rPr>
              <a:t>estudiantes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presentan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inconformidad</a:t>
            </a:r>
            <a:r>
              <a:rPr lang="en-US" sz="2400" dirty="0">
                <a:ea typeface="+mn-lt"/>
                <a:cs typeface="+mn-lt"/>
              </a:rPr>
              <a:t> con </a:t>
            </a:r>
            <a:r>
              <a:rPr lang="en-US" sz="2400" dirty="0" err="1">
                <a:ea typeface="+mn-lt"/>
                <a:cs typeface="+mn-lt"/>
              </a:rPr>
              <a:t>una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nueva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norma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implementada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hace</a:t>
            </a:r>
            <a:r>
              <a:rPr lang="en-US" sz="2400" dirty="0">
                <a:ea typeface="+mn-lt"/>
                <a:cs typeface="+mn-lt"/>
              </a:rPr>
              <a:t> 1 </a:t>
            </a:r>
            <a:r>
              <a:rPr lang="en-US" sz="2400" dirty="0" err="1">
                <a:ea typeface="+mn-lt"/>
                <a:cs typeface="+mn-lt"/>
              </a:rPr>
              <a:t>semana</a:t>
            </a:r>
            <a:r>
              <a:rPr lang="en-US" sz="2400" dirty="0">
                <a:ea typeface="+mn-lt"/>
                <a:cs typeface="+mn-lt"/>
              </a:rPr>
              <a:t>, sin embargo,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colegio </a:t>
            </a:r>
            <a:r>
              <a:rPr lang="en-US" sz="2400" dirty="0" err="1">
                <a:ea typeface="+mn-lt"/>
                <a:cs typeface="+mn-lt"/>
              </a:rPr>
              <a:t>presenta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una</a:t>
            </a:r>
            <a:r>
              <a:rPr lang="en-US" sz="2400" dirty="0">
                <a:ea typeface="+mn-lt"/>
                <a:cs typeface="+mn-lt"/>
              </a:rPr>
              <a:t> población de 1000 </a:t>
            </a:r>
            <a:r>
              <a:rPr lang="en-US" sz="2400" dirty="0" err="1">
                <a:ea typeface="+mn-lt"/>
                <a:cs typeface="+mn-lt"/>
              </a:rPr>
              <a:t>estudiantes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ende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encargado</a:t>
            </a:r>
            <a:r>
              <a:rPr lang="en-US" sz="2400" dirty="0">
                <a:ea typeface="+mn-lt"/>
                <a:cs typeface="+mn-lt"/>
              </a:rPr>
              <a:t> del </a:t>
            </a:r>
            <a:r>
              <a:rPr lang="en-US" sz="2400" dirty="0" err="1">
                <a:ea typeface="+mn-lt"/>
                <a:cs typeface="+mn-lt"/>
              </a:rPr>
              <a:t>estudio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selecciona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aleatoriamente</a:t>
            </a:r>
            <a:r>
              <a:rPr lang="en-US" sz="2400" dirty="0">
                <a:ea typeface="+mn-lt"/>
                <a:cs typeface="+mn-lt"/>
              </a:rPr>
              <a:t> a 200 </a:t>
            </a:r>
            <a:r>
              <a:rPr lang="en-US" sz="2400" dirty="0" err="1">
                <a:ea typeface="+mn-lt"/>
                <a:cs typeface="+mn-lt"/>
              </a:rPr>
              <a:t>estudiantes</a:t>
            </a:r>
            <a:r>
              <a:rPr lang="en-US" sz="2400" dirty="0">
                <a:ea typeface="+mn-lt"/>
                <a:cs typeface="+mn-lt"/>
              </a:rPr>
              <a:t>. Con las </a:t>
            </a:r>
            <a:r>
              <a:rPr lang="en-US" sz="2400" dirty="0" err="1">
                <a:ea typeface="+mn-lt"/>
                <a:cs typeface="+mn-lt"/>
              </a:rPr>
              <a:t>respuestas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otorgadas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estudiantes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seleccionados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muestra</a:t>
            </a:r>
            <a:r>
              <a:rPr lang="en-US" sz="2400" dirty="0">
                <a:ea typeface="+mn-lt"/>
                <a:cs typeface="+mn-lt"/>
              </a:rPr>
              <a:t>, se </a:t>
            </a:r>
            <a:r>
              <a:rPr lang="en-US" sz="2400" dirty="0" err="1">
                <a:ea typeface="+mn-lt"/>
                <a:cs typeface="+mn-lt"/>
              </a:rPr>
              <a:t>procede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analizar</a:t>
            </a:r>
            <a:r>
              <a:rPr lang="en-US" sz="2400" dirty="0">
                <a:ea typeface="+mn-lt"/>
                <a:cs typeface="+mn-lt"/>
              </a:rPr>
              <a:t> las </a:t>
            </a:r>
            <a:r>
              <a:rPr lang="en-US" sz="2400" dirty="0" err="1">
                <a:ea typeface="+mn-lt"/>
                <a:cs typeface="+mn-lt"/>
              </a:rPr>
              <a:t>respuestas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dirty="0" err="1">
                <a:ea typeface="+mn-lt"/>
                <a:cs typeface="+mn-lt"/>
              </a:rPr>
              <a:t>continuar</a:t>
            </a:r>
            <a:r>
              <a:rPr lang="en-US" sz="2400" dirty="0">
                <a:ea typeface="+mn-lt"/>
                <a:cs typeface="+mn-lt"/>
              </a:rPr>
              <a:t> con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estudio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285834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Preguntas y Respuestas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/>
              <a:t>¿?</a:t>
            </a:r>
            <a:endParaRPr lang="es-MX" sz="1000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1803;p46">
            <a:extLst>
              <a:ext uri="{FF2B5EF4-FFF2-40B4-BE49-F238E27FC236}">
                <a16:creationId xmlns:a16="http://schemas.microsoft.com/office/drawing/2014/main" id="{5E76A573-DB97-57E1-5CD1-5733F01A60EF}"/>
              </a:ext>
            </a:extLst>
          </p:cNvPr>
          <p:cNvCxnSpPr/>
          <p:nvPr/>
        </p:nvCxnSpPr>
        <p:spPr>
          <a:xfrm flipV="1">
            <a:off x="2933149" y="4305658"/>
            <a:ext cx="5668375" cy="43131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/>
              <a:t>Gracias por tu atención</a:t>
            </a:r>
          </a:p>
        </p:txBody>
      </p:sp>
      <p:cxnSp>
        <p:nvCxnSpPr>
          <p:cNvPr id="3" name="Google Shape;1803;p46">
            <a:extLst>
              <a:ext uri="{FF2B5EF4-FFF2-40B4-BE49-F238E27FC236}">
                <a16:creationId xmlns:a16="http://schemas.microsoft.com/office/drawing/2014/main" id="{833AC1D6-0691-C45D-E2CB-95AB421932E9}"/>
              </a:ext>
            </a:extLst>
          </p:cNvPr>
          <p:cNvCxnSpPr/>
          <p:nvPr/>
        </p:nvCxnSpPr>
        <p:spPr>
          <a:xfrm>
            <a:off x="1667942" y="3601167"/>
            <a:ext cx="5208300" cy="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CF07494-4947-612C-122B-DEC46B7D9F9A}"/>
              </a:ext>
            </a:extLst>
          </p:cNvPr>
          <p:cNvSpPr txBox="1"/>
          <p:nvPr/>
        </p:nvSpPr>
        <p:spPr>
          <a:xfrm>
            <a:off x="842513" y="5184475"/>
            <a:ext cx="7286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https://enciclopediaeconomica.com/estadistica-descriptiva-inferencial/</a:t>
            </a:r>
          </a:p>
        </p:txBody>
      </p: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20" y="1989194"/>
            <a:ext cx="7969995" cy="73845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 err="1">
                <a:ea typeface="+mn-lt"/>
                <a:cs typeface="+mn-lt"/>
              </a:rPr>
              <a:t>Conceptos</a:t>
            </a:r>
            <a:r>
              <a:rPr lang="en" dirty="0">
                <a:ea typeface="+mn-lt"/>
                <a:cs typeface="+mn-lt"/>
              </a:rPr>
              <a:t> </a:t>
            </a:r>
            <a:r>
              <a:rPr lang="en" dirty="0" err="1">
                <a:ea typeface="+mn-lt"/>
                <a:cs typeface="+mn-lt"/>
              </a:rPr>
              <a:t>generales</a:t>
            </a:r>
            <a:r>
              <a:rPr lang="en" dirty="0">
                <a:ea typeface="+mn-lt"/>
                <a:cs typeface="+mn-lt"/>
              </a:rPr>
              <a:t> de </a:t>
            </a:r>
            <a:r>
              <a:rPr lang="en" dirty="0" err="1">
                <a:ea typeface="+mn-lt"/>
                <a:cs typeface="+mn-lt"/>
              </a:rPr>
              <a:t>estadística</a:t>
            </a:r>
            <a:endParaRPr lang="en" dirty="0" err="1">
              <a:cs typeface="Calibri"/>
            </a:endParaRP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15446" y="2957467"/>
            <a:ext cx="3783754" cy="4498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/>
              <a:t>Ejercicios Prácticos</a:t>
            </a:r>
            <a:endParaRPr lang="es-ES" sz="240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15445" y="4037214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>
                  <a:solidFill>
                    <a:schemeClr val="bg1"/>
                  </a:solidFill>
                </a:rPr>
                <a:t>Diplomado en ciencia de datos</a:t>
              </a:r>
              <a:endParaRPr lang="es-MX" u="sng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2" name="CuadroTexto 3">
            <a:extLst>
              <a:ext uri="{FF2B5EF4-FFF2-40B4-BE49-F238E27FC236}">
                <a16:creationId xmlns:a16="http://schemas.microsoft.com/office/drawing/2014/main" id="{CBF508DA-3CE3-60D9-A296-FCA63AF26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921694"/>
              </p:ext>
            </p:extLst>
          </p:nvPr>
        </p:nvGraphicFramePr>
        <p:xfrm>
          <a:off x="533909" y="1617873"/>
          <a:ext cx="11296528" cy="406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6" name="Google Shape;1760;p44">
            <a:extLst>
              <a:ext uri="{FF2B5EF4-FFF2-40B4-BE49-F238E27FC236}">
                <a16:creationId xmlns:a16="http://schemas.microsoft.com/office/drawing/2014/main" id="{CB904D7E-8F78-DDD3-5C56-28D74A767450}"/>
              </a:ext>
            </a:extLst>
          </p:cNvPr>
          <p:cNvSpPr txBox="1">
            <a:spLocks/>
          </p:cNvSpPr>
          <p:nvPr/>
        </p:nvSpPr>
        <p:spPr>
          <a:xfrm>
            <a:off x="536644" y="1284704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¿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Qué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es la 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estadistica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?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sp>
        <p:nvSpPr>
          <p:cNvPr id="74" name="Título 1">
            <a:extLst>
              <a:ext uri="{FF2B5EF4-FFF2-40B4-BE49-F238E27FC236}">
                <a16:creationId xmlns:a16="http://schemas.microsoft.com/office/drawing/2014/main" id="{774FECDA-BADD-0504-8E72-C6E993DF0463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2" name="CuadroTexto 3">
            <a:extLst>
              <a:ext uri="{FF2B5EF4-FFF2-40B4-BE49-F238E27FC236}">
                <a16:creationId xmlns:a16="http://schemas.microsoft.com/office/drawing/2014/main" id="{CBF508DA-3CE3-60D9-A296-FCA63AF26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212826"/>
              </p:ext>
            </p:extLst>
          </p:nvPr>
        </p:nvGraphicFramePr>
        <p:xfrm>
          <a:off x="102587" y="1200929"/>
          <a:ext cx="12763018" cy="364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1245079" y="1288212"/>
            <a:ext cx="514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¿</a:t>
            </a:r>
            <a:r>
              <a:rPr lang="en-US" b="1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Qué</a:t>
            </a:r>
            <a:r>
              <a:rPr lang="en-US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 es la </a:t>
            </a:r>
            <a:r>
              <a:rPr lang="en-US" b="1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estadística</a:t>
            </a:r>
            <a:r>
              <a:rPr lang="en-US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 </a:t>
            </a:r>
            <a:r>
              <a:rPr lang="en-US" b="1" dirty="0" err="1">
                <a:solidFill>
                  <a:srgbClr val="21242C"/>
                </a:solidFill>
                <a:latin typeface="lato"/>
                <a:ea typeface="lato"/>
                <a:cs typeface="lato"/>
              </a:rPr>
              <a:t>descriptiva</a:t>
            </a:r>
            <a:r>
              <a:rPr lang="en-US" b="1" dirty="0">
                <a:solidFill>
                  <a:srgbClr val="21242C"/>
                </a:solidFill>
                <a:latin typeface="lato"/>
                <a:ea typeface="lato"/>
                <a:cs typeface="lato"/>
              </a:rPr>
              <a:t>?</a:t>
            </a:r>
          </a:p>
        </p:txBody>
      </p:sp>
      <p:pic>
        <p:nvPicPr>
          <p:cNvPr id="94" name="Imagen 767" descr="Icono&#10;&#10;Descripción generada automáticamente">
            <a:extLst>
              <a:ext uri="{FF2B5EF4-FFF2-40B4-BE49-F238E27FC236}">
                <a16:creationId xmlns:a16="http://schemas.microsoft.com/office/drawing/2014/main" id="{840B0A0E-5806-9326-6C3C-B538E3879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361" y="2704381"/>
            <a:ext cx="600976" cy="615351"/>
          </a:xfrm>
          <a:prstGeom prst="rect">
            <a:avLst/>
          </a:prstGeom>
        </p:spPr>
      </p:pic>
      <p:sp>
        <p:nvSpPr>
          <p:cNvPr id="96" name="Título 1">
            <a:extLst>
              <a:ext uri="{FF2B5EF4-FFF2-40B4-BE49-F238E27FC236}">
                <a16:creationId xmlns:a16="http://schemas.microsoft.com/office/drawing/2014/main" id="{575F14E2-DA29-B0A6-307F-6EE1B96DEDD6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2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>
                  <a:solidFill>
                    <a:schemeClr val="bg1"/>
                  </a:solidFill>
                </a:rPr>
                <a:t>Diplomado en ciencia de datos</a:t>
              </a:r>
              <a:endParaRPr lang="es-MX" u="sng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128" name="Título 1">
            <a:extLst>
              <a:ext uri="{FF2B5EF4-FFF2-40B4-BE49-F238E27FC236}">
                <a16:creationId xmlns:a16="http://schemas.microsoft.com/office/drawing/2014/main" id="{CCFBC458-469F-2446-99AE-AE8162769928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Google Shape;1760;p44">
            <a:extLst>
              <a:ext uri="{FF2B5EF4-FFF2-40B4-BE49-F238E27FC236}">
                <a16:creationId xmlns:a16="http://schemas.microsoft.com/office/drawing/2014/main" id="{91D16F1A-7C93-31A9-20F1-966708812A09}"/>
              </a:ext>
            </a:extLst>
          </p:cNvPr>
          <p:cNvSpPr txBox="1">
            <a:spLocks/>
          </p:cNvSpPr>
          <p:nvPr/>
        </p:nvSpPr>
        <p:spPr>
          <a:xfrm>
            <a:off x="536644" y="1284704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¿</a:t>
            </a:r>
            <a:r>
              <a:rPr lang="en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Ejemplo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de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 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estadística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descriptiva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?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graphicFrame>
        <p:nvGraphicFramePr>
          <p:cNvPr id="130" name="CuadroTexto 1">
            <a:extLst>
              <a:ext uri="{FF2B5EF4-FFF2-40B4-BE49-F238E27FC236}">
                <a16:creationId xmlns:a16="http://schemas.microsoft.com/office/drawing/2014/main" id="{48DA2670-A12B-E86B-4022-8D03E8BFE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979786"/>
              </p:ext>
            </p:extLst>
          </p:nvPr>
        </p:nvGraphicFramePr>
        <p:xfrm>
          <a:off x="-5750" y="1978325"/>
          <a:ext cx="12792972" cy="33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28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2" name="CuadroTexto 3">
            <a:extLst>
              <a:ext uri="{FF2B5EF4-FFF2-40B4-BE49-F238E27FC236}">
                <a16:creationId xmlns:a16="http://schemas.microsoft.com/office/drawing/2014/main" id="{CBF508DA-3CE3-60D9-A296-FCA63AF26479}"/>
              </a:ext>
            </a:extLst>
          </p:cNvPr>
          <p:cNvGraphicFramePr/>
          <p:nvPr/>
        </p:nvGraphicFramePr>
        <p:xfrm>
          <a:off x="102587" y="1200929"/>
          <a:ext cx="12763018" cy="364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1245079" y="1288212"/>
            <a:ext cx="514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1242C"/>
                </a:solidFill>
                <a:latin typeface="lato"/>
                <a:ea typeface="lato"/>
                <a:cs typeface="lato"/>
              </a:rPr>
              <a:t>¿Qué es la estadística inferencial?</a:t>
            </a:r>
          </a:p>
        </p:txBody>
      </p:sp>
      <p:pic>
        <p:nvPicPr>
          <p:cNvPr id="94" name="Imagen 767" descr="Icono&#10;&#10;Descripción generada automáticamente">
            <a:extLst>
              <a:ext uri="{FF2B5EF4-FFF2-40B4-BE49-F238E27FC236}">
                <a16:creationId xmlns:a16="http://schemas.microsoft.com/office/drawing/2014/main" id="{840B0A0E-5806-9326-6C3C-B538E3879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361" y="2704381"/>
            <a:ext cx="600976" cy="61535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34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u="sng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u="sng">
                  <a:solidFill>
                    <a:schemeClr val="bg1"/>
                  </a:solidFill>
                </a:rPr>
                <a:t>Diplomado en ciencia de datos</a:t>
              </a:r>
              <a:endParaRPr lang="es-MX" u="sng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8" name="Google Shape;1760;p44">
            <a:extLst>
              <a:ext uri="{FF2B5EF4-FFF2-40B4-BE49-F238E27FC236}">
                <a16:creationId xmlns:a16="http://schemas.microsoft.com/office/drawing/2014/main" id="{91D16F1A-7C93-31A9-20F1-966708812A09}"/>
              </a:ext>
            </a:extLst>
          </p:cNvPr>
          <p:cNvSpPr txBox="1">
            <a:spLocks/>
          </p:cNvSpPr>
          <p:nvPr/>
        </p:nvSpPr>
        <p:spPr>
          <a:xfrm>
            <a:off x="536644" y="1284704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Ejemplo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de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 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estadística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Inferencial</a:t>
            </a:r>
            <a:endParaRPr lang="en" b="1" dirty="0" err="1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graphicFrame>
        <p:nvGraphicFramePr>
          <p:cNvPr id="130" name="CuadroTexto 1">
            <a:extLst>
              <a:ext uri="{FF2B5EF4-FFF2-40B4-BE49-F238E27FC236}">
                <a16:creationId xmlns:a16="http://schemas.microsoft.com/office/drawing/2014/main" id="{48DA2670-A12B-E86B-4022-8D03E8BFE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933274"/>
              </p:ext>
            </p:extLst>
          </p:nvPr>
        </p:nvGraphicFramePr>
        <p:xfrm>
          <a:off x="-1544127" y="1935193"/>
          <a:ext cx="14777047" cy="3607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Título 1">
            <a:extLst>
              <a:ext uri="{FF2B5EF4-FFF2-40B4-BE49-F238E27FC236}">
                <a16:creationId xmlns:a16="http://schemas.microsoft.com/office/drawing/2014/main" id="{D5922A89-2D00-19CD-90CD-A319E3C88287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5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2" name="CuadroTexto 3">
            <a:extLst>
              <a:ext uri="{FF2B5EF4-FFF2-40B4-BE49-F238E27FC236}">
                <a16:creationId xmlns:a16="http://schemas.microsoft.com/office/drawing/2014/main" id="{CBF508DA-3CE3-60D9-A296-FCA63AF26479}"/>
              </a:ext>
            </a:extLst>
          </p:cNvPr>
          <p:cNvGraphicFramePr/>
          <p:nvPr/>
        </p:nvGraphicFramePr>
        <p:xfrm>
          <a:off x="102587" y="1200929"/>
          <a:ext cx="12763018" cy="364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1101305" y="1201948"/>
            <a:ext cx="99893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Diferencias entre la </a:t>
            </a:r>
            <a:r>
              <a:rPr lang="en-US" sz="2400" b="1" dirty="0" err="1"/>
              <a:t>estadística</a:t>
            </a:r>
            <a:r>
              <a:rPr lang="en-US" sz="2400" b="1" dirty="0"/>
              <a:t> </a:t>
            </a:r>
            <a:r>
              <a:rPr lang="en-US" sz="2400" b="1" dirty="0" err="1"/>
              <a:t>descriptiva</a:t>
            </a:r>
            <a:r>
              <a:rPr lang="en-US" sz="2400" b="1" dirty="0"/>
              <a:t> y la </a:t>
            </a:r>
            <a:r>
              <a:rPr lang="en-US" sz="2400" b="1" dirty="0" err="1"/>
              <a:t>inferencial</a:t>
            </a:r>
            <a:endParaRPr lang="es-ES" sz="2400" dirty="0" err="1"/>
          </a:p>
          <a:p>
            <a:endParaRPr lang="en-US" b="1" dirty="0">
              <a:solidFill>
                <a:srgbClr val="21242C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94" name="Imagen 767" descr="Icono&#10;&#10;Descripción generada automáticamente">
            <a:extLst>
              <a:ext uri="{FF2B5EF4-FFF2-40B4-BE49-F238E27FC236}">
                <a16:creationId xmlns:a16="http://schemas.microsoft.com/office/drawing/2014/main" id="{840B0A0E-5806-9326-6C3C-B538E3879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361" y="2704381"/>
            <a:ext cx="600976" cy="61535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8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6" name="Google Shape;1760;p44">
            <a:extLst>
              <a:ext uri="{FF2B5EF4-FFF2-40B4-BE49-F238E27FC236}">
                <a16:creationId xmlns:a16="http://schemas.microsoft.com/office/drawing/2014/main" id="{F2E3B3B0-5DE2-DB77-2978-C9BA55743B4D}"/>
              </a:ext>
            </a:extLst>
          </p:cNvPr>
          <p:cNvSpPr txBox="1">
            <a:spLocks/>
          </p:cNvSpPr>
          <p:nvPr/>
        </p:nvSpPr>
        <p:spPr>
          <a:xfrm>
            <a:off x="709172" y="1399723"/>
            <a:ext cx="7969995" cy="46528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ED961E-2473-5825-AC67-A318653D803B}"/>
              </a:ext>
            </a:extLst>
          </p:cNvPr>
          <p:cNvSpPr txBox="1"/>
          <p:nvPr/>
        </p:nvSpPr>
        <p:spPr>
          <a:xfrm>
            <a:off x="1216324" y="1029420"/>
            <a:ext cx="99893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Diferencias entre la </a:t>
            </a:r>
            <a:r>
              <a:rPr lang="en-US" sz="2400" b="1" dirty="0" err="1"/>
              <a:t>estadística</a:t>
            </a:r>
            <a:r>
              <a:rPr lang="en-US" sz="2400" b="1" dirty="0"/>
              <a:t> </a:t>
            </a:r>
            <a:r>
              <a:rPr lang="en-US" sz="2400" b="1" dirty="0" err="1"/>
              <a:t>descriptiva</a:t>
            </a:r>
            <a:r>
              <a:rPr lang="en-US" sz="2400" b="1" dirty="0"/>
              <a:t> y la </a:t>
            </a:r>
            <a:r>
              <a:rPr lang="en-US" sz="2400" b="1" dirty="0" err="1"/>
              <a:t>inferencial</a:t>
            </a:r>
            <a:endParaRPr lang="es-ES" sz="2400" dirty="0" err="1"/>
          </a:p>
          <a:p>
            <a:endParaRPr lang="en-US" b="1" dirty="0">
              <a:solidFill>
                <a:srgbClr val="21242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3BE5CE-89E6-5C14-1528-508E92378A21}"/>
              </a:ext>
            </a:extLst>
          </p:cNvPr>
          <p:cNvSpPr txBox="1">
            <a:spLocks/>
          </p:cNvSpPr>
          <p:nvPr/>
        </p:nvSpPr>
        <p:spPr>
          <a:xfrm>
            <a:off x="6276835" y="408257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estadística</a:t>
            </a:r>
            <a:endParaRPr lang="en" dirty="0" err="1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3" name="Imagen 34" descr="Diagrama&#10;&#10;Descripción generada automáticamente">
            <a:extLst>
              <a:ext uri="{FF2B5EF4-FFF2-40B4-BE49-F238E27FC236}">
                <a16:creationId xmlns:a16="http://schemas.microsoft.com/office/drawing/2014/main" id="{87B457A3-AC20-8675-A7BC-EB0A0667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30" y="1480149"/>
            <a:ext cx="5906219" cy="44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revision>686</cp:revision>
  <dcterms:created xsi:type="dcterms:W3CDTF">2022-08-22T23:58:18Z</dcterms:created>
  <dcterms:modified xsi:type="dcterms:W3CDTF">2023-01-20T18:32:22Z</dcterms:modified>
</cp:coreProperties>
</file>