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3" r:id="rId4"/>
    <p:sldId id="294" r:id="rId5"/>
    <p:sldId id="295" r:id="rId6"/>
    <p:sldId id="297" r:id="rId7"/>
    <p:sldId id="296" r:id="rId8"/>
    <p:sldId id="298" r:id="rId9"/>
    <p:sldId id="299" r:id="rId10"/>
    <p:sldId id="300" r:id="rId11"/>
    <p:sldId id="301" r:id="rId12"/>
    <p:sldId id="302" r:id="rId13"/>
    <p:sldId id="304" r:id="rId14"/>
    <p:sldId id="303" r:id="rId15"/>
    <p:sldId id="305" r:id="rId16"/>
    <p:sldId id="306" r:id="rId17"/>
    <p:sldId id="307" r:id="rId18"/>
    <p:sldId id="267" r:id="rId19"/>
    <p:sldId id="270" r:id="rId20"/>
    <p:sldId id="271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BE5180-9397-2551-FAA7-069E1C20FAF1}" v="333" dt="2023-01-09T17:35:50.909"/>
    <p1510:client id="{D4616B72-4BA3-D9AB-45A0-8F145CE74336}" v="850" dt="2022-12-26T22:59:55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1985-39AC-5890-1130-DBDAE2D61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B0A397-9620-DE78-5BA1-D2AE34589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5C7B7-BFDA-B1C5-07F3-8DEFDDCB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10/08/2023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A851E-2707-4364-B1E6-F3EE06F2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0AE6F6-CC4A-21CF-CC5B-768144AF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662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19421-1C7A-2DEB-3AF5-FA15A05C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E518A3-6D98-3029-DB7C-640B6F676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E334E-A9FC-903A-7607-7A3D5E81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10/08/2023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F8DC4-A993-9912-EE71-5B9E2A71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B06082-9EBC-31EE-ADDB-5B76261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12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2D5E1C-F872-2BC1-E3D7-399FC95D7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214D1D-3C38-8786-E31C-859671766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9649FC-5B95-5CB5-311F-8A2FDE52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10/08/2023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836519-72DB-E36D-F1BC-A26395CD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54174-67A2-2C61-6426-C0B37D60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895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FDF16-1308-A1CA-94B5-35FAF3DD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CACFB6-AE71-EDBB-07C5-E918565FB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CA4B6-35CA-A085-E3B5-0FBD8FA9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10/08/2023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0FA93-75DE-5E8C-130D-F1BF5DE3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2DF1CA-150B-6D09-F6D4-277EFFF1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10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4CA5D-F7D6-086B-BAFE-BCCFF805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7F014-FE48-182E-E0E0-08D40697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085EDB-9E20-70E6-CD97-C0DA7E86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10/08/2023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442C93-2C29-C79D-2A15-1C40AFB2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BD4F7-CA19-B0C4-80EE-1F68C6F0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9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37506-0D94-96EC-7F5D-FBC5B625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79A24E-1EB9-860C-6B87-669127172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86ACD5-C465-6960-3EE3-A670D2D0D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41EC55-4662-99B6-A655-F2D47A7C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10/08/2023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16E08A-BF42-8901-C8E1-F85E9F1D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D1858B-DFD1-2BAB-728A-6D1C684A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83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BCD18-FC89-5452-62A7-E23F4876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78372B-813E-90A6-775E-0231940DA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2BD234-0370-FA4A-A0BE-B25735BCA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564004-90BD-8E9F-2925-3B9FCC3FE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4294CE-9308-99D1-B727-B945B7346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CC42AE-E448-F3EA-36FF-5F2073FA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10/08/2023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FF859A-42A2-A408-DEE9-12E54275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7462F0-4723-0F25-351B-7A939B53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96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FBE90-7CDD-ABBE-2272-F8F854BD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D57CE1-1023-50F8-C5BA-2959EDD9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10/08/2023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F622DF-3DE1-58BE-F001-0BD857E4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BAB469-86A2-5069-BF28-D649E8EA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016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2C02E5-C0A6-73DD-D118-3D37C840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10/08/2023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EE7C48-191E-C4CA-18C6-DE48FA86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2AE5DE-92A0-68A9-7D80-186D5F10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34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5A832-353E-5400-BEFA-5205996D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9933B-9E17-AB83-B764-5DDD5850B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D695C1-B383-689B-B003-BB5FEC000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0D44BC-6F76-3D94-A88D-03A8FC6B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10/08/2023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A3EBD7-D9BC-4776-4AD0-04215F62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ECFCFF-1BC0-CD1A-566C-76FDDF01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285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81827-0FBF-D754-6D53-E173C941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2C950B-4B76-BA68-62B2-54419EEA2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F54EED-E358-2F78-FFE9-CFFBC5D8F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7D89EF-73E5-98B3-39C7-00C4E881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10/08/2023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907C57-00BD-EA48-7986-32E5626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35643C-2C0B-0F9A-FBB4-7930910C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83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0A3234-E320-DB73-E99E-D1FEFB47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F957B6-B1A4-2E75-3658-688D9B425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3B2C4-67A0-29BE-DB00-3E37D2B97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30218-1BAE-4E5C-9968-ABB9ABAE3D56}" type="datetimeFigureOut">
              <a:rPr lang="es-MX" smtClean="0"/>
              <a:t>10/08/2023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CAE5D9-D80A-5DB0-44D2-8A574D7AA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8D630D-3058-EA37-CD5B-E887AA741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3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C20BF15D-5771-2BED-3B2C-DBC4CE429406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8FBFA22-3686-F85B-FF4A-55108F028257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F166EAF8-8473-A2DE-3E51-0D1C4A547034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AC9FC5C-CE5C-642A-85CB-E19EE47BCF30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9171D4E-0836-1104-FF99-1B3ECE3469AF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140BA09-AD1F-17BA-6FAA-138828C7574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4FF630F-039F-F1E3-7520-DACD5C5E5B63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6A62088-0B15-AD59-7770-1C3E561F43D8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ítulo 1">
            <a:extLst>
              <a:ext uri="{FF2B5EF4-FFF2-40B4-BE49-F238E27FC236}">
                <a16:creationId xmlns:a16="http://schemas.microsoft.com/office/drawing/2014/main" id="{B59AB80B-EB5E-737D-B766-6B9BF6A0DAF6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A6169EA-B999-788B-403D-1CEC1302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3987"/>
            <a:ext cx="1209675" cy="1190625"/>
          </a:xfrm>
          <a:prstGeom prst="rect">
            <a:avLst/>
          </a:prstGeom>
        </p:spPr>
      </p:pic>
      <p:cxnSp>
        <p:nvCxnSpPr>
          <p:cNvPr id="37" name="Google Shape;1734;p42">
            <a:extLst>
              <a:ext uri="{FF2B5EF4-FFF2-40B4-BE49-F238E27FC236}">
                <a16:creationId xmlns:a16="http://schemas.microsoft.com/office/drawing/2014/main" id="{51492C11-952D-D4A6-8E57-C9231DF47EB3}"/>
              </a:ext>
            </a:extLst>
          </p:cNvPr>
          <p:cNvCxnSpPr/>
          <p:nvPr/>
        </p:nvCxnSpPr>
        <p:spPr>
          <a:xfrm>
            <a:off x="716975" y="39375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731;p42">
            <a:extLst>
              <a:ext uri="{FF2B5EF4-FFF2-40B4-BE49-F238E27FC236}">
                <a16:creationId xmlns:a16="http://schemas.microsoft.com/office/drawing/2014/main" id="{68167399-A7ED-14B8-39D2-CA2357742767}"/>
              </a:ext>
            </a:extLst>
          </p:cNvPr>
          <p:cNvSpPr txBox="1">
            <a:spLocks/>
          </p:cNvSpPr>
          <p:nvPr/>
        </p:nvSpPr>
        <p:spPr>
          <a:xfrm>
            <a:off x="101675" y="3236220"/>
            <a:ext cx="6647100" cy="1023126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s-ES" sz="2800" b="1" dirty="0">
                <a:solidFill>
                  <a:schemeClr val="bg1">
                    <a:lumMod val="50000"/>
                  </a:schemeClr>
                </a:solidFill>
              </a:rPr>
              <a:t>Análisis y Gestión de Datos en </a:t>
            </a:r>
            <a:r>
              <a:rPr lang="es-ES" sz="2800" b="1" dirty="0" err="1">
                <a:solidFill>
                  <a:schemeClr val="bg1">
                    <a:lumMod val="50000"/>
                  </a:schemeClr>
                </a:solidFill>
              </a:rPr>
              <a:t>Power</a:t>
            </a:r>
            <a:r>
              <a:rPr lang="es-ES" sz="2800" b="1" dirty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es-MX" sz="28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es-MX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2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60533" y="365125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BI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> </a:t>
            </a:r>
            <a:endParaRPr lang="es-MX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3FEF2518-082B-F57C-4627-DA1FA20A66BC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B6AAF43-48D3-345D-3377-553BCF2AF306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BCD9244D-B03B-9914-A4AB-984B3E1BDA79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AC1F2D6-96AF-1FDC-CC84-A28AB9BD83AF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25D0F4-5DE9-59CD-7CD5-D901E9A7B856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A350ECE-C8A6-AB57-903C-27DC9DF91661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FCEAB42-7A25-261B-6D19-32BCC392C79B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3AE9980-D0C0-8DD0-CC81-3A6C263C39A2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90EB1093-552C-DDFE-7053-75C45E37D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374" y="1273000"/>
            <a:ext cx="7045601" cy="39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9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60533" y="365125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BI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> </a:t>
            </a:r>
            <a:endParaRPr lang="es-MX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3FEF2518-082B-F57C-4627-DA1FA20A66BC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B6AAF43-48D3-345D-3377-553BCF2AF306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BCD9244D-B03B-9914-A4AB-984B3E1BDA79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AC1F2D6-96AF-1FDC-CC84-A28AB9BD83AF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25D0F4-5DE9-59CD-7CD5-D901E9A7B856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A350ECE-C8A6-AB57-903C-27DC9DF91661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FCEAB42-7A25-261B-6D19-32BCC392C79B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3AE9980-D0C0-8DD0-CC81-3A6C263C39A2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33BDC85A-D151-4830-2478-E8759503A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732" y="1276349"/>
            <a:ext cx="5840688" cy="424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73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60533" y="365125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BI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> </a:t>
            </a:r>
            <a:endParaRPr lang="es-MX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3FEF2518-082B-F57C-4627-DA1FA20A66BC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B6AAF43-48D3-345D-3377-553BCF2AF306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BCD9244D-B03B-9914-A4AB-984B3E1BDA79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AC1F2D6-96AF-1FDC-CC84-A28AB9BD83AF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25D0F4-5DE9-59CD-7CD5-D901E9A7B856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A350ECE-C8A6-AB57-903C-27DC9DF91661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FCEAB42-7A25-261B-6D19-32BCC392C79B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3AE9980-D0C0-8DD0-CC81-3A6C263C39A2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AA6BF96F-DF8D-31EA-588F-4BE5A2F3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772" y="1461235"/>
            <a:ext cx="5885828" cy="327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7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60533" y="365125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BI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> </a:t>
            </a:r>
            <a:endParaRPr lang="es-MX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3FEF2518-082B-F57C-4627-DA1FA20A66BC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B6AAF43-48D3-345D-3377-553BCF2AF306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BCD9244D-B03B-9914-A4AB-984B3E1BDA79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AC1F2D6-96AF-1FDC-CC84-A28AB9BD83AF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25D0F4-5DE9-59CD-7CD5-D901E9A7B856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A350ECE-C8A6-AB57-903C-27DC9DF91661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FCEAB42-7A25-261B-6D19-32BCC392C79B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3AE9980-D0C0-8DD0-CC81-3A6C263C39A2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3C590454-DB11-1017-FF88-1F1F0F551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009" y="1084111"/>
            <a:ext cx="6181981" cy="429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5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60533" y="365125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BI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> </a:t>
            </a:r>
            <a:endParaRPr lang="es-MX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3FEF2518-082B-F57C-4627-DA1FA20A66BC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B6AAF43-48D3-345D-3377-553BCF2AF306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BCD9244D-B03B-9914-A4AB-984B3E1BDA79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AC1F2D6-96AF-1FDC-CC84-A28AB9BD83AF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25D0F4-5DE9-59CD-7CD5-D901E9A7B856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A350ECE-C8A6-AB57-903C-27DC9DF91661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FCEAB42-7A25-261B-6D19-32BCC392C79B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3AE9980-D0C0-8DD0-CC81-3A6C263C39A2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DAAC2802-8E4B-B5B5-D0DF-544BE1474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495" y="1276349"/>
            <a:ext cx="6634370" cy="40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00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60533" y="365125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BI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> </a:t>
            </a:r>
            <a:endParaRPr lang="es-MX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3FEF2518-082B-F57C-4627-DA1FA20A66BC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B6AAF43-48D3-345D-3377-553BCF2AF306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BCD9244D-B03B-9914-A4AB-984B3E1BDA79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AC1F2D6-96AF-1FDC-CC84-A28AB9BD83AF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25D0F4-5DE9-59CD-7CD5-D901E9A7B856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A350ECE-C8A6-AB57-903C-27DC9DF91661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FCEAB42-7A25-261B-6D19-32BCC392C79B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3AE9980-D0C0-8DD0-CC81-3A6C263C39A2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A456FEA2-4CF5-F38D-B35B-F7F8FF376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19212"/>
            <a:ext cx="76200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59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60533" y="365125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BI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> </a:t>
            </a:r>
            <a:endParaRPr lang="es-MX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3FEF2518-082B-F57C-4627-DA1FA20A66BC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B6AAF43-48D3-345D-3377-553BCF2AF306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BCD9244D-B03B-9914-A4AB-984B3E1BDA79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AC1F2D6-96AF-1FDC-CC84-A28AB9BD83AF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25D0F4-5DE9-59CD-7CD5-D901E9A7B856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A350ECE-C8A6-AB57-903C-27DC9DF91661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FCEAB42-7A25-261B-6D19-32BCC392C79B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3AE9980-D0C0-8DD0-CC81-3A6C263C39A2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C6D4FF91-56B4-FEB3-A7E3-047DD6AE1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1143000"/>
            <a:ext cx="77343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60533" y="365125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BI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> </a:t>
            </a:r>
            <a:endParaRPr lang="es-MX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3FEF2518-082B-F57C-4627-DA1FA20A66BC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B6AAF43-48D3-345D-3377-553BCF2AF306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BCD9244D-B03B-9914-A4AB-984B3E1BDA79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AC1F2D6-96AF-1FDC-CC84-A28AB9BD83AF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25D0F4-5DE9-59CD-7CD5-D901E9A7B856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A350ECE-C8A6-AB57-903C-27DC9DF91661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FCEAB42-7A25-261B-6D19-32BCC392C79B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3AE9980-D0C0-8DD0-CC81-3A6C263C39A2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Descripción de un esquema de estrella e importancia para Power BI - Power BI  | Microsoft Learn">
            <a:extLst>
              <a:ext uri="{FF2B5EF4-FFF2-40B4-BE49-F238E27FC236}">
                <a16:creationId xmlns:a16="http://schemas.microsoft.com/office/drawing/2014/main" id="{747A92D9-4875-FEB1-573F-51AD8B9C5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11" y="1069378"/>
            <a:ext cx="6996223" cy="477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36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Practico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3" name="Google Shape;1793;p46">
            <a:extLst>
              <a:ext uri="{FF2B5EF4-FFF2-40B4-BE49-F238E27FC236}">
                <a16:creationId xmlns:a16="http://schemas.microsoft.com/office/drawing/2014/main" id="{3D42A819-921C-FAE2-2E56-E3A4B01C7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0609" y="3491160"/>
            <a:ext cx="4683418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algn="ctr"/>
            <a:r>
              <a:rPr lang="en" sz="4500" dirty="0">
                <a:solidFill>
                  <a:schemeClr val="dk2"/>
                </a:solidFill>
              </a:rPr>
              <a:t>Taller Practico</a:t>
            </a:r>
            <a:r>
              <a:rPr lang="en" sz="6000" dirty="0"/>
              <a:t> </a:t>
            </a:r>
            <a:endParaRPr sz="6000" dirty="0"/>
          </a:p>
        </p:txBody>
      </p:sp>
      <p:sp>
        <p:nvSpPr>
          <p:cNvPr id="14" name="Google Shape;1794;p46">
            <a:extLst>
              <a:ext uri="{FF2B5EF4-FFF2-40B4-BE49-F238E27FC236}">
                <a16:creationId xmlns:a16="http://schemas.microsoft.com/office/drawing/2014/main" id="{516AE6A1-7095-9229-E9F9-3C849AD43630}"/>
              </a:ext>
            </a:extLst>
          </p:cNvPr>
          <p:cNvSpPr txBox="1">
            <a:spLocks/>
          </p:cNvSpPr>
          <p:nvPr/>
        </p:nvSpPr>
        <p:spPr>
          <a:xfrm>
            <a:off x="4009360" y="1885655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12000" dirty="0"/>
              <a:t>01</a:t>
            </a:r>
          </a:p>
        </p:txBody>
      </p:sp>
      <p:sp>
        <p:nvSpPr>
          <p:cNvPr id="15" name="Google Shape;1795;p46">
            <a:extLst>
              <a:ext uri="{FF2B5EF4-FFF2-40B4-BE49-F238E27FC236}">
                <a16:creationId xmlns:a16="http://schemas.microsoft.com/office/drawing/2014/main" id="{3188A8B8-D12D-083C-8ABE-928E9EC80AC0}"/>
              </a:ext>
            </a:extLst>
          </p:cNvPr>
          <p:cNvSpPr txBox="1">
            <a:spLocks/>
          </p:cNvSpPr>
          <p:nvPr/>
        </p:nvSpPr>
        <p:spPr>
          <a:xfrm>
            <a:off x="3383142" y="4294841"/>
            <a:ext cx="4273618" cy="614552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s-ES" dirty="0">
                <a:cs typeface="Calibri"/>
              </a:rPr>
              <a:t>Taller DAX</a:t>
            </a:r>
            <a:endParaRPr lang="es-MX" dirty="0" err="1">
              <a:cs typeface="Calibri"/>
            </a:endParaRPr>
          </a:p>
        </p:txBody>
      </p:sp>
      <p:grpSp>
        <p:nvGrpSpPr>
          <p:cNvPr id="17" name="Google Shape;1796;p46">
            <a:extLst>
              <a:ext uri="{FF2B5EF4-FFF2-40B4-BE49-F238E27FC236}">
                <a16:creationId xmlns:a16="http://schemas.microsoft.com/office/drawing/2014/main" id="{58BAAFDC-50F6-1648-1CF8-7FDAA76D1B2E}"/>
              </a:ext>
            </a:extLst>
          </p:cNvPr>
          <p:cNvGrpSpPr/>
          <p:nvPr/>
        </p:nvGrpSpPr>
        <p:grpSpPr>
          <a:xfrm flipH="1">
            <a:off x="3704560" y="2589628"/>
            <a:ext cx="793256" cy="182899"/>
            <a:chOff x="2685575" y="2835950"/>
            <a:chExt cx="433000" cy="99825"/>
          </a:xfrm>
        </p:grpSpPr>
        <p:sp>
          <p:nvSpPr>
            <p:cNvPr id="18" name="Google Shape;1797;p46">
              <a:extLst>
                <a:ext uri="{FF2B5EF4-FFF2-40B4-BE49-F238E27FC236}">
                  <a16:creationId xmlns:a16="http://schemas.microsoft.com/office/drawing/2014/main" id="{491B341C-FCF6-B309-4B26-A5B3CF9AB0E7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98;p46">
              <a:extLst>
                <a:ext uri="{FF2B5EF4-FFF2-40B4-BE49-F238E27FC236}">
                  <a16:creationId xmlns:a16="http://schemas.microsoft.com/office/drawing/2014/main" id="{58B85C3B-FC3D-6B3E-18AB-F577A9CFB68C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99;p46">
              <a:extLst>
                <a:ext uri="{FF2B5EF4-FFF2-40B4-BE49-F238E27FC236}">
                  <a16:creationId xmlns:a16="http://schemas.microsoft.com/office/drawing/2014/main" id="{97F62B7F-E94C-AF03-422B-F74C13EAD4B4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00;p46">
              <a:extLst>
                <a:ext uri="{FF2B5EF4-FFF2-40B4-BE49-F238E27FC236}">
                  <a16:creationId xmlns:a16="http://schemas.microsoft.com/office/drawing/2014/main" id="{A962D3DC-EB58-04A2-3695-F0AC098EC888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" name="Google Shape;1803;p46">
            <a:extLst>
              <a:ext uri="{FF2B5EF4-FFF2-40B4-BE49-F238E27FC236}">
                <a16:creationId xmlns:a16="http://schemas.microsoft.com/office/drawing/2014/main" id="{CC6B6900-DBE8-B76A-3682-62516C095686}"/>
              </a:ext>
            </a:extLst>
          </p:cNvPr>
          <p:cNvCxnSpPr/>
          <p:nvPr/>
        </p:nvCxnSpPr>
        <p:spPr>
          <a:xfrm>
            <a:off x="3048168" y="41762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6AA7F6E8-BFE3-B3F6-FDA1-BDDA1E223346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503BFA0-A979-F93D-2DF8-BE4DFAD91371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9E148E37-7BA3-62FA-0D8F-BEE07BBEE5CD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EE50F219-06F2-B637-D008-CFFDDA27E4B9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C9437D0-75B2-BA41-76DE-763D485D211E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87C40B8F-4F21-F614-8762-E1A1FE4B8E9F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E083EFC6-E058-74A5-E03B-2BFE6DF37F1B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09D5C80-CC9E-9F7D-F84F-D348F254ADB9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245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3" name="Google Shape;1793;p46">
            <a:extLst>
              <a:ext uri="{FF2B5EF4-FFF2-40B4-BE49-F238E27FC236}">
                <a16:creationId xmlns:a16="http://schemas.microsoft.com/office/drawing/2014/main" id="{3D42A819-921C-FAE2-2E56-E3A4B01C7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6281" y="3522749"/>
            <a:ext cx="5773558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algn="ctr"/>
            <a:r>
              <a:rPr lang="en" sz="4500" dirty="0">
                <a:solidFill>
                  <a:schemeClr val="dk2"/>
                </a:solidFill>
              </a:rPr>
              <a:t>Preguntas y Respuestas</a:t>
            </a:r>
            <a:r>
              <a:rPr lang="en" sz="6000" dirty="0"/>
              <a:t> </a:t>
            </a:r>
            <a:endParaRPr sz="6000" dirty="0"/>
          </a:p>
        </p:txBody>
      </p:sp>
      <p:sp>
        <p:nvSpPr>
          <p:cNvPr id="14" name="Google Shape;1794;p46">
            <a:extLst>
              <a:ext uri="{FF2B5EF4-FFF2-40B4-BE49-F238E27FC236}">
                <a16:creationId xmlns:a16="http://schemas.microsoft.com/office/drawing/2014/main" id="{516AE6A1-7095-9229-E9F9-3C849AD43630}"/>
              </a:ext>
            </a:extLst>
          </p:cNvPr>
          <p:cNvSpPr txBox="1">
            <a:spLocks/>
          </p:cNvSpPr>
          <p:nvPr/>
        </p:nvSpPr>
        <p:spPr>
          <a:xfrm>
            <a:off x="4009360" y="1885655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12000" dirty="0"/>
              <a:t>02</a:t>
            </a:r>
          </a:p>
        </p:txBody>
      </p:sp>
      <p:sp>
        <p:nvSpPr>
          <p:cNvPr id="15" name="Google Shape;1795;p46">
            <a:extLst>
              <a:ext uri="{FF2B5EF4-FFF2-40B4-BE49-F238E27FC236}">
                <a16:creationId xmlns:a16="http://schemas.microsoft.com/office/drawing/2014/main" id="{3188A8B8-D12D-083C-8ABE-928E9EC80AC0}"/>
              </a:ext>
            </a:extLst>
          </p:cNvPr>
          <p:cNvSpPr txBox="1">
            <a:spLocks/>
          </p:cNvSpPr>
          <p:nvPr/>
        </p:nvSpPr>
        <p:spPr>
          <a:xfrm>
            <a:off x="3383142" y="4294840"/>
            <a:ext cx="3944758" cy="1387851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" sz="10000" dirty="0"/>
              <a:t>¿?</a:t>
            </a:r>
            <a:endParaRPr lang="es-MX" sz="10000" dirty="0"/>
          </a:p>
        </p:txBody>
      </p:sp>
      <p:grpSp>
        <p:nvGrpSpPr>
          <p:cNvPr id="17" name="Google Shape;1796;p46">
            <a:extLst>
              <a:ext uri="{FF2B5EF4-FFF2-40B4-BE49-F238E27FC236}">
                <a16:creationId xmlns:a16="http://schemas.microsoft.com/office/drawing/2014/main" id="{58BAAFDC-50F6-1648-1CF8-7FDAA76D1B2E}"/>
              </a:ext>
            </a:extLst>
          </p:cNvPr>
          <p:cNvGrpSpPr/>
          <p:nvPr/>
        </p:nvGrpSpPr>
        <p:grpSpPr>
          <a:xfrm flipH="1">
            <a:off x="3704560" y="2589628"/>
            <a:ext cx="793256" cy="182899"/>
            <a:chOff x="2685575" y="2835950"/>
            <a:chExt cx="433000" cy="99825"/>
          </a:xfrm>
        </p:grpSpPr>
        <p:sp>
          <p:nvSpPr>
            <p:cNvPr id="18" name="Google Shape;1797;p46">
              <a:extLst>
                <a:ext uri="{FF2B5EF4-FFF2-40B4-BE49-F238E27FC236}">
                  <a16:creationId xmlns:a16="http://schemas.microsoft.com/office/drawing/2014/main" id="{491B341C-FCF6-B309-4B26-A5B3CF9AB0E7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98;p46">
              <a:extLst>
                <a:ext uri="{FF2B5EF4-FFF2-40B4-BE49-F238E27FC236}">
                  <a16:creationId xmlns:a16="http://schemas.microsoft.com/office/drawing/2014/main" id="{58B85C3B-FC3D-6B3E-18AB-F577A9CFB68C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99;p46">
              <a:extLst>
                <a:ext uri="{FF2B5EF4-FFF2-40B4-BE49-F238E27FC236}">
                  <a16:creationId xmlns:a16="http://schemas.microsoft.com/office/drawing/2014/main" id="{97F62B7F-E94C-AF03-422B-F74C13EAD4B4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00;p46">
              <a:extLst>
                <a:ext uri="{FF2B5EF4-FFF2-40B4-BE49-F238E27FC236}">
                  <a16:creationId xmlns:a16="http://schemas.microsoft.com/office/drawing/2014/main" id="{A962D3DC-EB58-04A2-3695-F0AC098EC888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" name="Google Shape;1803;p46">
            <a:extLst>
              <a:ext uri="{FF2B5EF4-FFF2-40B4-BE49-F238E27FC236}">
                <a16:creationId xmlns:a16="http://schemas.microsoft.com/office/drawing/2014/main" id="{CC6B6900-DBE8-B76A-3682-62516C095686}"/>
              </a:ext>
            </a:extLst>
          </p:cNvPr>
          <p:cNvCxnSpPr>
            <a:cxnSpLocks/>
          </p:cNvCxnSpPr>
          <p:nvPr/>
        </p:nvCxnSpPr>
        <p:spPr>
          <a:xfrm>
            <a:off x="2717800" y="4176261"/>
            <a:ext cx="6002039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0B733A16-DE61-F831-FE85-ED259505396C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B7FB5E7-FAD1-F04B-1BF9-D7C0A47887FE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89089E55-BBA2-66F2-DB11-7721DA0E43B2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D09C4EF-1E1C-D2C6-93A9-07D969302B10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D6CB9F2-609E-8F80-3FF1-35F8C44BDE88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ACD8FC0-AAD0-A169-67FC-55B67C1E37AE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25FF5D0A-1670-981A-6627-C0A02B69A7C3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E3F97F3-465C-931B-0933-30AC3231DCD0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18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1">
            <a:extLst>
              <a:ext uri="{FF2B5EF4-FFF2-40B4-BE49-F238E27FC236}">
                <a16:creationId xmlns:a16="http://schemas.microsoft.com/office/drawing/2014/main" id="{B59AB80B-EB5E-737D-B766-6B9BF6A0DAF6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A6169EA-B999-788B-403D-1CEC1302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3987"/>
            <a:ext cx="1209675" cy="1190625"/>
          </a:xfrm>
          <a:prstGeom prst="rect">
            <a:avLst/>
          </a:prstGeom>
        </p:spPr>
      </p:pic>
      <p:sp>
        <p:nvSpPr>
          <p:cNvPr id="14" name="Google Shape;1752;p44">
            <a:extLst>
              <a:ext uri="{FF2B5EF4-FFF2-40B4-BE49-F238E27FC236}">
                <a16:creationId xmlns:a16="http://schemas.microsoft.com/office/drawing/2014/main" id="{8188618D-BC7D-1A12-180B-537BEC8815D1}"/>
              </a:ext>
            </a:extLst>
          </p:cNvPr>
          <p:cNvSpPr/>
          <p:nvPr/>
        </p:nvSpPr>
        <p:spPr>
          <a:xfrm>
            <a:off x="1832062" y="391183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755;p44">
            <a:extLst>
              <a:ext uri="{FF2B5EF4-FFF2-40B4-BE49-F238E27FC236}">
                <a16:creationId xmlns:a16="http://schemas.microsoft.com/office/drawing/2014/main" id="{D32A4B9A-EB8C-03AD-9394-21B835BA12E4}"/>
              </a:ext>
            </a:extLst>
          </p:cNvPr>
          <p:cNvSpPr/>
          <p:nvPr/>
        </p:nvSpPr>
        <p:spPr>
          <a:xfrm>
            <a:off x="1832062" y="290168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757;p44">
            <a:extLst>
              <a:ext uri="{FF2B5EF4-FFF2-40B4-BE49-F238E27FC236}">
                <a16:creationId xmlns:a16="http://schemas.microsoft.com/office/drawing/2014/main" id="{DE8BCE52-1862-E19A-25F7-A247EA10BB64}"/>
              </a:ext>
            </a:extLst>
          </p:cNvPr>
          <p:cNvSpPr/>
          <p:nvPr/>
        </p:nvSpPr>
        <p:spPr>
          <a:xfrm>
            <a:off x="1832062" y="188299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59;p44">
            <a:extLst>
              <a:ext uri="{FF2B5EF4-FFF2-40B4-BE49-F238E27FC236}">
                <a16:creationId xmlns:a16="http://schemas.microsoft.com/office/drawing/2014/main" id="{D911A126-ACDE-7A0E-13C3-16BD23E4D01E}"/>
              </a:ext>
            </a:extLst>
          </p:cNvPr>
          <p:cNvSpPr txBox="1">
            <a:spLocks/>
          </p:cNvSpPr>
          <p:nvPr/>
        </p:nvSpPr>
        <p:spPr>
          <a:xfrm>
            <a:off x="1696140" y="1801884"/>
            <a:ext cx="821700" cy="554400"/>
          </a:xfrm>
          <a:prstGeom prst="rect">
            <a:avLst/>
          </a:prstGeom>
        </p:spPr>
        <p:txBody>
          <a:bodyPr spcFirstLastPara="1" vert="horz" wrap="square" lIns="91425" tIns="18287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dirty="0"/>
              <a:t>01</a:t>
            </a:r>
          </a:p>
        </p:txBody>
      </p:sp>
      <p:sp>
        <p:nvSpPr>
          <p:cNvPr id="19" name="Google Shape;1760;p44">
            <a:extLst>
              <a:ext uri="{FF2B5EF4-FFF2-40B4-BE49-F238E27FC236}">
                <a16:creationId xmlns:a16="http://schemas.microsoft.com/office/drawing/2014/main" id="{5661E78A-69E0-E23A-A888-0316A81EFE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20720" y="1946062"/>
            <a:ext cx="6109954" cy="41508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" dirty="0">
                <a:cs typeface="Calibri"/>
              </a:rPr>
              <a:t>Introducción a BI</a:t>
            </a:r>
          </a:p>
        </p:txBody>
      </p:sp>
      <p:sp>
        <p:nvSpPr>
          <p:cNvPr id="21" name="Google Shape;1762;p44">
            <a:extLst>
              <a:ext uri="{FF2B5EF4-FFF2-40B4-BE49-F238E27FC236}">
                <a16:creationId xmlns:a16="http://schemas.microsoft.com/office/drawing/2014/main" id="{0437C467-6731-2DAA-4316-72B1EE35CB66}"/>
              </a:ext>
            </a:extLst>
          </p:cNvPr>
          <p:cNvSpPr txBox="1">
            <a:spLocks/>
          </p:cNvSpPr>
          <p:nvPr/>
        </p:nvSpPr>
        <p:spPr>
          <a:xfrm>
            <a:off x="1698970" y="281700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 dirty="0"/>
              <a:t>02</a:t>
            </a:r>
          </a:p>
        </p:txBody>
      </p:sp>
      <p:sp>
        <p:nvSpPr>
          <p:cNvPr id="24" name="Google Shape;1763;p44">
            <a:extLst>
              <a:ext uri="{FF2B5EF4-FFF2-40B4-BE49-F238E27FC236}">
                <a16:creationId xmlns:a16="http://schemas.microsoft.com/office/drawing/2014/main" id="{6A615099-CAE8-EDB1-9494-4B6F1E228FD8}"/>
              </a:ext>
            </a:extLst>
          </p:cNvPr>
          <p:cNvSpPr txBox="1">
            <a:spLocks/>
          </p:cNvSpPr>
          <p:nvPr/>
        </p:nvSpPr>
        <p:spPr>
          <a:xfrm>
            <a:off x="2544200" y="2871203"/>
            <a:ext cx="3755000" cy="72300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s-MX" sz="2400" dirty="0"/>
              <a:t>Ejercicios Prácticos</a:t>
            </a:r>
            <a:endParaRPr lang="es-ES" sz="2400" dirty="0"/>
          </a:p>
        </p:txBody>
      </p:sp>
      <p:sp>
        <p:nvSpPr>
          <p:cNvPr id="25" name="Google Shape;1765;p44">
            <a:extLst>
              <a:ext uri="{FF2B5EF4-FFF2-40B4-BE49-F238E27FC236}">
                <a16:creationId xmlns:a16="http://schemas.microsoft.com/office/drawing/2014/main" id="{D86B853C-FFFF-3493-04DC-738256127DF5}"/>
              </a:ext>
            </a:extLst>
          </p:cNvPr>
          <p:cNvSpPr txBox="1">
            <a:spLocks/>
          </p:cNvSpPr>
          <p:nvPr/>
        </p:nvSpPr>
        <p:spPr>
          <a:xfrm>
            <a:off x="1698970" y="382922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 dirty="0"/>
              <a:t>03</a:t>
            </a:r>
          </a:p>
        </p:txBody>
      </p:sp>
      <p:sp>
        <p:nvSpPr>
          <p:cNvPr id="28" name="Google Shape;1766;p44">
            <a:extLst>
              <a:ext uri="{FF2B5EF4-FFF2-40B4-BE49-F238E27FC236}">
                <a16:creationId xmlns:a16="http://schemas.microsoft.com/office/drawing/2014/main" id="{72FD28A5-61B4-1EE5-5089-6F21CDD71AEA}"/>
              </a:ext>
            </a:extLst>
          </p:cNvPr>
          <p:cNvSpPr txBox="1">
            <a:spLocks/>
          </p:cNvSpPr>
          <p:nvPr/>
        </p:nvSpPr>
        <p:spPr>
          <a:xfrm>
            <a:off x="2544200" y="4051591"/>
            <a:ext cx="3272400" cy="55429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MX" sz="2400" dirty="0"/>
              <a:t>Preguntas y respuestas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6972612-8812-30BE-A5BB-C4EB3D65700F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10AAC7B-95B5-1FD5-7FD7-9E94E927D15F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3D09177F-E674-E31F-A017-DFB7A9F89D60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C5889E3-A6A5-5789-FA57-66BF675610F9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A70C258-15A3-0585-8100-0FB788854B07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2B3F357-175E-2AF9-4C09-F63DDFD1CDBF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5139313-75AE-7C3C-55BA-1F82810225C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E8C4F41-AE18-31C6-7A18-DC10EBB76E5E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01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6" name="Google Shape;4495;p73">
            <a:extLst>
              <a:ext uri="{FF2B5EF4-FFF2-40B4-BE49-F238E27FC236}">
                <a16:creationId xmlns:a16="http://schemas.microsoft.com/office/drawing/2014/main" id="{2613E8F8-D447-A4CB-D2AF-52E897DF8053}"/>
              </a:ext>
            </a:extLst>
          </p:cNvPr>
          <p:cNvSpPr txBox="1">
            <a:spLocks/>
          </p:cNvSpPr>
          <p:nvPr/>
        </p:nvSpPr>
        <p:spPr>
          <a:xfrm>
            <a:off x="1784972" y="2139203"/>
            <a:ext cx="4953848" cy="1289797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MX" dirty="0"/>
              <a:t>Gracias por tu atención</a:t>
            </a:r>
          </a:p>
        </p:txBody>
      </p:sp>
      <p:cxnSp>
        <p:nvCxnSpPr>
          <p:cNvPr id="47" name="Google Shape;4540;p73">
            <a:extLst>
              <a:ext uri="{FF2B5EF4-FFF2-40B4-BE49-F238E27FC236}">
                <a16:creationId xmlns:a16="http://schemas.microsoft.com/office/drawing/2014/main" id="{317BD00E-A514-964C-6B25-D58A8560F311}"/>
              </a:ext>
            </a:extLst>
          </p:cNvPr>
          <p:cNvCxnSpPr>
            <a:cxnSpLocks/>
          </p:cNvCxnSpPr>
          <p:nvPr/>
        </p:nvCxnSpPr>
        <p:spPr>
          <a:xfrm>
            <a:off x="1874204" y="3429000"/>
            <a:ext cx="4864616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6B2C200B-9862-6ACB-4DEF-5EFDAC00D501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7A8B15F7-F520-9FBC-9A4F-7E7052E09AFC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1C3C3E0-BDED-D725-9287-F5F4B01A9281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BB5E7E1-5304-401D-A957-74D2D46A4B30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DDCFA7E-70CA-3BF3-EE46-5DA625DD79D2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8F2487E-A4DC-B843-F422-1F1CB1BE7DDB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685D5E71-19D5-88C7-0239-C92841842A20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3CDA1E0B-5E42-1C79-7726-5847DE6C6A38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86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60533" y="365125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BI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> </a:t>
            </a:r>
            <a:endParaRPr lang="es-MX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3FEF2518-082B-F57C-4627-DA1FA20A66BC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B6AAF43-48D3-345D-3377-553BCF2AF306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BCD9244D-B03B-9914-A4AB-984B3E1BDA79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AC1F2D6-96AF-1FDC-CC84-A28AB9BD83AF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25D0F4-5DE9-59CD-7CD5-D901E9A7B856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A350ECE-C8A6-AB57-903C-27DC9DF91661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FCEAB42-7A25-261B-6D19-32BCC392C79B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3AE9980-D0C0-8DD0-CC81-3A6C263C39A2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4AA1A891-3C51-94B5-0521-8B50FD939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945" y="1852163"/>
            <a:ext cx="6353175" cy="20193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9BF77AB-5863-E9E8-1B2F-BFF346C64251}"/>
              </a:ext>
            </a:extLst>
          </p:cNvPr>
          <p:cNvSpPr txBox="1"/>
          <p:nvPr/>
        </p:nvSpPr>
        <p:spPr>
          <a:xfrm>
            <a:off x="1444918" y="4081459"/>
            <a:ext cx="8550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Permite crear formulas y expresiones para crear valores específicos</a:t>
            </a:r>
          </a:p>
          <a:p>
            <a:pPr algn="ctr"/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 se utiliza dentro de modelo de datos.</a:t>
            </a:r>
            <a:endParaRPr lang="es-MX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24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60533" y="365125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BI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> </a:t>
            </a:r>
            <a:endParaRPr lang="es-MX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3FEF2518-082B-F57C-4627-DA1FA20A66BC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B6AAF43-48D3-345D-3377-553BCF2AF306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BCD9244D-B03B-9914-A4AB-984B3E1BDA79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AC1F2D6-96AF-1FDC-CC84-A28AB9BD83AF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25D0F4-5DE9-59CD-7CD5-D901E9A7B856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A350ECE-C8A6-AB57-903C-27DC9DF91661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FCEAB42-7A25-261B-6D19-32BCC392C79B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3AE9980-D0C0-8DD0-CC81-3A6C263C39A2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9D090131-B4F8-4DE7-4AAA-73DB0104C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275" y="1123345"/>
            <a:ext cx="5114925" cy="143827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2380CDA-85AC-9485-600E-13568B6E9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145" y="2835779"/>
            <a:ext cx="40957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5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60533" y="365125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BI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> </a:t>
            </a:r>
            <a:endParaRPr lang="es-MX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3FEF2518-082B-F57C-4627-DA1FA20A66BC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B6AAF43-48D3-345D-3377-553BCF2AF306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BCD9244D-B03B-9914-A4AB-984B3E1BDA79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AC1F2D6-96AF-1FDC-CC84-A28AB9BD83AF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25D0F4-5DE9-59CD-7CD5-D901E9A7B856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A350ECE-C8A6-AB57-903C-27DC9DF91661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FCEAB42-7A25-261B-6D19-32BCC392C79B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3AE9980-D0C0-8DD0-CC81-3A6C263C39A2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6F636580-A376-73F4-9632-0AC5B0A4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254" y="1241238"/>
            <a:ext cx="6692557" cy="435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5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60533" y="365125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BI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> </a:t>
            </a:r>
            <a:endParaRPr lang="es-MX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3FEF2518-082B-F57C-4627-DA1FA20A66BC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B6AAF43-48D3-345D-3377-553BCF2AF306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BCD9244D-B03B-9914-A4AB-984B3E1BDA79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AC1F2D6-96AF-1FDC-CC84-A28AB9BD83AF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25D0F4-5DE9-59CD-7CD5-D901E9A7B856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A350ECE-C8A6-AB57-903C-27DC9DF91661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FCEAB42-7A25-261B-6D19-32BCC392C79B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3AE9980-D0C0-8DD0-CC81-3A6C263C39A2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6F636580-A376-73F4-9632-0AC5B0A4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254" y="1241238"/>
            <a:ext cx="6692557" cy="435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3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60533" y="365125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BI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> </a:t>
            </a:r>
            <a:endParaRPr lang="es-MX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3FEF2518-082B-F57C-4627-DA1FA20A66BC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B6AAF43-48D3-345D-3377-553BCF2AF306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BCD9244D-B03B-9914-A4AB-984B3E1BDA79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AC1F2D6-96AF-1FDC-CC84-A28AB9BD83AF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25D0F4-5DE9-59CD-7CD5-D901E9A7B856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A350ECE-C8A6-AB57-903C-27DC9DF91661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FCEAB42-7A25-261B-6D19-32BCC392C79B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3AE9980-D0C0-8DD0-CC81-3A6C263C39A2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00079892-727C-77F6-1530-A94EC5CE6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050" y="1557866"/>
            <a:ext cx="7788965" cy="371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2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60533" y="365125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BI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> </a:t>
            </a:r>
            <a:endParaRPr lang="es-MX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3FEF2518-082B-F57C-4627-DA1FA20A66BC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B6AAF43-48D3-345D-3377-553BCF2AF306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BCD9244D-B03B-9914-A4AB-984B3E1BDA79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AC1F2D6-96AF-1FDC-CC84-A28AB9BD83AF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25D0F4-5DE9-59CD-7CD5-D901E9A7B856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A350ECE-C8A6-AB57-903C-27DC9DF91661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FCEAB42-7A25-261B-6D19-32BCC392C79B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3AE9980-D0C0-8DD0-CC81-3A6C263C39A2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4E9BA931-048D-2E66-7C83-A0B8359DB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351" y="1276349"/>
            <a:ext cx="5960319" cy="38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0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5960533" y="365125"/>
            <a:ext cx="5393266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Introducción a BI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> </a:t>
            </a:r>
            <a:endParaRPr lang="es-MX" dirty="0">
              <a:solidFill>
                <a:schemeClr val="bg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3FEF2518-082B-F57C-4627-DA1FA20A66BC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B6AAF43-48D3-345D-3377-553BCF2AF306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BCD9244D-B03B-9914-A4AB-984B3E1BDA79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AC1F2D6-96AF-1FDC-CC84-A28AB9BD83AF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25D0F4-5DE9-59CD-7CD5-D901E9A7B856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A350ECE-C8A6-AB57-903C-27DC9DF91661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FCEAB42-7A25-261B-6D19-32BCC392C79B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3AE9980-D0C0-8DD0-CC81-3A6C263C39A2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Diplomado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342A08D6-3495-2A96-35EF-D1F3DCABB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498" y="1215848"/>
            <a:ext cx="6080069" cy="41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5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9006</TotalTime>
  <Words>182</Words>
  <Application>Microsoft Office PowerPoint</Application>
  <PresentationFormat>Panorámica</PresentationFormat>
  <Paragraphs>56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Taller Practico </vt:lpstr>
      <vt:lpstr>Preguntas y Respuestas 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llopez@hopewellsystem.com</dc:creator>
  <cp:lastModifiedBy>Luisa López Vazquez</cp:lastModifiedBy>
  <cp:revision>496</cp:revision>
  <dcterms:created xsi:type="dcterms:W3CDTF">2022-08-22T23:58:18Z</dcterms:created>
  <dcterms:modified xsi:type="dcterms:W3CDTF">2023-08-11T03:04:01Z</dcterms:modified>
</cp:coreProperties>
</file>