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0AC"/>
    <a:srgbClr val="270585"/>
    <a:srgbClr val="2A0591"/>
    <a:srgbClr val="2B0096"/>
    <a:srgbClr val="23007A"/>
    <a:srgbClr val="28008A"/>
    <a:srgbClr val="1A008A"/>
    <a:srgbClr val="150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8D24-2606-4045-89F2-5E1AAD7B8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70FB5-C442-4BC2-8AEB-100B090C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521BA-8749-4339-B347-0288675A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12DED-B5E9-48E7-B127-C45F4F31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77C52-FDAA-44BA-B15F-C7DB3F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8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EE906-46D8-4569-A11B-4335859C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642B7-17DB-4E32-A594-3935415C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D851C-6EE5-407A-9EAA-4F8EB87D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EEAF6-11DD-4F66-BD57-8416838E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DAD50-9E0C-4483-8D7E-CC01393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07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AFC7A3-C1D4-4B9C-8C2C-F0A1CC281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FB3F70-68F6-45BE-8E66-056B00BD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1844A-1BBC-492E-B515-2A6EFEA1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EA02C-1CCA-4AF5-A0E0-5AABC67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4E72F-546F-4402-9C51-47DB39B2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8EF67-4432-4D82-9BF8-133E7C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5CF5A-0B12-4C09-9433-E68C1799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0380D-5044-47E9-A413-E6C22610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FA05D-896A-4D9F-A536-0CB1CA30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DABF5-3483-4344-AA6C-CAFCDA1F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2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9956C-A446-41F0-ADEF-AC6EA696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0DB606-389F-4DFE-956D-79EE6FAE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775BC-4CE5-4F7D-BF5F-74061570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74CE6-D22E-40FA-88E6-A3DCCE50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ABB15-9CC7-400C-9589-1B5E2FD0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0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81FCC-CD56-46E1-BD14-E3C2CC4F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B9A9D-EDCF-4DCD-AB14-E726B0FFC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31FFF1-0571-4230-B8FD-2A8ACAA5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B2680-4BB2-4414-91F7-45F1247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68F07-FBE1-4072-B040-E2EB8D40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F78AE-0228-4782-A966-C32F3CE2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3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CB702-A002-4E34-AEBB-F2AB379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13E92-6EB8-4A63-B6F4-CB60FEF1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714977-9D72-4C24-BF76-0EFF0BFA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72F80-5001-4F12-BB14-7C23628F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172FAA-3F6E-44A0-B1F4-080AAE23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25D075-BEA3-4646-8496-439C595B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005215-E310-4AD4-9A41-584A4C1A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51F949-AF72-44E0-BB9A-AEACE3B6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9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DA04-D0D2-4911-9F82-6538AB1A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5A392C-3427-4C6A-B45F-288B9CB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0B0AE0-70F3-43DD-8B90-A3EF8D01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2E7212-4AA9-4905-80AA-9A1B5ADD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1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4931A3-93F9-41E2-AB27-6058DA9D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73A8F-2CDC-4113-A9EB-E52E385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4D726-9E86-4F4E-B8A0-3326720C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4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7F67B-49E9-439B-82A4-0070C6EE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5A236-AEFC-4C5F-9050-C2E7ECED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8809F1-6BAF-4A5B-9AED-3DC74804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9F478-E862-4CC1-9928-77BF76D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EE95B-5975-4006-AF08-81FB2B4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33448A-6F55-4D8A-9836-0BF866A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6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AE657-0895-4C3B-86B5-CEFCA52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5C6917-1487-4250-86EB-EA6C48ADD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576F0D-30C4-4CCC-9C0B-EE4DA897C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2E53D-C922-406F-9682-6EB716AC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41363-BD76-42FF-92AF-2025CBDA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A3388-2AFE-4707-8002-D59E8436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2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942F7D-035B-485C-858A-2C6359A1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D72D9-5209-45C1-9E19-593016B8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FD9DF-4A68-4195-AE64-078FE47E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9BA8-4C76-4423-866C-004D3B6E592C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A4203-86FE-454C-B4BA-8A633887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78F18-AF84-41D6-8E45-CE365732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81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EDEA6C-ACFD-4393-9374-4862C67AB63A}"/>
              </a:ext>
            </a:extLst>
          </p:cNvPr>
          <p:cNvSpPr/>
          <p:nvPr/>
        </p:nvSpPr>
        <p:spPr>
          <a:xfrm rot="18349919">
            <a:off x="385622" y="4741770"/>
            <a:ext cx="865146" cy="3366954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C9DE51-43B5-480D-9358-260FBE0C18AE}"/>
              </a:ext>
            </a:extLst>
          </p:cNvPr>
          <p:cNvSpPr/>
          <p:nvPr/>
        </p:nvSpPr>
        <p:spPr>
          <a:xfrm rot="18366752">
            <a:off x="1233029" y="3199427"/>
            <a:ext cx="820097" cy="50066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CCB9A38-8AF2-41B3-A864-E5897D589C98}"/>
              </a:ext>
            </a:extLst>
          </p:cNvPr>
          <p:cNvSpPr/>
          <p:nvPr/>
        </p:nvSpPr>
        <p:spPr>
          <a:xfrm>
            <a:off x="6248028" y="4673520"/>
            <a:ext cx="5182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rgbClr val="0C00AC"/>
                </a:solidFill>
                <a:latin typeface="AvenirNext LT Pro Bold" panose="020B0804020202020204" pitchFamily="34" charset="0"/>
              </a:rPr>
              <a:t>DIAGRAMA ENTIDAD RELACIÓN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05847D4B-6F8A-CC6A-B649-746EFC25A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818195" y="536560"/>
            <a:ext cx="5429833" cy="28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/>
              <a:t>¿</a:t>
            </a:r>
            <a:r>
              <a:rPr sz="4000" dirty="0" err="1"/>
              <a:t>Qué</a:t>
            </a:r>
            <a:r>
              <a:rPr sz="4000" dirty="0"/>
              <a:t> es la </a:t>
            </a:r>
            <a:r>
              <a:rPr sz="4000" dirty="0" err="1"/>
              <a:t>Normalización</a:t>
            </a:r>
            <a:r>
              <a:rPr sz="4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35764" cy="4066460"/>
          </a:xfrm>
        </p:spPr>
        <p:txBody>
          <a:bodyPr>
            <a:normAutofit/>
          </a:bodyPr>
          <a:lstStyle/>
          <a:p>
            <a:r>
              <a:rPr sz="2000" dirty="0"/>
              <a:t>La </a:t>
            </a:r>
            <a:r>
              <a:rPr sz="2000" dirty="0" err="1"/>
              <a:t>normalización</a:t>
            </a:r>
            <a:r>
              <a:rPr sz="2000" dirty="0"/>
              <a:t> es un </a:t>
            </a:r>
            <a:r>
              <a:rPr sz="2000" dirty="0" err="1"/>
              <a:t>proceso</a:t>
            </a:r>
            <a:r>
              <a:rPr sz="2000" dirty="0"/>
              <a:t> que </a:t>
            </a:r>
            <a:r>
              <a:rPr sz="2000" dirty="0" err="1"/>
              <a:t>organiza</a:t>
            </a:r>
            <a:r>
              <a:rPr sz="2000" dirty="0"/>
              <a:t> los </a:t>
            </a:r>
            <a:r>
              <a:rPr sz="2000" dirty="0" err="1"/>
              <a:t>datos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una base de </a:t>
            </a:r>
            <a:r>
              <a:rPr sz="2000" dirty="0" err="1"/>
              <a:t>datos</a:t>
            </a:r>
            <a:r>
              <a:rPr sz="2000" dirty="0"/>
              <a:t> para </a:t>
            </a:r>
            <a:r>
              <a:rPr sz="2000" dirty="0" err="1"/>
              <a:t>reducir</a:t>
            </a:r>
            <a:r>
              <a:rPr sz="2000" dirty="0"/>
              <a:t> </a:t>
            </a:r>
            <a:r>
              <a:rPr sz="2000" dirty="0" err="1"/>
              <a:t>redundancias</a:t>
            </a:r>
            <a:r>
              <a:rPr sz="2000" dirty="0"/>
              <a:t> y </a:t>
            </a:r>
            <a:r>
              <a:rPr sz="2000" dirty="0" err="1"/>
              <a:t>mejorar</a:t>
            </a:r>
            <a:r>
              <a:rPr sz="2000" dirty="0"/>
              <a:t> la </a:t>
            </a:r>
            <a:r>
              <a:rPr sz="2000" dirty="0" err="1"/>
              <a:t>integridad</a:t>
            </a:r>
            <a:r>
              <a:rPr sz="2000" dirty="0"/>
              <a:t> de los </a:t>
            </a:r>
            <a:r>
              <a:rPr sz="2000" dirty="0" err="1"/>
              <a:t>datos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Se </a:t>
            </a:r>
            <a:r>
              <a:rPr sz="2000" dirty="0" err="1"/>
              <a:t>aplica</a:t>
            </a:r>
            <a:r>
              <a:rPr sz="2000" dirty="0"/>
              <a:t> </a:t>
            </a:r>
            <a:r>
              <a:rPr sz="2000" dirty="0" err="1"/>
              <a:t>después</a:t>
            </a:r>
            <a:r>
              <a:rPr sz="2000" dirty="0"/>
              <a:t> de </a:t>
            </a:r>
            <a:r>
              <a:rPr sz="2000" dirty="0" err="1"/>
              <a:t>definir</a:t>
            </a:r>
            <a:r>
              <a:rPr sz="2000" dirty="0"/>
              <a:t> el </a:t>
            </a:r>
            <a:r>
              <a:rPr sz="2000" dirty="0" err="1"/>
              <a:t>modelo</a:t>
            </a:r>
            <a:r>
              <a:rPr sz="2000" dirty="0"/>
              <a:t> </a:t>
            </a:r>
            <a:r>
              <a:rPr sz="2000" dirty="0" err="1"/>
              <a:t>entidad-relación</a:t>
            </a:r>
            <a:r>
              <a:rPr sz="2000" dirty="0"/>
              <a:t> y antes del </a:t>
            </a:r>
            <a:r>
              <a:rPr sz="2000" dirty="0" err="1"/>
              <a:t>diseño</a:t>
            </a:r>
            <a:r>
              <a:rPr sz="2000" dirty="0"/>
              <a:t> </a:t>
            </a:r>
            <a:r>
              <a:rPr sz="2000" dirty="0" err="1"/>
              <a:t>físico</a:t>
            </a:r>
            <a:r>
              <a:rPr sz="2000" dirty="0"/>
              <a:t> de la base de </a:t>
            </a:r>
            <a:r>
              <a:rPr sz="2000" dirty="0" err="1"/>
              <a:t>datos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641AB9-398F-4207-99C6-CC99BB3E40AD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BBEF6F7-12CD-4B50-B4D8-7D55D76A520E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CDFF48D6-8F0A-469E-972F-633A1A36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/>
              <a:t>Primera Forma Normal (1FN)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72848" cy="370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Elimina</a:t>
            </a:r>
            <a:r>
              <a:rPr sz="2000" dirty="0"/>
              <a:t> </a:t>
            </a:r>
            <a:r>
              <a:rPr sz="2000" dirty="0" err="1"/>
              <a:t>grupos</a:t>
            </a:r>
            <a:r>
              <a:rPr sz="2000" dirty="0"/>
              <a:t> </a:t>
            </a:r>
            <a:r>
              <a:rPr sz="2000" dirty="0" err="1"/>
              <a:t>repetitivos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celda</a:t>
            </a:r>
            <a:r>
              <a:rPr sz="2000" dirty="0"/>
              <a:t> debe </a:t>
            </a:r>
            <a:r>
              <a:rPr sz="2000" dirty="0" err="1"/>
              <a:t>contener</a:t>
            </a:r>
            <a:r>
              <a:rPr sz="2000" dirty="0"/>
              <a:t> un </a:t>
            </a:r>
            <a:r>
              <a:rPr sz="2000" dirty="0" err="1"/>
              <a:t>único</a:t>
            </a:r>
            <a:r>
              <a:rPr sz="2000" dirty="0"/>
              <a:t> valor.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registro</a:t>
            </a:r>
            <a:r>
              <a:rPr sz="2000" dirty="0"/>
              <a:t> debe ser </a:t>
            </a:r>
            <a:r>
              <a:rPr sz="2000" dirty="0" err="1"/>
              <a:t>único</a:t>
            </a:r>
            <a:r>
              <a:rPr sz="2000" dirty="0"/>
              <a:t>.</a:t>
            </a:r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 err="1"/>
              <a:t>Ejemplo</a:t>
            </a:r>
            <a:r>
              <a:rPr sz="2000" dirty="0"/>
              <a:t>: </a:t>
            </a:r>
            <a:r>
              <a:rPr sz="2000" dirty="0" err="1"/>
              <a:t>separar</a:t>
            </a:r>
            <a:r>
              <a:rPr sz="2000" dirty="0"/>
              <a:t> los </a:t>
            </a:r>
            <a:r>
              <a:rPr sz="2000" dirty="0" err="1"/>
              <a:t>productos</a:t>
            </a:r>
            <a:r>
              <a:rPr sz="2000" dirty="0"/>
              <a:t> </a:t>
            </a:r>
            <a:r>
              <a:rPr sz="2000" dirty="0" err="1"/>
              <a:t>vendidos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una </a:t>
            </a:r>
            <a:r>
              <a:rPr sz="2000" dirty="0" err="1"/>
              <a:t>venta</a:t>
            </a:r>
            <a:r>
              <a:rPr sz="2000" dirty="0"/>
              <a:t> a una </a:t>
            </a:r>
            <a:r>
              <a:rPr sz="2000" dirty="0" err="1"/>
              <a:t>tabla</a:t>
            </a:r>
            <a:r>
              <a:rPr sz="2000" dirty="0"/>
              <a:t> '</a:t>
            </a:r>
            <a:r>
              <a:rPr sz="2000" dirty="0" err="1"/>
              <a:t>detalle_venta</a:t>
            </a:r>
            <a:r>
              <a:rPr sz="2000" dirty="0"/>
              <a:t>'.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4975ED2-EB1C-4C74-A187-1702E4B72AE3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34CB8F-B3C8-4AC8-AC65-C1F7EF50CB5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E2F9831E-CAD1-4950-83B2-236BB3D5D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/>
              <a:t>Segunda Forma Normal (2FN)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69062" cy="4253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La </a:t>
            </a:r>
            <a:r>
              <a:rPr sz="2000" dirty="0" err="1"/>
              <a:t>tabla</a:t>
            </a:r>
            <a:r>
              <a:rPr sz="2000" dirty="0"/>
              <a:t> debe </a:t>
            </a:r>
            <a:r>
              <a:rPr sz="2000" dirty="0" err="1"/>
              <a:t>cumplir</a:t>
            </a:r>
            <a:r>
              <a:rPr sz="2000" dirty="0"/>
              <a:t> 1FN.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Elimina</a:t>
            </a:r>
            <a:r>
              <a:rPr sz="2000" dirty="0"/>
              <a:t> </a:t>
            </a:r>
            <a:r>
              <a:rPr sz="2000" dirty="0" err="1"/>
              <a:t>dependencias</a:t>
            </a:r>
            <a:r>
              <a:rPr sz="2000" dirty="0"/>
              <a:t> </a:t>
            </a:r>
            <a:r>
              <a:rPr sz="2000" dirty="0" err="1"/>
              <a:t>parciales</a:t>
            </a:r>
            <a:r>
              <a:rPr sz="2000" dirty="0"/>
              <a:t> (</a:t>
            </a:r>
            <a:r>
              <a:rPr sz="2000" dirty="0" err="1"/>
              <a:t>atributos</a:t>
            </a:r>
            <a:r>
              <a:rPr sz="2000" dirty="0"/>
              <a:t> que </a:t>
            </a:r>
            <a:r>
              <a:rPr sz="2000" dirty="0" err="1"/>
              <a:t>dependen</a:t>
            </a:r>
            <a:r>
              <a:rPr sz="2000" dirty="0"/>
              <a:t> solo de </a:t>
            </a:r>
            <a:r>
              <a:rPr sz="2000" dirty="0" err="1"/>
              <a:t>parte</a:t>
            </a:r>
            <a:r>
              <a:rPr sz="2000" dirty="0"/>
              <a:t> de la clave </a:t>
            </a:r>
            <a:r>
              <a:rPr sz="2000" dirty="0" err="1"/>
              <a:t>primaria</a:t>
            </a:r>
            <a:r>
              <a:rPr sz="2000" dirty="0"/>
              <a:t>).</a:t>
            </a:r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 err="1"/>
              <a:t>Ejemplo</a:t>
            </a:r>
            <a:r>
              <a:rPr sz="2000" dirty="0"/>
              <a:t>: Si '</a:t>
            </a:r>
            <a:r>
              <a:rPr sz="2000" dirty="0" err="1"/>
              <a:t>producto</a:t>
            </a:r>
            <a:r>
              <a:rPr sz="2000" dirty="0"/>
              <a:t>' </a:t>
            </a:r>
            <a:r>
              <a:rPr sz="2000" dirty="0" err="1"/>
              <a:t>depende</a:t>
            </a:r>
            <a:r>
              <a:rPr sz="2000" dirty="0"/>
              <a:t> solo de </a:t>
            </a:r>
            <a:r>
              <a:rPr sz="2000" dirty="0" err="1"/>
              <a:t>parte</a:t>
            </a:r>
            <a:r>
              <a:rPr sz="2000" dirty="0"/>
              <a:t> de la clave </a:t>
            </a:r>
            <a:r>
              <a:rPr sz="2000" dirty="0" err="1"/>
              <a:t>en</a:t>
            </a:r>
            <a:r>
              <a:rPr sz="2000" dirty="0"/>
              <a:t> una </a:t>
            </a:r>
            <a:r>
              <a:rPr sz="2000" dirty="0" err="1"/>
              <a:t>tabla</a:t>
            </a:r>
            <a:r>
              <a:rPr sz="2000" dirty="0"/>
              <a:t> </a:t>
            </a:r>
            <a:r>
              <a:rPr sz="2000" dirty="0" err="1"/>
              <a:t>combinada</a:t>
            </a:r>
            <a:r>
              <a:rPr sz="2000" dirty="0"/>
              <a:t>, se </a:t>
            </a:r>
            <a:r>
              <a:rPr sz="2000" dirty="0" err="1"/>
              <a:t>separa</a:t>
            </a:r>
            <a:r>
              <a:rPr sz="2000" dirty="0"/>
              <a:t> a </a:t>
            </a:r>
            <a:r>
              <a:rPr sz="2000" dirty="0" err="1"/>
              <a:t>su</a:t>
            </a:r>
            <a:r>
              <a:rPr sz="2000" dirty="0"/>
              <a:t> </a:t>
            </a:r>
            <a:r>
              <a:rPr sz="2000" dirty="0" err="1"/>
              <a:t>propia</a:t>
            </a:r>
            <a:r>
              <a:rPr sz="2000" dirty="0"/>
              <a:t> </a:t>
            </a:r>
            <a:r>
              <a:rPr sz="2000" dirty="0" err="1"/>
              <a:t>tabla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58AFC3F-0641-4145-9E74-C5D90FC4207F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F30C5A-A805-45F4-9D62-8C802A20E263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547FB9CC-CBD2-4764-890D-00D54BAE7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Tercera</a:t>
            </a:r>
            <a:r>
              <a:rPr sz="4000" dirty="0"/>
              <a:t> Forma Normal (3FN)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35764" cy="4324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La </a:t>
            </a:r>
            <a:r>
              <a:rPr sz="2000" dirty="0" err="1"/>
              <a:t>tabla</a:t>
            </a:r>
            <a:r>
              <a:rPr sz="2000" dirty="0"/>
              <a:t> debe </a:t>
            </a:r>
            <a:r>
              <a:rPr sz="2000" dirty="0" err="1"/>
              <a:t>cumplir</a:t>
            </a:r>
            <a:r>
              <a:rPr sz="2000" dirty="0"/>
              <a:t> 2FN.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Elimina</a:t>
            </a:r>
            <a:r>
              <a:rPr sz="2000" dirty="0"/>
              <a:t> </a:t>
            </a:r>
            <a:r>
              <a:rPr sz="2000" dirty="0" err="1"/>
              <a:t>dependencias</a:t>
            </a:r>
            <a:r>
              <a:rPr sz="2000" dirty="0"/>
              <a:t> </a:t>
            </a:r>
            <a:r>
              <a:rPr sz="2000" dirty="0" err="1"/>
              <a:t>transitivas</a:t>
            </a:r>
            <a:r>
              <a:rPr sz="2000" dirty="0"/>
              <a:t> (</a:t>
            </a:r>
            <a:r>
              <a:rPr sz="2000" dirty="0" err="1"/>
              <a:t>cuando</a:t>
            </a:r>
            <a:r>
              <a:rPr sz="2000" dirty="0"/>
              <a:t> un </a:t>
            </a:r>
            <a:r>
              <a:rPr sz="2000" dirty="0" err="1"/>
              <a:t>atributo</a:t>
            </a:r>
            <a:r>
              <a:rPr sz="2000" dirty="0"/>
              <a:t> </a:t>
            </a:r>
            <a:r>
              <a:rPr sz="2000" dirty="0" err="1"/>
              <a:t>depende</a:t>
            </a:r>
            <a:r>
              <a:rPr sz="2000" dirty="0"/>
              <a:t> de </a:t>
            </a:r>
            <a:r>
              <a:rPr sz="2000" dirty="0" err="1"/>
              <a:t>otro</a:t>
            </a:r>
            <a:r>
              <a:rPr sz="2000" dirty="0"/>
              <a:t> </a:t>
            </a:r>
            <a:r>
              <a:rPr sz="2000" dirty="0" err="1"/>
              <a:t>atributo</a:t>
            </a:r>
            <a:r>
              <a:rPr sz="2000" dirty="0"/>
              <a:t> no clave).</a:t>
            </a:r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 err="1"/>
              <a:t>Ejemplo</a:t>
            </a:r>
            <a:r>
              <a:rPr sz="2000" dirty="0"/>
              <a:t>: </a:t>
            </a:r>
            <a:r>
              <a:rPr sz="2000" dirty="0" err="1"/>
              <a:t>separar</a:t>
            </a:r>
            <a:r>
              <a:rPr sz="2000" dirty="0"/>
              <a:t> la </a:t>
            </a:r>
            <a:r>
              <a:rPr sz="2000" dirty="0" err="1"/>
              <a:t>colonia</a:t>
            </a:r>
            <a:r>
              <a:rPr sz="2000" dirty="0"/>
              <a:t> de </a:t>
            </a:r>
            <a:r>
              <a:rPr lang="es-MX" sz="2000" dirty="0"/>
              <a:t>clientes</a:t>
            </a:r>
            <a:r>
              <a:rPr sz="2000" dirty="0"/>
              <a:t> a la </a:t>
            </a:r>
            <a:r>
              <a:rPr sz="2000" dirty="0" err="1"/>
              <a:t>tabla</a:t>
            </a:r>
            <a:r>
              <a:rPr sz="2000" dirty="0"/>
              <a:t> '</a:t>
            </a:r>
            <a:r>
              <a:rPr sz="2000" dirty="0" err="1"/>
              <a:t>codigo_postal</a:t>
            </a:r>
            <a:r>
              <a:rPr sz="2000" dirty="0"/>
              <a:t>'.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F38639-3F20-4D6C-A53D-92DEB20B6120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AC1E9E-EEFE-48C5-818A-3CBCE598F873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0DAE9ABA-A384-4F57-85AD-A9962D432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¿Por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normalizar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39896" cy="403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Evita </a:t>
            </a:r>
            <a:r>
              <a:rPr sz="2000" dirty="0" err="1"/>
              <a:t>redundancia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Mejora</a:t>
            </a:r>
            <a:r>
              <a:rPr sz="2000" dirty="0"/>
              <a:t> la </a:t>
            </a:r>
            <a:r>
              <a:rPr sz="2000" dirty="0" err="1"/>
              <a:t>consistencia</a:t>
            </a:r>
            <a:r>
              <a:rPr sz="2000" dirty="0"/>
              <a:t> e </a:t>
            </a:r>
            <a:r>
              <a:rPr sz="2000" dirty="0" err="1"/>
              <a:t>integridad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Facilita</a:t>
            </a:r>
            <a:r>
              <a:rPr sz="2000" dirty="0"/>
              <a:t> </a:t>
            </a:r>
            <a:r>
              <a:rPr sz="2000" dirty="0" err="1"/>
              <a:t>actualizaciones</a:t>
            </a:r>
            <a:r>
              <a:rPr sz="2000" dirty="0"/>
              <a:t>, </a:t>
            </a:r>
            <a:r>
              <a:rPr sz="2000" dirty="0" err="1"/>
              <a:t>inserciones</a:t>
            </a:r>
            <a:r>
              <a:rPr sz="2000" dirty="0"/>
              <a:t> y </a:t>
            </a:r>
            <a:r>
              <a:rPr sz="2000" dirty="0" err="1"/>
              <a:t>eliminaciones</a:t>
            </a:r>
            <a:r>
              <a:rPr sz="2000" dirty="0"/>
              <a:t> sin </a:t>
            </a:r>
            <a:r>
              <a:rPr sz="2000" dirty="0" err="1"/>
              <a:t>errores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Optimiza</a:t>
            </a:r>
            <a:r>
              <a:rPr sz="2000" dirty="0"/>
              <a:t> el </a:t>
            </a:r>
            <a:r>
              <a:rPr sz="2000" dirty="0" err="1"/>
              <a:t>almacenamiento</a:t>
            </a:r>
            <a:r>
              <a:rPr sz="2000" dirty="0"/>
              <a:t> y </a:t>
            </a:r>
            <a:r>
              <a:rPr sz="2000" dirty="0" err="1"/>
              <a:t>mejora</a:t>
            </a:r>
            <a:r>
              <a:rPr sz="2000" dirty="0"/>
              <a:t> el </a:t>
            </a:r>
            <a:r>
              <a:rPr sz="2000" dirty="0" err="1"/>
              <a:t>rendimiento</a:t>
            </a:r>
            <a:r>
              <a:rPr sz="2000" dirty="0"/>
              <a:t> a largo </a:t>
            </a:r>
            <a:r>
              <a:rPr sz="2000" dirty="0" err="1"/>
              <a:t>plazo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21D29A-D31F-4957-80AA-8AEB6304DFDE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1FECD6-DC3D-4722-9E40-FF8C58E571CE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D1980B60-19D1-4CC6-B70A-0E281BED0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94820" cy="1325563"/>
          </a:xfrm>
        </p:spPr>
        <p:txBody>
          <a:bodyPr>
            <a:normAutofit/>
          </a:bodyPr>
          <a:lstStyle/>
          <a:p>
            <a:pPr algn="ctr"/>
            <a:r>
              <a:rPr sz="4000" dirty="0"/>
              <a:t>¿</a:t>
            </a:r>
            <a:r>
              <a:rPr sz="4000" dirty="0" err="1"/>
              <a:t>Qué</a:t>
            </a:r>
            <a:r>
              <a:rPr sz="4000" dirty="0"/>
              <a:t> es un </a:t>
            </a:r>
            <a:r>
              <a:rPr sz="4000" dirty="0" err="1"/>
              <a:t>Diagrama</a:t>
            </a:r>
            <a:r>
              <a:rPr sz="4000" dirty="0"/>
              <a:t> </a:t>
            </a:r>
            <a:br>
              <a:rPr lang="es-MX" sz="4000" dirty="0"/>
            </a:br>
            <a:r>
              <a:rPr sz="4000" dirty="0" err="1"/>
              <a:t>Entidad-Relación</a:t>
            </a:r>
            <a:r>
              <a:rPr sz="4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08076" cy="3718730"/>
          </a:xfrm>
        </p:spPr>
        <p:txBody>
          <a:bodyPr>
            <a:normAutofit/>
          </a:bodyPr>
          <a:lstStyle/>
          <a:p>
            <a:pPr algn="just"/>
            <a:r>
              <a:rPr sz="2000" dirty="0"/>
              <a:t>Es una </a:t>
            </a:r>
            <a:r>
              <a:rPr sz="2000" dirty="0" err="1"/>
              <a:t>herramienta</a:t>
            </a:r>
            <a:r>
              <a:rPr sz="2000" dirty="0"/>
              <a:t> </a:t>
            </a:r>
            <a:r>
              <a:rPr sz="2000" dirty="0" err="1"/>
              <a:t>gráfica</a:t>
            </a:r>
            <a:r>
              <a:rPr sz="2000" dirty="0"/>
              <a:t> que </a:t>
            </a:r>
            <a:r>
              <a:rPr sz="2000" dirty="0" err="1"/>
              <a:t>permite</a:t>
            </a:r>
            <a:r>
              <a:rPr sz="2000" dirty="0"/>
              <a:t> </a:t>
            </a:r>
            <a:r>
              <a:rPr sz="2000" dirty="0" err="1"/>
              <a:t>representar</a:t>
            </a:r>
            <a:r>
              <a:rPr sz="2000" dirty="0"/>
              <a:t> la </a:t>
            </a:r>
            <a:r>
              <a:rPr sz="2000" dirty="0" err="1"/>
              <a:t>estructura</a:t>
            </a:r>
            <a:r>
              <a:rPr sz="2000" dirty="0"/>
              <a:t> </a:t>
            </a:r>
            <a:r>
              <a:rPr sz="2000" dirty="0" err="1"/>
              <a:t>lógica</a:t>
            </a:r>
            <a:r>
              <a:rPr sz="2000" dirty="0"/>
              <a:t> de una base de </a:t>
            </a:r>
            <a:r>
              <a:rPr sz="2000" dirty="0" err="1"/>
              <a:t>datos</a:t>
            </a:r>
            <a:r>
              <a:rPr sz="2000" dirty="0"/>
              <a:t>.</a:t>
            </a:r>
          </a:p>
          <a:p>
            <a:pPr algn="just"/>
            <a:r>
              <a:rPr sz="2000" dirty="0"/>
              <a:t>Describe </a:t>
            </a:r>
            <a:r>
              <a:rPr sz="2000" dirty="0" err="1"/>
              <a:t>entidades</a:t>
            </a:r>
            <a:r>
              <a:rPr sz="2000" dirty="0"/>
              <a:t>, </a:t>
            </a:r>
            <a:r>
              <a:rPr sz="2000" dirty="0" err="1"/>
              <a:t>atributos</a:t>
            </a:r>
            <a:r>
              <a:rPr sz="2000" dirty="0"/>
              <a:t> y </a:t>
            </a:r>
            <a:r>
              <a:rPr sz="2000" dirty="0" err="1"/>
              <a:t>relaciones</a:t>
            </a:r>
            <a:r>
              <a:rPr sz="2000" dirty="0"/>
              <a:t> entre los </a:t>
            </a:r>
            <a:r>
              <a:rPr sz="2000" dirty="0" err="1"/>
              <a:t>datos</a:t>
            </a:r>
            <a:r>
              <a:rPr sz="2000" dirty="0"/>
              <a:t> que </a:t>
            </a:r>
            <a:r>
              <a:rPr sz="2000" dirty="0" err="1"/>
              <a:t>manejan</a:t>
            </a:r>
            <a:r>
              <a:rPr sz="2000" dirty="0"/>
              <a:t> los </a:t>
            </a:r>
            <a:r>
              <a:rPr sz="2000" dirty="0" err="1"/>
              <a:t>sistemas</a:t>
            </a:r>
            <a:r>
              <a:rPr sz="2000" dirty="0"/>
              <a:t> de </a:t>
            </a:r>
            <a:r>
              <a:rPr sz="2000" dirty="0" err="1"/>
              <a:t>información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C80487-3DA9-4DB7-BD81-9230A436E426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D55609-B6CB-4C4C-BE37-587236314719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E0B49191-6218-479F-B516-5E40A8B7D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Componentes</a:t>
            </a:r>
            <a:r>
              <a:rPr sz="4000" dirty="0"/>
              <a:t> de un </a:t>
            </a:r>
            <a:r>
              <a:rPr sz="4000" dirty="0" err="1"/>
              <a:t>Diagrama</a:t>
            </a:r>
            <a:r>
              <a:rPr sz="4000" dirty="0"/>
              <a:t> E-R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35764" cy="3641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Entidad</a:t>
            </a:r>
            <a:r>
              <a:rPr sz="2000" dirty="0"/>
              <a:t>: </a:t>
            </a:r>
            <a:r>
              <a:rPr sz="2000" dirty="0" err="1"/>
              <a:t>Representa</a:t>
            </a:r>
            <a:r>
              <a:rPr sz="2000" dirty="0"/>
              <a:t> un </a:t>
            </a:r>
            <a:r>
              <a:rPr sz="2000" dirty="0" err="1"/>
              <a:t>objeto</a:t>
            </a:r>
            <a:r>
              <a:rPr sz="2000" dirty="0"/>
              <a:t> del </a:t>
            </a:r>
            <a:r>
              <a:rPr sz="2000" dirty="0" err="1"/>
              <a:t>mundo</a:t>
            </a:r>
            <a:r>
              <a:rPr sz="2000" dirty="0"/>
              <a:t> real (</a:t>
            </a:r>
            <a:r>
              <a:rPr sz="2000" dirty="0" err="1"/>
              <a:t>Rectángulo</a:t>
            </a:r>
            <a:r>
              <a:rPr sz="2000" dirty="0"/>
              <a:t>).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Atributo</a:t>
            </a:r>
            <a:r>
              <a:rPr sz="2000" dirty="0"/>
              <a:t>: </a:t>
            </a:r>
            <a:r>
              <a:rPr sz="2000" dirty="0" err="1"/>
              <a:t>Característica</a:t>
            </a:r>
            <a:r>
              <a:rPr sz="2000" dirty="0"/>
              <a:t> de una </a:t>
            </a:r>
            <a:r>
              <a:rPr sz="2000" dirty="0" err="1"/>
              <a:t>entidad</a:t>
            </a:r>
            <a:r>
              <a:rPr sz="2000" dirty="0"/>
              <a:t> (</a:t>
            </a:r>
            <a:r>
              <a:rPr sz="2000" dirty="0" err="1"/>
              <a:t>Elipse</a:t>
            </a:r>
            <a:r>
              <a:rPr sz="2000" dirty="0"/>
              <a:t>).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Relación</a:t>
            </a:r>
            <a:r>
              <a:rPr sz="2000" dirty="0"/>
              <a:t>: </a:t>
            </a:r>
            <a:r>
              <a:rPr sz="2000" dirty="0" err="1"/>
              <a:t>Vínculo</a:t>
            </a:r>
            <a:r>
              <a:rPr sz="2000" dirty="0"/>
              <a:t> entre </a:t>
            </a:r>
            <a:r>
              <a:rPr sz="2000" dirty="0" err="1"/>
              <a:t>entidades</a:t>
            </a:r>
            <a:r>
              <a:rPr sz="2000" dirty="0"/>
              <a:t> (</a:t>
            </a:r>
            <a:r>
              <a:rPr sz="2000" dirty="0" err="1"/>
              <a:t>Rombo</a:t>
            </a:r>
            <a:r>
              <a:rPr sz="2000" dirty="0"/>
              <a:t>).</a:t>
            </a:r>
          </a:p>
          <a:p>
            <a:pPr marL="0" indent="0">
              <a:buNone/>
            </a:pPr>
            <a:r>
              <a:rPr sz="2000" dirty="0"/>
              <a:t>- Clave </a:t>
            </a:r>
            <a:r>
              <a:rPr sz="2000" dirty="0" err="1"/>
              <a:t>primaria</a:t>
            </a:r>
            <a:r>
              <a:rPr sz="2000" dirty="0"/>
              <a:t>: </a:t>
            </a:r>
            <a:r>
              <a:rPr sz="2000" dirty="0" err="1"/>
              <a:t>Subrayado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el </a:t>
            </a:r>
            <a:r>
              <a:rPr sz="2000" dirty="0" err="1"/>
              <a:t>atributo</a:t>
            </a:r>
            <a:r>
              <a:rPr sz="2000" dirty="0"/>
              <a:t> clave.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Entidad</a:t>
            </a:r>
            <a:r>
              <a:rPr sz="2000" dirty="0"/>
              <a:t> </a:t>
            </a:r>
            <a:r>
              <a:rPr sz="2000" dirty="0" err="1"/>
              <a:t>débil</a:t>
            </a:r>
            <a:r>
              <a:rPr sz="2000" dirty="0"/>
              <a:t>: </a:t>
            </a:r>
            <a:r>
              <a:rPr sz="2000" dirty="0" err="1"/>
              <a:t>Doble</a:t>
            </a:r>
            <a:r>
              <a:rPr sz="2000" dirty="0"/>
              <a:t> </a:t>
            </a:r>
            <a:r>
              <a:rPr sz="2000" dirty="0" err="1"/>
              <a:t>rectángulo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Relación</a:t>
            </a:r>
            <a:r>
              <a:rPr sz="2000" dirty="0"/>
              <a:t> </a:t>
            </a:r>
            <a:r>
              <a:rPr sz="2000" dirty="0" err="1"/>
              <a:t>débil</a:t>
            </a:r>
            <a:r>
              <a:rPr sz="2000" dirty="0"/>
              <a:t>: </a:t>
            </a:r>
            <a:r>
              <a:rPr sz="2000" dirty="0" err="1"/>
              <a:t>Doble</a:t>
            </a:r>
            <a:r>
              <a:rPr sz="2000" dirty="0"/>
              <a:t> </a:t>
            </a:r>
            <a:r>
              <a:rPr sz="2000" dirty="0" err="1"/>
              <a:t>rombo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60D90D-405F-40D9-A19C-2C3EA0E4E09B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F60AF7-E08C-4244-BF10-F3681E6D92DB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81B7B2B7-5BDA-41C0-B28A-C448ECD3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589" y="330489"/>
            <a:ext cx="10515600" cy="1325563"/>
          </a:xfrm>
        </p:spPr>
        <p:txBody>
          <a:bodyPr>
            <a:normAutofit/>
          </a:bodyPr>
          <a:lstStyle/>
          <a:p>
            <a:r>
              <a:rPr sz="4000" dirty="0" err="1"/>
              <a:t>Asignación</a:t>
            </a:r>
            <a:r>
              <a:rPr sz="4000" dirty="0"/>
              <a:t> de claves </a:t>
            </a:r>
            <a:r>
              <a:rPr sz="4000" dirty="0" err="1"/>
              <a:t>primarias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🔑 Clave </a:t>
            </a:r>
            <a:r>
              <a:rPr sz="2000" dirty="0" err="1"/>
              <a:t>primaria</a:t>
            </a:r>
            <a:r>
              <a:rPr sz="2000" dirty="0"/>
              <a:t>: </a:t>
            </a:r>
            <a:r>
              <a:rPr sz="2000" dirty="0" err="1"/>
              <a:t>Atributo</a:t>
            </a:r>
            <a:r>
              <a:rPr sz="2000" dirty="0"/>
              <a:t> que </a:t>
            </a:r>
            <a:r>
              <a:rPr sz="2000" dirty="0" err="1"/>
              <a:t>identifica</a:t>
            </a:r>
            <a:r>
              <a:rPr sz="2000" dirty="0"/>
              <a:t> de forma </a:t>
            </a:r>
            <a:r>
              <a:rPr sz="2000" dirty="0" err="1"/>
              <a:t>única</a:t>
            </a:r>
            <a:r>
              <a:rPr sz="2000" dirty="0"/>
              <a:t>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registro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✅ </a:t>
            </a:r>
            <a:r>
              <a:rPr sz="2000" dirty="0" err="1"/>
              <a:t>Características</a:t>
            </a:r>
            <a:r>
              <a:rPr sz="2000" dirty="0"/>
              <a:t>: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Única</a:t>
            </a:r>
            <a:r>
              <a:rPr sz="2000" dirty="0"/>
              <a:t>, no </a:t>
            </a:r>
            <a:r>
              <a:rPr sz="2000" dirty="0" err="1"/>
              <a:t>nula</a:t>
            </a:r>
            <a:r>
              <a:rPr sz="2000" dirty="0"/>
              <a:t>, </a:t>
            </a:r>
            <a:r>
              <a:rPr sz="2000" dirty="0" err="1"/>
              <a:t>estable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✅ </a:t>
            </a:r>
            <a:r>
              <a:rPr sz="2000" dirty="0" err="1"/>
              <a:t>Tipos</a:t>
            </a:r>
            <a:r>
              <a:rPr sz="2000" dirty="0"/>
              <a:t>:</a:t>
            </a:r>
          </a:p>
          <a:p>
            <a:pPr marL="0" indent="0">
              <a:buNone/>
            </a:pPr>
            <a:r>
              <a:rPr sz="2000" dirty="0"/>
              <a:t>- Natural: RFC, CURP.</a:t>
            </a:r>
          </a:p>
          <a:p>
            <a:pPr marL="0" indent="0">
              <a:buNone/>
            </a:pPr>
            <a:r>
              <a:rPr sz="2000" dirty="0"/>
              <a:t>- Artificial: ID </a:t>
            </a:r>
            <a:r>
              <a:rPr sz="2000" dirty="0" err="1"/>
              <a:t>generado</a:t>
            </a:r>
            <a:r>
              <a:rPr sz="2000" dirty="0"/>
              <a:t> (</a:t>
            </a:r>
            <a:r>
              <a:rPr sz="2000" dirty="0" err="1"/>
              <a:t>id_cliente</a:t>
            </a:r>
            <a:r>
              <a:rPr sz="2000" dirty="0"/>
              <a:t>).</a:t>
            </a:r>
          </a:p>
          <a:p>
            <a:pPr marL="0" indent="0">
              <a:buNone/>
            </a:pPr>
            <a:r>
              <a:rPr sz="2000" dirty="0"/>
              <a:t>👉 </a:t>
            </a:r>
            <a:r>
              <a:rPr sz="2000" dirty="0" err="1"/>
              <a:t>Buenas</a:t>
            </a:r>
            <a:r>
              <a:rPr sz="2000" dirty="0"/>
              <a:t> </a:t>
            </a:r>
            <a:r>
              <a:rPr sz="2000" dirty="0" err="1"/>
              <a:t>prácticas</a:t>
            </a:r>
            <a:r>
              <a:rPr sz="2000" dirty="0"/>
              <a:t>: </a:t>
            </a:r>
            <a:r>
              <a:rPr sz="2000" dirty="0" err="1"/>
              <a:t>usar</a:t>
            </a:r>
            <a:r>
              <a:rPr sz="2000" dirty="0"/>
              <a:t> claves </a:t>
            </a:r>
            <a:r>
              <a:rPr sz="2000" dirty="0" err="1"/>
              <a:t>artificiales</a:t>
            </a:r>
            <a:r>
              <a:rPr sz="2000" dirty="0"/>
              <a:t> para </a:t>
            </a:r>
            <a:r>
              <a:rPr sz="2000" dirty="0" err="1"/>
              <a:t>flexibilidad</a:t>
            </a:r>
            <a:r>
              <a:rPr sz="2000" dirty="0"/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40F6B7-4FC5-4FBF-A964-2D5C77E3A69B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069352-BE9B-47F1-ACEF-5682FCA1ED5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49173B65-D71E-4E12-96A3-24145A0A3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Tipos</a:t>
            </a:r>
            <a:r>
              <a:rPr sz="4000" dirty="0"/>
              <a:t> de </a:t>
            </a:r>
            <a:r>
              <a:rPr sz="4000" dirty="0" err="1"/>
              <a:t>Relaciones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23986" cy="3725169"/>
          </a:xfrm>
        </p:spPr>
        <p:txBody>
          <a:bodyPr>
            <a:normAutofit/>
          </a:bodyPr>
          <a:lstStyle/>
          <a:p>
            <a:r>
              <a:rPr sz="2000" dirty="0"/>
              <a:t>- Uno a Uno (1:1): Un </a:t>
            </a:r>
            <a:r>
              <a:rPr sz="2000" dirty="0" err="1"/>
              <a:t>cliente</a:t>
            </a:r>
            <a:r>
              <a:rPr sz="2000" dirty="0"/>
              <a:t> </a:t>
            </a:r>
            <a:r>
              <a:rPr sz="2000" dirty="0" err="1"/>
              <a:t>tiene</a:t>
            </a:r>
            <a:r>
              <a:rPr sz="2000" dirty="0"/>
              <a:t> una sola </a:t>
            </a:r>
            <a:r>
              <a:rPr sz="2000" dirty="0" err="1"/>
              <a:t>cuenta</a:t>
            </a:r>
            <a:r>
              <a:rPr sz="2000" dirty="0"/>
              <a:t>.</a:t>
            </a:r>
          </a:p>
          <a:p>
            <a:r>
              <a:rPr sz="2000" dirty="0"/>
              <a:t>- Uno a </a:t>
            </a:r>
            <a:r>
              <a:rPr sz="2000" dirty="0" err="1"/>
              <a:t>Muchos</a:t>
            </a:r>
            <a:r>
              <a:rPr sz="2000" dirty="0"/>
              <a:t> (1:N): Un </a:t>
            </a:r>
            <a:r>
              <a:rPr sz="2000" dirty="0" err="1"/>
              <a:t>cliente</a:t>
            </a:r>
            <a:r>
              <a:rPr sz="2000" dirty="0"/>
              <a:t> </a:t>
            </a:r>
            <a:r>
              <a:rPr sz="2000" dirty="0" err="1"/>
              <a:t>puede</a:t>
            </a:r>
            <a:r>
              <a:rPr sz="2000" dirty="0"/>
              <a:t> </a:t>
            </a:r>
            <a:r>
              <a:rPr sz="2000" dirty="0" err="1"/>
              <a:t>tener</a:t>
            </a:r>
            <a:r>
              <a:rPr sz="2000" dirty="0"/>
              <a:t> </a:t>
            </a:r>
            <a:r>
              <a:rPr sz="2000" dirty="0" err="1"/>
              <a:t>varias</a:t>
            </a:r>
            <a:r>
              <a:rPr sz="2000" dirty="0"/>
              <a:t> </a:t>
            </a:r>
            <a:r>
              <a:rPr sz="2000" dirty="0" err="1"/>
              <a:t>ventas</a:t>
            </a:r>
            <a:r>
              <a:rPr sz="2000" dirty="0"/>
              <a:t>.</a:t>
            </a:r>
          </a:p>
          <a:p>
            <a:r>
              <a:rPr sz="2000" dirty="0"/>
              <a:t>- </a:t>
            </a:r>
            <a:r>
              <a:rPr sz="2000" dirty="0" err="1"/>
              <a:t>Muchos</a:t>
            </a:r>
            <a:r>
              <a:rPr sz="2000" dirty="0"/>
              <a:t> a </a:t>
            </a:r>
            <a:r>
              <a:rPr sz="2000" dirty="0" err="1"/>
              <a:t>Muchos</a:t>
            </a:r>
            <a:r>
              <a:rPr sz="2000" dirty="0"/>
              <a:t> (N:M): </a:t>
            </a:r>
            <a:r>
              <a:rPr sz="2000" dirty="0" err="1"/>
              <a:t>Varios</a:t>
            </a:r>
            <a:r>
              <a:rPr sz="2000" dirty="0"/>
              <a:t> </a:t>
            </a:r>
            <a:r>
              <a:rPr sz="2000" dirty="0" err="1"/>
              <a:t>productos</a:t>
            </a:r>
            <a:r>
              <a:rPr sz="2000" dirty="0"/>
              <a:t> </a:t>
            </a:r>
            <a:r>
              <a:rPr sz="2000" dirty="0" err="1"/>
              <a:t>pueden</a:t>
            </a:r>
            <a:r>
              <a:rPr sz="2000" dirty="0"/>
              <a:t> </a:t>
            </a:r>
            <a:r>
              <a:rPr sz="2000" dirty="0" err="1"/>
              <a:t>estar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varias</a:t>
            </a:r>
            <a:r>
              <a:rPr sz="2000" dirty="0"/>
              <a:t> </a:t>
            </a:r>
            <a:r>
              <a:rPr sz="2000" dirty="0" err="1"/>
              <a:t>ventas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CF6E33-96B8-44A2-B366-C8653F251008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87C9E1-1C86-42C0-BE32-EFC58346824E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766B2D59-F920-4191-A704-800A77D3B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Enunciado</a:t>
            </a:r>
            <a:r>
              <a:rPr sz="4000" dirty="0"/>
              <a:t> del Caso de </a:t>
            </a:r>
            <a:r>
              <a:rPr sz="4000" dirty="0" err="1"/>
              <a:t>Uso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76085" cy="4208127"/>
          </a:xfrm>
        </p:spPr>
        <p:txBody>
          <a:bodyPr>
            <a:normAutofit/>
          </a:bodyPr>
          <a:lstStyle/>
          <a:p>
            <a:r>
              <a:rPr sz="2000" dirty="0"/>
              <a:t>El </a:t>
            </a:r>
            <a:r>
              <a:rPr sz="2000" dirty="0" err="1"/>
              <a:t>sistema</a:t>
            </a:r>
            <a:r>
              <a:rPr sz="2000" dirty="0"/>
              <a:t> de punto de </a:t>
            </a:r>
            <a:r>
              <a:rPr sz="2000" dirty="0" err="1"/>
              <a:t>venta</a:t>
            </a:r>
            <a:r>
              <a:rPr sz="2000" dirty="0"/>
              <a:t> de una tienda de </a:t>
            </a:r>
            <a:r>
              <a:rPr sz="2000" dirty="0" err="1"/>
              <a:t>abarrotes</a:t>
            </a:r>
            <a:r>
              <a:rPr sz="2000" dirty="0"/>
              <a:t> </a:t>
            </a:r>
            <a:r>
              <a:rPr sz="2000" dirty="0" err="1"/>
              <a:t>requiere</a:t>
            </a:r>
            <a:r>
              <a:rPr sz="2000" dirty="0"/>
              <a:t> registrar los </a:t>
            </a:r>
            <a:r>
              <a:rPr sz="2000" dirty="0" err="1"/>
              <a:t>datos</a:t>
            </a:r>
            <a:r>
              <a:rPr sz="2000" dirty="0"/>
              <a:t> de </a:t>
            </a:r>
            <a:r>
              <a:rPr sz="2000" dirty="0" err="1"/>
              <a:t>clientes</a:t>
            </a:r>
            <a:r>
              <a:rPr sz="2000" dirty="0"/>
              <a:t>, </a:t>
            </a:r>
            <a:r>
              <a:rPr sz="2000" dirty="0" err="1"/>
              <a:t>productos</a:t>
            </a:r>
            <a:r>
              <a:rPr sz="2000" dirty="0"/>
              <a:t>, </a:t>
            </a:r>
            <a:r>
              <a:rPr sz="2000" dirty="0" err="1"/>
              <a:t>proveedores</a:t>
            </a:r>
            <a:r>
              <a:rPr sz="2000" dirty="0"/>
              <a:t> y </a:t>
            </a:r>
            <a:r>
              <a:rPr sz="2000" dirty="0" err="1"/>
              <a:t>ventas</a:t>
            </a:r>
            <a:r>
              <a:rPr sz="2000" dirty="0"/>
              <a:t>.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venta</a:t>
            </a:r>
            <a:r>
              <a:rPr sz="2000" dirty="0"/>
              <a:t> se </a:t>
            </a:r>
            <a:r>
              <a:rPr sz="2000" dirty="0" err="1"/>
              <a:t>asocia</a:t>
            </a:r>
            <a:r>
              <a:rPr sz="2000" dirty="0"/>
              <a:t> a un </a:t>
            </a:r>
            <a:r>
              <a:rPr sz="2000" dirty="0" err="1"/>
              <a:t>cliente</a:t>
            </a:r>
            <a:r>
              <a:rPr sz="2000" dirty="0"/>
              <a:t> y </a:t>
            </a:r>
            <a:r>
              <a:rPr sz="2000" dirty="0" err="1"/>
              <a:t>contiene</a:t>
            </a:r>
            <a:r>
              <a:rPr sz="2000" dirty="0"/>
              <a:t> </a:t>
            </a:r>
            <a:r>
              <a:rPr sz="2000" dirty="0" err="1"/>
              <a:t>uno</a:t>
            </a:r>
            <a:r>
              <a:rPr sz="2000" dirty="0"/>
              <a:t> o </a:t>
            </a:r>
            <a:r>
              <a:rPr sz="2000" dirty="0" err="1"/>
              <a:t>varios</a:t>
            </a:r>
            <a:r>
              <a:rPr sz="2000" dirty="0"/>
              <a:t> </a:t>
            </a:r>
            <a:r>
              <a:rPr sz="2000" dirty="0" err="1"/>
              <a:t>productos</a:t>
            </a:r>
            <a:r>
              <a:rPr sz="2000" dirty="0"/>
              <a:t>. </a:t>
            </a:r>
            <a:r>
              <a:rPr sz="2000" dirty="0" err="1"/>
              <a:t>Además</a:t>
            </a:r>
            <a:r>
              <a:rPr sz="2000" dirty="0"/>
              <a:t>, se </a:t>
            </a:r>
            <a:r>
              <a:rPr sz="2000" dirty="0" err="1"/>
              <a:t>registra</a:t>
            </a:r>
            <a:r>
              <a:rPr sz="2000" dirty="0"/>
              <a:t> el </a:t>
            </a:r>
            <a:r>
              <a:rPr sz="2000" dirty="0" err="1"/>
              <a:t>proveedor</a:t>
            </a:r>
            <a:r>
              <a:rPr sz="2000" dirty="0"/>
              <a:t> de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producto</a:t>
            </a:r>
            <a:r>
              <a:rPr sz="2000" dirty="0"/>
              <a:t> y se </a:t>
            </a:r>
            <a:r>
              <a:rPr sz="2000" dirty="0" err="1"/>
              <a:t>validan</a:t>
            </a:r>
            <a:r>
              <a:rPr sz="2000" dirty="0"/>
              <a:t> los </a:t>
            </a:r>
            <a:r>
              <a:rPr sz="2000" dirty="0" err="1"/>
              <a:t>códigos</a:t>
            </a:r>
            <a:r>
              <a:rPr sz="2000" dirty="0"/>
              <a:t> </a:t>
            </a:r>
            <a:r>
              <a:rPr sz="2000" dirty="0" err="1"/>
              <a:t>postales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9A9BCAA-E899-4E2A-B94B-FF1889AC5295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8210CC-5114-4879-B53E-AFDBCA7B20A1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0A1C495D-68D0-4BCB-AE96-2C216657F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/>
              <a:t>Entidades Identificadas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3304" cy="380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Cliente</a:t>
            </a:r>
            <a:r>
              <a:rPr sz="2000" dirty="0"/>
              <a:t> (</a:t>
            </a:r>
            <a:r>
              <a:rPr sz="2000" dirty="0" err="1"/>
              <a:t>id_cliente</a:t>
            </a:r>
            <a:r>
              <a:rPr sz="2000" dirty="0"/>
              <a:t>, </a:t>
            </a:r>
            <a:r>
              <a:rPr sz="2000" dirty="0" err="1"/>
              <a:t>nombre</a:t>
            </a:r>
            <a:r>
              <a:rPr sz="2000" dirty="0"/>
              <a:t>, </a:t>
            </a:r>
            <a:r>
              <a:rPr sz="2000" dirty="0" err="1"/>
              <a:t>correo</a:t>
            </a:r>
            <a:r>
              <a:rPr sz="2000" dirty="0"/>
              <a:t>, </a:t>
            </a:r>
            <a:r>
              <a:rPr sz="2000" dirty="0" err="1"/>
              <a:t>dirección</a:t>
            </a:r>
            <a:r>
              <a:rPr sz="2000" dirty="0"/>
              <a:t>, </a:t>
            </a:r>
            <a:r>
              <a:rPr sz="2000" dirty="0" err="1"/>
              <a:t>código_postal</a:t>
            </a:r>
            <a:r>
              <a:rPr sz="2000" dirty="0"/>
              <a:t>)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Producto</a:t>
            </a:r>
            <a:r>
              <a:rPr sz="2000" dirty="0"/>
              <a:t> (</a:t>
            </a:r>
            <a:r>
              <a:rPr sz="2000" dirty="0" err="1"/>
              <a:t>id_producto</a:t>
            </a:r>
            <a:r>
              <a:rPr sz="2000" dirty="0"/>
              <a:t>, </a:t>
            </a:r>
            <a:r>
              <a:rPr sz="2000" dirty="0" err="1"/>
              <a:t>nombre</a:t>
            </a:r>
            <a:r>
              <a:rPr sz="2000" dirty="0"/>
              <a:t>, </a:t>
            </a:r>
            <a:r>
              <a:rPr sz="2000" dirty="0" err="1"/>
              <a:t>marca</a:t>
            </a:r>
            <a:r>
              <a:rPr sz="2000" dirty="0"/>
              <a:t>, </a:t>
            </a:r>
            <a:r>
              <a:rPr sz="2000" dirty="0" err="1"/>
              <a:t>stock_inv</a:t>
            </a:r>
            <a:r>
              <a:rPr sz="2000" dirty="0"/>
              <a:t>, </a:t>
            </a:r>
            <a:r>
              <a:rPr sz="2000" dirty="0" err="1"/>
              <a:t>stock_mínimo</a:t>
            </a:r>
            <a:r>
              <a:rPr sz="2000" dirty="0"/>
              <a:t>, </a:t>
            </a:r>
            <a:r>
              <a:rPr sz="2000" dirty="0" err="1"/>
              <a:t>stock_máximo</a:t>
            </a:r>
            <a:r>
              <a:rPr sz="2000" dirty="0"/>
              <a:t>)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Venta</a:t>
            </a:r>
            <a:r>
              <a:rPr sz="2000" dirty="0"/>
              <a:t> (</a:t>
            </a:r>
            <a:r>
              <a:rPr sz="2000" dirty="0" err="1"/>
              <a:t>id_venta</a:t>
            </a:r>
            <a:r>
              <a:rPr sz="2000" dirty="0"/>
              <a:t>, </a:t>
            </a:r>
            <a:r>
              <a:rPr sz="2000" dirty="0" err="1"/>
              <a:t>fecha</a:t>
            </a:r>
            <a:r>
              <a:rPr sz="2000" dirty="0"/>
              <a:t>, </a:t>
            </a:r>
            <a:r>
              <a:rPr sz="2000" dirty="0" err="1"/>
              <a:t>monto</a:t>
            </a:r>
            <a:r>
              <a:rPr sz="2000" dirty="0"/>
              <a:t>, </a:t>
            </a:r>
            <a:r>
              <a:rPr sz="2000" dirty="0" err="1"/>
              <a:t>forma_pago</a:t>
            </a:r>
            <a:r>
              <a:rPr sz="2000" dirty="0"/>
              <a:t>, </a:t>
            </a:r>
            <a:r>
              <a:rPr sz="2000" dirty="0" err="1"/>
              <a:t>id_cliente</a:t>
            </a:r>
            <a:r>
              <a:rPr sz="2000" dirty="0"/>
              <a:t>)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Proveedor</a:t>
            </a:r>
            <a:r>
              <a:rPr sz="2000" dirty="0"/>
              <a:t> (</a:t>
            </a:r>
            <a:r>
              <a:rPr sz="2000" dirty="0" err="1"/>
              <a:t>id_proveedor</a:t>
            </a:r>
            <a:r>
              <a:rPr sz="2000" dirty="0"/>
              <a:t>, </a:t>
            </a:r>
            <a:r>
              <a:rPr sz="2000" dirty="0" err="1"/>
              <a:t>nombre</a:t>
            </a:r>
            <a:r>
              <a:rPr sz="2000" dirty="0"/>
              <a:t>, </a:t>
            </a:r>
            <a:r>
              <a:rPr sz="2000" dirty="0" err="1"/>
              <a:t>producto</a:t>
            </a:r>
            <a:r>
              <a:rPr sz="2000" dirty="0"/>
              <a:t>, </a:t>
            </a:r>
            <a:r>
              <a:rPr sz="2000" dirty="0" err="1"/>
              <a:t>teléfono</a:t>
            </a:r>
            <a:r>
              <a:rPr sz="2000" dirty="0"/>
              <a:t>, </a:t>
            </a:r>
            <a:r>
              <a:rPr sz="2000" dirty="0" err="1"/>
              <a:t>código_postal</a:t>
            </a:r>
            <a:r>
              <a:rPr sz="2000" dirty="0"/>
              <a:t>)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Código_Postal</a:t>
            </a:r>
            <a:r>
              <a:rPr sz="2000" dirty="0"/>
              <a:t> (</a:t>
            </a:r>
            <a:r>
              <a:rPr sz="2000" dirty="0" err="1"/>
              <a:t>código_postal</a:t>
            </a:r>
            <a:r>
              <a:rPr sz="2000" dirty="0"/>
              <a:t>, </a:t>
            </a:r>
            <a:r>
              <a:rPr sz="2000" dirty="0" err="1"/>
              <a:t>colonia</a:t>
            </a:r>
            <a:r>
              <a:rPr sz="20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D45A0B-F41F-4737-8FE8-216B1886CD01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755B8A-EABD-4F32-A9E2-DEB6DDAFB0A7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A298BD49-9434-43FA-932F-7BA872538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Relaciones</a:t>
            </a:r>
            <a:r>
              <a:rPr sz="4000" dirty="0"/>
              <a:t> </a:t>
            </a:r>
            <a:r>
              <a:rPr sz="4000" dirty="0" err="1"/>
              <a:t>Derivadas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Realiza</a:t>
            </a:r>
            <a:r>
              <a:rPr sz="2000" dirty="0"/>
              <a:t>: </a:t>
            </a:r>
            <a:r>
              <a:rPr sz="2000" dirty="0" err="1"/>
              <a:t>Cliente</a:t>
            </a:r>
            <a:r>
              <a:rPr sz="2000" dirty="0"/>
              <a:t> — </a:t>
            </a:r>
            <a:r>
              <a:rPr sz="2000" dirty="0" err="1"/>
              <a:t>Venta</a:t>
            </a:r>
            <a:r>
              <a:rPr sz="2000" dirty="0"/>
              <a:t> (1:N)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Contiene</a:t>
            </a:r>
            <a:r>
              <a:rPr sz="2000" dirty="0"/>
              <a:t>: </a:t>
            </a:r>
            <a:r>
              <a:rPr sz="2000" dirty="0" err="1"/>
              <a:t>Venta</a:t>
            </a:r>
            <a:r>
              <a:rPr sz="2000" dirty="0"/>
              <a:t> — </a:t>
            </a:r>
            <a:r>
              <a:rPr sz="2000" dirty="0" err="1"/>
              <a:t>Producto</a:t>
            </a:r>
            <a:r>
              <a:rPr sz="2000" dirty="0"/>
              <a:t> (N:M)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Suministra</a:t>
            </a:r>
            <a:r>
              <a:rPr sz="2000" dirty="0"/>
              <a:t>: </a:t>
            </a:r>
            <a:r>
              <a:rPr sz="2000" dirty="0" err="1"/>
              <a:t>Proveedor</a:t>
            </a:r>
            <a:r>
              <a:rPr sz="2000" dirty="0"/>
              <a:t> — </a:t>
            </a:r>
            <a:r>
              <a:rPr sz="2000" dirty="0" err="1"/>
              <a:t>Producto</a:t>
            </a:r>
            <a:r>
              <a:rPr sz="2000" dirty="0"/>
              <a:t> (1:N)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Ubicado_en</a:t>
            </a:r>
            <a:r>
              <a:rPr sz="2000" dirty="0"/>
              <a:t>: </a:t>
            </a:r>
            <a:r>
              <a:rPr sz="2000" dirty="0" err="1"/>
              <a:t>Cliente</a:t>
            </a:r>
            <a:r>
              <a:rPr sz="2000" dirty="0"/>
              <a:t> — </a:t>
            </a:r>
            <a:r>
              <a:rPr sz="2000" dirty="0" err="1"/>
              <a:t>Código_Postal</a:t>
            </a:r>
            <a:r>
              <a:rPr sz="2000" dirty="0"/>
              <a:t> (N:1)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Distribuye_en</a:t>
            </a:r>
            <a:r>
              <a:rPr sz="2000" dirty="0"/>
              <a:t>: </a:t>
            </a:r>
            <a:r>
              <a:rPr sz="2000" dirty="0" err="1"/>
              <a:t>Proveedor</a:t>
            </a:r>
            <a:r>
              <a:rPr sz="2000" dirty="0"/>
              <a:t> — </a:t>
            </a:r>
            <a:r>
              <a:rPr sz="2000" dirty="0" err="1"/>
              <a:t>Código_Postal</a:t>
            </a:r>
            <a:r>
              <a:rPr sz="2000" dirty="0"/>
              <a:t> (N:1)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0B144D-110D-4D34-BDC7-BB9A6CA4503F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9BFC0A-7698-48B5-9BA5-3356F10824CA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C5F86467-2DF3-4059-B737-E70DBB307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Taller Practico 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65654" cy="3821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1. </a:t>
            </a:r>
            <a:r>
              <a:rPr sz="2000" dirty="0" err="1"/>
              <a:t>Identificar</a:t>
            </a:r>
            <a:r>
              <a:rPr sz="2000" dirty="0"/>
              <a:t> </a:t>
            </a:r>
            <a:r>
              <a:rPr sz="2000" dirty="0" err="1"/>
              <a:t>entidades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el </a:t>
            </a:r>
            <a:r>
              <a:rPr sz="2000" dirty="0" err="1"/>
              <a:t>modelo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2. </a:t>
            </a:r>
            <a:r>
              <a:rPr sz="2000" dirty="0" err="1"/>
              <a:t>Dibujar</a:t>
            </a:r>
            <a:r>
              <a:rPr sz="2000" dirty="0"/>
              <a:t> el </a:t>
            </a:r>
            <a:r>
              <a:rPr sz="2000" dirty="0" err="1"/>
              <a:t>diagrama</a:t>
            </a:r>
            <a:r>
              <a:rPr sz="2000" dirty="0"/>
              <a:t> E-R con </a:t>
            </a:r>
            <a:r>
              <a:rPr sz="2000" dirty="0" err="1"/>
              <a:t>relaciones</a:t>
            </a:r>
            <a:r>
              <a:rPr sz="2000" dirty="0"/>
              <a:t> y </a:t>
            </a:r>
            <a:r>
              <a:rPr sz="2000" dirty="0" err="1"/>
              <a:t>atributos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3. </a:t>
            </a:r>
            <a:r>
              <a:rPr sz="2000" dirty="0" err="1"/>
              <a:t>Subrayar</a:t>
            </a:r>
            <a:r>
              <a:rPr sz="2000" dirty="0"/>
              <a:t> claves </a:t>
            </a:r>
            <a:r>
              <a:rPr sz="2000" dirty="0" err="1"/>
              <a:t>primarias</a:t>
            </a:r>
            <a:r>
              <a:rPr sz="2000" dirty="0"/>
              <a:t> y </a:t>
            </a:r>
            <a:r>
              <a:rPr sz="2000" dirty="0" err="1"/>
              <a:t>marcar</a:t>
            </a:r>
            <a:r>
              <a:rPr sz="2000" dirty="0"/>
              <a:t> claves </a:t>
            </a:r>
            <a:r>
              <a:rPr sz="2000" dirty="0" err="1"/>
              <a:t>foráneas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4. </a:t>
            </a:r>
            <a:r>
              <a:rPr sz="2000" dirty="0" err="1"/>
              <a:t>Indicar</a:t>
            </a:r>
            <a:r>
              <a:rPr sz="2000" dirty="0"/>
              <a:t> </a:t>
            </a:r>
            <a:r>
              <a:rPr sz="2000" dirty="0" err="1"/>
              <a:t>cardinalidades</a:t>
            </a:r>
            <a:r>
              <a:rPr sz="2000" dirty="0"/>
              <a:t> (1:1, 1:N, N:M).</a:t>
            </a:r>
          </a:p>
          <a:p>
            <a:pPr marL="0" indent="0">
              <a:buNone/>
            </a:pPr>
            <a:r>
              <a:rPr sz="2000" dirty="0"/>
              <a:t>5. </a:t>
            </a:r>
            <a:r>
              <a:rPr sz="2000" dirty="0" err="1"/>
              <a:t>Justificar</a:t>
            </a:r>
            <a:r>
              <a:rPr sz="2000" dirty="0"/>
              <a:t>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relación</a:t>
            </a:r>
            <a:r>
              <a:rPr sz="2000" dirty="0"/>
              <a:t> con base </a:t>
            </a:r>
            <a:r>
              <a:rPr sz="2000" dirty="0" err="1"/>
              <a:t>en</a:t>
            </a:r>
            <a:r>
              <a:rPr sz="2000" dirty="0"/>
              <a:t> el </a:t>
            </a:r>
            <a:r>
              <a:rPr sz="2000" dirty="0" err="1"/>
              <a:t>enunciado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721572-F613-4A83-8030-08BBDBBD7CD1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2856EE-0164-4A0C-8CB4-D009799A8ABD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748AE659-7535-494D-9618-4E9762509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709</Words>
  <Application>Microsoft Office PowerPoint</Application>
  <PresentationFormat>Panorámica</PresentationFormat>
  <Paragraphs>68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AvenirNext LT Pro Bold</vt:lpstr>
      <vt:lpstr>Calibri</vt:lpstr>
      <vt:lpstr>Calibri Light</vt:lpstr>
      <vt:lpstr>Tema de Office</vt:lpstr>
      <vt:lpstr>Presentación de PowerPoint</vt:lpstr>
      <vt:lpstr>¿Qué es un Diagrama  Entidad-Relación?</vt:lpstr>
      <vt:lpstr>Componentes de un Diagrama E-R</vt:lpstr>
      <vt:lpstr>Asignación de claves primarias</vt:lpstr>
      <vt:lpstr>Tipos de Relaciones</vt:lpstr>
      <vt:lpstr>Enunciado del Caso de Uso</vt:lpstr>
      <vt:lpstr>Entidades Identificadas</vt:lpstr>
      <vt:lpstr>Relaciones Derivadas</vt:lpstr>
      <vt:lpstr>Taller Practico </vt:lpstr>
      <vt:lpstr>¿Qué es la Normalización?</vt:lpstr>
      <vt:lpstr>Primera Forma Normal (1FN)</vt:lpstr>
      <vt:lpstr>Segunda Forma Normal (2FN)</vt:lpstr>
      <vt:lpstr>Tercera Forma Normal (3FN)</vt:lpstr>
      <vt:lpstr>¿Por qué normalizar?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Mucino</dc:creator>
  <cp:lastModifiedBy>Praxis</cp:lastModifiedBy>
  <cp:revision>64</cp:revision>
  <dcterms:created xsi:type="dcterms:W3CDTF">2019-02-09T17:39:01Z</dcterms:created>
  <dcterms:modified xsi:type="dcterms:W3CDTF">2025-05-16T03:30:11Z</dcterms:modified>
</cp:coreProperties>
</file>