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58" r:id="rId5"/>
    <p:sldId id="259" r:id="rId6"/>
    <p:sldId id="260" r:id="rId7"/>
    <p:sldId id="261" r:id="rId8"/>
    <p:sldId id="282" r:id="rId9"/>
    <p:sldId id="283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0AC"/>
    <a:srgbClr val="270585"/>
    <a:srgbClr val="2A0591"/>
    <a:srgbClr val="2B0096"/>
    <a:srgbClr val="23007A"/>
    <a:srgbClr val="28008A"/>
    <a:srgbClr val="1A008A"/>
    <a:srgbClr val="150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 varScale="1">
        <p:scale>
          <a:sx n="99" d="100"/>
          <a:sy n="99" d="100"/>
        </p:scale>
        <p:origin x="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78D24-2606-4045-89F2-5E1AAD7B8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470FB5-C442-4BC2-8AEB-100B090C0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9521BA-8749-4339-B347-0288675A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012DED-B5E9-48E7-B127-C45F4F31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B77C52-FDAA-44BA-B15F-C7DB3F0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184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EE906-46D8-4569-A11B-4335859C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B642B7-17DB-4E32-A594-3935415C0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4D851C-6EE5-407A-9EAA-4F8EB87D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5EEAF6-11DD-4F66-BD57-8416838E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4DAD50-9E0C-4483-8D7E-CC01393A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307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AFC7A3-C1D4-4B9C-8C2C-F0A1CC281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FB3F70-68F6-45BE-8E66-056B00BD9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D1844A-1BBC-492E-B515-2A6EFEA1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CEA02C-1CCA-4AF5-A0E0-5AABC672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F4E72F-546F-4402-9C51-47DB39B2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36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8EF67-4432-4D82-9BF8-133E7CEB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5CF5A-0B12-4C09-9433-E68C17990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60380D-5044-47E9-A413-E6C22610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5FA05D-896A-4D9F-A536-0CB1CA30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BDABF5-3483-4344-AA6C-CAFCDA1F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722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9956C-A446-41F0-ADEF-AC6EA696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0DB606-389F-4DFE-956D-79EE6FAE1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8775BC-4CE5-4F7D-BF5F-74061570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274CE6-D22E-40FA-88E6-A3DCCE50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0ABB15-9CC7-400C-9589-1B5E2FD0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400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81FCC-CD56-46E1-BD14-E3C2CC4F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EB9A9D-EDCF-4DCD-AB14-E726B0FFC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31FFF1-0571-4230-B8FD-2A8ACAA56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3B2680-4BB2-4414-91F7-45F1247C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168F07-FBE1-4072-B040-E2EB8D40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1F78AE-0228-4782-A966-C32F3CE2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31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CB702-A002-4E34-AEBB-F2AB3794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913E92-6EB8-4A63-B6F4-CB60FEF1C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714977-9D72-4C24-BF76-0EFF0BFAD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E72F80-5001-4F12-BB14-7C23628F8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172FAA-3F6E-44A0-B1F4-080AAE23A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25D075-BEA3-4646-8496-439C595B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005215-E310-4AD4-9A41-584A4C1A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51F949-AF72-44E0-BB9A-AEACE3B6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596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9DA04-D0D2-4911-9F82-6538AB1A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5A392C-3427-4C6A-B45F-288B9CBE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0B0AE0-70F3-43DD-8B90-A3EF8D01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2E7212-4AA9-4905-80AA-9A1B5ADD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110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4931A3-93F9-41E2-AB27-6058DA9D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573A8F-2CDC-4113-A9EB-E52E3851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24D726-9E86-4F4E-B8A0-3326720C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64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7F67B-49E9-439B-82A4-0070C6EE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A5A236-AEFC-4C5F-9050-C2E7ECED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8809F1-6BAF-4A5B-9AED-3DC74804B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F9F478-E862-4CC1-9928-77BF76D6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FEE95B-5975-4006-AF08-81FB2B4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33448A-6F55-4D8A-9836-0BF866AF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264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AE657-0895-4C3B-86B5-CEFCA521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5C6917-1487-4250-86EB-EA6C48ADD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576F0D-30C4-4CCC-9C0B-EE4DA897C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22E53D-C922-406F-9682-6EB716AC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941363-BD76-42FF-92AF-2025CBDA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CA3388-2AFE-4707-8002-D59E8436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821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942F7D-035B-485C-858A-2C6359A1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5D72D9-5209-45C1-9E19-593016B80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1FD9DF-4A68-4195-AE64-078FE47E1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9BA8-4C76-4423-866C-004D3B6E592C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DA4203-86FE-454C-B4BA-8A6338871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278F18-AF84-41D6-8E45-CE3657329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381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EEDEA6C-ACFD-4393-9374-4862C67AB63A}"/>
              </a:ext>
            </a:extLst>
          </p:cNvPr>
          <p:cNvSpPr/>
          <p:nvPr/>
        </p:nvSpPr>
        <p:spPr>
          <a:xfrm rot="18349919">
            <a:off x="385622" y="4741770"/>
            <a:ext cx="865146" cy="3366954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6C9DE51-43B5-480D-9358-260FBE0C18AE}"/>
              </a:ext>
            </a:extLst>
          </p:cNvPr>
          <p:cNvSpPr/>
          <p:nvPr/>
        </p:nvSpPr>
        <p:spPr>
          <a:xfrm rot="18366752">
            <a:off x="1233029" y="3199427"/>
            <a:ext cx="820097" cy="50066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CCB9A38-8AF2-41B3-A864-E5897D589C98}"/>
              </a:ext>
            </a:extLst>
          </p:cNvPr>
          <p:cNvSpPr/>
          <p:nvPr/>
        </p:nvSpPr>
        <p:spPr>
          <a:xfrm>
            <a:off x="6248028" y="4673520"/>
            <a:ext cx="51825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4800" b="1" dirty="0">
                <a:solidFill>
                  <a:srgbClr val="0C00AC"/>
                </a:solidFill>
                <a:latin typeface="AvenirNext LT Pro Bold" panose="020B0804020202020204" pitchFamily="34" charset="0"/>
              </a:rPr>
              <a:t>INTRODUCCIÓN AL MODELADO</a:t>
            </a:r>
          </a:p>
        </p:txBody>
      </p:sp>
      <p:pic>
        <p:nvPicPr>
          <p:cNvPr id="8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05847D4B-6F8A-CC6A-B649-746EFC25A2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818195" y="536560"/>
            <a:ext cx="5429833" cy="286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3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476" y="330489"/>
            <a:ext cx="10515600" cy="1325563"/>
          </a:xfrm>
        </p:spPr>
        <p:txBody>
          <a:bodyPr>
            <a:normAutofit/>
          </a:bodyPr>
          <a:lstStyle/>
          <a:p>
            <a:r>
              <a:rPr sz="4000" dirty="0"/>
              <a:t>¿</a:t>
            </a:r>
            <a:r>
              <a:rPr sz="4000" dirty="0" err="1"/>
              <a:t>Qué</a:t>
            </a:r>
            <a:r>
              <a:rPr sz="4000" dirty="0"/>
              <a:t> </a:t>
            </a:r>
            <a:r>
              <a:rPr sz="4000" dirty="0" err="1"/>
              <a:t>debemos</a:t>
            </a:r>
            <a:r>
              <a:rPr sz="4000" dirty="0"/>
              <a:t> </a:t>
            </a:r>
            <a:r>
              <a:rPr sz="4000" dirty="0" err="1"/>
              <a:t>modelar</a:t>
            </a:r>
            <a:r>
              <a:rPr sz="40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245" y="144569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  <a:defRPr sz="2000"/>
            </a:pPr>
            <a:r>
              <a:rPr dirty="0"/>
              <a:t>🔹 </a:t>
            </a:r>
            <a:r>
              <a:rPr dirty="0" err="1"/>
              <a:t>Modelamos</a:t>
            </a:r>
            <a:r>
              <a:rPr dirty="0"/>
              <a:t> </a:t>
            </a:r>
            <a:r>
              <a:rPr dirty="0" err="1"/>
              <a:t>información</a:t>
            </a:r>
            <a:r>
              <a:rPr dirty="0"/>
              <a:t> clave para el </a:t>
            </a:r>
            <a:r>
              <a:rPr dirty="0" err="1"/>
              <a:t>negocio</a:t>
            </a:r>
            <a:r>
              <a:rPr dirty="0"/>
              <a:t>.</a:t>
            </a:r>
          </a:p>
          <a:p>
            <a:pPr marL="0" indent="0">
              <a:buNone/>
              <a:defRPr sz="2000"/>
            </a:pPr>
            <a:r>
              <a:rPr dirty="0"/>
              <a:t>🔹 </a:t>
            </a:r>
            <a:r>
              <a:rPr dirty="0" err="1"/>
              <a:t>Identificamos</a:t>
            </a:r>
            <a:r>
              <a:rPr dirty="0"/>
              <a:t> </a:t>
            </a:r>
            <a:r>
              <a:rPr dirty="0" err="1"/>
              <a:t>procesos</a:t>
            </a:r>
            <a:r>
              <a:rPr dirty="0"/>
              <a:t>, </a:t>
            </a:r>
            <a:r>
              <a:rPr dirty="0" err="1"/>
              <a:t>actores</a:t>
            </a:r>
            <a:r>
              <a:rPr dirty="0"/>
              <a:t> y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relevantes</a:t>
            </a:r>
            <a:r>
              <a:rPr dirty="0"/>
              <a:t>.</a:t>
            </a:r>
          </a:p>
          <a:p>
            <a:pPr marL="0" indent="0">
              <a:buNone/>
              <a:defRPr sz="2000"/>
            </a:pPr>
            <a:r>
              <a:rPr dirty="0"/>
              <a:t>🔹 </a:t>
            </a:r>
            <a:r>
              <a:rPr dirty="0" err="1"/>
              <a:t>Enfocarse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lo que cambia y lo que se consulta con </a:t>
            </a:r>
            <a:r>
              <a:rPr dirty="0" err="1"/>
              <a:t>frecuencia</a:t>
            </a:r>
            <a:r>
              <a:rPr dirty="0"/>
              <a:t>.</a:t>
            </a:r>
          </a:p>
          <a:p>
            <a:pPr marL="0" indent="0">
              <a:buNone/>
              <a:defRPr sz="2000"/>
            </a:pPr>
            <a:r>
              <a:rPr dirty="0"/>
              <a:t>💡 </a:t>
            </a:r>
            <a:r>
              <a:rPr dirty="0" err="1"/>
              <a:t>Reflexión</a:t>
            </a:r>
            <a:r>
              <a:rPr dirty="0"/>
              <a:t>: ¿</a:t>
            </a:r>
            <a:r>
              <a:rPr dirty="0" err="1"/>
              <a:t>Qué</a:t>
            </a:r>
            <a:r>
              <a:rPr dirty="0"/>
              <a:t>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necesita</a:t>
            </a:r>
            <a:r>
              <a:rPr dirty="0"/>
              <a:t> el </a:t>
            </a:r>
            <a:r>
              <a:rPr dirty="0" err="1"/>
              <a:t>sistema</a:t>
            </a:r>
            <a:r>
              <a:rPr dirty="0"/>
              <a:t> para </a:t>
            </a:r>
            <a:r>
              <a:rPr dirty="0" err="1"/>
              <a:t>operar</a:t>
            </a:r>
            <a:r>
              <a:rPr dirty="0"/>
              <a:t> y </a:t>
            </a:r>
            <a:r>
              <a:rPr dirty="0" err="1"/>
              <a:t>crecer</a:t>
            </a:r>
            <a:r>
              <a:rPr dirty="0"/>
              <a:t>?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A37D720-136D-4541-84C9-47647D05F4A4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A56AD5C-9C98-41F1-8986-75DBED24FB32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AC5D584A-76DF-4B59-9D40-8D9F4ECE89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378667" y="330489"/>
            <a:ext cx="1862658" cy="9836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728" y="330489"/>
            <a:ext cx="8492544" cy="1508751"/>
          </a:xfrm>
        </p:spPr>
        <p:txBody>
          <a:bodyPr/>
          <a:lstStyle/>
          <a:p>
            <a:pPr algn="ctr"/>
            <a:r>
              <a:rPr dirty="0" err="1"/>
              <a:t>Documentación</a:t>
            </a:r>
            <a:r>
              <a:rPr dirty="0"/>
              <a:t> de </a:t>
            </a:r>
            <a:r>
              <a:rPr dirty="0" err="1"/>
              <a:t>antecedentes</a:t>
            </a:r>
            <a:r>
              <a:rPr dirty="0"/>
              <a:t> </a:t>
            </a:r>
            <a:r>
              <a:rPr dirty="0" err="1"/>
              <a:t>comerciales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  <a:defRPr sz="2000"/>
            </a:pPr>
            <a:r>
              <a:rPr dirty="0"/>
              <a:t>🔹 Es el punto de </a:t>
            </a:r>
            <a:r>
              <a:rPr dirty="0" err="1"/>
              <a:t>partida</a:t>
            </a:r>
            <a:r>
              <a:rPr dirty="0"/>
              <a:t> para el </a:t>
            </a:r>
            <a:r>
              <a:rPr dirty="0" err="1"/>
              <a:t>modelado</a:t>
            </a:r>
            <a:r>
              <a:rPr dirty="0"/>
              <a:t>.</a:t>
            </a:r>
          </a:p>
          <a:p>
            <a:pPr marL="0" indent="0">
              <a:buNone/>
              <a:defRPr sz="2000"/>
            </a:pPr>
            <a:r>
              <a:rPr dirty="0"/>
              <a:t>🔹 Se </a:t>
            </a:r>
            <a:r>
              <a:rPr dirty="0" err="1"/>
              <a:t>basa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entrevistas</a:t>
            </a:r>
            <a:r>
              <a:rPr dirty="0"/>
              <a:t>, </a:t>
            </a:r>
            <a:r>
              <a:rPr dirty="0" err="1"/>
              <a:t>historias</a:t>
            </a:r>
            <a:r>
              <a:rPr dirty="0"/>
              <a:t> de </a:t>
            </a:r>
            <a:r>
              <a:rPr dirty="0" err="1"/>
              <a:t>usuario</a:t>
            </a:r>
            <a:r>
              <a:rPr dirty="0"/>
              <a:t> y </a:t>
            </a:r>
            <a:r>
              <a:rPr dirty="0" err="1"/>
              <a:t>procesos</a:t>
            </a:r>
            <a:r>
              <a:rPr dirty="0"/>
              <a:t> </a:t>
            </a:r>
            <a:r>
              <a:rPr dirty="0" err="1"/>
              <a:t>actuales</a:t>
            </a:r>
            <a:r>
              <a:rPr dirty="0"/>
              <a:t>.</a:t>
            </a:r>
          </a:p>
          <a:p>
            <a:pPr marL="0" indent="0">
              <a:buNone/>
              <a:defRPr sz="2000"/>
            </a:pPr>
            <a:r>
              <a:rPr dirty="0"/>
              <a:t>🔹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entender</a:t>
            </a:r>
            <a:r>
              <a:rPr dirty="0"/>
              <a:t> </a:t>
            </a:r>
            <a:r>
              <a:rPr dirty="0" err="1"/>
              <a:t>qué</a:t>
            </a:r>
            <a:r>
              <a:rPr dirty="0"/>
              <a:t>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existen</a:t>
            </a:r>
            <a:r>
              <a:rPr dirty="0"/>
              <a:t>, </a:t>
            </a:r>
            <a:r>
              <a:rPr dirty="0" err="1"/>
              <a:t>cómo</a:t>
            </a:r>
            <a:r>
              <a:rPr dirty="0"/>
              <a:t> </a:t>
            </a:r>
            <a:r>
              <a:rPr dirty="0" err="1"/>
              <a:t>fluyen</a:t>
            </a:r>
            <a:r>
              <a:rPr dirty="0"/>
              <a:t> y </a:t>
            </a:r>
            <a:r>
              <a:rPr dirty="0" err="1"/>
              <a:t>quién</a:t>
            </a:r>
            <a:r>
              <a:rPr dirty="0"/>
              <a:t> los </a:t>
            </a:r>
            <a:r>
              <a:rPr dirty="0" err="1"/>
              <a:t>usa</a:t>
            </a:r>
            <a:r>
              <a:rPr dirty="0"/>
              <a:t>.</a:t>
            </a:r>
          </a:p>
          <a:p>
            <a:pPr marL="0" indent="0">
              <a:buNone/>
              <a:defRPr sz="2000"/>
            </a:pPr>
            <a:r>
              <a:rPr dirty="0"/>
              <a:t>✅ </a:t>
            </a:r>
            <a:r>
              <a:rPr dirty="0" err="1"/>
              <a:t>Recomendación</a:t>
            </a:r>
            <a:r>
              <a:rPr dirty="0"/>
              <a:t>: </a:t>
            </a:r>
            <a:r>
              <a:rPr dirty="0" err="1"/>
              <a:t>crear</a:t>
            </a:r>
            <a:r>
              <a:rPr dirty="0"/>
              <a:t> un </a:t>
            </a:r>
            <a:r>
              <a:rPr dirty="0" err="1"/>
              <a:t>mapa</a:t>
            </a:r>
            <a:r>
              <a:rPr dirty="0"/>
              <a:t> de </a:t>
            </a:r>
            <a:r>
              <a:rPr dirty="0" err="1"/>
              <a:t>procesos</a:t>
            </a:r>
            <a:r>
              <a:rPr dirty="0"/>
              <a:t> antes del ERD.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9A00CAD-C10E-4C69-B45E-37B1FCA5153D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A6E902C-7989-4E2F-8206-0183E6809BB6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CA58C867-E62C-4E06-B1AE-AE5A409A6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378667" y="330489"/>
            <a:ext cx="1862658" cy="9836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7815" y="397322"/>
            <a:ext cx="7249732" cy="1325563"/>
          </a:xfrm>
        </p:spPr>
        <p:txBody>
          <a:bodyPr>
            <a:normAutofit/>
          </a:bodyPr>
          <a:lstStyle/>
          <a:p>
            <a:r>
              <a:rPr sz="4000" dirty="0"/>
              <a:t>¿</a:t>
            </a:r>
            <a:r>
              <a:rPr sz="4000" dirty="0" err="1"/>
              <a:t>Qué</a:t>
            </a:r>
            <a:r>
              <a:rPr sz="4000" dirty="0"/>
              <a:t> es el </a:t>
            </a:r>
            <a:r>
              <a:rPr sz="4000" dirty="0" err="1"/>
              <a:t>modelado</a:t>
            </a:r>
            <a:r>
              <a:rPr sz="4000" dirty="0"/>
              <a:t> de </a:t>
            </a:r>
            <a:r>
              <a:rPr sz="4000" dirty="0" err="1"/>
              <a:t>datos</a:t>
            </a:r>
            <a:r>
              <a:rPr sz="40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31558" cy="1960764"/>
          </a:xfrm>
        </p:spPr>
        <p:txBody>
          <a:bodyPr/>
          <a:lstStyle/>
          <a:p>
            <a:r>
              <a:rPr sz="2000" dirty="0"/>
              <a:t>Es el </a:t>
            </a:r>
            <a:r>
              <a:rPr sz="2000" dirty="0" err="1"/>
              <a:t>proceso</a:t>
            </a:r>
            <a:r>
              <a:rPr sz="2000" dirty="0"/>
              <a:t> de </a:t>
            </a:r>
            <a:r>
              <a:rPr sz="2000" dirty="0" err="1"/>
              <a:t>representar</a:t>
            </a:r>
            <a:r>
              <a:rPr sz="2000" dirty="0"/>
              <a:t> de </a:t>
            </a:r>
            <a:r>
              <a:rPr sz="2000" dirty="0" err="1"/>
              <a:t>manera</a:t>
            </a:r>
            <a:r>
              <a:rPr sz="2000" dirty="0"/>
              <a:t> visual y </a:t>
            </a:r>
            <a:r>
              <a:rPr sz="2000" dirty="0" err="1"/>
              <a:t>estructurada</a:t>
            </a:r>
            <a:r>
              <a:rPr sz="2000" dirty="0"/>
              <a:t> los </a:t>
            </a:r>
            <a:r>
              <a:rPr sz="2000" dirty="0" err="1"/>
              <a:t>datos</a:t>
            </a:r>
            <a:r>
              <a:rPr sz="2000" dirty="0"/>
              <a:t> y sus </a:t>
            </a:r>
            <a:r>
              <a:rPr sz="2000" dirty="0" err="1"/>
              <a:t>relaciones</a:t>
            </a:r>
            <a:r>
              <a:rPr sz="2000" dirty="0"/>
              <a:t>.</a:t>
            </a:r>
          </a:p>
          <a:p>
            <a:r>
              <a:rPr sz="2000" dirty="0" err="1"/>
              <a:t>Organiza</a:t>
            </a:r>
            <a:r>
              <a:rPr sz="2000" dirty="0"/>
              <a:t> </a:t>
            </a:r>
            <a:r>
              <a:rPr sz="2000" dirty="0" err="1"/>
              <a:t>cómo</a:t>
            </a:r>
            <a:r>
              <a:rPr sz="2000" dirty="0"/>
              <a:t> se </a:t>
            </a:r>
            <a:r>
              <a:rPr sz="2000" dirty="0" err="1"/>
              <a:t>almacenan</a:t>
            </a:r>
            <a:r>
              <a:rPr sz="2000" dirty="0"/>
              <a:t>, </a:t>
            </a:r>
            <a:r>
              <a:rPr sz="2000" dirty="0" err="1"/>
              <a:t>procesan</a:t>
            </a:r>
            <a:r>
              <a:rPr sz="2000" dirty="0"/>
              <a:t> y </a:t>
            </a:r>
            <a:r>
              <a:rPr sz="2000" dirty="0" err="1"/>
              <a:t>comunican</a:t>
            </a:r>
            <a:r>
              <a:rPr sz="2000" dirty="0"/>
              <a:t> los </a:t>
            </a:r>
            <a:r>
              <a:rPr sz="2000" dirty="0" err="1"/>
              <a:t>datos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un </a:t>
            </a:r>
            <a:r>
              <a:rPr sz="2000" dirty="0" err="1"/>
              <a:t>sistema</a:t>
            </a:r>
            <a:r>
              <a:rPr sz="2000" dirty="0"/>
              <a:t>.</a:t>
            </a:r>
          </a:p>
          <a:p>
            <a:r>
              <a:rPr sz="2000" dirty="0" err="1"/>
              <a:t>Facilita</a:t>
            </a:r>
            <a:r>
              <a:rPr sz="2000" dirty="0"/>
              <a:t> el </a:t>
            </a:r>
            <a:r>
              <a:rPr sz="2000" dirty="0" err="1"/>
              <a:t>diseño</a:t>
            </a:r>
            <a:r>
              <a:rPr sz="2000" dirty="0"/>
              <a:t> de bases de </a:t>
            </a:r>
            <a:r>
              <a:rPr sz="2000" dirty="0" err="1"/>
              <a:t>datos</a:t>
            </a:r>
            <a:r>
              <a:rPr sz="2000" dirty="0"/>
              <a:t> </a:t>
            </a:r>
            <a:r>
              <a:rPr sz="2000" dirty="0" err="1"/>
              <a:t>eficientes</a:t>
            </a:r>
            <a:r>
              <a:rPr sz="2000" dirty="0"/>
              <a:t> </a:t>
            </a:r>
            <a:r>
              <a:rPr sz="2000" dirty="0" err="1"/>
              <a:t>alineadas</a:t>
            </a:r>
            <a:r>
              <a:rPr sz="2000" dirty="0"/>
              <a:t> al </a:t>
            </a:r>
            <a:r>
              <a:rPr sz="2000" dirty="0" err="1"/>
              <a:t>negocio</a:t>
            </a:r>
            <a:r>
              <a:rPr sz="2000" dirty="0"/>
              <a:t>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D08D666-15AE-44E8-B49C-ACD7A1461226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3A6004B-4D6D-405F-A9E3-C4EB81AE154F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56363313-3966-4A75-8C6F-30119AF407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378667" y="330489"/>
            <a:ext cx="1862658" cy="9836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7073" y="330489"/>
            <a:ext cx="8125496" cy="1325563"/>
          </a:xfrm>
        </p:spPr>
        <p:txBody>
          <a:bodyPr/>
          <a:lstStyle/>
          <a:p>
            <a:r>
              <a:rPr sz="4000" dirty="0" err="1"/>
              <a:t>Funciones</a:t>
            </a:r>
            <a:r>
              <a:rPr dirty="0"/>
              <a:t> del </a:t>
            </a:r>
            <a:r>
              <a:rPr dirty="0" err="1"/>
              <a:t>modelado</a:t>
            </a:r>
            <a:r>
              <a:rPr dirty="0"/>
              <a:t> de </a:t>
            </a:r>
            <a:r>
              <a:rPr dirty="0" err="1"/>
              <a:t>datos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30803" cy="4047141"/>
          </a:xfrm>
        </p:spPr>
        <p:txBody>
          <a:bodyPr/>
          <a:lstStyle/>
          <a:p>
            <a:pPr marL="0" indent="0">
              <a:buNone/>
            </a:pPr>
            <a:r>
              <a:rPr sz="2000" dirty="0"/>
              <a:t>• </a:t>
            </a:r>
            <a:r>
              <a:rPr sz="2000" dirty="0" err="1"/>
              <a:t>Traducir</a:t>
            </a:r>
            <a:r>
              <a:rPr sz="2000" dirty="0"/>
              <a:t> </a:t>
            </a:r>
            <a:r>
              <a:rPr sz="2000" dirty="0" err="1"/>
              <a:t>requerimientos</a:t>
            </a:r>
            <a:r>
              <a:rPr sz="2000" dirty="0"/>
              <a:t> del </a:t>
            </a:r>
            <a:r>
              <a:rPr sz="2000" dirty="0" err="1"/>
              <a:t>negocio</a:t>
            </a:r>
            <a:r>
              <a:rPr sz="2000" dirty="0"/>
              <a:t> a </a:t>
            </a:r>
            <a:r>
              <a:rPr sz="2000" dirty="0" err="1"/>
              <a:t>estructuras</a:t>
            </a:r>
            <a:r>
              <a:rPr sz="2000" dirty="0"/>
              <a:t> de </a:t>
            </a:r>
            <a:r>
              <a:rPr sz="2000" dirty="0" err="1"/>
              <a:t>datos</a:t>
            </a:r>
            <a:r>
              <a:rPr sz="2000" dirty="0"/>
              <a:t>.</a:t>
            </a:r>
          </a:p>
          <a:p>
            <a:pPr marL="0" indent="0">
              <a:buNone/>
            </a:pPr>
            <a:r>
              <a:rPr sz="2000" dirty="0"/>
              <a:t>• </a:t>
            </a:r>
            <a:r>
              <a:rPr sz="2000" dirty="0" err="1"/>
              <a:t>Visualizar</a:t>
            </a:r>
            <a:r>
              <a:rPr sz="2000" dirty="0"/>
              <a:t> </a:t>
            </a:r>
            <a:r>
              <a:rPr sz="2000" dirty="0" err="1"/>
              <a:t>cómo</a:t>
            </a:r>
            <a:r>
              <a:rPr sz="2000" dirty="0"/>
              <a:t> se </a:t>
            </a:r>
            <a:r>
              <a:rPr sz="2000" dirty="0" err="1"/>
              <a:t>relacionan</a:t>
            </a:r>
            <a:r>
              <a:rPr sz="2000" dirty="0"/>
              <a:t> los </a:t>
            </a:r>
            <a:r>
              <a:rPr sz="2000" dirty="0" err="1"/>
              <a:t>datos</a:t>
            </a:r>
            <a:r>
              <a:rPr sz="2000" dirty="0"/>
              <a:t>.</a:t>
            </a:r>
          </a:p>
          <a:p>
            <a:pPr marL="0" indent="0">
              <a:buNone/>
            </a:pPr>
            <a:r>
              <a:rPr sz="2000" dirty="0"/>
              <a:t>• </a:t>
            </a:r>
            <a:r>
              <a:rPr sz="2000" dirty="0" err="1"/>
              <a:t>Detectar</a:t>
            </a:r>
            <a:r>
              <a:rPr sz="2000" dirty="0"/>
              <a:t> </a:t>
            </a:r>
            <a:r>
              <a:rPr sz="2000" dirty="0" err="1"/>
              <a:t>inconsistencias</a:t>
            </a:r>
            <a:r>
              <a:rPr sz="2000" dirty="0"/>
              <a:t> y </a:t>
            </a:r>
            <a:r>
              <a:rPr sz="2000" dirty="0" err="1"/>
              <a:t>redundancias</a:t>
            </a:r>
            <a:r>
              <a:rPr sz="2000" dirty="0"/>
              <a:t>.</a:t>
            </a:r>
          </a:p>
          <a:p>
            <a:pPr marL="0" indent="0">
              <a:buNone/>
            </a:pPr>
            <a:r>
              <a:rPr sz="2000" dirty="0"/>
              <a:t>• Base para el </a:t>
            </a:r>
            <a:r>
              <a:rPr sz="2000" dirty="0" err="1"/>
              <a:t>desarrollo</a:t>
            </a:r>
            <a:r>
              <a:rPr sz="2000" dirty="0"/>
              <a:t> de </a:t>
            </a:r>
            <a:r>
              <a:rPr sz="2000" dirty="0" err="1"/>
              <a:t>sistemas</a:t>
            </a:r>
            <a:r>
              <a:rPr sz="2000" dirty="0"/>
              <a:t> y bases de </a:t>
            </a:r>
            <a:r>
              <a:rPr sz="2000" dirty="0" err="1"/>
              <a:t>datos</a:t>
            </a:r>
            <a:r>
              <a:rPr sz="2000" dirty="0"/>
              <a:t>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E89235C-A25E-4577-B039-89F3C58EBC5C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2C2CE72-01AC-403E-9F64-9CB3E2474721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3DE56BCA-ADD6-4C42-AA0D-A643AF3B99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378667" y="330489"/>
            <a:ext cx="1862658" cy="9836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3366" y="378005"/>
            <a:ext cx="7660597" cy="1251174"/>
          </a:xfrm>
        </p:spPr>
        <p:txBody>
          <a:bodyPr>
            <a:normAutofit/>
          </a:bodyPr>
          <a:lstStyle/>
          <a:p>
            <a:r>
              <a:rPr sz="4000" dirty="0" err="1"/>
              <a:t>Modelos</a:t>
            </a:r>
            <a:r>
              <a:rPr sz="4000" dirty="0"/>
              <a:t> Conceptual, </a:t>
            </a:r>
            <a:r>
              <a:rPr sz="4000" dirty="0" err="1"/>
              <a:t>Lógico</a:t>
            </a:r>
            <a:r>
              <a:rPr sz="4000" dirty="0"/>
              <a:t> y </a:t>
            </a:r>
            <a:r>
              <a:rPr sz="4000" dirty="0" err="1"/>
              <a:t>Físico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76085" cy="3873276"/>
          </a:xfrm>
        </p:spPr>
        <p:txBody>
          <a:bodyPr/>
          <a:lstStyle/>
          <a:p>
            <a:pPr marL="0" indent="0" algn="just">
              <a:buNone/>
            </a:pPr>
            <a:r>
              <a:rPr sz="2000" dirty="0"/>
              <a:t>•</a:t>
            </a:r>
            <a:r>
              <a:rPr lang="es-MX" sz="2000" dirty="0"/>
              <a:t> Conceptual: Representa las entidades y relaciones clave del negocio de forma general, sin detalles técnicos, facilitando la comunicación con usuarios no técnicos</a:t>
            </a:r>
            <a:r>
              <a:rPr sz="2000" dirty="0"/>
              <a:t> ¿</a:t>
            </a:r>
            <a:r>
              <a:rPr sz="2000" dirty="0" err="1"/>
              <a:t>Qué</a:t>
            </a:r>
            <a:r>
              <a:rPr sz="2000" dirty="0"/>
              <a:t> </a:t>
            </a:r>
            <a:r>
              <a:rPr sz="2000" dirty="0" err="1"/>
              <a:t>necesita</a:t>
            </a:r>
            <a:r>
              <a:rPr sz="2000" dirty="0"/>
              <a:t> el </a:t>
            </a:r>
            <a:r>
              <a:rPr sz="2000" dirty="0" err="1"/>
              <a:t>negocio</a:t>
            </a:r>
            <a:r>
              <a:rPr sz="2000" dirty="0"/>
              <a:t>? (</a:t>
            </a:r>
            <a:r>
              <a:rPr sz="2000" dirty="0" err="1"/>
              <a:t>entidades</a:t>
            </a:r>
            <a:r>
              <a:rPr sz="2000" dirty="0"/>
              <a:t> y </a:t>
            </a:r>
            <a:r>
              <a:rPr sz="2000" dirty="0" err="1"/>
              <a:t>relaciones</a:t>
            </a:r>
            <a:r>
              <a:rPr sz="2000" dirty="0"/>
              <a:t>).</a:t>
            </a:r>
            <a:endParaRPr lang="es-MX" sz="2000" dirty="0"/>
          </a:p>
          <a:p>
            <a:pPr marL="0" indent="0" algn="just">
              <a:buNone/>
            </a:pPr>
            <a:endParaRPr sz="2000" dirty="0"/>
          </a:p>
          <a:p>
            <a:pPr marL="0" indent="0" algn="just">
              <a:buNone/>
            </a:pPr>
            <a:r>
              <a:rPr sz="2000" dirty="0"/>
              <a:t>• </a:t>
            </a:r>
            <a:r>
              <a:rPr sz="2000" dirty="0" err="1"/>
              <a:t>Lógico</a:t>
            </a:r>
            <a:r>
              <a:rPr lang="es-MX" sz="2000" dirty="0"/>
              <a:t>: Define los atributos, claves primarias y relaciones entre entidades, organizando los datos de forma estructurada pero aún independiente del motor de base de datos </a:t>
            </a:r>
            <a:r>
              <a:rPr sz="2000" dirty="0"/>
              <a:t> ¿</a:t>
            </a:r>
            <a:r>
              <a:rPr sz="2000" dirty="0" err="1"/>
              <a:t>Cómo</a:t>
            </a:r>
            <a:r>
              <a:rPr sz="2000" dirty="0"/>
              <a:t> se </a:t>
            </a:r>
            <a:r>
              <a:rPr sz="2000" dirty="0" err="1"/>
              <a:t>estructuran</a:t>
            </a:r>
            <a:r>
              <a:rPr sz="2000" dirty="0"/>
              <a:t> los </a:t>
            </a:r>
            <a:r>
              <a:rPr sz="2000" dirty="0" err="1"/>
              <a:t>datos</a:t>
            </a:r>
            <a:r>
              <a:rPr sz="2000" dirty="0"/>
              <a:t>? (</a:t>
            </a:r>
            <a:r>
              <a:rPr sz="2000" dirty="0" err="1"/>
              <a:t>atributos</a:t>
            </a:r>
            <a:r>
              <a:rPr sz="2000" dirty="0"/>
              <a:t>, claves).</a:t>
            </a:r>
            <a:endParaRPr lang="es-MX" sz="2000" dirty="0"/>
          </a:p>
          <a:p>
            <a:pPr marL="0" indent="0" algn="just">
              <a:buNone/>
            </a:pPr>
            <a:endParaRPr sz="2000" dirty="0"/>
          </a:p>
          <a:p>
            <a:pPr marL="0" indent="0" algn="just">
              <a:buNone/>
            </a:pPr>
            <a:r>
              <a:rPr sz="2000" dirty="0"/>
              <a:t>• </a:t>
            </a:r>
            <a:r>
              <a:rPr sz="2000" dirty="0" err="1"/>
              <a:t>Físico</a:t>
            </a:r>
            <a:r>
              <a:rPr sz="2000" dirty="0"/>
              <a:t>:</a:t>
            </a:r>
            <a:r>
              <a:rPr lang="es-MX" sz="2000" dirty="0"/>
              <a:t> Especifica cómo se implementan los datos en un sistema gestor, incluyendo tipos de datos reales, restricciones e instrucciones SQL para crear la base de datos. </a:t>
            </a:r>
            <a:r>
              <a:rPr sz="2000" dirty="0"/>
              <a:t> ¿</a:t>
            </a:r>
            <a:r>
              <a:rPr sz="2000" dirty="0" err="1"/>
              <a:t>Cómo</a:t>
            </a:r>
            <a:r>
              <a:rPr sz="2000" dirty="0"/>
              <a:t> se </a:t>
            </a:r>
            <a:r>
              <a:rPr sz="2000" dirty="0" err="1"/>
              <a:t>implementan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el motor de base de </a:t>
            </a:r>
            <a:r>
              <a:rPr sz="2000" dirty="0" err="1"/>
              <a:t>datos</a:t>
            </a:r>
            <a:r>
              <a:rPr sz="2000" dirty="0"/>
              <a:t>? (</a:t>
            </a:r>
            <a:r>
              <a:rPr sz="2000" dirty="0" err="1"/>
              <a:t>tipos</a:t>
            </a:r>
            <a:r>
              <a:rPr sz="2000" dirty="0"/>
              <a:t>, </a:t>
            </a:r>
            <a:r>
              <a:rPr sz="2000" dirty="0" err="1"/>
              <a:t>índices</a:t>
            </a:r>
            <a:r>
              <a:rPr sz="2000" dirty="0"/>
              <a:t>).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40D14F5-2172-490A-BE67-B28C6C0A313D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3F0A5F6-4A48-493F-B516-97F03942B79B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9A1DB416-18DD-4247-847B-EC87C8DC4D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378667" y="330489"/>
            <a:ext cx="1862658" cy="9836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806" y="357323"/>
            <a:ext cx="7798158" cy="1212537"/>
          </a:xfrm>
        </p:spPr>
        <p:txBody>
          <a:bodyPr>
            <a:normAutofit fontScale="90000"/>
          </a:bodyPr>
          <a:lstStyle/>
          <a:p>
            <a:pPr algn="ctr"/>
            <a:r>
              <a:rPr dirty="0" err="1"/>
              <a:t>Comparación</a:t>
            </a:r>
            <a:r>
              <a:rPr dirty="0"/>
              <a:t> entre </a:t>
            </a:r>
            <a:r>
              <a:rPr dirty="0" err="1"/>
              <a:t>tipos</a:t>
            </a:r>
            <a:r>
              <a:rPr dirty="0"/>
              <a:t> de </a:t>
            </a:r>
            <a:r>
              <a:rPr dirty="0" err="1"/>
              <a:t>modelos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21" y="1506827"/>
            <a:ext cx="9497096" cy="50403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800" dirty="0"/>
              <a:t>📌 Conceptual</a:t>
            </a:r>
          </a:p>
          <a:p>
            <a:pPr marL="0" indent="0">
              <a:buNone/>
            </a:pPr>
            <a:r>
              <a:rPr lang="es-MX" sz="1800" dirty="0"/>
              <a:t>👉 ¿Qué existe en el negocio?</a:t>
            </a:r>
          </a:p>
          <a:p>
            <a:pPr marL="0" indent="0">
              <a:buNone/>
            </a:pPr>
            <a:r>
              <a:rPr lang="es-MX" sz="1800" dirty="0"/>
              <a:t>Cliente, Producto, Pedido</a:t>
            </a:r>
          </a:p>
          <a:p>
            <a:pPr marL="0" indent="0">
              <a:buNone/>
            </a:pPr>
            <a:r>
              <a:rPr lang="es-MX" sz="1800" dirty="0"/>
              <a:t>(Sin detalles técnicos)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dirty="0"/>
              <a:t>📋 Lógico</a:t>
            </a:r>
          </a:p>
          <a:p>
            <a:pPr marL="0" indent="0">
              <a:buNone/>
            </a:pPr>
            <a:r>
              <a:rPr lang="es-MX" sz="1800" dirty="0"/>
              <a:t>👉 ¿Qué datos tiene cada cosa?</a:t>
            </a:r>
          </a:p>
          <a:p>
            <a:pPr marL="0" indent="0">
              <a:buNone/>
            </a:pPr>
            <a:r>
              <a:rPr lang="es-MX" sz="1800" dirty="0"/>
              <a:t>Pedido(ID, Fecha, </a:t>
            </a:r>
            <a:r>
              <a:rPr lang="es-MX" sz="1800" dirty="0" err="1"/>
              <a:t>ID_Cliente</a:t>
            </a:r>
            <a:r>
              <a:rPr lang="es-MX" sz="1800" dirty="0"/>
              <a:t>)</a:t>
            </a:r>
          </a:p>
          <a:p>
            <a:pPr marL="0" indent="0">
              <a:buNone/>
            </a:pPr>
            <a:r>
              <a:rPr lang="es-MX" sz="1800" dirty="0"/>
              <a:t>(Ya hay claves y relaciones)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dirty="0"/>
              <a:t>💻 Físico</a:t>
            </a:r>
          </a:p>
          <a:p>
            <a:pPr marL="0" indent="0">
              <a:buNone/>
            </a:pPr>
            <a:r>
              <a:rPr lang="es-MX" sz="1800" dirty="0"/>
              <a:t>👉 ¿Cómo se crea en la base de datos?</a:t>
            </a:r>
          </a:p>
          <a:p>
            <a:pPr marL="0" indent="0">
              <a:buNone/>
            </a:pPr>
            <a:r>
              <a:rPr lang="es-MX" sz="1800" dirty="0"/>
              <a:t>Pedido(</a:t>
            </a:r>
            <a:r>
              <a:rPr lang="es-MX" sz="1800" dirty="0" err="1"/>
              <a:t>id_pedido</a:t>
            </a:r>
            <a:r>
              <a:rPr lang="es-MX" sz="1800" dirty="0"/>
              <a:t> INT, fecha DATE, </a:t>
            </a:r>
            <a:r>
              <a:rPr lang="es-MX" sz="1800" dirty="0" err="1"/>
              <a:t>id_cliente</a:t>
            </a:r>
            <a:r>
              <a:rPr lang="es-MX" sz="1800" dirty="0"/>
              <a:t> NUMBER(10))</a:t>
            </a:r>
          </a:p>
          <a:p>
            <a:pPr marL="0" indent="0">
              <a:buNone/>
            </a:pPr>
            <a:r>
              <a:rPr lang="es-MX" sz="1800" dirty="0"/>
              <a:t>(Con tipos de datos y sintaxis SQL)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F1155E5-6C2C-44DD-914A-E2E6BBD4A988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4BC025A-01D7-407D-B189-A263CF06ECFC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87FCE411-BAF1-405F-8BE4-F889507B94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378667" y="330489"/>
            <a:ext cx="1862658" cy="9836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07262-4388-4D36-AE6B-5ECAB82A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/>
              <a:t>Comparación entre tipos de modelos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39FB32A-AD1C-4AD5-85A2-48C0E3DEBA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069611"/>
              </p:ext>
            </p:extLst>
          </p:nvPr>
        </p:nvGraphicFramePr>
        <p:xfrm>
          <a:off x="838200" y="2190629"/>
          <a:ext cx="8460345" cy="2873488"/>
        </p:xfrm>
        <a:graphic>
          <a:graphicData uri="http://schemas.openxmlformats.org/drawingml/2006/table">
            <a:tbl>
              <a:tblPr/>
              <a:tblGrid>
                <a:gridCol w="2820115">
                  <a:extLst>
                    <a:ext uri="{9D8B030D-6E8A-4147-A177-3AD203B41FA5}">
                      <a16:colId xmlns:a16="http://schemas.microsoft.com/office/drawing/2014/main" val="21533118"/>
                    </a:ext>
                  </a:extLst>
                </a:gridCol>
                <a:gridCol w="2820115">
                  <a:extLst>
                    <a:ext uri="{9D8B030D-6E8A-4147-A177-3AD203B41FA5}">
                      <a16:colId xmlns:a16="http://schemas.microsoft.com/office/drawing/2014/main" val="877991398"/>
                    </a:ext>
                  </a:extLst>
                </a:gridCol>
                <a:gridCol w="2820115">
                  <a:extLst>
                    <a:ext uri="{9D8B030D-6E8A-4147-A177-3AD203B41FA5}">
                      <a16:colId xmlns:a16="http://schemas.microsoft.com/office/drawing/2014/main" val="3739943784"/>
                    </a:ext>
                  </a:extLst>
                </a:gridCol>
              </a:tblGrid>
              <a:tr h="325623">
                <a:tc>
                  <a:txBody>
                    <a:bodyPr/>
                    <a:lstStyle/>
                    <a:p>
                      <a:r>
                        <a:rPr lang="es-MX" dirty="0"/>
                        <a:t>Nivel de modelo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¿Qué representa?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Ejemplo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504727"/>
                  </a:ext>
                </a:extLst>
              </a:tr>
              <a:tr h="650152">
                <a:tc>
                  <a:txBody>
                    <a:bodyPr/>
                    <a:lstStyle/>
                    <a:p>
                      <a:r>
                        <a:rPr lang="es-MX" b="1"/>
                        <a:t>Modelo Conceptual</a:t>
                      </a:r>
                      <a:endParaRPr lang="es-MX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Relación entre entidades del mundo real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 Diagrama E-R (Cliente — Pedido — Producto)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818804"/>
                  </a:ext>
                </a:extLst>
              </a:tr>
              <a:tr h="928788">
                <a:tc>
                  <a:txBody>
                    <a:bodyPr/>
                    <a:lstStyle/>
                    <a:p>
                      <a:r>
                        <a:rPr lang="es-MX" b="1"/>
                        <a:t>Modelo Lógico</a:t>
                      </a:r>
                      <a:endParaRPr lang="es-MX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Traducción técnica del modelo conceptual, con atributos y claves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Pedido(ID, Fecha, </a:t>
                      </a:r>
                      <a:r>
                        <a:rPr lang="es-MX" dirty="0" err="1"/>
                        <a:t>ID_Cliente</a:t>
                      </a:r>
                      <a:r>
                        <a:rPr lang="es-MX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860641"/>
                  </a:ext>
                </a:extLst>
              </a:tr>
              <a:tr h="928788">
                <a:tc>
                  <a:txBody>
                    <a:bodyPr/>
                    <a:lstStyle/>
                    <a:p>
                      <a:r>
                        <a:rPr lang="es-MX" b="1" dirty="0"/>
                        <a:t>Modelo Físico</a:t>
                      </a:r>
                      <a:endParaRPr lang="es-MX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Implementación real en SQL, con tipos de datos y restricciones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TABLE </a:t>
                      </a:r>
                      <a:r>
                        <a:rPr lang="en-US" dirty="0" err="1"/>
                        <a:t>Pedido</a:t>
                      </a:r>
                      <a:r>
                        <a:rPr lang="en-US" dirty="0"/>
                        <a:t> (id INT, </a:t>
                      </a:r>
                      <a:r>
                        <a:rPr lang="en-US" dirty="0" err="1"/>
                        <a:t>fecha</a:t>
                      </a:r>
                      <a:r>
                        <a:rPr lang="en-US" dirty="0"/>
                        <a:t> DATE...)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54243"/>
                  </a:ext>
                </a:extLst>
              </a:tr>
            </a:tbl>
          </a:graphicData>
        </a:graphic>
      </p:graphicFrame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14A8653F-79D7-4335-8229-FA5467EAEA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378667" y="330489"/>
            <a:ext cx="1862658" cy="98360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181AB2A-FFCB-43A1-AC3F-4E9AD62BB70D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C90C163-CF88-4735-B0B8-494E1B43963F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5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E67B4-FE6C-4264-A9ED-DAB67746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1820" y="365125"/>
            <a:ext cx="115856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¿Dónde se ubica el Diagrama </a:t>
            </a:r>
            <a:br>
              <a:rPr lang="es-MX" dirty="0"/>
            </a:br>
            <a:r>
              <a:rPr lang="es-MX" dirty="0"/>
              <a:t>Entidad-Relación?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596F2C-E674-42FA-AF84-4BE7EC2AC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37620" cy="35062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000" dirty="0"/>
              <a:t>El Diagrama Entidad-Relación (E-R) forma parte del modelo conceptual.</a:t>
            </a:r>
          </a:p>
          <a:p>
            <a:pPr marL="0" indent="0" algn="just">
              <a:buNone/>
            </a:pPr>
            <a:r>
              <a:rPr lang="es-MX" sz="2000" dirty="0"/>
              <a:t>Representa qué datos existen y cómo se relacionan (Cliente, Producto, Pedido).</a:t>
            </a:r>
          </a:p>
          <a:p>
            <a:pPr marL="0" indent="0" algn="just">
              <a:buNone/>
            </a:pPr>
            <a:r>
              <a:rPr lang="es-MX" sz="2000" dirty="0"/>
              <a:t>No muestra tipos de datos ni instrucciones SQL.</a:t>
            </a:r>
          </a:p>
          <a:p>
            <a:pPr marL="0" indent="0" algn="just">
              <a:buNone/>
            </a:pPr>
            <a:r>
              <a:rPr lang="es-MX" sz="2000" dirty="0"/>
              <a:t>Es el primer paso antes del modelo lógico y físico.</a:t>
            </a:r>
          </a:p>
        </p:txBody>
      </p:sp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3744AF15-84F3-4CCF-A130-511F4D907A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378667" y="330489"/>
            <a:ext cx="1862658" cy="98360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9399BB3-D467-497B-976F-7D96DFF2AC8E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5798EE7-2062-42B7-89F5-50DF048C368A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920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553</Words>
  <Application>Microsoft Office PowerPoint</Application>
  <PresentationFormat>Panorámica</PresentationFormat>
  <Paragraphs>61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AvenirNext LT Pro Bold</vt:lpstr>
      <vt:lpstr>Calibri</vt:lpstr>
      <vt:lpstr>Calibri Light</vt:lpstr>
      <vt:lpstr>Tema de Office</vt:lpstr>
      <vt:lpstr>Presentación de PowerPoint</vt:lpstr>
      <vt:lpstr>¿Qué debemos modelar?</vt:lpstr>
      <vt:lpstr>Documentación de antecedentes comerciales</vt:lpstr>
      <vt:lpstr>¿Qué es el modelado de datos?</vt:lpstr>
      <vt:lpstr>Funciones del modelado de datos</vt:lpstr>
      <vt:lpstr>Modelos Conceptual, Lógico y Físico</vt:lpstr>
      <vt:lpstr>Comparación entre tipos de modelos</vt:lpstr>
      <vt:lpstr>Comparación entre tipos de modelos</vt:lpstr>
      <vt:lpstr>¿Dónde se ubica el Diagrama  Entidad-Relación?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Mucino</dc:creator>
  <cp:lastModifiedBy>Praxis</cp:lastModifiedBy>
  <cp:revision>87</cp:revision>
  <dcterms:created xsi:type="dcterms:W3CDTF">2019-02-09T17:39:01Z</dcterms:created>
  <dcterms:modified xsi:type="dcterms:W3CDTF">2025-05-15T05:43:35Z</dcterms:modified>
</cp:coreProperties>
</file>