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4" r:id="rId10"/>
    <p:sldId id="265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00AC"/>
    <a:srgbClr val="270585"/>
    <a:srgbClr val="2A0591"/>
    <a:srgbClr val="2B0096"/>
    <a:srgbClr val="23007A"/>
    <a:srgbClr val="28008A"/>
    <a:srgbClr val="1A008A"/>
    <a:srgbClr val="1500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78D24-2606-4045-89F2-5E1AAD7B8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470FB5-C442-4BC2-8AEB-100B090C0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9521BA-8749-4339-B347-0288675AC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9BA8-4C76-4423-866C-004D3B6E592C}" type="datetimeFigureOut">
              <a:rPr lang="es-MX" smtClean="0"/>
              <a:t>16/05/2025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012DED-B5E9-48E7-B127-C45F4F311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B77C52-FDAA-44BA-B15F-C7DB3F02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7956-2636-4281-A5F1-50D64FBC8E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1844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EE906-46D8-4569-A11B-4335859CB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6B642B7-17DB-4E32-A594-3935415C0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4D851C-6EE5-407A-9EAA-4F8EB87D1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9BA8-4C76-4423-866C-004D3B6E592C}" type="datetimeFigureOut">
              <a:rPr lang="es-MX" smtClean="0"/>
              <a:t>16/05/2025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5EEAF6-11DD-4F66-BD57-8416838E9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4DAD50-9E0C-4483-8D7E-CC01393A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7956-2636-4281-A5F1-50D64FBC8E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3076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AFC7A3-C1D4-4B9C-8C2C-F0A1CC2812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5FB3F70-68F6-45BE-8E66-056B00BD9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D1844A-1BBC-492E-B515-2A6EFEA1D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9BA8-4C76-4423-866C-004D3B6E592C}" type="datetimeFigureOut">
              <a:rPr lang="es-MX" smtClean="0"/>
              <a:t>16/05/2025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CEA02C-1CCA-4AF5-A0E0-5AABC672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F4E72F-546F-4402-9C51-47DB39B26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7956-2636-4281-A5F1-50D64FBC8E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36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B8EF67-4432-4D82-9BF8-133E7CEBF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55CF5A-0B12-4C09-9433-E68C17990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60380D-5044-47E9-A413-E6C22610E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9BA8-4C76-4423-866C-004D3B6E592C}" type="datetimeFigureOut">
              <a:rPr lang="es-MX" smtClean="0"/>
              <a:t>16/05/2025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5FA05D-896A-4D9F-A536-0CB1CA303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BDABF5-3483-4344-AA6C-CAFCDA1F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7956-2636-4281-A5F1-50D64FBC8E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7226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59956C-A446-41F0-ADEF-AC6EA696B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0DB606-389F-4DFE-956D-79EE6FAE1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8775BC-4CE5-4F7D-BF5F-74061570C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9BA8-4C76-4423-866C-004D3B6E592C}" type="datetimeFigureOut">
              <a:rPr lang="es-MX" smtClean="0"/>
              <a:t>16/05/2025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274CE6-D22E-40FA-88E6-A3DCCE507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0ABB15-9CC7-400C-9589-1B5E2FD0E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7956-2636-4281-A5F1-50D64FBC8E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400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681FCC-CD56-46E1-BD14-E3C2CC4F8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EB9A9D-EDCF-4DCD-AB14-E726B0FFCE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331FFF1-0571-4230-B8FD-2A8ACAA56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3B2680-4BB2-4414-91F7-45F1247C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9BA8-4C76-4423-866C-004D3B6E592C}" type="datetimeFigureOut">
              <a:rPr lang="es-MX" smtClean="0"/>
              <a:t>16/05/2025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168F07-FBE1-4072-B040-E2EB8D409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1F78AE-0228-4782-A966-C32F3CE20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7956-2636-4281-A5F1-50D64FBC8E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431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7CB702-A002-4E34-AEBB-F2AB3794D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913E92-6EB8-4A63-B6F4-CB60FEF1C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1714977-9D72-4C24-BF76-0EFF0BFAD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5E72F80-5001-4F12-BB14-7C23628F85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B172FAA-3F6E-44A0-B1F4-080AAE23A3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825D075-BEA3-4646-8496-439C595BF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9BA8-4C76-4423-866C-004D3B6E592C}" type="datetimeFigureOut">
              <a:rPr lang="es-MX" smtClean="0"/>
              <a:t>16/05/2025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E005215-E310-4AD4-9A41-584A4C1A6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951F949-AF72-44E0-BB9A-AEACE3B61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7956-2636-4281-A5F1-50D64FBC8E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596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39DA04-D0D2-4911-9F82-6538AB1A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35A392C-3427-4C6A-B45F-288B9CBE9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9BA8-4C76-4423-866C-004D3B6E592C}" type="datetimeFigureOut">
              <a:rPr lang="es-MX" smtClean="0"/>
              <a:t>16/05/2025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40B0AE0-70F3-43DD-8B90-A3EF8D014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72E7212-4AA9-4905-80AA-9A1B5ADD1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7956-2636-4281-A5F1-50D64FBC8E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110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04931A3-93F9-41E2-AB27-6058DA9D6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9BA8-4C76-4423-866C-004D3B6E592C}" type="datetimeFigureOut">
              <a:rPr lang="es-MX" smtClean="0"/>
              <a:t>16/05/2025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573A8F-2CDC-4113-A9EB-E52E3851E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224D726-9E86-4F4E-B8A0-3326720C4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7956-2636-4281-A5F1-50D64FBC8E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649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87F67B-49E9-439B-82A4-0070C6EE4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A5A236-AEFC-4C5F-9050-C2E7ECED7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98809F1-6BAF-4A5B-9AED-3DC74804B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F9F478-E862-4CC1-9928-77BF76D6E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9BA8-4C76-4423-866C-004D3B6E592C}" type="datetimeFigureOut">
              <a:rPr lang="es-MX" smtClean="0"/>
              <a:t>16/05/2025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FEE95B-5975-4006-AF08-81FB2B481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33448A-6F55-4D8A-9836-0BF866AF7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7956-2636-4281-A5F1-50D64FBC8E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2649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AE657-0895-4C3B-86B5-CEFCA521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45C6917-1487-4250-86EB-EA6C48ADDD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2576F0D-30C4-4CCC-9C0B-EE4DA897C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22E53D-C922-406F-9682-6EB716ACA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9BA8-4C76-4423-866C-004D3B6E592C}" type="datetimeFigureOut">
              <a:rPr lang="es-MX" smtClean="0"/>
              <a:t>16/05/2025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941363-BD76-42FF-92AF-2025CBDA4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DCA3388-2AFE-4707-8002-D59E84368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7956-2636-4281-A5F1-50D64FBC8E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821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0942F7D-035B-485C-858A-2C6359A1D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5D72D9-5209-45C1-9E19-593016B80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1FD9DF-4A68-4195-AE64-078FE47E1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9BA8-4C76-4423-866C-004D3B6E592C}" type="datetimeFigureOut">
              <a:rPr lang="es-MX" smtClean="0"/>
              <a:t>16/05/2025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DA4203-86FE-454C-B4BA-8A6338871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278F18-AF84-41D6-8E45-CE3657329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37956-2636-4281-A5F1-50D64FBC8E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381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EEDEA6C-ACFD-4393-9374-4862C67AB63A}"/>
              </a:ext>
            </a:extLst>
          </p:cNvPr>
          <p:cNvSpPr/>
          <p:nvPr/>
        </p:nvSpPr>
        <p:spPr>
          <a:xfrm rot="18349919">
            <a:off x="385622" y="4741770"/>
            <a:ext cx="865146" cy="3366954"/>
          </a:xfrm>
          <a:prstGeom prst="rect">
            <a:avLst/>
          </a:prstGeom>
          <a:solidFill>
            <a:srgbClr val="0C0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B6C9DE51-43B5-480D-9358-260FBE0C18AE}"/>
              </a:ext>
            </a:extLst>
          </p:cNvPr>
          <p:cNvSpPr/>
          <p:nvPr/>
        </p:nvSpPr>
        <p:spPr>
          <a:xfrm rot="18366752">
            <a:off x="1233029" y="3199427"/>
            <a:ext cx="820097" cy="500661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CCB9A38-8AF2-41B3-A864-E5897D589C98}"/>
              </a:ext>
            </a:extLst>
          </p:cNvPr>
          <p:cNvSpPr/>
          <p:nvPr/>
        </p:nvSpPr>
        <p:spPr>
          <a:xfrm>
            <a:off x="6248028" y="4673520"/>
            <a:ext cx="518258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4800" b="1" dirty="0">
                <a:solidFill>
                  <a:srgbClr val="0C00AC"/>
                </a:solidFill>
                <a:latin typeface="AvenirNext LT Pro Bold" panose="020B0804020202020204" pitchFamily="34" charset="0"/>
              </a:rPr>
              <a:t>DIAGRAMA DE FLUJO DE DATOS</a:t>
            </a:r>
          </a:p>
        </p:txBody>
      </p:sp>
      <p:pic>
        <p:nvPicPr>
          <p:cNvPr id="8" name="Imagen 7" descr="Logotipo, Icono&#10;&#10;Descripción generada automáticamente">
            <a:extLst>
              <a:ext uri="{FF2B5EF4-FFF2-40B4-BE49-F238E27FC236}">
                <a16:creationId xmlns:a16="http://schemas.microsoft.com/office/drawing/2014/main" id="{05847D4B-6F8A-CC6A-B649-746EFC25A2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95" b="30798"/>
          <a:stretch/>
        </p:blipFill>
        <p:spPr>
          <a:xfrm>
            <a:off x="818195" y="536560"/>
            <a:ext cx="5429833" cy="286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631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4000" dirty="0" err="1"/>
              <a:t>Herramientas</a:t>
            </a:r>
            <a:r>
              <a:rPr sz="4000" dirty="0"/>
              <a:t> </a:t>
            </a:r>
            <a:r>
              <a:rPr sz="4000" dirty="0" err="1"/>
              <a:t>recomendadas</a:t>
            </a:r>
            <a:endParaRPr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Draw.io</a:t>
            </a:r>
          </a:p>
          <a:p>
            <a:pPr marL="0" indent="0">
              <a:buNone/>
            </a:pPr>
            <a:r>
              <a:rPr dirty="0"/>
              <a:t>- Oracle SQL Developer Data Modeler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F47681A-13E6-4626-BB67-983C8A057D49}"/>
              </a:ext>
            </a:extLst>
          </p:cNvPr>
          <p:cNvSpPr/>
          <p:nvPr/>
        </p:nvSpPr>
        <p:spPr>
          <a:xfrm>
            <a:off x="9973964" y="-134816"/>
            <a:ext cx="865146" cy="7268308"/>
          </a:xfrm>
          <a:prstGeom prst="rect">
            <a:avLst/>
          </a:prstGeom>
          <a:solidFill>
            <a:srgbClr val="0C0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896889F-EEA9-4FCB-B3F3-34F4DC833405}"/>
              </a:ext>
            </a:extLst>
          </p:cNvPr>
          <p:cNvSpPr/>
          <p:nvPr/>
        </p:nvSpPr>
        <p:spPr>
          <a:xfrm>
            <a:off x="11098789" y="-134816"/>
            <a:ext cx="820097" cy="72683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 descr="Logotipo, Icono&#10;&#10;Descripción generada automáticamente">
            <a:extLst>
              <a:ext uri="{FF2B5EF4-FFF2-40B4-BE49-F238E27FC236}">
                <a16:creationId xmlns:a16="http://schemas.microsoft.com/office/drawing/2014/main" id="{270C7135-0F5F-47CD-B18C-EF0681D6A3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95" b="30798"/>
          <a:stretch/>
        </p:blipFill>
        <p:spPr>
          <a:xfrm>
            <a:off x="378667" y="330489"/>
            <a:ext cx="1862658" cy="98360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4000" dirty="0"/>
              <a:t>¿</a:t>
            </a:r>
            <a:r>
              <a:rPr sz="4000" dirty="0" err="1"/>
              <a:t>Qué</a:t>
            </a:r>
            <a:r>
              <a:rPr sz="4000" dirty="0"/>
              <a:t> es un DFD?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876085" cy="4351338"/>
          </a:xfrm>
        </p:spPr>
        <p:txBody>
          <a:bodyPr>
            <a:normAutofit/>
          </a:bodyPr>
          <a:lstStyle/>
          <a:p>
            <a:pPr algn="just"/>
            <a:r>
              <a:rPr sz="2000" dirty="0"/>
              <a:t>Un </a:t>
            </a:r>
            <a:r>
              <a:rPr sz="2000" dirty="0" err="1"/>
              <a:t>Diagrama</a:t>
            </a:r>
            <a:r>
              <a:rPr sz="2000" dirty="0"/>
              <a:t> de </a:t>
            </a:r>
            <a:r>
              <a:rPr sz="2000" dirty="0" err="1"/>
              <a:t>Flujo</a:t>
            </a:r>
            <a:r>
              <a:rPr sz="2000" dirty="0"/>
              <a:t> de </a:t>
            </a:r>
            <a:r>
              <a:rPr sz="2000" dirty="0" err="1"/>
              <a:t>Datos</a:t>
            </a:r>
            <a:r>
              <a:rPr sz="2000" dirty="0"/>
              <a:t> (DFD) es una </a:t>
            </a:r>
            <a:r>
              <a:rPr sz="2000" dirty="0" err="1"/>
              <a:t>técnica</a:t>
            </a:r>
            <a:r>
              <a:rPr sz="2000" dirty="0"/>
              <a:t> que </a:t>
            </a:r>
            <a:r>
              <a:rPr sz="2000" dirty="0" err="1"/>
              <a:t>permite</a:t>
            </a:r>
            <a:r>
              <a:rPr sz="2000" dirty="0"/>
              <a:t> </a:t>
            </a:r>
            <a:r>
              <a:rPr sz="2000" dirty="0" err="1"/>
              <a:t>representar</a:t>
            </a:r>
            <a:r>
              <a:rPr sz="2000" dirty="0"/>
              <a:t> </a:t>
            </a:r>
            <a:r>
              <a:rPr sz="2000" dirty="0" err="1"/>
              <a:t>gráficamente</a:t>
            </a:r>
            <a:r>
              <a:rPr sz="2000" dirty="0"/>
              <a:t> los </a:t>
            </a:r>
            <a:r>
              <a:rPr sz="2000" dirty="0" err="1"/>
              <a:t>procesos</a:t>
            </a:r>
            <a:r>
              <a:rPr sz="2000" dirty="0"/>
              <a:t> que </a:t>
            </a:r>
            <a:r>
              <a:rPr sz="2000" dirty="0" err="1"/>
              <a:t>conforman</a:t>
            </a:r>
            <a:r>
              <a:rPr sz="2000" dirty="0"/>
              <a:t> un </a:t>
            </a:r>
            <a:r>
              <a:rPr sz="2000" dirty="0" err="1"/>
              <a:t>sistema</a:t>
            </a:r>
            <a:r>
              <a:rPr sz="2000" dirty="0"/>
              <a:t> de </a:t>
            </a:r>
            <a:r>
              <a:rPr sz="2000" dirty="0" err="1"/>
              <a:t>información</a:t>
            </a:r>
            <a:r>
              <a:rPr sz="2000" dirty="0"/>
              <a:t>, </a:t>
            </a:r>
            <a:r>
              <a:rPr sz="2000" dirty="0" err="1"/>
              <a:t>mostrando</a:t>
            </a:r>
            <a:r>
              <a:rPr sz="2000" dirty="0"/>
              <a:t> el </a:t>
            </a:r>
            <a:r>
              <a:rPr sz="2000" dirty="0" err="1"/>
              <a:t>flujo</a:t>
            </a:r>
            <a:r>
              <a:rPr sz="2000" dirty="0"/>
              <a:t> de </a:t>
            </a:r>
            <a:r>
              <a:rPr sz="2000" dirty="0" err="1"/>
              <a:t>datos</a:t>
            </a:r>
            <a:r>
              <a:rPr sz="2000" dirty="0"/>
              <a:t> entre </a:t>
            </a:r>
            <a:r>
              <a:rPr sz="2000" dirty="0" err="1"/>
              <a:t>ellos</a:t>
            </a:r>
            <a:r>
              <a:rPr sz="2000" dirty="0"/>
              <a:t> y las </a:t>
            </a:r>
            <a:r>
              <a:rPr sz="2000" dirty="0" err="1"/>
              <a:t>entidades</a:t>
            </a:r>
            <a:r>
              <a:rPr sz="2000" dirty="0"/>
              <a:t> </a:t>
            </a:r>
            <a:r>
              <a:rPr sz="2000" dirty="0" err="1"/>
              <a:t>externas</a:t>
            </a:r>
            <a:r>
              <a:rPr sz="2000" dirty="0"/>
              <a:t>.</a:t>
            </a:r>
          </a:p>
          <a:p>
            <a:pPr algn="just"/>
            <a:endParaRPr sz="2000" dirty="0"/>
          </a:p>
          <a:p>
            <a:pPr algn="just"/>
            <a:r>
              <a:rPr sz="2000" dirty="0" err="1"/>
              <a:t>Su</a:t>
            </a:r>
            <a:r>
              <a:rPr sz="2000" dirty="0"/>
              <a:t> </a:t>
            </a:r>
            <a:r>
              <a:rPr sz="2000" dirty="0" err="1"/>
              <a:t>propósito</a:t>
            </a:r>
            <a:r>
              <a:rPr sz="2000" dirty="0"/>
              <a:t> es </a:t>
            </a:r>
            <a:r>
              <a:rPr sz="2000" dirty="0" err="1"/>
              <a:t>reflejar</a:t>
            </a:r>
            <a:r>
              <a:rPr sz="2000" dirty="0"/>
              <a:t> de forma </a:t>
            </a:r>
            <a:r>
              <a:rPr sz="2000" dirty="0" err="1"/>
              <a:t>clara</a:t>
            </a:r>
            <a:r>
              <a:rPr sz="2000" dirty="0"/>
              <a:t> </a:t>
            </a:r>
            <a:r>
              <a:rPr sz="2000" dirty="0" err="1"/>
              <a:t>cómo</a:t>
            </a:r>
            <a:r>
              <a:rPr sz="2000" dirty="0"/>
              <a:t> los </a:t>
            </a:r>
            <a:r>
              <a:rPr sz="2000" dirty="0" err="1"/>
              <a:t>datos</a:t>
            </a:r>
            <a:r>
              <a:rPr sz="2000" dirty="0"/>
              <a:t> se </a:t>
            </a:r>
            <a:r>
              <a:rPr sz="2000" dirty="0" err="1"/>
              <a:t>mueven</a:t>
            </a:r>
            <a:r>
              <a:rPr sz="2000" dirty="0"/>
              <a:t> y </a:t>
            </a:r>
            <a:r>
              <a:rPr sz="2000" dirty="0" err="1"/>
              <a:t>transforman</a:t>
            </a:r>
            <a:r>
              <a:rPr sz="2000" dirty="0"/>
              <a:t> a </a:t>
            </a:r>
            <a:r>
              <a:rPr sz="2000" dirty="0" err="1"/>
              <a:t>través</a:t>
            </a:r>
            <a:r>
              <a:rPr sz="2000" dirty="0"/>
              <a:t> del </a:t>
            </a:r>
            <a:r>
              <a:rPr sz="2000" dirty="0" err="1"/>
              <a:t>sistema</a:t>
            </a:r>
            <a:r>
              <a:rPr sz="2000" dirty="0"/>
              <a:t>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C6D65B8-04E0-4D5F-9D9A-6046869A084C}"/>
              </a:ext>
            </a:extLst>
          </p:cNvPr>
          <p:cNvSpPr/>
          <p:nvPr/>
        </p:nvSpPr>
        <p:spPr>
          <a:xfrm>
            <a:off x="9973964" y="-134816"/>
            <a:ext cx="865146" cy="7268308"/>
          </a:xfrm>
          <a:prstGeom prst="rect">
            <a:avLst/>
          </a:prstGeom>
          <a:solidFill>
            <a:srgbClr val="0C0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52C55E3-BFCA-468F-9DDD-32E5E7CCCD88}"/>
              </a:ext>
            </a:extLst>
          </p:cNvPr>
          <p:cNvSpPr/>
          <p:nvPr/>
        </p:nvSpPr>
        <p:spPr>
          <a:xfrm>
            <a:off x="11098789" y="-134816"/>
            <a:ext cx="820097" cy="72683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Imagen 6" descr="Logotipo, Icono&#10;&#10;Descripción generada automáticamente">
            <a:extLst>
              <a:ext uri="{FF2B5EF4-FFF2-40B4-BE49-F238E27FC236}">
                <a16:creationId xmlns:a16="http://schemas.microsoft.com/office/drawing/2014/main" id="{A565D512-0A64-42C4-A03F-00A61CE678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95" b="30798"/>
          <a:stretch/>
        </p:blipFill>
        <p:spPr>
          <a:xfrm>
            <a:off x="378667" y="330489"/>
            <a:ext cx="1862658" cy="98360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4000" dirty="0" err="1"/>
              <a:t>Componentes</a:t>
            </a:r>
            <a:r>
              <a:rPr sz="4000" dirty="0"/>
              <a:t> de un DFD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943304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sz="2000" dirty="0"/>
              <a:t>- </a:t>
            </a:r>
            <a:r>
              <a:rPr sz="2000" dirty="0" err="1"/>
              <a:t>Entidad</a:t>
            </a:r>
            <a:r>
              <a:rPr sz="2000" dirty="0"/>
              <a:t> Externa: Fuente o </a:t>
            </a:r>
            <a:r>
              <a:rPr sz="2000" dirty="0" err="1"/>
              <a:t>destino</a:t>
            </a:r>
            <a:r>
              <a:rPr sz="2000" dirty="0"/>
              <a:t> de </a:t>
            </a:r>
            <a:r>
              <a:rPr sz="2000" dirty="0" err="1"/>
              <a:t>datos</a:t>
            </a:r>
            <a:r>
              <a:rPr sz="2000" dirty="0"/>
              <a:t> (</a:t>
            </a:r>
            <a:r>
              <a:rPr sz="2000" dirty="0" err="1"/>
              <a:t>rectángulo</a:t>
            </a:r>
            <a:r>
              <a:rPr sz="2000" dirty="0"/>
              <a:t>).</a:t>
            </a:r>
          </a:p>
          <a:p>
            <a:pPr marL="0" indent="0" algn="just">
              <a:buNone/>
            </a:pPr>
            <a:r>
              <a:rPr sz="2000" dirty="0"/>
              <a:t>- </a:t>
            </a:r>
            <a:r>
              <a:rPr sz="2000" dirty="0" err="1"/>
              <a:t>Proceso</a:t>
            </a:r>
            <a:r>
              <a:rPr sz="2000" dirty="0"/>
              <a:t>: </a:t>
            </a:r>
            <a:r>
              <a:rPr sz="2000" dirty="0" err="1"/>
              <a:t>Transformación</a:t>
            </a:r>
            <a:r>
              <a:rPr sz="2000" dirty="0"/>
              <a:t> de </a:t>
            </a:r>
            <a:r>
              <a:rPr sz="2000" dirty="0" err="1"/>
              <a:t>datos</a:t>
            </a:r>
            <a:r>
              <a:rPr sz="2000" dirty="0"/>
              <a:t> (</a:t>
            </a:r>
            <a:r>
              <a:rPr sz="2000" dirty="0" err="1"/>
              <a:t>óvalo</a:t>
            </a:r>
            <a:r>
              <a:rPr sz="2000" dirty="0"/>
              <a:t>).</a:t>
            </a:r>
          </a:p>
          <a:p>
            <a:pPr marL="0" indent="0" algn="just">
              <a:buNone/>
            </a:pPr>
            <a:r>
              <a:rPr sz="2000" dirty="0"/>
              <a:t>- </a:t>
            </a:r>
            <a:r>
              <a:rPr sz="2000" dirty="0" err="1"/>
              <a:t>Almacén</a:t>
            </a:r>
            <a:r>
              <a:rPr sz="2000" dirty="0"/>
              <a:t> de </a:t>
            </a:r>
            <a:r>
              <a:rPr sz="2000" dirty="0" err="1"/>
              <a:t>Datos</a:t>
            </a:r>
            <a:r>
              <a:rPr sz="2000" dirty="0"/>
              <a:t>: Lugar </a:t>
            </a:r>
            <a:r>
              <a:rPr sz="2000" dirty="0" err="1"/>
              <a:t>donde</a:t>
            </a:r>
            <a:r>
              <a:rPr sz="2000" dirty="0"/>
              <a:t> se </a:t>
            </a:r>
            <a:r>
              <a:rPr sz="2000" dirty="0" err="1"/>
              <a:t>almacenan</a:t>
            </a:r>
            <a:r>
              <a:rPr sz="2000" dirty="0"/>
              <a:t> </a:t>
            </a:r>
            <a:r>
              <a:rPr sz="2000" dirty="0" err="1"/>
              <a:t>datos</a:t>
            </a:r>
            <a:r>
              <a:rPr sz="2000" dirty="0"/>
              <a:t> (base de </a:t>
            </a:r>
            <a:r>
              <a:rPr sz="2000" dirty="0" err="1"/>
              <a:t>datos</a:t>
            </a:r>
            <a:r>
              <a:rPr sz="2000" dirty="0"/>
              <a:t>).</a:t>
            </a:r>
          </a:p>
          <a:p>
            <a:pPr marL="0" indent="0" algn="just">
              <a:buNone/>
            </a:pPr>
            <a:r>
              <a:rPr sz="2000" dirty="0"/>
              <a:t>- </a:t>
            </a:r>
            <a:r>
              <a:rPr sz="2000" dirty="0" err="1"/>
              <a:t>Flujo</a:t>
            </a:r>
            <a:r>
              <a:rPr sz="2000" dirty="0"/>
              <a:t> de </a:t>
            </a:r>
            <a:r>
              <a:rPr sz="2000" dirty="0" err="1"/>
              <a:t>Datos</a:t>
            </a:r>
            <a:r>
              <a:rPr sz="2000" dirty="0"/>
              <a:t>: </a:t>
            </a:r>
            <a:r>
              <a:rPr sz="2000" dirty="0" err="1"/>
              <a:t>Movimiento</a:t>
            </a:r>
            <a:r>
              <a:rPr sz="2000" dirty="0"/>
              <a:t> de </a:t>
            </a:r>
            <a:r>
              <a:rPr sz="2000" dirty="0" err="1"/>
              <a:t>información</a:t>
            </a:r>
            <a:r>
              <a:rPr sz="2000" dirty="0"/>
              <a:t> (</a:t>
            </a:r>
            <a:r>
              <a:rPr sz="2000" dirty="0" err="1"/>
              <a:t>flechas</a:t>
            </a:r>
            <a:r>
              <a:rPr sz="2000" dirty="0"/>
              <a:t>).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FFC134C-9401-4E40-81E6-2123BDBE7519}"/>
              </a:ext>
            </a:extLst>
          </p:cNvPr>
          <p:cNvSpPr/>
          <p:nvPr/>
        </p:nvSpPr>
        <p:spPr>
          <a:xfrm>
            <a:off x="9973964" y="-134816"/>
            <a:ext cx="865146" cy="7268308"/>
          </a:xfrm>
          <a:prstGeom prst="rect">
            <a:avLst/>
          </a:prstGeom>
          <a:solidFill>
            <a:srgbClr val="0C0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F17B48A-36FF-411C-9355-EA0B0F6E5808}"/>
              </a:ext>
            </a:extLst>
          </p:cNvPr>
          <p:cNvSpPr/>
          <p:nvPr/>
        </p:nvSpPr>
        <p:spPr>
          <a:xfrm>
            <a:off x="11098789" y="-134816"/>
            <a:ext cx="820097" cy="72683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 descr="Logotipo, Icono&#10;&#10;Descripción generada automáticamente">
            <a:extLst>
              <a:ext uri="{FF2B5EF4-FFF2-40B4-BE49-F238E27FC236}">
                <a16:creationId xmlns:a16="http://schemas.microsoft.com/office/drawing/2014/main" id="{E3F91991-D66D-41E1-A6B3-B871147C28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95" b="30798"/>
          <a:stretch/>
        </p:blipFill>
        <p:spPr>
          <a:xfrm>
            <a:off x="378667" y="330489"/>
            <a:ext cx="1862658" cy="98360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4000" dirty="0" err="1"/>
              <a:t>Niveles</a:t>
            </a:r>
            <a:r>
              <a:rPr sz="4000" dirty="0"/>
              <a:t> de un DFD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930425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sz="2000" dirty="0"/>
              <a:t>- Nivel 0 (</a:t>
            </a:r>
            <a:r>
              <a:rPr sz="2000" dirty="0" err="1"/>
              <a:t>Contexto</a:t>
            </a:r>
            <a:r>
              <a:rPr sz="2000" dirty="0"/>
              <a:t>): Vista general del </a:t>
            </a:r>
            <a:r>
              <a:rPr sz="2000" dirty="0" err="1"/>
              <a:t>sistema</a:t>
            </a:r>
            <a:r>
              <a:rPr sz="2000" dirty="0"/>
              <a:t> </a:t>
            </a:r>
            <a:r>
              <a:rPr sz="2000" dirty="0" err="1"/>
              <a:t>como</a:t>
            </a:r>
            <a:r>
              <a:rPr sz="2000" dirty="0"/>
              <a:t> un </a:t>
            </a:r>
            <a:r>
              <a:rPr sz="2000" dirty="0" err="1"/>
              <a:t>único</a:t>
            </a:r>
            <a:r>
              <a:rPr sz="2000" dirty="0"/>
              <a:t> </a:t>
            </a:r>
            <a:r>
              <a:rPr sz="2000" dirty="0" err="1"/>
              <a:t>proceso</a:t>
            </a:r>
            <a:r>
              <a:rPr sz="2000" dirty="0"/>
              <a:t>.</a:t>
            </a:r>
          </a:p>
          <a:p>
            <a:pPr marL="0" indent="0" algn="just">
              <a:buNone/>
            </a:pPr>
            <a:r>
              <a:rPr sz="2000" dirty="0"/>
              <a:t>- Nivel 1: </a:t>
            </a:r>
            <a:r>
              <a:rPr sz="2000" dirty="0" err="1"/>
              <a:t>Descompone</a:t>
            </a:r>
            <a:r>
              <a:rPr sz="2000" dirty="0"/>
              <a:t> el </a:t>
            </a:r>
            <a:r>
              <a:rPr sz="2000" dirty="0" err="1"/>
              <a:t>proceso</a:t>
            </a:r>
            <a:r>
              <a:rPr sz="2000" dirty="0"/>
              <a:t> principal </a:t>
            </a:r>
            <a:r>
              <a:rPr sz="2000" dirty="0" err="1"/>
              <a:t>en</a:t>
            </a:r>
            <a:r>
              <a:rPr sz="2000" dirty="0"/>
              <a:t> </a:t>
            </a:r>
            <a:r>
              <a:rPr sz="2000" dirty="0" err="1"/>
              <a:t>subprocesos</a:t>
            </a:r>
            <a:r>
              <a:rPr sz="2000" dirty="0"/>
              <a:t>.</a:t>
            </a:r>
          </a:p>
          <a:p>
            <a:pPr marL="0" indent="0" algn="just">
              <a:buNone/>
            </a:pPr>
            <a:r>
              <a:rPr sz="2000" dirty="0"/>
              <a:t>- </a:t>
            </a:r>
            <a:r>
              <a:rPr sz="2000" dirty="0" err="1"/>
              <a:t>Niveles</a:t>
            </a:r>
            <a:r>
              <a:rPr sz="2000" dirty="0"/>
              <a:t> </a:t>
            </a:r>
            <a:r>
              <a:rPr sz="2000" dirty="0" err="1"/>
              <a:t>posteriores</a:t>
            </a:r>
            <a:r>
              <a:rPr sz="2000" dirty="0"/>
              <a:t>: Mayor </a:t>
            </a:r>
            <a:r>
              <a:rPr sz="2000" dirty="0" err="1"/>
              <a:t>nivel</a:t>
            </a:r>
            <a:r>
              <a:rPr sz="2000" dirty="0"/>
              <a:t> de </a:t>
            </a:r>
            <a:r>
              <a:rPr sz="2000" dirty="0" err="1"/>
              <a:t>detalle</a:t>
            </a:r>
            <a:r>
              <a:rPr sz="2000" dirty="0"/>
              <a:t> de los </a:t>
            </a:r>
            <a:r>
              <a:rPr sz="2000" dirty="0" err="1"/>
              <a:t>subprocesos</a:t>
            </a:r>
            <a:r>
              <a:rPr sz="2000" dirty="0"/>
              <a:t>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FD7CAED-5134-4344-A673-3476301D4984}"/>
              </a:ext>
            </a:extLst>
          </p:cNvPr>
          <p:cNvSpPr/>
          <p:nvPr/>
        </p:nvSpPr>
        <p:spPr>
          <a:xfrm>
            <a:off x="9973964" y="-134816"/>
            <a:ext cx="865146" cy="7268308"/>
          </a:xfrm>
          <a:prstGeom prst="rect">
            <a:avLst/>
          </a:prstGeom>
          <a:solidFill>
            <a:srgbClr val="0C0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544C6EB-211C-47CB-A5F3-70149F79C67C}"/>
              </a:ext>
            </a:extLst>
          </p:cNvPr>
          <p:cNvSpPr/>
          <p:nvPr/>
        </p:nvSpPr>
        <p:spPr>
          <a:xfrm>
            <a:off x="11098789" y="-134816"/>
            <a:ext cx="820097" cy="72683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 descr="Logotipo, Icono&#10;&#10;Descripción generada automáticamente">
            <a:extLst>
              <a:ext uri="{FF2B5EF4-FFF2-40B4-BE49-F238E27FC236}">
                <a16:creationId xmlns:a16="http://schemas.microsoft.com/office/drawing/2014/main" id="{32F0E5D4-F68E-420F-8408-7ADE432392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95" b="30798"/>
          <a:stretch/>
        </p:blipFill>
        <p:spPr>
          <a:xfrm>
            <a:off x="378667" y="330489"/>
            <a:ext cx="1862658" cy="98360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4000" dirty="0" err="1"/>
              <a:t>Reglas</a:t>
            </a:r>
            <a:r>
              <a:rPr sz="4000" dirty="0"/>
              <a:t> para </a:t>
            </a:r>
            <a:r>
              <a:rPr sz="4000" dirty="0" err="1"/>
              <a:t>elaborar</a:t>
            </a:r>
            <a:r>
              <a:rPr sz="4000" dirty="0"/>
              <a:t> DFDs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sz="2000" dirty="0"/>
              <a:t>- </a:t>
            </a:r>
            <a:r>
              <a:rPr sz="2000" dirty="0" err="1"/>
              <a:t>Cada</a:t>
            </a:r>
            <a:r>
              <a:rPr sz="2000" dirty="0"/>
              <a:t> </a:t>
            </a:r>
            <a:r>
              <a:rPr sz="2000" dirty="0" err="1"/>
              <a:t>proceso</a:t>
            </a:r>
            <a:r>
              <a:rPr sz="2000" dirty="0"/>
              <a:t> debe </a:t>
            </a:r>
            <a:r>
              <a:rPr sz="2000" dirty="0" err="1"/>
              <a:t>tener</a:t>
            </a:r>
            <a:r>
              <a:rPr sz="2000" dirty="0"/>
              <a:t> al </a:t>
            </a:r>
            <a:r>
              <a:rPr sz="2000" dirty="0" err="1"/>
              <a:t>menos</a:t>
            </a:r>
            <a:r>
              <a:rPr sz="2000" dirty="0"/>
              <a:t> una entrada y una </a:t>
            </a:r>
            <a:r>
              <a:rPr sz="2000" dirty="0" err="1"/>
              <a:t>salida</a:t>
            </a:r>
            <a:r>
              <a:rPr sz="2000" dirty="0"/>
              <a:t>.</a:t>
            </a:r>
          </a:p>
          <a:p>
            <a:pPr marL="0" indent="0" algn="just">
              <a:buNone/>
            </a:pPr>
            <a:r>
              <a:rPr sz="2000" dirty="0"/>
              <a:t>- No </a:t>
            </a:r>
            <a:r>
              <a:rPr sz="2000" dirty="0" err="1"/>
              <a:t>deben</a:t>
            </a:r>
            <a:r>
              <a:rPr sz="2000" dirty="0"/>
              <a:t> </a:t>
            </a:r>
            <a:r>
              <a:rPr sz="2000" dirty="0" err="1"/>
              <a:t>existir</a:t>
            </a:r>
            <a:r>
              <a:rPr sz="2000" dirty="0"/>
              <a:t> </a:t>
            </a:r>
            <a:r>
              <a:rPr sz="2000" dirty="0" err="1"/>
              <a:t>flujos</a:t>
            </a:r>
            <a:r>
              <a:rPr sz="2000" dirty="0"/>
              <a:t> </a:t>
            </a:r>
            <a:r>
              <a:rPr sz="2000" dirty="0" err="1"/>
              <a:t>directos</a:t>
            </a:r>
            <a:r>
              <a:rPr sz="2000" dirty="0"/>
              <a:t> entre </a:t>
            </a:r>
            <a:r>
              <a:rPr sz="2000" dirty="0" err="1"/>
              <a:t>entidades</a:t>
            </a:r>
            <a:r>
              <a:rPr sz="2000" dirty="0"/>
              <a:t> </a:t>
            </a:r>
            <a:r>
              <a:rPr sz="2000" dirty="0" err="1"/>
              <a:t>externas</a:t>
            </a:r>
            <a:r>
              <a:rPr sz="2000" dirty="0"/>
              <a:t> y </a:t>
            </a:r>
            <a:r>
              <a:rPr sz="2000" dirty="0" err="1"/>
              <a:t>almacenes</a:t>
            </a:r>
            <a:r>
              <a:rPr sz="2000" dirty="0"/>
              <a:t>.</a:t>
            </a:r>
          </a:p>
          <a:p>
            <a:pPr marL="0" indent="0" algn="just">
              <a:buNone/>
            </a:pPr>
            <a:r>
              <a:rPr sz="2000" dirty="0"/>
              <a:t>- </a:t>
            </a:r>
            <a:r>
              <a:rPr sz="2000" dirty="0" err="1"/>
              <a:t>Usar</a:t>
            </a:r>
            <a:r>
              <a:rPr sz="2000" dirty="0"/>
              <a:t> </a:t>
            </a:r>
            <a:r>
              <a:rPr sz="2000" dirty="0" err="1"/>
              <a:t>nombres</a:t>
            </a:r>
            <a:r>
              <a:rPr sz="2000" dirty="0"/>
              <a:t> </a:t>
            </a:r>
            <a:r>
              <a:rPr sz="2000" dirty="0" err="1"/>
              <a:t>descriptivos</a:t>
            </a:r>
            <a:r>
              <a:rPr sz="2000" dirty="0"/>
              <a:t> y </a:t>
            </a:r>
            <a:r>
              <a:rPr sz="2000" dirty="0" err="1"/>
              <a:t>coherentes</a:t>
            </a:r>
            <a:r>
              <a:rPr sz="2000" dirty="0"/>
              <a:t>.</a:t>
            </a:r>
          </a:p>
          <a:p>
            <a:pPr marL="0" indent="0" algn="just">
              <a:buNone/>
            </a:pPr>
            <a:r>
              <a:rPr sz="2000" dirty="0"/>
              <a:t>- La </a:t>
            </a:r>
            <a:r>
              <a:rPr sz="2000" dirty="0" err="1"/>
              <a:t>información</a:t>
            </a:r>
            <a:r>
              <a:rPr sz="2000" dirty="0"/>
              <a:t> debe </a:t>
            </a:r>
            <a:r>
              <a:rPr sz="2000" dirty="0" err="1"/>
              <a:t>fluir</a:t>
            </a:r>
            <a:r>
              <a:rPr sz="2000" dirty="0"/>
              <a:t> de </a:t>
            </a:r>
            <a:r>
              <a:rPr sz="2000" dirty="0" err="1"/>
              <a:t>manera</a:t>
            </a:r>
            <a:r>
              <a:rPr sz="2000" dirty="0"/>
              <a:t> </a:t>
            </a:r>
            <a:r>
              <a:rPr sz="2000" dirty="0" err="1"/>
              <a:t>lógica</a:t>
            </a:r>
            <a:r>
              <a:rPr sz="2000" dirty="0"/>
              <a:t>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510CC51-5F4A-4AD6-8D37-9F69D7C85A9E}"/>
              </a:ext>
            </a:extLst>
          </p:cNvPr>
          <p:cNvSpPr/>
          <p:nvPr/>
        </p:nvSpPr>
        <p:spPr>
          <a:xfrm>
            <a:off x="9973964" y="-134816"/>
            <a:ext cx="865146" cy="7268308"/>
          </a:xfrm>
          <a:prstGeom prst="rect">
            <a:avLst/>
          </a:prstGeom>
          <a:solidFill>
            <a:srgbClr val="0C0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3FBCBA2-8AAD-4473-8A6B-F9CCCFFB1369}"/>
              </a:ext>
            </a:extLst>
          </p:cNvPr>
          <p:cNvSpPr/>
          <p:nvPr/>
        </p:nvSpPr>
        <p:spPr>
          <a:xfrm>
            <a:off x="11098789" y="-134816"/>
            <a:ext cx="820097" cy="72683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 descr="Logotipo, Icono&#10;&#10;Descripción generada automáticamente">
            <a:extLst>
              <a:ext uri="{FF2B5EF4-FFF2-40B4-BE49-F238E27FC236}">
                <a16:creationId xmlns:a16="http://schemas.microsoft.com/office/drawing/2014/main" id="{A6314DF6-9EC4-471A-84C6-ED9B20BF5E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95" b="30798"/>
          <a:stretch/>
        </p:blipFill>
        <p:spPr>
          <a:xfrm>
            <a:off x="378667" y="330489"/>
            <a:ext cx="1862658" cy="98360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4000" dirty="0" err="1"/>
              <a:t>Ventajas</a:t>
            </a:r>
            <a:r>
              <a:rPr sz="4000" dirty="0"/>
              <a:t> del </a:t>
            </a:r>
            <a:r>
              <a:rPr sz="4000" dirty="0" err="1"/>
              <a:t>uso</a:t>
            </a:r>
            <a:r>
              <a:rPr sz="4000" dirty="0"/>
              <a:t> de DFDs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sz="2000" dirty="0"/>
              <a:t>- </a:t>
            </a:r>
            <a:r>
              <a:rPr sz="2000" dirty="0" err="1"/>
              <a:t>Visualización</a:t>
            </a:r>
            <a:r>
              <a:rPr sz="2000" dirty="0"/>
              <a:t> </a:t>
            </a:r>
            <a:r>
              <a:rPr sz="2000" dirty="0" err="1"/>
              <a:t>clara</a:t>
            </a:r>
            <a:r>
              <a:rPr sz="2000" dirty="0"/>
              <a:t> del </a:t>
            </a:r>
            <a:r>
              <a:rPr sz="2000" dirty="0" err="1"/>
              <a:t>sistema</a:t>
            </a:r>
            <a:r>
              <a:rPr sz="2000" dirty="0"/>
              <a:t>.</a:t>
            </a:r>
          </a:p>
          <a:p>
            <a:pPr marL="0" indent="0" algn="just">
              <a:buNone/>
            </a:pPr>
            <a:r>
              <a:rPr sz="2000" dirty="0"/>
              <a:t>- </a:t>
            </a:r>
            <a:r>
              <a:rPr sz="2000" dirty="0" err="1"/>
              <a:t>Detección</a:t>
            </a:r>
            <a:r>
              <a:rPr sz="2000" dirty="0"/>
              <a:t> de </a:t>
            </a:r>
            <a:r>
              <a:rPr sz="2000" dirty="0" err="1"/>
              <a:t>errores</a:t>
            </a:r>
            <a:r>
              <a:rPr sz="2000" dirty="0"/>
              <a:t> y </a:t>
            </a:r>
            <a:r>
              <a:rPr sz="2000" dirty="0" err="1"/>
              <a:t>redundancias</a:t>
            </a:r>
            <a:r>
              <a:rPr sz="2000" dirty="0"/>
              <a:t>.</a:t>
            </a:r>
          </a:p>
          <a:p>
            <a:pPr marL="0" indent="0" algn="just">
              <a:buNone/>
            </a:pPr>
            <a:r>
              <a:rPr sz="2000" dirty="0"/>
              <a:t>- </a:t>
            </a:r>
            <a:r>
              <a:rPr sz="2000" dirty="0" err="1"/>
              <a:t>Facilita</a:t>
            </a:r>
            <a:r>
              <a:rPr sz="2000" dirty="0"/>
              <a:t> la </a:t>
            </a:r>
            <a:r>
              <a:rPr sz="2000" dirty="0" err="1"/>
              <a:t>documentación</a:t>
            </a:r>
            <a:r>
              <a:rPr sz="2000" dirty="0"/>
              <a:t>.</a:t>
            </a:r>
          </a:p>
          <a:p>
            <a:pPr marL="0" indent="0" algn="just">
              <a:buNone/>
            </a:pPr>
            <a:r>
              <a:rPr sz="2000" dirty="0"/>
              <a:t>- </a:t>
            </a:r>
            <a:r>
              <a:rPr sz="2000" dirty="0" err="1"/>
              <a:t>Mejora</a:t>
            </a:r>
            <a:r>
              <a:rPr sz="2000" dirty="0"/>
              <a:t> la </a:t>
            </a:r>
            <a:r>
              <a:rPr sz="2000" dirty="0" err="1"/>
              <a:t>comunicación</a:t>
            </a:r>
            <a:r>
              <a:rPr sz="2000" dirty="0"/>
              <a:t> entre </a:t>
            </a:r>
            <a:r>
              <a:rPr sz="2000" dirty="0" err="1"/>
              <a:t>analistas</a:t>
            </a:r>
            <a:r>
              <a:rPr sz="2000" dirty="0"/>
              <a:t>, </a:t>
            </a:r>
            <a:r>
              <a:rPr sz="2000" dirty="0" err="1"/>
              <a:t>desarrolladores</a:t>
            </a:r>
            <a:r>
              <a:rPr sz="2000" dirty="0"/>
              <a:t> y </a:t>
            </a:r>
            <a:r>
              <a:rPr sz="2000" dirty="0" err="1"/>
              <a:t>usuarios</a:t>
            </a:r>
            <a:r>
              <a:rPr sz="2000" dirty="0"/>
              <a:t>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A6E4701-A82B-4C05-B11C-9A79F359877C}"/>
              </a:ext>
            </a:extLst>
          </p:cNvPr>
          <p:cNvSpPr/>
          <p:nvPr/>
        </p:nvSpPr>
        <p:spPr>
          <a:xfrm>
            <a:off x="9973964" y="-134816"/>
            <a:ext cx="865146" cy="7268308"/>
          </a:xfrm>
          <a:prstGeom prst="rect">
            <a:avLst/>
          </a:prstGeom>
          <a:solidFill>
            <a:srgbClr val="0C0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A670E13-019B-4319-8E5E-9B84DB729252}"/>
              </a:ext>
            </a:extLst>
          </p:cNvPr>
          <p:cNvSpPr/>
          <p:nvPr/>
        </p:nvSpPr>
        <p:spPr>
          <a:xfrm>
            <a:off x="11098789" y="-134816"/>
            <a:ext cx="820097" cy="72683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 descr="Logotipo, Icono&#10;&#10;Descripción generada automáticamente">
            <a:extLst>
              <a:ext uri="{FF2B5EF4-FFF2-40B4-BE49-F238E27FC236}">
                <a16:creationId xmlns:a16="http://schemas.microsoft.com/office/drawing/2014/main" id="{B53B4783-2889-4FAA-B2B4-F628A8C3BF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95" b="30798"/>
          <a:stretch/>
        </p:blipFill>
        <p:spPr>
          <a:xfrm>
            <a:off x="378667" y="330489"/>
            <a:ext cx="1862658" cy="9836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4000" dirty="0" err="1"/>
              <a:t>Ejemplo</a:t>
            </a:r>
            <a:r>
              <a:rPr sz="4000" dirty="0"/>
              <a:t> </a:t>
            </a:r>
            <a:r>
              <a:rPr sz="4000" dirty="0" err="1"/>
              <a:t>práctico</a:t>
            </a:r>
            <a:endParaRPr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801637" cy="41179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2000" dirty="0"/>
              <a:t>Caso</a:t>
            </a:r>
            <a:r>
              <a:rPr lang="es-MX" sz="2000" dirty="0"/>
              <a:t> de estudio</a:t>
            </a:r>
            <a:r>
              <a:rPr sz="2000" dirty="0"/>
              <a:t>: </a:t>
            </a:r>
            <a:r>
              <a:rPr lang="es-MX" sz="2000" dirty="0"/>
              <a:t>Punto de Venta</a:t>
            </a:r>
            <a:r>
              <a:rPr sz="2000" dirty="0"/>
              <a:t>.</a:t>
            </a:r>
          </a:p>
          <a:p>
            <a:pPr marL="0" indent="0">
              <a:buNone/>
            </a:pPr>
            <a:endParaRPr sz="2000" dirty="0"/>
          </a:p>
          <a:p>
            <a:pPr marL="0" indent="0" algn="just">
              <a:buNone/>
            </a:pPr>
            <a:r>
              <a:rPr lang="es-MX" sz="2000" dirty="0"/>
              <a:t>El sistema actual del punto de venta presenta deficiencias en el control de inventario, duplicidad de información de clientes y errores en el registro de ventas, lo que afecta directamente la atención al cliente, la gestión de productos y la toma de decisiones comerciales.</a:t>
            </a:r>
          </a:p>
          <a:p>
            <a:pPr marL="0" indent="0" algn="just">
              <a:buNone/>
            </a:pPr>
            <a:r>
              <a:rPr lang="es-MX" sz="2000" dirty="0"/>
              <a:t>Además, no existe una trazabilidad clara entre los productos ingresados por proveedores y las ventas realizadas a clientes, lo que complica el seguimiento de stock y el control de proveedores.</a:t>
            </a:r>
          </a:p>
          <a:p>
            <a:pPr marL="0" indent="0" algn="just">
              <a:buNone/>
            </a:pPr>
            <a:r>
              <a:rPr lang="es-MX" sz="2000" dirty="0"/>
              <a:t>Por ello, se propone el diseño de un Diagrama de Flujo de Datos (DFD) que represente de forma estructurada los procesos clave del negocio: registro de ventas, actualización de productos e inventario, y validación de información postal, permitiendo automatizar flujos, mejorar la integridad de los datos y optimizar el funcionamiento general del sistema.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4F6C743-BAAB-4D86-A039-D05C21FF2954}"/>
              </a:ext>
            </a:extLst>
          </p:cNvPr>
          <p:cNvSpPr/>
          <p:nvPr/>
        </p:nvSpPr>
        <p:spPr>
          <a:xfrm>
            <a:off x="9973964" y="-134816"/>
            <a:ext cx="865146" cy="7268308"/>
          </a:xfrm>
          <a:prstGeom prst="rect">
            <a:avLst/>
          </a:prstGeom>
          <a:solidFill>
            <a:srgbClr val="0C0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304F1C2-3096-4FB6-B1FE-D9CBD914701E}"/>
              </a:ext>
            </a:extLst>
          </p:cNvPr>
          <p:cNvSpPr/>
          <p:nvPr/>
        </p:nvSpPr>
        <p:spPr>
          <a:xfrm>
            <a:off x="11098789" y="-134816"/>
            <a:ext cx="820097" cy="72683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 descr="Logotipo, Icono&#10;&#10;Descripción generada automáticamente">
            <a:extLst>
              <a:ext uri="{FF2B5EF4-FFF2-40B4-BE49-F238E27FC236}">
                <a16:creationId xmlns:a16="http://schemas.microsoft.com/office/drawing/2014/main" id="{CBB13F16-DBA9-4F02-B5E1-A1E27FBDC5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95" b="30798"/>
          <a:stretch/>
        </p:blipFill>
        <p:spPr>
          <a:xfrm>
            <a:off x="378667" y="330489"/>
            <a:ext cx="1862658" cy="98360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2318865-9A4A-4E9D-BB70-810528937A33}"/>
              </a:ext>
            </a:extLst>
          </p:cNvPr>
          <p:cNvSpPr txBox="1">
            <a:spLocks/>
          </p:cNvSpPr>
          <p:nvPr/>
        </p:nvSpPr>
        <p:spPr>
          <a:xfrm>
            <a:off x="838201" y="1825625"/>
            <a:ext cx="8988379" cy="4504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MX" sz="2000" dirty="0"/>
              <a:t>🧠 Instrucciones: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MX" sz="2000" dirty="0"/>
              <a:t>1. Construye un Diagrama de Flujo de Datos (DFD) de nivel 0 con al menos: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MX" sz="2000" dirty="0"/>
              <a:t>   - 2 entidades externas: Cliente y Proveedor.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MX" sz="2000" dirty="0"/>
              <a:t>   - 3 procesos: Registrar Venta, Gestionar Inventario, Actualizar Productos.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MX" sz="2000" dirty="0"/>
              <a:t>   - 5 almacenes de datos: Clientes, Ventas, Productos, Proveedores, </a:t>
            </a:r>
            <a:r>
              <a:rPr lang="es-MX" sz="2000" dirty="0" err="1"/>
              <a:t>Codigos</a:t>
            </a:r>
            <a:r>
              <a:rPr lang="es-MX" sz="2000" dirty="0"/>
              <a:t> Postales.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MX" sz="2000" dirty="0"/>
              <a:t>4. Usa herramientas como Draw.io u Oracle SQL Data </a:t>
            </a:r>
            <a:r>
              <a:rPr lang="es-MX" sz="2000" dirty="0" err="1"/>
              <a:t>Modeler</a:t>
            </a:r>
            <a:r>
              <a:rPr lang="es-MX" sz="2000" dirty="0"/>
              <a:t>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MX" sz="2000" dirty="0"/>
              <a:t>🎯 Objetivo: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MX" sz="2000" dirty="0"/>
              <a:t>Visualizar cómo fluye la información dentro del sistema de punto de venta para mejorar su operación y estructura de datos.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921F95-680B-409D-B748-F727C6872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958" y="330489"/>
            <a:ext cx="9458137" cy="1325563"/>
          </a:xfrm>
        </p:spPr>
        <p:txBody>
          <a:bodyPr>
            <a:normAutofit/>
          </a:bodyPr>
          <a:lstStyle/>
          <a:p>
            <a:pPr algn="ctr"/>
            <a:r>
              <a:rPr lang="es-MX" sz="4000" dirty="0"/>
              <a:t>Taller</a:t>
            </a:r>
            <a:r>
              <a:rPr sz="4000" dirty="0"/>
              <a:t>: Punto de </a:t>
            </a:r>
            <a:r>
              <a:rPr sz="4000" dirty="0" err="1"/>
              <a:t>Venta</a:t>
            </a:r>
            <a:endParaRPr sz="40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34DF9D9-4DC9-4962-82A1-1E6752B0702E}"/>
              </a:ext>
            </a:extLst>
          </p:cNvPr>
          <p:cNvSpPr/>
          <p:nvPr/>
        </p:nvSpPr>
        <p:spPr>
          <a:xfrm>
            <a:off x="9973964" y="-134816"/>
            <a:ext cx="865146" cy="7268308"/>
          </a:xfrm>
          <a:prstGeom prst="rect">
            <a:avLst/>
          </a:prstGeom>
          <a:solidFill>
            <a:srgbClr val="0C0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F0F4C66-2445-477C-BAA1-CDB0831CAC06}"/>
              </a:ext>
            </a:extLst>
          </p:cNvPr>
          <p:cNvSpPr/>
          <p:nvPr/>
        </p:nvSpPr>
        <p:spPr>
          <a:xfrm>
            <a:off x="11098789" y="-134816"/>
            <a:ext cx="820097" cy="72683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Imagen 7" descr="Logotipo, Icono&#10;&#10;Descripción generada automáticamente">
            <a:extLst>
              <a:ext uri="{FF2B5EF4-FFF2-40B4-BE49-F238E27FC236}">
                <a16:creationId xmlns:a16="http://schemas.microsoft.com/office/drawing/2014/main" id="{C1911E52-8307-4869-A32F-A813826FBF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95" b="30798"/>
          <a:stretch/>
        </p:blipFill>
        <p:spPr>
          <a:xfrm>
            <a:off x="378667" y="330489"/>
            <a:ext cx="1862658" cy="98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24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 err="1"/>
              <a:t>Actividad</a:t>
            </a:r>
            <a:r>
              <a:rPr dirty="0"/>
              <a:t> </a:t>
            </a:r>
            <a:r>
              <a:rPr lang="es-MX" dirty="0"/>
              <a:t>complementaria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876085" cy="35448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000" dirty="0"/>
              <a:t>1. </a:t>
            </a:r>
            <a:r>
              <a:rPr sz="2000" dirty="0" err="1"/>
              <a:t>Selecciona</a:t>
            </a:r>
            <a:r>
              <a:rPr sz="2000" dirty="0"/>
              <a:t> un </a:t>
            </a:r>
            <a:r>
              <a:rPr sz="2000" dirty="0" err="1"/>
              <a:t>proceso</a:t>
            </a:r>
            <a:r>
              <a:rPr sz="2000" dirty="0"/>
              <a:t> </a:t>
            </a:r>
            <a:r>
              <a:rPr sz="2000" dirty="0" err="1"/>
              <a:t>cotidiano</a:t>
            </a:r>
            <a:r>
              <a:rPr sz="2000" dirty="0"/>
              <a:t> (</a:t>
            </a:r>
            <a:r>
              <a:rPr sz="2000" dirty="0" err="1"/>
              <a:t>ej</a:t>
            </a:r>
            <a:r>
              <a:rPr sz="2000" dirty="0"/>
              <a:t>. </a:t>
            </a:r>
            <a:r>
              <a:rPr sz="2000" dirty="0" err="1"/>
              <a:t>compra</a:t>
            </a:r>
            <a:r>
              <a:rPr sz="2000" dirty="0"/>
              <a:t> </a:t>
            </a:r>
            <a:r>
              <a:rPr sz="2000" dirty="0" err="1"/>
              <a:t>en</a:t>
            </a:r>
            <a:r>
              <a:rPr sz="2000" dirty="0"/>
              <a:t> </a:t>
            </a:r>
            <a:r>
              <a:rPr sz="2000" dirty="0" err="1"/>
              <a:t>línea</a:t>
            </a:r>
            <a:r>
              <a:rPr sz="2000" dirty="0"/>
              <a:t>).</a:t>
            </a:r>
          </a:p>
          <a:p>
            <a:pPr marL="0" indent="0">
              <a:buNone/>
            </a:pPr>
            <a:r>
              <a:rPr sz="2000" dirty="0"/>
              <a:t>2. </a:t>
            </a:r>
            <a:r>
              <a:rPr sz="2000" dirty="0" err="1"/>
              <a:t>Identifica</a:t>
            </a:r>
            <a:r>
              <a:rPr sz="2000" dirty="0"/>
              <a:t> </a:t>
            </a:r>
            <a:r>
              <a:rPr sz="2000" dirty="0" err="1"/>
              <a:t>entidades</a:t>
            </a:r>
            <a:r>
              <a:rPr sz="2000" dirty="0"/>
              <a:t> </a:t>
            </a:r>
            <a:r>
              <a:rPr sz="2000" dirty="0" err="1"/>
              <a:t>externas</a:t>
            </a:r>
            <a:r>
              <a:rPr sz="2000" dirty="0"/>
              <a:t>, </a:t>
            </a:r>
            <a:r>
              <a:rPr sz="2000" dirty="0" err="1"/>
              <a:t>procesos</a:t>
            </a:r>
            <a:r>
              <a:rPr sz="2000" dirty="0"/>
              <a:t> y </a:t>
            </a:r>
            <a:r>
              <a:rPr sz="2000" dirty="0" err="1"/>
              <a:t>almacenes</a:t>
            </a:r>
            <a:r>
              <a:rPr sz="2000" dirty="0"/>
              <a:t> de </a:t>
            </a:r>
            <a:r>
              <a:rPr sz="2000" dirty="0" err="1"/>
              <a:t>datos</a:t>
            </a:r>
            <a:r>
              <a:rPr sz="2000" dirty="0"/>
              <a:t>.</a:t>
            </a:r>
          </a:p>
          <a:p>
            <a:pPr marL="0" indent="0">
              <a:buNone/>
            </a:pPr>
            <a:r>
              <a:rPr sz="2000" dirty="0"/>
              <a:t>3. </a:t>
            </a:r>
            <a:r>
              <a:rPr sz="2000" dirty="0" err="1"/>
              <a:t>Elabora</a:t>
            </a:r>
            <a:r>
              <a:rPr sz="2000" dirty="0"/>
              <a:t> el DFD de </a:t>
            </a:r>
            <a:r>
              <a:rPr sz="2000" dirty="0" err="1"/>
              <a:t>contexto</a:t>
            </a:r>
            <a:r>
              <a:rPr sz="2000" dirty="0"/>
              <a:t>.</a:t>
            </a:r>
          </a:p>
          <a:p>
            <a:pPr marL="0" indent="0">
              <a:buNone/>
            </a:pPr>
            <a:r>
              <a:rPr sz="2000" dirty="0"/>
              <a:t>4. </a:t>
            </a:r>
            <a:r>
              <a:rPr sz="2000" dirty="0" err="1"/>
              <a:t>Presenta</a:t>
            </a:r>
            <a:r>
              <a:rPr sz="2000" dirty="0"/>
              <a:t> y </a:t>
            </a:r>
            <a:r>
              <a:rPr sz="2000" dirty="0" err="1"/>
              <a:t>discute</a:t>
            </a:r>
            <a:r>
              <a:rPr sz="2000" dirty="0"/>
              <a:t> </a:t>
            </a:r>
            <a:r>
              <a:rPr sz="2000" dirty="0" err="1"/>
              <a:t>tu</a:t>
            </a:r>
            <a:r>
              <a:rPr sz="2000" dirty="0"/>
              <a:t> </a:t>
            </a:r>
            <a:r>
              <a:rPr sz="2000" dirty="0" err="1"/>
              <a:t>diagrama</a:t>
            </a:r>
            <a:r>
              <a:rPr sz="2000" dirty="0"/>
              <a:t> con el </a:t>
            </a:r>
            <a:r>
              <a:rPr sz="2000" dirty="0" err="1"/>
              <a:t>grupo</a:t>
            </a:r>
            <a:r>
              <a:rPr sz="2000" dirty="0"/>
              <a:t>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84F028E-D896-400E-994B-B26F3CEA712D}"/>
              </a:ext>
            </a:extLst>
          </p:cNvPr>
          <p:cNvSpPr/>
          <p:nvPr/>
        </p:nvSpPr>
        <p:spPr>
          <a:xfrm>
            <a:off x="9973964" y="-134816"/>
            <a:ext cx="865146" cy="7268308"/>
          </a:xfrm>
          <a:prstGeom prst="rect">
            <a:avLst/>
          </a:prstGeom>
          <a:solidFill>
            <a:srgbClr val="0C0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EE82132-6A17-496A-80AA-6EBE25C19E03}"/>
              </a:ext>
            </a:extLst>
          </p:cNvPr>
          <p:cNvSpPr/>
          <p:nvPr/>
        </p:nvSpPr>
        <p:spPr>
          <a:xfrm>
            <a:off x="11098789" y="-134816"/>
            <a:ext cx="820097" cy="72683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 descr="Logotipo, Icono&#10;&#10;Descripción generada automáticamente">
            <a:extLst>
              <a:ext uri="{FF2B5EF4-FFF2-40B4-BE49-F238E27FC236}">
                <a16:creationId xmlns:a16="http://schemas.microsoft.com/office/drawing/2014/main" id="{5C76FCFA-9158-49D0-AD96-036CA56471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95" b="30798"/>
          <a:stretch/>
        </p:blipFill>
        <p:spPr>
          <a:xfrm>
            <a:off x="378667" y="330489"/>
            <a:ext cx="1862658" cy="98360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557</Words>
  <Application>Microsoft Office PowerPoint</Application>
  <PresentationFormat>Panorámica</PresentationFormat>
  <Paragraphs>47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AvenirNext LT Pro Bold</vt:lpstr>
      <vt:lpstr>Calibri</vt:lpstr>
      <vt:lpstr>Calibri Light</vt:lpstr>
      <vt:lpstr>Tema de Office</vt:lpstr>
      <vt:lpstr>Presentación de PowerPoint</vt:lpstr>
      <vt:lpstr>¿Qué es un DFD?</vt:lpstr>
      <vt:lpstr>Componentes de un DFD</vt:lpstr>
      <vt:lpstr>Niveles de un DFD</vt:lpstr>
      <vt:lpstr>Reglas para elaborar DFDs</vt:lpstr>
      <vt:lpstr>Ventajas del uso de DFDs</vt:lpstr>
      <vt:lpstr>Ejemplo práctico</vt:lpstr>
      <vt:lpstr>Taller: Punto de Venta</vt:lpstr>
      <vt:lpstr>Actividad complementaria</vt:lpstr>
      <vt:lpstr>Herramientas recomendadas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Jesus Mucino</dc:creator>
  <cp:lastModifiedBy>Praxis</cp:lastModifiedBy>
  <cp:revision>65</cp:revision>
  <dcterms:created xsi:type="dcterms:W3CDTF">2019-02-09T17:39:01Z</dcterms:created>
  <dcterms:modified xsi:type="dcterms:W3CDTF">2025-05-16T06:53:21Z</dcterms:modified>
</cp:coreProperties>
</file>