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80C"/>
    <a:srgbClr val="040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49" autoAdjust="0"/>
  </p:normalViewPr>
  <p:slideViewPr>
    <p:cSldViewPr snapToGrid="0">
      <p:cViewPr varScale="1">
        <p:scale>
          <a:sx n="38" d="100"/>
          <a:sy n="38" d="100"/>
        </p:scale>
        <p:origin x="3654" y="30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45928-214A-4D2C-9341-B658D70AD88C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B16B-7688-4B76-883A-07B97D6E4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1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1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18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662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1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75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5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5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37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5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1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3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4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2B16B-7688-4B76-883A-07B97D6E40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05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8A5A-BD50-412A-86EB-9DCF7525AC58}" type="datetime1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0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C54D-E010-4938-B3A4-17D557075236}" type="datetime1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2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91AC-C1C7-43A9-9B81-20A172D72A80}" type="datetime1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42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23B-6D3C-4832-A5D1-1DDD86D76101}" type="datetime1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35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59A-D88A-4B1F-B53B-6958ACAF6C84}" type="datetime1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0125-C0CE-4F77-A21A-0DF17B418B33}" type="datetime1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B5F-6CE8-459F-83F2-5C0CFBC5582A}" type="datetime1">
              <a:rPr lang="pt-BR" smtClean="0"/>
              <a:t>30/04/2024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B9C-FD1F-4481-A06C-CEB688EA0818}" type="datetime1">
              <a:rPr lang="pt-BR" smtClean="0"/>
              <a:t>30/04/2024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8D35-9217-4F69-A053-815F2E9FDCC9}" type="datetime1">
              <a:rPr lang="pt-BR" smtClean="0"/>
              <a:t>30/04/2024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3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1D3D-A156-488C-9F3F-EC9C2D3C05C4}" type="datetime1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5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188-C79D-41BC-AE37-BE86A7BFC749}" type="datetime1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30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66185-61D1-4634-A9F9-AA9F80B18231}" type="datetime1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React com Typescript | Luísa R Foppa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29EE1-7F44-4799-96AC-E83560C3B4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Luisaarf/ebook-react-with-typescri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8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castle&#10;&#10;Description automatically generated">
            <a:extLst>
              <a:ext uri="{FF2B5EF4-FFF2-40B4-BE49-F238E27FC236}">
                <a16:creationId xmlns:a16="http://schemas.microsoft.com/office/drawing/2014/main" id="{BAB9CBD7-A997-A339-09BC-77998606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400800"/>
          </a:xfrm>
          <a:prstGeom prst="rect">
            <a:avLst/>
          </a:prstGeom>
        </p:spPr>
      </p:pic>
      <p:pic>
        <p:nvPicPr>
          <p:cNvPr id="1026" name="Picture 2" descr="React (JavaScript) – Wikipédia, a enciclopédia livre">
            <a:extLst>
              <a:ext uri="{FF2B5EF4-FFF2-40B4-BE49-F238E27FC236}">
                <a16:creationId xmlns:a16="http://schemas.microsoft.com/office/drawing/2014/main" id="{3A97CE97-2F6A-5DB6-8009-A6345744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6" y="5467301"/>
            <a:ext cx="1336003" cy="116127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75574F-FCE0-6DC9-5BF8-0519B589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62" y="5427206"/>
            <a:ext cx="1201366" cy="1201366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38667-94C0-7CAB-831B-CB249665A7A5}"/>
              </a:ext>
            </a:extLst>
          </p:cNvPr>
          <p:cNvSpPr txBox="1"/>
          <p:nvPr/>
        </p:nvSpPr>
        <p:spPr>
          <a:xfrm>
            <a:off x="1187343" y="6866178"/>
            <a:ext cx="7226514" cy="255454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REACT COM TYPESCRIPT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505D6-0316-3A63-7838-48FBB28259AE}"/>
              </a:ext>
            </a:extLst>
          </p:cNvPr>
          <p:cNvSpPr txBox="1"/>
          <p:nvPr/>
        </p:nvSpPr>
        <p:spPr>
          <a:xfrm>
            <a:off x="1187343" y="11763390"/>
            <a:ext cx="7226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Luísa Foppa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4F783-9656-90A8-6732-80C1B783C9C4}"/>
              </a:ext>
            </a:extLst>
          </p:cNvPr>
          <p:cNvSpPr txBox="1"/>
          <p:nvPr/>
        </p:nvSpPr>
        <p:spPr>
          <a:xfrm>
            <a:off x="1187343" y="9532158"/>
            <a:ext cx="7226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Aprenda esse feitiço </a:t>
            </a:r>
            <a:endParaRPr lang="pt-BR" sz="4000" dirty="0">
              <a:solidFill>
                <a:schemeClr val="accent4">
                  <a:lumMod val="40000"/>
                  <a:lumOff val="6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08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-1" y="-60801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6200000">
            <a:off x="2386516" y="4653670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7E23FA47-FC98-C9EE-7FA5-FAC248D4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02" y="1844148"/>
            <a:ext cx="73717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pt-BR" sz="2400" b="0" i="0" dirty="0">
                <a:solidFill>
                  <a:srgbClr val="0D0D0D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Os estados representam dados que podem mudar ao longo do tempo, enquanto as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props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 são propriedades que são passadas para os componentes</a:t>
            </a:r>
            <a:endParaRPr lang="pt-BR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5A43391-BC44-252E-9BF4-A76CD946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03" y="643819"/>
            <a:ext cx="7978637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Assim como os bruxos precisam dominar o uso de varinhas mágicas, nós precisamos dominar o gerenciamento de estados e </a:t>
            </a:r>
            <a:r>
              <a:rPr 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props</a:t>
            </a:r>
            <a:r>
              <a:rPr 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 </a:t>
            </a:r>
            <a:endParaRPr lang="pt-BR" altLang="pt-BR" sz="2400" dirty="0">
              <a:solidFill>
                <a:srgbClr val="0D0D0D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C0AD142-E055-39A4-E631-1565418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7C2C014-B449-7CB2-351F-804EB71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10</a:t>
            </a:fld>
            <a:endParaRPr lang="pt-BR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C457549-6555-5DF8-1C1D-1677D8D8E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3131028"/>
            <a:ext cx="7999630" cy="88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8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8"/>
          <a:stretch/>
        </p:blipFill>
        <p:spPr>
          <a:xfrm>
            <a:off x="1" y="258792"/>
            <a:ext cx="9601200" cy="10852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329E0-9351-6E52-3252-5D5CB0BB0316}"/>
              </a:ext>
            </a:extLst>
          </p:cNvPr>
          <p:cNvSpPr txBox="1"/>
          <p:nvPr/>
        </p:nvSpPr>
        <p:spPr>
          <a:xfrm>
            <a:off x="955981" y="1845707"/>
            <a:ext cx="7689238" cy="45550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28700" dirty="0">
                <a:ln w="57150">
                  <a:solidFill>
                    <a:srgbClr val="00B0F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15E67-D5F5-440A-5B33-45DDEB0607A4}"/>
              </a:ext>
            </a:extLst>
          </p:cNvPr>
          <p:cNvSpPr txBox="1"/>
          <p:nvPr/>
        </p:nvSpPr>
        <p:spPr>
          <a:xfrm>
            <a:off x="1187343" y="6201265"/>
            <a:ext cx="7226514" cy="258532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rgbClr val="00B0F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ENCANTAMENTOS AVANÇADOS COM HOOKS</a:t>
            </a:r>
            <a:endParaRPr lang="pt-BR" sz="5400" b="1" dirty="0">
              <a:solidFill>
                <a:srgbClr val="00B0F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B44B05-6A76-576D-9EB5-EA6F570B9317}"/>
              </a:ext>
            </a:extLst>
          </p:cNvPr>
          <p:cNvSpPr/>
          <p:nvPr/>
        </p:nvSpPr>
        <p:spPr>
          <a:xfrm rot="4965745">
            <a:off x="838161" y="5925979"/>
            <a:ext cx="2769636" cy="12129468"/>
          </a:xfrm>
          <a:custGeom>
            <a:avLst/>
            <a:gdLst>
              <a:gd name="connsiteX0" fmla="*/ 1664831 w 2769636"/>
              <a:gd name="connsiteY0" fmla="*/ 260603 h 12129468"/>
              <a:gd name="connsiteX1" fmla="*/ 43065 w 2769636"/>
              <a:gd name="connsiteY1" fmla="*/ 2917539 h 12129468"/>
              <a:gd name="connsiteX2" fmla="*/ 1889118 w 2769636"/>
              <a:gd name="connsiteY2" fmla="*/ 4642822 h 12129468"/>
              <a:gd name="connsiteX3" fmla="*/ 8560 w 2769636"/>
              <a:gd name="connsiteY3" fmla="*/ 7265252 h 12129468"/>
              <a:gd name="connsiteX4" fmla="*/ 1147247 w 2769636"/>
              <a:gd name="connsiteY4" fmla="*/ 8714490 h 12129468"/>
              <a:gd name="connsiteX5" fmla="*/ 43065 w 2769636"/>
              <a:gd name="connsiteY5" fmla="*/ 11733735 h 12129468"/>
              <a:gd name="connsiteX6" fmla="*/ 957465 w 2769636"/>
              <a:gd name="connsiteY6" fmla="*/ 12044286 h 12129468"/>
              <a:gd name="connsiteX7" fmla="*/ 422628 w 2769636"/>
              <a:gd name="connsiteY7" fmla="*/ 11267909 h 12129468"/>
              <a:gd name="connsiteX8" fmla="*/ 2130658 w 2769636"/>
              <a:gd name="connsiteY8" fmla="*/ 8887018 h 12129468"/>
              <a:gd name="connsiteX9" fmla="*/ 733179 w 2769636"/>
              <a:gd name="connsiteY9" fmla="*/ 7040965 h 12129468"/>
              <a:gd name="connsiteX10" fmla="*/ 2769013 w 2769636"/>
              <a:gd name="connsiteY10" fmla="*/ 4780845 h 12129468"/>
              <a:gd name="connsiteX11" fmla="*/ 957465 w 2769636"/>
              <a:gd name="connsiteY11" fmla="*/ 2141162 h 12129468"/>
              <a:gd name="connsiteX12" fmla="*/ 1613073 w 2769636"/>
              <a:gd name="connsiteY12" fmla="*/ 312362 h 12129468"/>
              <a:gd name="connsiteX13" fmla="*/ 1664831 w 2769636"/>
              <a:gd name="connsiteY13" fmla="*/ 260603 h 1212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9636" h="12129468">
                <a:moveTo>
                  <a:pt x="1664831" y="260603"/>
                </a:moveTo>
                <a:cubicBezTo>
                  <a:pt x="1403163" y="694799"/>
                  <a:pt x="5684" y="2187169"/>
                  <a:pt x="43065" y="2917539"/>
                </a:cubicBezTo>
                <a:cubicBezTo>
                  <a:pt x="80446" y="3647909"/>
                  <a:pt x="1894869" y="3918203"/>
                  <a:pt x="1889118" y="4642822"/>
                </a:cubicBezTo>
                <a:cubicBezTo>
                  <a:pt x="1883367" y="5367441"/>
                  <a:pt x="132205" y="6586641"/>
                  <a:pt x="8560" y="7265252"/>
                </a:cubicBezTo>
                <a:cubicBezTo>
                  <a:pt x="-115085" y="7943863"/>
                  <a:pt x="1141496" y="7969743"/>
                  <a:pt x="1147247" y="8714490"/>
                </a:cubicBezTo>
                <a:cubicBezTo>
                  <a:pt x="1152998" y="9459237"/>
                  <a:pt x="74695" y="11178769"/>
                  <a:pt x="43065" y="11733735"/>
                </a:cubicBezTo>
                <a:cubicBezTo>
                  <a:pt x="11435" y="12288701"/>
                  <a:pt x="894205" y="12121924"/>
                  <a:pt x="957465" y="12044286"/>
                </a:cubicBezTo>
                <a:cubicBezTo>
                  <a:pt x="1020725" y="11966648"/>
                  <a:pt x="227096" y="11794120"/>
                  <a:pt x="422628" y="11267909"/>
                </a:cubicBezTo>
                <a:cubicBezTo>
                  <a:pt x="618160" y="10741698"/>
                  <a:pt x="2078900" y="9591509"/>
                  <a:pt x="2130658" y="8887018"/>
                </a:cubicBezTo>
                <a:cubicBezTo>
                  <a:pt x="2182417" y="8182527"/>
                  <a:pt x="626787" y="7725327"/>
                  <a:pt x="733179" y="7040965"/>
                </a:cubicBezTo>
                <a:cubicBezTo>
                  <a:pt x="839571" y="6356603"/>
                  <a:pt x="2731632" y="5597479"/>
                  <a:pt x="2769013" y="4780845"/>
                </a:cubicBezTo>
                <a:cubicBezTo>
                  <a:pt x="2806394" y="3964211"/>
                  <a:pt x="1150122" y="2885909"/>
                  <a:pt x="957465" y="2141162"/>
                </a:cubicBezTo>
                <a:cubicBezTo>
                  <a:pt x="764808" y="1396415"/>
                  <a:pt x="1500929" y="625789"/>
                  <a:pt x="1613073" y="312362"/>
                </a:cubicBezTo>
                <a:cubicBezTo>
                  <a:pt x="1725217" y="-1065"/>
                  <a:pt x="1926499" y="-173593"/>
                  <a:pt x="1664831" y="260603"/>
                </a:cubicBezTo>
                <a:close/>
              </a:path>
            </a:pathLst>
          </a:custGeom>
          <a:gradFill flip="none" rotWithShape="1">
            <a:gsLst>
              <a:gs pos="15000">
                <a:srgbClr val="05080C">
                  <a:lumMod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  <a:gs pos="19000">
                <a:srgbClr val="192A33"/>
              </a:gs>
              <a:gs pos="84000">
                <a:srgbClr val="4D9ABA"/>
              </a:gs>
              <a:gs pos="60940">
                <a:srgbClr val="427E98"/>
              </a:gs>
              <a:gs pos="40000">
                <a:srgbClr val="325566"/>
              </a:gs>
            </a:gsLst>
            <a:lin ang="18900000" scaled="1"/>
            <a:tileRect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878321A-A494-C992-083C-9A4E334FF9DA}"/>
              </a:ext>
            </a:extLst>
          </p:cNvPr>
          <p:cNvSpPr/>
          <p:nvPr/>
        </p:nvSpPr>
        <p:spPr>
          <a:xfrm rot="17521550">
            <a:off x="8929893" y="10656001"/>
            <a:ext cx="224286" cy="25545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4E2B-9CEC-9354-A8FA-44C59324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11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6F2B-5BE2-6B25-BD84-2182750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</p:spTree>
    <p:extLst>
      <p:ext uri="{BB962C8B-B14F-4D97-AF65-F5344CB8AC3E}">
        <p14:creationId xmlns:p14="http://schemas.microsoft.com/office/powerpoint/2010/main" val="299194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-1" y="-60801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6200000">
            <a:off x="2386516" y="4653670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35A43391-BC44-252E-9BF4-A76CD946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03" y="828485"/>
            <a:ext cx="82260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Hooks</a:t>
            </a: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são feitiços avançados que auxiliam na funcionalidade dos componentes.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C0AD142-E055-39A4-E631-1565418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7C2C014-B449-7CB2-351F-804EB71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12</a:t>
            </a:fld>
            <a:endParaRPr lang="pt-BR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546F0E6-A7C2-427D-F9EC-56246655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9" y="4064195"/>
            <a:ext cx="7521561" cy="8280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1EE0E-B297-5D31-E803-5B6337CEF09D}"/>
              </a:ext>
            </a:extLst>
          </p:cNvPr>
          <p:cNvSpPr txBox="1"/>
          <p:nvPr/>
        </p:nvSpPr>
        <p:spPr>
          <a:xfrm>
            <a:off x="871025" y="1543412"/>
            <a:ext cx="79556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 componente </a:t>
            </a:r>
            <a:r>
              <a:rPr 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ViraTempo</a:t>
            </a:r>
            <a:r>
              <a:rPr 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exibe um contador que começa em 0 e aumenta a cada segundo.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57E7E-DE7E-C574-394B-0F1B173ED4A6}"/>
              </a:ext>
            </a:extLst>
          </p:cNvPr>
          <p:cNvSpPr txBox="1"/>
          <p:nvPr/>
        </p:nvSpPr>
        <p:spPr>
          <a:xfrm>
            <a:off x="873940" y="3233198"/>
            <a:ext cx="67577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Este encantamento nos permite acompanhar o fluxo do tempo, tornando nossa aplicação reativa e dinâmica. </a:t>
            </a:r>
            <a:endParaRPr lang="pt-B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E67B2-AF9D-21FF-943A-083305EA7E48}"/>
              </a:ext>
            </a:extLst>
          </p:cNvPr>
          <p:cNvSpPr txBox="1"/>
          <p:nvPr/>
        </p:nvSpPr>
        <p:spPr>
          <a:xfrm>
            <a:off x="873729" y="2402201"/>
            <a:ext cx="6842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 o encantamento </a:t>
            </a:r>
            <a:r>
              <a:rPr 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useEffect</a:t>
            </a:r>
            <a:r>
              <a:rPr 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lançamos um feitiço que o atualiza continuamente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840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-1" y="-136058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6200000">
            <a:off x="2386516" y="4653670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35A43391-BC44-252E-9BF4-A76CD946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96" y="874722"/>
            <a:ext cx="7018987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 objetivo desses encantamentos é  dar acesso a recursos avançados, como estado interno e efeitos secundários, sem precisar recorrer às complexidades das classes.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C0AD142-E055-39A4-E631-1565418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7C2C014-B449-7CB2-351F-804EB71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13</a:t>
            </a:fld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37B19-9E8F-1877-0291-389EA583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96" y="2514650"/>
            <a:ext cx="642537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Os mais utilizados são </a:t>
            </a:r>
            <a:r>
              <a:rPr lang="pt-BR" altLang="pt-BR" sz="2400" b="1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useState</a:t>
            </a: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e </a:t>
            </a:r>
            <a:r>
              <a:rPr lang="pt-BR" altLang="pt-BR" sz="2400" b="1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useEffect</a:t>
            </a:r>
            <a:r>
              <a:rPr lang="pt-BR" altLang="pt-BR" sz="2400" b="1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como na magia anterior.</a:t>
            </a:r>
            <a:endParaRPr lang="pt-BR" altLang="pt-BR" sz="2400" b="1" dirty="0">
              <a:solidFill>
                <a:srgbClr val="0D0D0D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ABAFF4-52B5-61A7-F796-7369B950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96" y="3415915"/>
            <a:ext cx="6697793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 </a:t>
            </a:r>
            <a:r>
              <a:rPr lang="pt-BR" alt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useEffect</a:t>
            </a: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é ativado sempre que algo muda no ambiente do componente ,como a atualização de uma variável ou a montagem/desmontagem de um componente</a:t>
            </a:r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CFB6D22-4BAF-FBA8-9857-A1D16F90E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6" y="4923711"/>
            <a:ext cx="7191089" cy="289231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C2BC2C39-54D3-18A0-60CA-FB23C9D6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96" y="7731399"/>
            <a:ext cx="7548025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/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Aqui o </a:t>
            </a:r>
            <a:r>
              <a:rPr lang="pt-BR" alt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useEffect</a:t>
            </a: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agora recebe [poção] como segundo argumento, o que significa que ele será executado sempre que a variável poção mudar. Dessa forma, quando a poção for atualizada para "Poção de Invisibilidade" após 5 segundos, o </a:t>
            </a:r>
            <a:r>
              <a:rPr lang="pt-BR" alt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useEffect</a:t>
            </a: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será acionado novamente, mas como a poção não mudará mais, o temporizador não será redefinido. Isso garante que a atualização da poção ocorra apenas uma vez, após 5 segundos, mas o </a:t>
            </a:r>
            <a:r>
              <a:rPr lang="pt-BR" altLang="pt-BR" sz="2400" dirty="0" err="1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useEffect</a:t>
            </a: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continua observando mudanças na poção para possíveis futuras atualizações. </a:t>
            </a:r>
          </a:p>
        </p:txBody>
      </p:sp>
    </p:spTree>
    <p:extLst>
      <p:ext uri="{BB962C8B-B14F-4D97-AF65-F5344CB8AC3E}">
        <p14:creationId xmlns:p14="http://schemas.microsoft.com/office/powerpoint/2010/main" val="3350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-1" y="-39482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0965120">
            <a:off x="-1042484" y="-507788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C0AD142-E055-39A4-E631-1565418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React com </a:t>
            </a:r>
            <a:r>
              <a:rPr lang="pt-BR" dirty="0" err="1"/>
              <a:t>Typescript</a:t>
            </a:r>
            <a:r>
              <a:rPr lang="pt-BR" dirty="0"/>
              <a:t> | Luísa R Foppa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7C2C014-B449-7CB2-351F-804EB71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14</a:t>
            </a:fld>
            <a:endParaRPr 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402F12-5185-7B40-B56E-66F32733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02" y="3193305"/>
            <a:ext cx="669779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200" b="1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OBRIGADA POR LER ESSE EBOOK!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574594-6D42-3248-3922-5B6375C5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02" y="3773743"/>
            <a:ext cx="669779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Espero que tenha gostado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7F08FEA-6692-35D3-ECB2-0928C1BE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02" y="4667686"/>
            <a:ext cx="6697793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Esse ebook foi gerado por IA e a diagramação por humana. Ele é um projeto com base nas orientações do professor Felipe Aguiar na plataforma da Dio</a:t>
            </a:r>
          </a:p>
        </p:txBody>
      </p:sp>
      <p:pic>
        <p:nvPicPr>
          <p:cNvPr id="2050" name="Picture 2" descr="GitHub - Wikipedia">
            <a:hlinkClick r:id="rId4"/>
            <a:extLst>
              <a:ext uri="{FF2B5EF4-FFF2-40B4-BE49-F238E27FC236}">
                <a16:creationId xmlns:a16="http://schemas.microsoft.com/office/drawing/2014/main" id="{E64F9C80-DA7B-21E8-4030-22E0D036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114" y="7364769"/>
            <a:ext cx="2560354" cy="25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559368-6A39-B931-C5A8-35552C6E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409" y="6907441"/>
            <a:ext cx="438389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D0D0D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Mais informações presentes no repositório desse projeto:</a:t>
            </a:r>
          </a:p>
        </p:txBody>
      </p:sp>
      <p:pic>
        <p:nvPicPr>
          <p:cNvPr id="22" name="Picture 21" descr="A person in a hooded robe holding a wand&#10;&#10;Description automatically generated">
            <a:extLst>
              <a:ext uri="{FF2B5EF4-FFF2-40B4-BE49-F238E27FC236}">
                <a16:creationId xmlns:a16="http://schemas.microsoft.com/office/drawing/2014/main" id="{2DA0CBE7-97E2-4754-AF8F-0DE2243C5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12191" y="8408533"/>
            <a:ext cx="7315200" cy="48768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3848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8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8"/>
          <a:stretch/>
        </p:blipFill>
        <p:spPr>
          <a:xfrm>
            <a:off x="1" y="258792"/>
            <a:ext cx="9601200" cy="10852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329E0-9351-6E52-3252-5D5CB0BB0316}"/>
              </a:ext>
            </a:extLst>
          </p:cNvPr>
          <p:cNvSpPr txBox="1"/>
          <p:nvPr/>
        </p:nvSpPr>
        <p:spPr>
          <a:xfrm>
            <a:off x="955981" y="1845707"/>
            <a:ext cx="7689238" cy="45550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28700" dirty="0">
                <a:ln w="57150">
                  <a:solidFill>
                    <a:srgbClr val="00B0F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15E67-D5F5-440A-5B33-45DDEB0607A4}"/>
              </a:ext>
            </a:extLst>
          </p:cNvPr>
          <p:cNvSpPr txBox="1"/>
          <p:nvPr/>
        </p:nvSpPr>
        <p:spPr>
          <a:xfrm>
            <a:off x="1187343" y="6201265"/>
            <a:ext cx="7226514" cy="255454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rgbClr val="00B0F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INTRODUÇÃO AO REACT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B44B05-6A76-576D-9EB5-EA6F570B9317}"/>
              </a:ext>
            </a:extLst>
          </p:cNvPr>
          <p:cNvSpPr/>
          <p:nvPr/>
        </p:nvSpPr>
        <p:spPr>
          <a:xfrm rot="4965745">
            <a:off x="838161" y="5925979"/>
            <a:ext cx="2769636" cy="12129468"/>
          </a:xfrm>
          <a:custGeom>
            <a:avLst/>
            <a:gdLst>
              <a:gd name="connsiteX0" fmla="*/ 1664831 w 2769636"/>
              <a:gd name="connsiteY0" fmla="*/ 260603 h 12129468"/>
              <a:gd name="connsiteX1" fmla="*/ 43065 w 2769636"/>
              <a:gd name="connsiteY1" fmla="*/ 2917539 h 12129468"/>
              <a:gd name="connsiteX2" fmla="*/ 1889118 w 2769636"/>
              <a:gd name="connsiteY2" fmla="*/ 4642822 h 12129468"/>
              <a:gd name="connsiteX3" fmla="*/ 8560 w 2769636"/>
              <a:gd name="connsiteY3" fmla="*/ 7265252 h 12129468"/>
              <a:gd name="connsiteX4" fmla="*/ 1147247 w 2769636"/>
              <a:gd name="connsiteY4" fmla="*/ 8714490 h 12129468"/>
              <a:gd name="connsiteX5" fmla="*/ 43065 w 2769636"/>
              <a:gd name="connsiteY5" fmla="*/ 11733735 h 12129468"/>
              <a:gd name="connsiteX6" fmla="*/ 957465 w 2769636"/>
              <a:gd name="connsiteY6" fmla="*/ 12044286 h 12129468"/>
              <a:gd name="connsiteX7" fmla="*/ 422628 w 2769636"/>
              <a:gd name="connsiteY7" fmla="*/ 11267909 h 12129468"/>
              <a:gd name="connsiteX8" fmla="*/ 2130658 w 2769636"/>
              <a:gd name="connsiteY8" fmla="*/ 8887018 h 12129468"/>
              <a:gd name="connsiteX9" fmla="*/ 733179 w 2769636"/>
              <a:gd name="connsiteY9" fmla="*/ 7040965 h 12129468"/>
              <a:gd name="connsiteX10" fmla="*/ 2769013 w 2769636"/>
              <a:gd name="connsiteY10" fmla="*/ 4780845 h 12129468"/>
              <a:gd name="connsiteX11" fmla="*/ 957465 w 2769636"/>
              <a:gd name="connsiteY11" fmla="*/ 2141162 h 12129468"/>
              <a:gd name="connsiteX12" fmla="*/ 1613073 w 2769636"/>
              <a:gd name="connsiteY12" fmla="*/ 312362 h 12129468"/>
              <a:gd name="connsiteX13" fmla="*/ 1664831 w 2769636"/>
              <a:gd name="connsiteY13" fmla="*/ 260603 h 1212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9636" h="12129468">
                <a:moveTo>
                  <a:pt x="1664831" y="260603"/>
                </a:moveTo>
                <a:cubicBezTo>
                  <a:pt x="1403163" y="694799"/>
                  <a:pt x="5684" y="2187169"/>
                  <a:pt x="43065" y="2917539"/>
                </a:cubicBezTo>
                <a:cubicBezTo>
                  <a:pt x="80446" y="3647909"/>
                  <a:pt x="1894869" y="3918203"/>
                  <a:pt x="1889118" y="4642822"/>
                </a:cubicBezTo>
                <a:cubicBezTo>
                  <a:pt x="1883367" y="5367441"/>
                  <a:pt x="132205" y="6586641"/>
                  <a:pt x="8560" y="7265252"/>
                </a:cubicBezTo>
                <a:cubicBezTo>
                  <a:pt x="-115085" y="7943863"/>
                  <a:pt x="1141496" y="7969743"/>
                  <a:pt x="1147247" y="8714490"/>
                </a:cubicBezTo>
                <a:cubicBezTo>
                  <a:pt x="1152998" y="9459237"/>
                  <a:pt x="74695" y="11178769"/>
                  <a:pt x="43065" y="11733735"/>
                </a:cubicBezTo>
                <a:cubicBezTo>
                  <a:pt x="11435" y="12288701"/>
                  <a:pt x="894205" y="12121924"/>
                  <a:pt x="957465" y="12044286"/>
                </a:cubicBezTo>
                <a:cubicBezTo>
                  <a:pt x="1020725" y="11966648"/>
                  <a:pt x="227096" y="11794120"/>
                  <a:pt x="422628" y="11267909"/>
                </a:cubicBezTo>
                <a:cubicBezTo>
                  <a:pt x="618160" y="10741698"/>
                  <a:pt x="2078900" y="9591509"/>
                  <a:pt x="2130658" y="8887018"/>
                </a:cubicBezTo>
                <a:cubicBezTo>
                  <a:pt x="2182417" y="8182527"/>
                  <a:pt x="626787" y="7725327"/>
                  <a:pt x="733179" y="7040965"/>
                </a:cubicBezTo>
                <a:cubicBezTo>
                  <a:pt x="839571" y="6356603"/>
                  <a:pt x="2731632" y="5597479"/>
                  <a:pt x="2769013" y="4780845"/>
                </a:cubicBezTo>
                <a:cubicBezTo>
                  <a:pt x="2806394" y="3964211"/>
                  <a:pt x="1150122" y="2885909"/>
                  <a:pt x="957465" y="2141162"/>
                </a:cubicBezTo>
                <a:cubicBezTo>
                  <a:pt x="764808" y="1396415"/>
                  <a:pt x="1500929" y="625789"/>
                  <a:pt x="1613073" y="312362"/>
                </a:cubicBezTo>
                <a:cubicBezTo>
                  <a:pt x="1725217" y="-1065"/>
                  <a:pt x="1926499" y="-173593"/>
                  <a:pt x="1664831" y="260603"/>
                </a:cubicBezTo>
                <a:close/>
              </a:path>
            </a:pathLst>
          </a:custGeom>
          <a:gradFill flip="none" rotWithShape="1">
            <a:gsLst>
              <a:gs pos="15000">
                <a:srgbClr val="05080C">
                  <a:lumMod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  <a:gs pos="19000">
                <a:srgbClr val="192A33"/>
              </a:gs>
              <a:gs pos="84000">
                <a:srgbClr val="4D9ABA"/>
              </a:gs>
              <a:gs pos="60940">
                <a:srgbClr val="427E98"/>
              </a:gs>
              <a:gs pos="40000">
                <a:srgbClr val="325566"/>
              </a:gs>
            </a:gsLst>
            <a:lin ang="18900000" scaled="1"/>
            <a:tileRect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878321A-A494-C992-083C-9A4E334FF9DA}"/>
              </a:ext>
            </a:extLst>
          </p:cNvPr>
          <p:cNvSpPr/>
          <p:nvPr/>
        </p:nvSpPr>
        <p:spPr>
          <a:xfrm rot="17521550">
            <a:off x="8929893" y="10656001"/>
            <a:ext cx="224286" cy="25545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C817-DC1A-33D0-59EF-4A425DCC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-1" y="-72716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6200000">
            <a:off x="2386516" y="4653670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41D408-41BB-3846-CCF2-1CA8B06B18D5}"/>
              </a:ext>
            </a:extLst>
          </p:cNvPr>
          <p:cNvSpPr txBox="1"/>
          <p:nvPr/>
        </p:nvSpPr>
        <p:spPr>
          <a:xfrm>
            <a:off x="746556" y="3811839"/>
            <a:ext cx="63404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Com React, podemos transformar até mesmo as páginas mais estáticas em experiências interativas e encantadoras. Após as instalações,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v</a:t>
            </a:r>
            <a:r>
              <a:rPr lang="pt-BR" sz="2400" b="0" i="0" dirty="0"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amos começar com um simples feitiço :</a:t>
            </a:r>
            <a:endParaRPr lang="pt-BR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BCFFBA0-C3A5-7C21-325D-DF88C16610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8" b="11551"/>
          <a:stretch/>
        </p:blipFill>
        <p:spPr>
          <a:xfrm>
            <a:off x="306954" y="5938531"/>
            <a:ext cx="8987289" cy="397204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B2BB05E-6FAD-014B-8373-B749E951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56" y="9823086"/>
            <a:ext cx="732920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Nele importamos a biblioteca React e criamos um componente funcional chamado App. Dentro deste componente, retornamos um elemento &lt;</a:t>
            </a:r>
            <a:r>
              <a:rPr lang="pt-BR" alt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div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&gt; contendo a mensagem "</a:t>
            </a:r>
            <a:r>
              <a:rPr lang="pt-BR" alt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Hello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pt-BR" alt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wizarding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world!“, por fim fazemos a exportação desse componente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6C122-1D61-A330-031C-9A892FA8886B}"/>
              </a:ext>
            </a:extLst>
          </p:cNvPr>
          <p:cNvSpPr txBox="1"/>
          <p:nvPr/>
        </p:nvSpPr>
        <p:spPr>
          <a:xfrm>
            <a:off x="746556" y="861171"/>
            <a:ext cx="7329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Aqui usaremos o </a:t>
            </a:r>
            <a:r>
              <a:rPr 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npm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, gerenciador de pacotes do </a:t>
            </a:r>
            <a:r>
              <a:rPr 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NodeJS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. Para inicializar um projeto React com </a:t>
            </a:r>
            <a:r>
              <a:rPr 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typescript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execute o seguinte comando no terminal: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DF5F4B1-3A33-1316-E96D-FF44E357CE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8" b="39031"/>
          <a:stretch/>
        </p:blipFill>
        <p:spPr>
          <a:xfrm>
            <a:off x="750879" y="2174189"/>
            <a:ext cx="8099442" cy="122566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67AE6D0-3750-C86A-2D2A-0A9FB637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8BA85C-CD8B-A983-FF41-688EBAC2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8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8"/>
          <a:stretch/>
        </p:blipFill>
        <p:spPr>
          <a:xfrm>
            <a:off x="1" y="258792"/>
            <a:ext cx="9601200" cy="10852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329E0-9351-6E52-3252-5D5CB0BB0316}"/>
              </a:ext>
            </a:extLst>
          </p:cNvPr>
          <p:cNvSpPr txBox="1"/>
          <p:nvPr/>
        </p:nvSpPr>
        <p:spPr>
          <a:xfrm>
            <a:off x="955981" y="1845707"/>
            <a:ext cx="7689238" cy="45550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28700" dirty="0">
                <a:ln w="57150">
                  <a:solidFill>
                    <a:srgbClr val="00B0F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15E67-D5F5-440A-5B33-45DDEB0607A4}"/>
              </a:ext>
            </a:extLst>
          </p:cNvPr>
          <p:cNvSpPr txBox="1"/>
          <p:nvPr/>
        </p:nvSpPr>
        <p:spPr>
          <a:xfrm>
            <a:off x="1187343" y="6201265"/>
            <a:ext cx="7226514" cy="193899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rgbClr val="00B0F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ENCANTAMENTOS DO TYPESCRIPT</a:t>
            </a:r>
            <a:endParaRPr lang="pt-BR" sz="6000" b="1" dirty="0">
              <a:solidFill>
                <a:srgbClr val="00B0F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B44B05-6A76-576D-9EB5-EA6F570B9317}"/>
              </a:ext>
            </a:extLst>
          </p:cNvPr>
          <p:cNvSpPr/>
          <p:nvPr/>
        </p:nvSpPr>
        <p:spPr>
          <a:xfrm rot="4965745">
            <a:off x="838161" y="5925979"/>
            <a:ext cx="2769636" cy="12129468"/>
          </a:xfrm>
          <a:custGeom>
            <a:avLst/>
            <a:gdLst>
              <a:gd name="connsiteX0" fmla="*/ 1664831 w 2769636"/>
              <a:gd name="connsiteY0" fmla="*/ 260603 h 12129468"/>
              <a:gd name="connsiteX1" fmla="*/ 43065 w 2769636"/>
              <a:gd name="connsiteY1" fmla="*/ 2917539 h 12129468"/>
              <a:gd name="connsiteX2" fmla="*/ 1889118 w 2769636"/>
              <a:gd name="connsiteY2" fmla="*/ 4642822 h 12129468"/>
              <a:gd name="connsiteX3" fmla="*/ 8560 w 2769636"/>
              <a:gd name="connsiteY3" fmla="*/ 7265252 h 12129468"/>
              <a:gd name="connsiteX4" fmla="*/ 1147247 w 2769636"/>
              <a:gd name="connsiteY4" fmla="*/ 8714490 h 12129468"/>
              <a:gd name="connsiteX5" fmla="*/ 43065 w 2769636"/>
              <a:gd name="connsiteY5" fmla="*/ 11733735 h 12129468"/>
              <a:gd name="connsiteX6" fmla="*/ 957465 w 2769636"/>
              <a:gd name="connsiteY6" fmla="*/ 12044286 h 12129468"/>
              <a:gd name="connsiteX7" fmla="*/ 422628 w 2769636"/>
              <a:gd name="connsiteY7" fmla="*/ 11267909 h 12129468"/>
              <a:gd name="connsiteX8" fmla="*/ 2130658 w 2769636"/>
              <a:gd name="connsiteY8" fmla="*/ 8887018 h 12129468"/>
              <a:gd name="connsiteX9" fmla="*/ 733179 w 2769636"/>
              <a:gd name="connsiteY9" fmla="*/ 7040965 h 12129468"/>
              <a:gd name="connsiteX10" fmla="*/ 2769013 w 2769636"/>
              <a:gd name="connsiteY10" fmla="*/ 4780845 h 12129468"/>
              <a:gd name="connsiteX11" fmla="*/ 957465 w 2769636"/>
              <a:gd name="connsiteY11" fmla="*/ 2141162 h 12129468"/>
              <a:gd name="connsiteX12" fmla="*/ 1613073 w 2769636"/>
              <a:gd name="connsiteY12" fmla="*/ 312362 h 12129468"/>
              <a:gd name="connsiteX13" fmla="*/ 1664831 w 2769636"/>
              <a:gd name="connsiteY13" fmla="*/ 260603 h 1212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9636" h="12129468">
                <a:moveTo>
                  <a:pt x="1664831" y="260603"/>
                </a:moveTo>
                <a:cubicBezTo>
                  <a:pt x="1403163" y="694799"/>
                  <a:pt x="5684" y="2187169"/>
                  <a:pt x="43065" y="2917539"/>
                </a:cubicBezTo>
                <a:cubicBezTo>
                  <a:pt x="80446" y="3647909"/>
                  <a:pt x="1894869" y="3918203"/>
                  <a:pt x="1889118" y="4642822"/>
                </a:cubicBezTo>
                <a:cubicBezTo>
                  <a:pt x="1883367" y="5367441"/>
                  <a:pt x="132205" y="6586641"/>
                  <a:pt x="8560" y="7265252"/>
                </a:cubicBezTo>
                <a:cubicBezTo>
                  <a:pt x="-115085" y="7943863"/>
                  <a:pt x="1141496" y="7969743"/>
                  <a:pt x="1147247" y="8714490"/>
                </a:cubicBezTo>
                <a:cubicBezTo>
                  <a:pt x="1152998" y="9459237"/>
                  <a:pt x="74695" y="11178769"/>
                  <a:pt x="43065" y="11733735"/>
                </a:cubicBezTo>
                <a:cubicBezTo>
                  <a:pt x="11435" y="12288701"/>
                  <a:pt x="894205" y="12121924"/>
                  <a:pt x="957465" y="12044286"/>
                </a:cubicBezTo>
                <a:cubicBezTo>
                  <a:pt x="1020725" y="11966648"/>
                  <a:pt x="227096" y="11794120"/>
                  <a:pt x="422628" y="11267909"/>
                </a:cubicBezTo>
                <a:cubicBezTo>
                  <a:pt x="618160" y="10741698"/>
                  <a:pt x="2078900" y="9591509"/>
                  <a:pt x="2130658" y="8887018"/>
                </a:cubicBezTo>
                <a:cubicBezTo>
                  <a:pt x="2182417" y="8182527"/>
                  <a:pt x="626787" y="7725327"/>
                  <a:pt x="733179" y="7040965"/>
                </a:cubicBezTo>
                <a:cubicBezTo>
                  <a:pt x="839571" y="6356603"/>
                  <a:pt x="2731632" y="5597479"/>
                  <a:pt x="2769013" y="4780845"/>
                </a:cubicBezTo>
                <a:cubicBezTo>
                  <a:pt x="2806394" y="3964211"/>
                  <a:pt x="1150122" y="2885909"/>
                  <a:pt x="957465" y="2141162"/>
                </a:cubicBezTo>
                <a:cubicBezTo>
                  <a:pt x="764808" y="1396415"/>
                  <a:pt x="1500929" y="625789"/>
                  <a:pt x="1613073" y="312362"/>
                </a:cubicBezTo>
                <a:cubicBezTo>
                  <a:pt x="1725217" y="-1065"/>
                  <a:pt x="1926499" y="-173593"/>
                  <a:pt x="1664831" y="260603"/>
                </a:cubicBezTo>
                <a:close/>
              </a:path>
            </a:pathLst>
          </a:custGeom>
          <a:gradFill flip="none" rotWithShape="1">
            <a:gsLst>
              <a:gs pos="15000">
                <a:srgbClr val="05080C">
                  <a:lumMod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  <a:gs pos="19000">
                <a:srgbClr val="192A33"/>
              </a:gs>
              <a:gs pos="84000">
                <a:srgbClr val="4D9ABA"/>
              </a:gs>
              <a:gs pos="60940">
                <a:srgbClr val="427E98"/>
              </a:gs>
              <a:gs pos="40000">
                <a:srgbClr val="325566"/>
              </a:gs>
            </a:gsLst>
            <a:lin ang="18900000" scaled="1"/>
            <a:tileRect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878321A-A494-C992-083C-9A4E334FF9DA}"/>
              </a:ext>
            </a:extLst>
          </p:cNvPr>
          <p:cNvSpPr/>
          <p:nvPr/>
        </p:nvSpPr>
        <p:spPr>
          <a:xfrm rot="17521550">
            <a:off x="8929893" y="10656001"/>
            <a:ext cx="224286" cy="25545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F4FC-8070-977A-3FC3-26E1886B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360B-FD14-8E60-AB7A-E001E7C9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</p:spTree>
    <p:extLst>
      <p:ext uri="{BB962C8B-B14F-4D97-AF65-F5344CB8AC3E}">
        <p14:creationId xmlns:p14="http://schemas.microsoft.com/office/powerpoint/2010/main" val="308555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0" y="0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6200000">
            <a:off x="2386516" y="4653670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C6C122-1D61-A330-031C-9A892FA8886B}"/>
              </a:ext>
            </a:extLst>
          </p:cNvPr>
          <p:cNvSpPr txBox="1"/>
          <p:nvPr/>
        </p:nvSpPr>
        <p:spPr>
          <a:xfrm>
            <a:off x="710324" y="943487"/>
            <a:ext cx="72274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Agora que você começou a explorar o mundo de React, é hora de adicionar um toque de magia extra com </a:t>
            </a:r>
            <a:r>
              <a:rPr 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TypeScript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. Esta é uma linguagem que estende o </a:t>
            </a:r>
            <a:r>
              <a:rPr 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JavaScript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adicionando tipos estáticos, proporcionando mais segurança e clareza ao desenvolvimento de aplicativos.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5D490-462B-6EAD-79DA-C3663BEBBB0B}"/>
              </a:ext>
            </a:extLst>
          </p:cNvPr>
          <p:cNvSpPr txBox="1"/>
          <p:nvPr/>
        </p:nvSpPr>
        <p:spPr>
          <a:xfrm>
            <a:off x="740306" y="3628025"/>
            <a:ext cx="6983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Vamos dar uma olhada em como os encantamentos de </a:t>
            </a:r>
            <a:r>
              <a:rPr 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TypeScript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podem aprimorar nosso feitiço inicial</a:t>
            </a:r>
          </a:p>
        </p:txBody>
      </p:sp>
      <p:pic>
        <p:nvPicPr>
          <p:cNvPr id="18" name="Picture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8BB065F-C853-4938-1F08-14A18AF48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2" y="3834491"/>
            <a:ext cx="8543816" cy="5384758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80445FCF-8067-3869-2396-961EECB3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56" y="8185185"/>
            <a:ext cx="75414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Neste trecho de código, declaramos uma </a:t>
            </a:r>
            <a:r>
              <a:rPr lang="pt-BR" alt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arrow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pt-BR" alt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function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chamada </a:t>
            </a:r>
            <a:r>
              <a:rPr lang="pt-BR" alt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sayHello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que espera receber um parâmetro </a:t>
            </a:r>
            <a:r>
              <a:rPr lang="pt-BR" alt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name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do tipo </a:t>
            </a:r>
            <a:r>
              <a:rPr lang="pt-BR" alt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string</a:t>
            </a:r>
            <a:r>
              <a:rPr lang="pt-BR" alt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8EC47C-8493-D4CC-924E-D31B85C848BC}"/>
              </a:ext>
            </a:extLst>
          </p:cNvPr>
          <p:cNvSpPr txBox="1"/>
          <p:nvPr/>
        </p:nvSpPr>
        <p:spPr>
          <a:xfrm>
            <a:off x="639208" y="10487891"/>
            <a:ext cx="8080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Graças aos encantamentos de </a:t>
            </a:r>
            <a:r>
              <a:rPr lang="pt-BR" alt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TypeScript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, nosso código se torna mais claro e menos propenso a erros.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7E23FA47-FC98-C9EE-7FA5-FAC248D4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24" y="9497012"/>
            <a:ext cx="73717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Essa tipagem mágica facilita a legibilidade do código e a detecção de erros em tempo de compilação.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18CD8A7-823E-B79F-CC0A-E478F6DD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119E32C-64C4-075A-FF13-4EE8120D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6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-1" y="-60801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6200000">
            <a:off x="2386516" y="4653670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7E23FA47-FC98-C9EE-7FA5-FAC248D4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5" y="1335970"/>
            <a:ext cx="737176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defTabSz="914400">
              <a:buFont typeface="+mj-lt"/>
              <a:buAutoNum type="arabicPeriod"/>
            </a:pP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string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dados de texto.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number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números, tanto inteiros quanto de ponto flutuante.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boolean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valores verdadeiro/falso.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array: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uma coleção de elementos do mesmo tipo.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enum: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um conjunto de constantes nomeadas.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any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qualquer tipo de dado (geralmente usado quando o tipo não é conhecido antecipadamente ou quando se deseja desabilitar a verificação de tipos.)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void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 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ausência de valor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null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 e </a:t>
            </a: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undefined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valores nulos ou indefinidos.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object</a:t>
            </a:r>
            <a:r>
              <a:rPr lang="pt-BR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representa um tipo de objeto</a:t>
            </a:r>
            <a:endParaRPr lang="pt-BR" altLang="pt-BR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6DBF7B-B1EC-A87E-625D-7D3E5C30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5" y="600249"/>
            <a:ext cx="7371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Algum dos tipos de variáveis mais comuns são: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D6DC34A-024A-0863-CA8B-4114849F0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39" y="6006771"/>
            <a:ext cx="9401974" cy="51470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33773-A61D-4485-B4F2-6E070D52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5" y="10900418"/>
            <a:ext cx="73717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Exemplo de declaração de variáveis sendo respectivamente : array, enum e </a:t>
            </a:r>
            <a:r>
              <a:rPr lang="pt-BR" altLang="pt-BR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object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0BA035-73EC-FABC-21C0-09381EC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D17A40-D6B9-767E-9B7E-0A418E9D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8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8"/>
          <a:stretch/>
        </p:blipFill>
        <p:spPr>
          <a:xfrm>
            <a:off x="1" y="258792"/>
            <a:ext cx="9601200" cy="10852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329E0-9351-6E52-3252-5D5CB0BB0316}"/>
              </a:ext>
            </a:extLst>
          </p:cNvPr>
          <p:cNvSpPr txBox="1"/>
          <p:nvPr/>
        </p:nvSpPr>
        <p:spPr>
          <a:xfrm>
            <a:off x="955981" y="1845707"/>
            <a:ext cx="7689238" cy="45550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28700" dirty="0">
                <a:ln w="57150">
                  <a:solidFill>
                    <a:srgbClr val="00B0F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15E67-D5F5-440A-5B33-45DDEB0607A4}"/>
              </a:ext>
            </a:extLst>
          </p:cNvPr>
          <p:cNvSpPr txBox="1"/>
          <p:nvPr/>
        </p:nvSpPr>
        <p:spPr>
          <a:xfrm>
            <a:off x="1187343" y="6201265"/>
            <a:ext cx="7226514" cy="175432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rgbClr val="00B0F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ELEVE SUA MAGIA COM COMPONENTES</a:t>
            </a:r>
            <a:endParaRPr lang="pt-BR" sz="5400" b="1" dirty="0">
              <a:solidFill>
                <a:srgbClr val="00B0F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B44B05-6A76-576D-9EB5-EA6F570B9317}"/>
              </a:ext>
            </a:extLst>
          </p:cNvPr>
          <p:cNvSpPr/>
          <p:nvPr/>
        </p:nvSpPr>
        <p:spPr>
          <a:xfrm rot="4965745">
            <a:off x="838161" y="5925979"/>
            <a:ext cx="2769636" cy="12129468"/>
          </a:xfrm>
          <a:custGeom>
            <a:avLst/>
            <a:gdLst>
              <a:gd name="connsiteX0" fmla="*/ 1664831 w 2769636"/>
              <a:gd name="connsiteY0" fmla="*/ 260603 h 12129468"/>
              <a:gd name="connsiteX1" fmla="*/ 43065 w 2769636"/>
              <a:gd name="connsiteY1" fmla="*/ 2917539 h 12129468"/>
              <a:gd name="connsiteX2" fmla="*/ 1889118 w 2769636"/>
              <a:gd name="connsiteY2" fmla="*/ 4642822 h 12129468"/>
              <a:gd name="connsiteX3" fmla="*/ 8560 w 2769636"/>
              <a:gd name="connsiteY3" fmla="*/ 7265252 h 12129468"/>
              <a:gd name="connsiteX4" fmla="*/ 1147247 w 2769636"/>
              <a:gd name="connsiteY4" fmla="*/ 8714490 h 12129468"/>
              <a:gd name="connsiteX5" fmla="*/ 43065 w 2769636"/>
              <a:gd name="connsiteY5" fmla="*/ 11733735 h 12129468"/>
              <a:gd name="connsiteX6" fmla="*/ 957465 w 2769636"/>
              <a:gd name="connsiteY6" fmla="*/ 12044286 h 12129468"/>
              <a:gd name="connsiteX7" fmla="*/ 422628 w 2769636"/>
              <a:gd name="connsiteY7" fmla="*/ 11267909 h 12129468"/>
              <a:gd name="connsiteX8" fmla="*/ 2130658 w 2769636"/>
              <a:gd name="connsiteY8" fmla="*/ 8887018 h 12129468"/>
              <a:gd name="connsiteX9" fmla="*/ 733179 w 2769636"/>
              <a:gd name="connsiteY9" fmla="*/ 7040965 h 12129468"/>
              <a:gd name="connsiteX10" fmla="*/ 2769013 w 2769636"/>
              <a:gd name="connsiteY10" fmla="*/ 4780845 h 12129468"/>
              <a:gd name="connsiteX11" fmla="*/ 957465 w 2769636"/>
              <a:gd name="connsiteY11" fmla="*/ 2141162 h 12129468"/>
              <a:gd name="connsiteX12" fmla="*/ 1613073 w 2769636"/>
              <a:gd name="connsiteY12" fmla="*/ 312362 h 12129468"/>
              <a:gd name="connsiteX13" fmla="*/ 1664831 w 2769636"/>
              <a:gd name="connsiteY13" fmla="*/ 260603 h 1212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9636" h="12129468">
                <a:moveTo>
                  <a:pt x="1664831" y="260603"/>
                </a:moveTo>
                <a:cubicBezTo>
                  <a:pt x="1403163" y="694799"/>
                  <a:pt x="5684" y="2187169"/>
                  <a:pt x="43065" y="2917539"/>
                </a:cubicBezTo>
                <a:cubicBezTo>
                  <a:pt x="80446" y="3647909"/>
                  <a:pt x="1894869" y="3918203"/>
                  <a:pt x="1889118" y="4642822"/>
                </a:cubicBezTo>
                <a:cubicBezTo>
                  <a:pt x="1883367" y="5367441"/>
                  <a:pt x="132205" y="6586641"/>
                  <a:pt x="8560" y="7265252"/>
                </a:cubicBezTo>
                <a:cubicBezTo>
                  <a:pt x="-115085" y="7943863"/>
                  <a:pt x="1141496" y="7969743"/>
                  <a:pt x="1147247" y="8714490"/>
                </a:cubicBezTo>
                <a:cubicBezTo>
                  <a:pt x="1152998" y="9459237"/>
                  <a:pt x="74695" y="11178769"/>
                  <a:pt x="43065" y="11733735"/>
                </a:cubicBezTo>
                <a:cubicBezTo>
                  <a:pt x="11435" y="12288701"/>
                  <a:pt x="894205" y="12121924"/>
                  <a:pt x="957465" y="12044286"/>
                </a:cubicBezTo>
                <a:cubicBezTo>
                  <a:pt x="1020725" y="11966648"/>
                  <a:pt x="227096" y="11794120"/>
                  <a:pt x="422628" y="11267909"/>
                </a:cubicBezTo>
                <a:cubicBezTo>
                  <a:pt x="618160" y="10741698"/>
                  <a:pt x="2078900" y="9591509"/>
                  <a:pt x="2130658" y="8887018"/>
                </a:cubicBezTo>
                <a:cubicBezTo>
                  <a:pt x="2182417" y="8182527"/>
                  <a:pt x="626787" y="7725327"/>
                  <a:pt x="733179" y="7040965"/>
                </a:cubicBezTo>
                <a:cubicBezTo>
                  <a:pt x="839571" y="6356603"/>
                  <a:pt x="2731632" y="5597479"/>
                  <a:pt x="2769013" y="4780845"/>
                </a:cubicBezTo>
                <a:cubicBezTo>
                  <a:pt x="2806394" y="3964211"/>
                  <a:pt x="1150122" y="2885909"/>
                  <a:pt x="957465" y="2141162"/>
                </a:cubicBezTo>
                <a:cubicBezTo>
                  <a:pt x="764808" y="1396415"/>
                  <a:pt x="1500929" y="625789"/>
                  <a:pt x="1613073" y="312362"/>
                </a:cubicBezTo>
                <a:cubicBezTo>
                  <a:pt x="1725217" y="-1065"/>
                  <a:pt x="1926499" y="-173593"/>
                  <a:pt x="1664831" y="260603"/>
                </a:cubicBezTo>
                <a:close/>
              </a:path>
            </a:pathLst>
          </a:custGeom>
          <a:gradFill flip="none" rotWithShape="1">
            <a:gsLst>
              <a:gs pos="15000">
                <a:srgbClr val="05080C">
                  <a:lumMod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  <a:gs pos="19000">
                <a:srgbClr val="192A33"/>
              </a:gs>
              <a:gs pos="84000">
                <a:srgbClr val="4D9ABA"/>
              </a:gs>
              <a:gs pos="60940">
                <a:srgbClr val="427E98"/>
              </a:gs>
              <a:gs pos="40000">
                <a:srgbClr val="325566"/>
              </a:gs>
            </a:gsLst>
            <a:lin ang="18900000" scaled="1"/>
            <a:tileRect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878321A-A494-C992-083C-9A4E334FF9DA}"/>
              </a:ext>
            </a:extLst>
          </p:cNvPr>
          <p:cNvSpPr/>
          <p:nvPr/>
        </p:nvSpPr>
        <p:spPr>
          <a:xfrm rot="17521550">
            <a:off x="8929893" y="10656001"/>
            <a:ext cx="224286" cy="25545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4E2B-9CEC-9354-A8FA-44C59324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5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r="41018"/>
          <a:stretch/>
        </p:blipFill>
        <p:spPr>
          <a:xfrm>
            <a:off x="-1" y="-60801"/>
            <a:ext cx="9601201" cy="12841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AC2AA5-A38B-49F5-0EBE-946B93C82EE2}"/>
              </a:ext>
            </a:extLst>
          </p:cNvPr>
          <p:cNvGrpSpPr/>
          <p:nvPr/>
        </p:nvGrpSpPr>
        <p:grpSpPr>
          <a:xfrm rot="16200000">
            <a:off x="2386516" y="4653670"/>
            <a:ext cx="14161063" cy="2769636"/>
            <a:chOff x="-3841755" y="10605895"/>
            <a:chExt cx="14161063" cy="27696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B44B05-6A76-576D-9EB5-EA6F570B9317}"/>
                </a:ext>
              </a:extLst>
            </p:cNvPr>
            <p:cNvSpPr/>
            <p:nvPr/>
          </p:nvSpPr>
          <p:spPr>
            <a:xfrm rot="4965745">
              <a:off x="838161" y="5925979"/>
              <a:ext cx="2769636" cy="12129468"/>
            </a:xfrm>
            <a:custGeom>
              <a:avLst/>
              <a:gdLst>
                <a:gd name="connsiteX0" fmla="*/ 1664831 w 2769636"/>
                <a:gd name="connsiteY0" fmla="*/ 260603 h 12129468"/>
                <a:gd name="connsiteX1" fmla="*/ 43065 w 2769636"/>
                <a:gd name="connsiteY1" fmla="*/ 2917539 h 12129468"/>
                <a:gd name="connsiteX2" fmla="*/ 1889118 w 2769636"/>
                <a:gd name="connsiteY2" fmla="*/ 4642822 h 12129468"/>
                <a:gd name="connsiteX3" fmla="*/ 8560 w 2769636"/>
                <a:gd name="connsiteY3" fmla="*/ 7265252 h 12129468"/>
                <a:gd name="connsiteX4" fmla="*/ 1147247 w 2769636"/>
                <a:gd name="connsiteY4" fmla="*/ 8714490 h 12129468"/>
                <a:gd name="connsiteX5" fmla="*/ 43065 w 2769636"/>
                <a:gd name="connsiteY5" fmla="*/ 11733735 h 12129468"/>
                <a:gd name="connsiteX6" fmla="*/ 957465 w 2769636"/>
                <a:gd name="connsiteY6" fmla="*/ 12044286 h 12129468"/>
                <a:gd name="connsiteX7" fmla="*/ 422628 w 2769636"/>
                <a:gd name="connsiteY7" fmla="*/ 11267909 h 12129468"/>
                <a:gd name="connsiteX8" fmla="*/ 2130658 w 2769636"/>
                <a:gd name="connsiteY8" fmla="*/ 8887018 h 12129468"/>
                <a:gd name="connsiteX9" fmla="*/ 733179 w 2769636"/>
                <a:gd name="connsiteY9" fmla="*/ 7040965 h 12129468"/>
                <a:gd name="connsiteX10" fmla="*/ 2769013 w 2769636"/>
                <a:gd name="connsiteY10" fmla="*/ 4780845 h 12129468"/>
                <a:gd name="connsiteX11" fmla="*/ 957465 w 2769636"/>
                <a:gd name="connsiteY11" fmla="*/ 2141162 h 12129468"/>
                <a:gd name="connsiteX12" fmla="*/ 1613073 w 2769636"/>
                <a:gd name="connsiteY12" fmla="*/ 312362 h 12129468"/>
                <a:gd name="connsiteX13" fmla="*/ 1664831 w 2769636"/>
                <a:gd name="connsiteY13" fmla="*/ 260603 h 121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636" h="12129468">
                  <a:moveTo>
                    <a:pt x="1664831" y="260603"/>
                  </a:moveTo>
                  <a:cubicBezTo>
                    <a:pt x="1403163" y="694799"/>
                    <a:pt x="5684" y="2187169"/>
                    <a:pt x="43065" y="2917539"/>
                  </a:cubicBezTo>
                  <a:cubicBezTo>
                    <a:pt x="80446" y="3647909"/>
                    <a:pt x="1894869" y="3918203"/>
                    <a:pt x="1889118" y="4642822"/>
                  </a:cubicBezTo>
                  <a:cubicBezTo>
                    <a:pt x="1883367" y="5367441"/>
                    <a:pt x="132205" y="6586641"/>
                    <a:pt x="8560" y="7265252"/>
                  </a:cubicBezTo>
                  <a:cubicBezTo>
                    <a:pt x="-115085" y="7943863"/>
                    <a:pt x="1141496" y="7969743"/>
                    <a:pt x="1147247" y="8714490"/>
                  </a:cubicBezTo>
                  <a:cubicBezTo>
                    <a:pt x="1152998" y="9459237"/>
                    <a:pt x="74695" y="11178769"/>
                    <a:pt x="43065" y="11733735"/>
                  </a:cubicBezTo>
                  <a:cubicBezTo>
                    <a:pt x="11435" y="12288701"/>
                    <a:pt x="894205" y="12121924"/>
                    <a:pt x="957465" y="12044286"/>
                  </a:cubicBezTo>
                  <a:cubicBezTo>
                    <a:pt x="1020725" y="11966648"/>
                    <a:pt x="227096" y="11794120"/>
                    <a:pt x="422628" y="11267909"/>
                  </a:cubicBezTo>
                  <a:cubicBezTo>
                    <a:pt x="618160" y="10741698"/>
                    <a:pt x="2078900" y="9591509"/>
                    <a:pt x="2130658" y="8887018"/>
                  </a:cubicBezTo>
                  <a:cubicBezTo>
                    <a:pt x="2182417" y="8182527"/>
                    <a:pt x="626787" y="7725327"/>
                    <a:pt x="733179" y="7040965"/>
                  </a:cubicBezTo>
                  <a:cubicBezTo>
                    <a:pt x="839571" y="6356603"/>
                    <a:pt x="2731632" y="5597479"/>
                    <a:pt x="2769013" y="4780845"/>
                  </a:cubicBezTo>
                  <a:cubicBezTo>
                    <a:pt x="2806394" y="3964211"/>
                    <a:pt x="1150122" y="2885909"/>
                    <a:pt x="957465" y="2141162"/>
                  </a:cubicBezTo>
                  <a:cubicBezTo>
                    <a:pt x="764808" y="1396415"/>
                    <a:pt x="1500929" y="625789"/>
                    <a:pt x="1613073" y="312362"/>
                  </a:cubicBezTo>
                  <a:cubicBezTo>
                    <a:pt x="1725217" y="-1065"/>
                    <a:pt x="1926499" y="-173593"/>
                    <a:pt x="1664831" y="260603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rgbClr val="05080C">
                    <a:lumMod val="93000"/>
                  </a:srgbClr>
                </a:gs>
                <a:gs pos="100000">
                  <a:schemeClr val="accent4">
                    <a:lumMod val="60000"/>
                    <a:lumOff val="40000"/>
                  </a:schemeClr>
                </a:gs>
                <a:gs pos="19000">
                  <a:srgbClr val="192A33"/>
                </a:gs>
                <a:gs pos="84000">
                  <a:srgbClr val="4D9ABA"/>
                </a:gs>
                <a:gs pos="60940">
                  <a:srgbClr val="427E98"/>
                </a:gs>
                <a:gs pos="40000">
                  <a:srgbClr val="325566"/>
                </a:gs>
              </a:gsLst>
              <a:lin ang="18900000" scaled="1"/>
              <a:tileRect/>
            </a:gra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78321A-A494-C992-083C-9A4E334FF9DA}"/>
                </a:ext>
              </a:extLst>
            </p:cNvPr>
            <p:cNvSpPr/>
            <p:nvPr/>
          </p:nvSpPr>
          <p:spPr>
            <a:xfrm rot="17521550">
              <a:off x="8929893" y="10656001"/>
              <a:ext cx="224286" cy="255454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7E23FA47-FC98-C9EE-7FA5-FAC248D4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84" y="703308"/>
            <a:ext cx="73717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Componentes são os blocos de construção fundamentais de qualquer aplicativo.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619D9-B4A7-A38D-F804-15949814D9BC}"/>
              </a:ext>
            </a:extLst>
          </p:cNvPr>
          <p:cNvSpPr txBox="1"/>
          <p:nvPr/>
        </p:nvSpPr>
        <p:spPr>
          <a:xfrm>
            <a:off x="769784" y="1523960"/>
            <a:ext cx="6966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Eles nos permitem dividir a interface do usuário em partes reutilizáveis e independentes, facilitando a manutenção e a organização do código.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5A43391-BC44-252E-9BF4-A76CD946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84" y="2666661"/>
            <a:ext cx="7130632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Neste feitiço temos o componente </a:t>
            </a:r>
            <a:r>
              <a:rPr lang="pt-BR" alt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Greeting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, que aceita a propriedade </a:t>
            </a:r>
            <a:r>
              <a:rPr lang="pt-BR" alt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characterName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 do tipo </a:t>
            </a:r>
            <a:r>
              <a:rPr lang="pt-BR" altLang="pt-BR" sz="24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string</a:t>
            </a:r>
            <a:r>
              <a:rPr lang="pt-BR" alt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. </a:t>
            </a:r>
            <a:r>
              <a:rPr lang="pt-BR" sz="2400" dirty="0">
                <a:latin typeface="DengXian" panose="02010600030101010101" pitchFamily="2" charset="-122"/>
                <a:ea typeface="DengXian" panose="02010600030101010101" pitchFamily="2" charset="-122"/>
              </a:rPr>
              <a:t>Com esse poder, podemos conjurar interfaces de usuário poderosas e flexíveis.</a:t>
            </a:r>
            <a:endParaRPr lang="pt-BR" altLang="pt-BR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4030AB1-203E-47B5-F4B2-CD6F7922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0" y="4236321"/>
            <a:ext cx="8177348" cy="7779146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C0AD142-E055-39A4-E631-1565418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com Typescript | Luísa R Foppa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7C2C014-B449-7CB2-351F-804EB71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0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8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astle&#10;&#10;Description automatically generated">
            <a:extLst>
              <a:ext uri="{FF2B5EF4-FFF2-40B4-BE49-F238E27FC236}">
                <a16:creationId xmlns:a16="http://schemas.microsoft.com/office/drawing/2014/main" id="{5BB81859-FB45-1DD3-3B13-72FD657F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8"/>
          <a:stretch/>
        </p:blipFill>
        <p:spPr>
          <a:xfrm>
            <a:off x="1" y="258792"/>
            <a:ext cx="9601200" cy="10852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329E0-9351-6E52-3252-5D5CB0BB0316}"/>
              </a:ext>
            </a:extLst>
          </p:cNvPr>
          <p:cNvSpPr txBox="1"/>
          <p:nvPr/>
        </p:nvSpPr>
        <p:spPr>
          <a:xfrm>
            <a:off x="955981" y="1845707"/>
            <a:ext cx="7689238" cy="45550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28700" dirty="0">
                <a:ln w="57150">
                  <a:solidFill>
                    <a:srgbClr val="00B0F0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15E67-D5F5-440A-5B33-45DDEB0607A4}"/>
              </a:ext>
            </a:extLst>
          </p:cNvPr>
          <p:cNvSpPr txBox="1"/>
          <p:nvPr/>
        </p:nvSpPr>
        <p:spPr>
          <a:xfrm>
            <a:off x="1187343" y="6201265"/>
            <a:ext cx="7226514" cy="175432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rgbClr val="00B0F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GERENCIAR </a:t>
            </a:r>
            <a:r>
              <a:rPr lang="pt-BR" sz="5400" b="1" dirty="0">
                <a:solidFill>
                  <a:srgbClr val="00B0F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ESTADOS E PROPS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B44B05-6A76-576D-9EB5-EA6F570B9317}"/>
              </a:ext>
            </a:extLst>
          </p:cNvPr>
          <p:cNvSpPr/>
          <p:nvPr/>
        </p:nvSpPr>
        <p:spPr>
          <a:xfrm rot="4965745">
            <a:off x="838161" y="5925979"/>
            <a:ext cx="2769636" cy="12129468"/>
          </a:xfrm>
          <a:custGeom>
            <a:avLst/>
            <a:gdLst>
              <a:gd name="connsiteX0" fmla="*/ 1664831 w 2769636"/>
              <a:gd name="connsiteY0" fmla="*/ 260603 h 12129468"/>
              <a:gd name="connsiteX1" fmla="*/ 43065 w 2769636"/>
              <a:gd name="connsiteY1" fmla="*/ 2917539 h 12129468"/>
              <a:gd name="connsiteX2" fmla="*/ 1889118 w 2769636"/>
              <a:gd name="connsiteY2" fmla="*/ 4642822 h 12129468"/>
              <a:gd name="connsiteX3" fmla="*/ 8560 w 2769636"/>
              <a:gd name="connsiteY3" fmla="*/ 7265252 h 12129468"/>
              <a:gd name="connsiteX4" fmla="*/ 1147247 w 2769636"/>
              <a:gd name="connsiteY4" fmla="*/ 8714490 h 12129468"/>
              <a:gd name="connsiteX5" fmla="*/ 43065 w 2769636"/>
              <a:gd name="connsiteY5" fmla="*/ 11733735 h 12129468"/>
              <a:gd name="connsiteX6" fmla="*/ 957465 w 2769636"/>
              <a:gd name="connsiteY6" fmla="*/ 12044286 h 12129468"/>
              <a:gd name="connsiteX7" fmla="*/ 422628 w 2769636"/>
              <a:gd name="connsiteY7" fmla="*/ 11267909 h 12129468"/>
              <a:gd name="connsiteX8" fmla="*/ 2130658 w 2769636"/>
              <a:gd name="connsiteY8" fmla="*/ 8887018 h 12129468"/>
              <a:gd name="connsiteX9" fmla="*/ 733179 w 2769636"/>
              <a:gd name="connsiteY9" fmla="*/ 7040965 h 12129468"/>
              <a:gd name="connsiteX10" fmla="*/ 2769013 w 2769636"/>
              <a:gd name="connsiteY10" fmla="*/ 4780845 h 12129468"/>
              <a:gd name="connsiteX11" fmla="*/ 957465 w 2769636"/>
              <a:gd name="connsiteY11" fmla="*/ 2141162 h 12129468"/>
              <a:gd name="connsiteX12" fmla="*/ 1613073 w 2769636"/>
              <a:gd name="connsiteY12" fmla="*/ 312362 h 12129468"/>
              <a:gd name="connsiteX13" fmla="*/ 1664831 w 2769636"/>
              <a:gd name="connsiteY13" fmla="*/ 260603 h 1212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9636" h="12129468">
                <a:moveTo>
                  <a:pt x="1664831" y="260603"/>
                </a:moveTo>
                <a:cubicBezTo>
                  <a:pt x="1403163" y="694799"/>
                  <a:pt x="5684" y="2187169"/>
                  <a:pt x="43065" y="2917539"/>
                </a:cubicBezTo>
                <a:cubicBezTo>
                  <a:pt x="80446" y="3647909"/>
                  <a:pt x="1894869" y="3918203"/>
                  <a:pt x="1889118" y="4642822"/>
                </a:cubicBezTo>
                <a:cubicBezTo>
                  <a:pt x="1883367" y="5367441"/>
                  <a:pt x="132205" y="6586641"/>
                  <a:pt x="8560" y="7265252"/>
                </a:cubicBezTo>
                <a:cubicBezTo>
                  <a:pt x="-115085" y="7943863"/>
                  <a:pt x="1141496" y="7969743"/>
                  <a:pt x="1147247" y="8714490"/>
                </a:cubicBezTo>
                <a:cubicBezTo>
                  <a:pt x="1152998" y="9459237"/>
                  <a:pt x="74695" y="11178769"/>
                  <a:pt x="43065" y="11733735"/>
                </a:cubicBezTo>
                <a:cubicBezTo>
                  <a:pt x="11435" y="12288701"/>
                  <a:pt x="894205" y="12121924"/>
                  <a:pt x="957465" y="12044286"/>
                </a:cubicBezTo>
                <a:cubicBezTo>
                  <a:pt x="1020725" y="11966648"/>
                  <a:pt x="227096" y="11794120"/>
                  <a:pt x="422628" y="11267909"/>
                </a:cubicBezTo>
                <a:cubicBezTo>
                  <a:pt x="618160" y="10741698"/>
                  <a:pt x="2078900" y="9591509"/>
                  <a:pt x="2130658" y="8887018"/>
                </a:cubicBezTo>
                <a:cubicBezTo>
                  <a:pt x="2182417" y="8182527"/>
                  <a:pt x="626787" y="7725327"/>
                  <a:pt x="733179" y="7040965"/>
                </a:cubicBezTo>
                <a:cubicBezTo>
                  <a:pt x="839571" y="6356603"/>
                  <a:pt x="2731632" y="5597479"/>
                  <a:pt x="2769013" y="4780845"/>
                </a:cubicBezTo>
                <a:cubicBezTo>
                  <a:pt x="2806394" y="3964211"/>
                  <a:pt x="1150122" y="2885909"/>
                  <a:pt x="957465" y="2141162"/>
                </a:cubicBezTo>
                <a:cubicBezTo>
                  <a:pt x="764808" y="1396415"/>
                  <a:pt x="1500929" y="625789"/>
                  <a:pt x="1613073" y="312362"/>
                </a:cubicBezTo>
                <a:cubicBezTo>
                  <a:pt x="1725217" y="-1065"/>
                  <a:pt x="1926499" y="-173593"/>
                  <a:pt x="1664831" y="260603"/>
                </a:cubicBezTo>
                <a:close/>
              </a:path>
            </a:pathLst>
          </a:custGeom>
          <a:gradFill flip="none" rotWithShape="1">
            <a:gsLst>
              <a:gs pos="15000">
                <a:srgbClr val="05080C">
                  <a:lumMod val="93000"/>
                </a:srgbClr>
              </a:gs>
              <a:gs pos="100000">
                <a:schemeClr val="accent4">
                  <a:lumMod val="60000"/>
                  <a:lumOff val="40000"/>
                </a:schemeClr>
              </a:gs>
              <a:gs pos="19000">
                <a:srgbClr val="192A33"/>
              </a:gs>
              <a:gs pos="84000">
                <a:srgbClr val="4D9ABA"/>
              </a:gs>
              <a:gs pos="60940">
                <a:srgbClr val="427E98"/>
              </a:gs>
              <a:gs pos="40000">
                <a:srgbClr val="325566"/>
              </a:gs>
            </a:gsLst>
            <a:lin ang="18900000" scaled="1"/>
            <a:tileRect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878321A-A494-C992-083C-9A4E334FF9DA}"/>
              </a:ext>
            </a:extLst>
          </p:cNvPr>
          <p:cNvSpPr/>
          <p:nvPr/>
        </p:nvSpPr>
        <p:spPr>
          <a:xfrm rot="17521550">
            <a:off x="8929893" y="10656001"/>
            <a:ext cx="224286" cy="25545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4E2B-9CEC-9354-A8FA-44C59324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9EE1-7F44-4799-96AC-E83560C3B4A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13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bd36bc-f628-4dd9-a4d8-3c8f24096c0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D0A6FA310290439951B7D1D2B27ABD" ma:contentTypeVersion="16" ma:contentTypeDescription="Crie um novo documento." ma:contentTypeScope="" ma:versionID="41755e4afd4cb3de2d50228b1b839966">
  <xsd:schema xmlns:xsd="http://www.w3.org/2001/XMLSchema" xmlns:xs="http://www.w3.org/2001/XMLSchema" xmlns:p="http://schemas.microsoft.com/office/2006/metadata/properties" xmlns:ns3="53bd36bc-f628-4dd9-a4d8-3c8f24096c0a" xmlns:ns4="e514a4c1-a9af-40b4-8690-4e86ffc1b86e" targetNamespace="http://schemas.microsoft.com/office/2006/metadata/properties" ma:root="true" ma:fieldsID="0372ad22e9eef3045f5dc0755c272582" ns3:_="" ns4:_="">
    <xsd:import namespace="53bd36bc-f628-4dd9-a4d8-3c8f24096c0a"/>
    <xsd:import namespace="e514a4c1-a9af-40b4-8690-4e86ffc1b8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d36bc-f628-4dd9-a4d8-3c8f24096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4a4c1-a9af-40b4-8690-4e86ffc1b8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4AFDD-A760-480A-B84D-71DB17298ACF}">
  <ds:schemaRefs>
    <ds:schemaRef ds:uri="http://www.w3.org/XML/1998/namespace"/>
    <ds:schemaRef ds:uri="53bd36bc-f628-4dd9-a4d8-3c8f24096c0a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e514a4c1-a9af-40b4-8690-4e86ffc1b86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A8558C-7826-40AE-A53B-7EB2CC394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bd36bc-f628-4dd9-a4d8-3c8f24096c0a"/>
    <ds:schemaRef ds:uri="e514a4c1-a9af-40b4-8690-4e86ffc1b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F04573-78C2-4C33-B86A-CF61257850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821</Words>
  <Application>Microsoft Office PowerPoint</Application>
  <PresentationFormat>A3 Paper (297x420 mm)</PresentationFormat>
  <Paragraphs>85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DengXian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Luisa Rodrigues Foppa</dc:creator>
  <cp:lastModifiedBy>Luisa Rodrigues Foppa</cp:lastModifiedBy>
  <cp:revision>2</cp:revision>
  <dcterms:created xsi:type="dcterms:W3CDTF">2024-04-29T21:32:36Z</dcterms:created>
  <dcterms:modified xsi:type="dcterms:W3CDTF">2024-04-30T23:42:22Z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0x0101001AD0A6FA310290439951B7D1D2B27ABD</vt:lpwstr>
  </property>
</Properties>
</file>